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8" r:id="rId2"/>
    <p:sldId id="260" r:id="rId3"/>
    <p:sldId id="261" r:id="rId4"/>
  </p:sldIdLst>
  <p:sldSz cx="9144000" cy="6858000" type="screen4x3"/>
  <p:notesSz cx="7086600" cy="10210800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D0A2B"/>
    <a:srgbClr val="7089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63" autoAdjust="0"/>
    <p:restoredTop sz="94660"/>
  </p:normalViewPr>
  <p:slideViewPr>
    <p:cSldViewPr>
      <p:cViewPr varScale="1">
        <p:scale>
          <a:sx n="103" d="100"/>
          <a:sy n="103" d="100"/>
        </p:scale>
        <p:origin x="-210" y="-96"/>
      </p:cViewPr>
      <p:guideLst>
        <p:guide orient="horz" pos="3929"/>
        <p:guide pos="487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71" d="100"/>
          <a:sy n="71" d="100"/>
        </p:scale>
        <p:origin x="-2238" y="-96"/>
      </p:cViewPr>
      <p:guideLst>
        <p:guide orient="horz" pos="3215"/>
        <p:guide pos="223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47505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0860" cy="5105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567" tIns="47284" rIns="94567" bIns="47284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14101" y="0"/>
            <a:ext cx="3070860" cy="5105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567" tIns="47284" rIns="94567" bIns="47284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89013" y="765175"/>
            <a:ext cx="5108575" cy="38306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8661" y="4850130"/>
            <a:ext cx="5669280" cy="45948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567" tIns="47284" rIns="94567" bIns="4728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698488"/>
            <a:ext cx="3070860" cy="5105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567" tIns="47284" rIns="94567" bIns="47284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14101" y="9698488"/>
            <a:ext cx="3070860" cy="5105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567" tIns="47284" rIns="94567" bIns="47284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fld id="{CA84FE9B-D5D4-4B76-87EA-A08EA8B20C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2725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89013" y="765175"/>
            <a:ext cx="5108575" cy="3830638"/>
          </a:xfrm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2800">
                <a:solidFill>
                  <a:srgbClr val="70899B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3860800"/>
            <a:ext cx="64008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2" name="TextBox 1"/>
          <p:cNvSpPr txBox="1"/>
          <p:nvPr userDrawn="1"/>
        </p:nvSpPr>
        <p:spPr>
          <a:xfrm>
            <a:off x="5684400" y="1818000"/>
            <a:ext cx="1695912" cy="4032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fr-CH" sz="1200" b="1" dirty="0" smtClean="0">
                <a:solidFill>
                  <a:srgbClr val="9D0A2B"/>
                </a:solidFill>
              </a:rPr>
              <a:t>The International </a:t>
            </a:r>
            <a:br>
              <a:rPr lang="fr-CH" sz="1200" b="1" dirty="0" smtClean="0">
                <a:solidFill>
                  <a:srgbClr val="9D0A2B"/>
                </a:solidFill>
              </a:rPr>
            </a:br>
            <a:r>
              <a:rPr lang="fr-CH" sz="1200" b="1" dirty="0" smtClean="0">
                <a:solidFill>
                  <a:srgbClr val="9D0A2B"/>
                </a:solidFill>
              </a:rPr>
              <a:t>Patent System</a:t>
            </a:r>
            <a:endParaRPr lang="fr-CH" sz="1200" b="1" dirty="0">
              <a:solidFill>
                <a:srgbClr val="9D0A2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4961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C3305F-35F4-4D38-853F-6972B7651A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919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A1C06C-5FA2-4438-B070-4F16D45DBA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685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70899B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r-C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900" indent="-3429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1pPr>
            <a:lvl2pPr marL="742950" indent="-285750">
              <a:buClr>
                <a:srgbClr val="9D0A2B"/>
              </a:buClr>
              <a:buSzPct val="100000"/>
              <a:buFont typeface="Wingdings" pitchFamily="2" charset="2"/>
              <a:buChar char="q"/>
              <a:defRPr/>
            </a:lvl2pPr>
            <a:lvl3pPr marL="1143000" indent="-228600">
              <a:buClr>
                <a:srgbClr val="9D0A2B"/>
              </a:buClr>
              <a:buSzPct val="100000"/>
              <a:buFont typeface="Wingdings" pitchFamily="2" charset="2"/>
              <a:buChar char="§"/>
              <a:defRPr/>
            </a:lvl3pPr>
            <a:lvl4pPr marL="1600200" indent="-2286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4pPr>
            <a:lvl5pPr marL="2057400" indent="-2286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-18472" y="6482529"/>
            <a:ext cx="13260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0"/>
              </a:spcBef>
              <a:defRPr/>
            </a:pPr>
            <a:r>
              <a:rPr lang="en-US" sz="900" dirty="0" smtClean="0"/>
              <a:t>2014</a:t>
            </a:r>
            <a:r>
              <a:rPr lang="en-US" sz="900" baseline="0" dirty="0" smtClean="0"/>
              <a:t> July changes</a:t>
            </a:r>
            <a:r>
              <a:rPr lang="en-US" sz="900" dirty="0" smtClean="0"/>
              <a:t>-</a:t>
            </a:r>
            <a:fld id="{DA79EEDA-9492-4994-BB18-1005CD6866B1}" type="slidenum">
              <a:rPr lang="en-US" sz="900" smtClean="0"/>
              <a:pPr>
                <a:spcBef>
                  <a:spcPts val="0"/>
                </a:spcBef>
                <a:defRPr/>
              </a:pPr>
              <a:t>‹#›</a:t>
            </a:fld>
            <a:endParaRPr lang="en-US" sz="900" dirty="0" smtClean="0"/>
          </a:p>
          <a:p>
            <a:pPr>
              <a:spcBef>
                <a:spcPts val="0"/>
              </a:spcBef>
              <a:defRPr/>
            </a:pPr>
            <a:r>
              <a:rPr lang="en-US" sz="900" dirty="0" smtClean="0"/>
              <a:t>13.03.2014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2272" y="6069657"/>
            <a:ext cx="1005927" cy="167655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7614000" y="6202800"/>
            <a:ext cx="1422000" cy="3024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fr-CH" sz="800" b="1" dirty="0" smtClean="0">
                <a:solidFill>
                  <a:srgbClr val="9D0A2B"/>
                </a:solidFill>
              </a:rPr>
              <a:t>The International </a:t>
            </a:r>
            <a:br>
              <a:rPr lang="fr-CH" sz="800" b="1" dirty="0" smtClean="0">
                <a:solidFill>
                  <a:srgbClr val="9D0A2B"/>
                </a:solidFill>
              </a:rPr>
            </a:br>
            <a:r>
              <a:rPr lang="fr-CH" sz="800" b="1" dirty="0" smtClean="0">
                <a:solidFill>
                  <a:srgbClr val="9D0A2B"/>
                </a:solidFill>
              </a:rPr>
              <a:t>Patent System</a:t>
            </a:r>
            <a:endParaRPr lang="fr-CH" sz="800" b="1" dirty="0">
              <a:solidFill>
                <a:srgbClr val="9D0A2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9346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AB5F7D-D5B1-4D98-B310-16D211F236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900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517826-A1A8-4B20-83BB-6B4226365D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180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546D48-0F63-43E9-B47C-935DCDFAA1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851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E760F4-0BB2-41F5-A823-5656424847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93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6D60C8-7BA5-467F-BCD3-E871B6D034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3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C813F8-B5E0-463F-B52D-A76CAE1804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046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fr-CH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77A5B0-4E40-4836-BF8A-4DD3519947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668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73238"/>
            <a:ext cx="8229600" cy="435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smtClean="0"/>
            </a:lvl1pPr>
          </a:lstStyle>
          <a:p>
            <a:pPr>
              <a:defRPr/>
            </a:pPr>
            <a:fld id="{7F3150A8-B334-48D8-BDDC-A2E01CBB87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123950" y="4056063"/>
            <a:ext cx="7924800" cy="1406525"/>
          </a:xfrm>
          <a:noFill/>
          <a:ln/>
        </p:spPr>
        <p:txBody>
          <a:bodyPr/>
          <a:lstStyle/>
          <a:p>
            <a:r>
              <a:rPr lang="en-US" sz="3400" b="1" dirty="0">
                <a:solidFill>
                  <a:srgbClr val="70899B"/>
                </a:solidFill>
              </a:rPr>
              <a:t>Amendments to the PCT Regulations as from 1 </a:t>
            </a:r>
            <a:r>
              <a:rPr lang="en-US" sz="3400" b="1" dirty="0" smtClean="0">
                <a:solidFill>
                  <a:srgbClr val="70899B"/>
                </a:solidFill>
              </a:rPr>
              <a:t>July</a:t>
            </a:r>
            <a:r>
              <a:rPr lang="en-US" sz="3400" b="1" dirty="0">
                <a:solidFill>
                  <a:srgbClr val="70899B"/>
                </a:solidFill>
              </a:rPr>
              <a:t> </a:t>
            </a:r>
            <a:r>
              <a:rPr lang="en-US" sz="3400" b="1" dirty="0" smtClean="0">
                <a:solidFill>
                  <a:srgbClr val="70899B"/>
                </a:solidFill>
              </a:rPr>
              <a:t>2014</a:t>
            </a:r>
            <a:endParaRPr lang="en-US" sz="3400" b="1" dirty="0">
              <a:solidFill>
                <a:srgbClr val="70899B"/>
              </a:solidFill>
            </a:endParaRPr>
          </a:p>
        </p:txBody>
      </p:sp>
      <p:pic>
        <p:nvPicPr>
          <p:cNvPr id="2056" name="Picture 8" descr="Puce-3_pc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563" y="3683000"/>
            <a:ext cx="381000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07505" y="274638"/>
            <a:ext cx="8229600" cy="994122"/>
          </a:xfrm>
        </p:spPr>
        <p:txBody>
          <a:bodyPr/>
          <a:lstStyle/>
          <a:p>
            <a:pPr eaLnBrk="1" hangingPunct="1"/>
            <a:r>
              <a:rPr lang="en-US" dirty="0" smtClean="0"/>
              <a:t>Availability of the Written Opinion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7505" y="1556792"/>
            <a:ext cx="8229600" cy="4697764"/>
          </a:xfrm>
        </p:spPr>
        <p:txBody>
          <a:bodyPr/>
          <a:lstStyle/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 sz="2200" dirty="0" smtClean="0"/>
              <a:t>Availability of the written opinion of the ISA as of the date of international publication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200" dirty="0" smtClean="0"/>
              <a:t> The written opinion of the ISA and any informal comments submitted by the applicant are available on PATENTSCOPE in their original language as of the publication date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200" dirty="0" smtClean="0"/>
              <a:t> The IPRP Chapter I and its translation will continue to be made available at 30 months from the priority date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200" dirty="0"/>
              <a:t>Effective as from 1 July 2014 for </a:t>
            </a:r>
            <a:r>
              <a:rPr lang="en-US" sz="2200" dirty="0" smtClean="0"/>
              <a:t>international applications </a:t>
            </a:r>
            <a:r>
              <a:rPr lang="en-US" sz="2200" dirty="0"/>
              <a:t>filed on or after that date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en-US" sz="2200" dirty="0" smtClean="0"/>
          </a:p>
          <a:p>
            <a:pPr lvl="1">
              <a:spcBef>
                <a:spcPts val="600"/>
              </a:spcBef>
              <a:spcAft>
                <a:spcPts val="600"/>
              </a:spcAft>
            </a:pPr>
            <a:endParaRPr lang="en-US" sz="2200" dirty="0" smtClean="0"/>
          </a:p>
          <a:p>
            <a:pPr lvl="1" eaLnBrk="1" hangingPunct="1">
              <a:spcBef>
                <a:spcPts val="600"/>
              </a:spcBef>
              <a:spcAft>
                <a:spcPts val="600"/>
              </a:spcAft>
            </a:pPr>
            <a:endParaRPr lang="en-US" sz="2200" dirty="0" smtClean="0"/>
          </a:p>
        </p:txBody>
      </p:sp>
    </p:spTree>
    <p:extLst>
      <p:ext uri="{BB962C8B-B14F-4D97-AF65-F5344CB8AC3E}">
        <p14:creationId xmlns:p14="http://schemas.microsoft.com/office/powerpoint/2010/main" val="509039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88640"/>
            <a:ext cx="8229600" cy="1210146"/>
          </a:xfrm>
        </p:spPr>
        <p:txBody>
          <a:bodyPr/>
          <a:lstStyle/>
          <a:p>
            <a:pPr eaLnBrk="1" hangingPunct="1"/>
            <a:r>
              <a:rPr lang="en-US" dirty="0" smtClean="0"/>
              <a:t>Mandatory Top-up Search during the Chapter II procedure </a:t>
            </a:r>
          </a:p>
        </p:txBody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412776"/>
            <a:ext cx="8229600" cy="5040560"/>
          </a:xfrm>
        </p:spPr>
        <p:txBody>
          <a:bodyPr/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2000" dirty="0" smtClean="0"/>
              <a:t>The IPEA is required to carry out a top-up search (Rule 66.1</a:t>
            </a:r>
            <a:r>
              <a:rPr lang="en-US" sz="2000" i="1" dirty="0" smtClean="0"/>
              <a:t>ter</a:t>
            </a:r>
            <a:r>
              <a:rPr lang="en-US" sz="2000" dirty="0" smtClean="0"/>
              <a:t>)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sz="2000" dirty="0"/>
              <a:t>A</a:t>
            </a:r>
            <a:r>
              <a:rPr lang="en-US" sz="2000" dirty="0" smtClean="0"/>
              <a:t>ims at uncovering any prior art not available at the time when the ISR was established</a:t>
            </a:r>
            <a:r>
              <a:rPr lang="en-US" sz="2000" dirty="0"/>
              <a:t> </a:t>
            </a:r>
            <a:r>
              <a:rPr lang="en-US" sz="2000" dirty="0" smtClean="0"/>
              <a:t>(patent applications which were published or became available to the IPEA on or after the </a:t>
            </a:r>
            <a:r>
              <a:rPr lang="en-US" sz="2000" dirty="0"/>
              <a:t>date of establishment of </a:t>
            </a:r>
            <a:r>
              <a:rPr lang="en-US" sz="2000" dirty="0" smtClean="0"/>
              <a:t>the ISR but which have an earlier priority date)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sz="2000" dirty="0" smtClean="0"/>
              <a:t>Exceptions:</a:t>
            </a:r>
          </a:p>
          <a:p>
            <a:pPr lvl="2">
              <a:spcBef>
                <a:spcPts val="300"/>
              </a:spcBef>
              <a:spcAft>
                <a:spcPts val="300"/>
              </a:spcAft>
            </a:pPr>
            <a:r>
              <a:rPr lang="en-US" sz="2000" dirty="0" smtClean="0"/>
              <a:t>Only in respect of claims that are the subject of international preliminary examination </a:t>
            </a:r>
          </a:p>
          <a:p>
            <a:pPr lvl="2">
              <a:spcBef>
                <a:spcPts val="300"/>
              </a:spcBef>
              <a:spcAft>
                <a:spcPts val="300"/>
              </a:spcAft>
            </a:pPr>
            <a:r>
              <a:rPr lang="en-US" sz="2000" dirty="0" smtClean="0"/>
              <a:t>Where a search would serve no useful purpose, e.g. where the IPEA considers that the documents cited in the ISR are sufficient to demonstrate lack of novelty of the entire subject matter 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2000" dirty="0" smtClean="0"/>
              <a:t>Effective </a:t>
            </a:r>
            <a:r>
              <a:rPr lang="en-US" sz="2000" dirty="0"/>
              <a:t>as from 1 July 2014 for applications in respect of which a demand for international preliminary examination is made on or after July 1, 2014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endParaRPr lang="en-US" sz="2000" dirty="0" smtClean="0"/>
          </a:p>
          <a:p>
            <a:pPr lvl="2" eaLnBrk="1" hangingPunct="1">
              <a:defRPr/>
            </a:pPr>
            <a:endParaRPr lang="en-US" sz="2200" dirty="0" smtClean="0"/>
          </a:p>
          <a:p>
            <a:pPr lvl="2" eaLnBrk="1" hangingPunct="1">
              <a:defRPr/>
            </a:pPr>
            <a:endParaRPr lang="en-US" sz="2200" dirty="0" smtClean="0"/>
          </a:p>
          <a:p>
            <a:pPr lvl="1" eaLnBrk="1" hangingPunct="1">
              <a:defRPr/>
            </a:pPr>
            <a:endParaRPr lang="en-US" sz="2200" dirty="0" smtClean="0"/>
          </a:p>
        </p:txBody>
      </p:sp>
    </p:spTree>
    <p:extLst>
      <p:ext uri="{BB962C8B-B14F-4D97-AF65-F5344CB8AC3E}">
        <p14:creationId xmlns:p14="http://schemas.microsoft.com/office/powerpoint/2010/main" val="1078777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N_2010_pct background png">
  <a:themeElements>
    <a:clrScheme name="template_englis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emplate_english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template_englis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EN_2010_pct background png</Template>
  <TotalTime>2</TotalTime>
  <Words>236</Words>
  <Application>Microsoft Office PowerPoint</Application>
  <PresentationFormat>On-screen Show (4:3)</PresentationFormat>
  <Paragraphs>16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EN_2010_pct background png</vt:lpstr>
      <vt:lpstr>PowerPoint Presentation</vt:lpstr>
      <vt:lpstr>Availability of the Written Opinion</vt:lpstr>
      <vt:lpstr>Mandatory Top-up Search during the Chapter II procedure </vt:lpstr>
    </vt:vector>
  </TitlesOfParts>
  <Company>World Intellectual Property Organization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ARGANOZA Rosalina</dc:creator>
  <cp:lastModifiedBy>JULLIARD Corinne</cp:lastModifiedBy>
  <cp:revision>26</cp:revision>
  <cp:lastPrinted>2014-03-13T11:23:13Z</cp:lastPrinted>
  <dcterms:created xsi:type="dcterms:W3CDTF">2013-10-24T09:30:40Z</dcterms:created>
  <dcterms:modified xsi:type="dcterms:W3CDTF">2014-05-23T07:52:06Z</dcterms:modified>
</cp:coreProperties>
</file>