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54" r:id="rId2"/>
    <p:sldId id="258" r:id="rId3"/>
    <p:sldId id="827" r:id="rId4"/>
    <p:sldId id="289" r:id="rId5"/>
    <p:sldId id="828" r:id="rId6"/>
    <p:sldId id="259" r:id="rId7"/>
    <p:sldId id="261" r:id="rId8"/>
    <p:sldId id="291" r:id="rId9"/>
    <p:sldId id="288" r:id="rId10"/>
    <p:sldId id="294" r:id="rId11"/>
    <p:sldId id="290" r:id="rId12"/>
    <p:sldId id="547" r:id="rId13"/>
    <p:sldId id="825" r:id="rId14"/>
  </p:sldIdLst>
  <p:sldSz cx="9144000" cy="6858000" type="screen4x3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008000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64" y="32"/>
      </p:cViewPr>
      <p:guideLst>
        <p:guide orient="horz" pos="3929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95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4" tIns="47418" rIns="94834" bIns="474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12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1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>
                <a:solidFill>
                  <a:srgbClr val="9D0A2B"/>
                </a:solidFill>
              </a:rPr>
              <a:t>The International </a:t>
            </a:r>
            <a:br>
              <a:rPr lang="fr-CH" sz="1200" b="1">
                <a:solidFill>
                  <a:srgbClr val="9D0A2B"/>
                </a:solidFill>
              </a:rPr>
            </a:br>
            <a:r>
              <a:rPr lang="fr-CH" sz="1200" b="1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Tx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Tx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57750" y="62933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900"/>
              <a:t>2020 Rule changes </a:t>
            </a:r>
            <a:br>
              <a:rPr lang="en-US" sz="900"/>
            </a:br>
            <a:r>
              <a:rPr lang="en-US" sz="900"/>
              <a:t>webinar-</a:t>
            </a:r>
            <a:fld id="{DA79EEDA-9492-4994-BB18-1005CD6866B1}" type="slidenum">
              <a:rPr lang="en-US" sz="900" smtClean="0"/>
              <a:pPr>
                <a:spcBef>
                  <a:spcPct val="0"/>
                </a:spcBef>
                <a:defRPr/>
              </a:pPr>
              <a:t>‹#›</a:t>
            </a:fld>
            <a:endParaRPr lang="en-US" sz="900"/>
          </a:p>
          <a:p>
            <a:pPr>
              <a:spcBef>
                <a:spcPct val="0"/>
              </a:spcBef>
              <a:defRPr/>
            </a:pPr>
            <a:r>
              <a:rPr lang="en-US" sz="900"/>
              <a:t>15.05.2020</a:t>
            </a:r>
          </a:p>
          <a:p>
            <a:pPr>
              <a:spcBef>
                <a:spcPct val="0"/>
              </a:spcBef>
              <a:defRPr/>
            </a:pPr>
            <a:endParaRPr lang="en-US" sz="9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>
                <a:solidFill>
                  <a:srgbClr val="9D0A2B"/>
                </a:solidFill>
              </a:rPr>
              <a:t>The International </a:t>
            </a:r>
            <a:br>
              <a:rPr lang="fr-CH" sz="800" b="1">
                <a:solidFill>
                  <a:srgbClr val="9D0A2B"/>
                </a:solidFill>
              </a:rPr>
            </a:br>
            <a:r>
              <a:rPr lang="fr-CH" sz="800" b="1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c" descr="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ct/en/seminar/semina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po.int/pct/en/" TargetMode="External"/><Relationship Id="rId4" Type="http://schemas.openxmlformats.org/officeDocument/2006/relationships/hyperlink" Target="http://www.wipo.int/pct/en/newslet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4256"/>
          </a:xfrm>
        </p:spPr>
        <p:txBody>
          <a:bodyPr/>
          <a:lstStyle/>
          <a:p>
            <a:pPr marL="279400" indent="-279400"/>
            <a:r>
              <a:rPr lang="en-US" altLang="en-US" b="1" dirty="0"/>
              <a:t>  PCT </a:t>
            </a:r>
            <a:r>
              <a:rPr lang="en-US" altLang="en-US" b="1" dirty="0" smtClean="0"/>
              <a:t>– </a:t>
            </a:r>
            <a:r>
              <a:rPr lang="en-US" altLang="en-US" b="1" dirty="0" err="1" smtClean="0"/>
              <a:t>Regeländerungen</a:t>
            </a:r>
            <a:r>
              <a:rPr lang="en-US" altLang="en-US" b="1" dirty="0" smtClean="0"/>
              <a:t> ab </a:t>
            </a:r>
            <a:r>
              <a:rPr lang="en-US" altLang="en-US" b="1" dirty="0" err="1"/>
              <a:t>Juli</a:t>
            </a:r>
            <a:r>
              <a:rPr lang="en-US" altLang="en-US" b="1" dirty="0"/>
              <a:t>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73" y="4245953"/>
            <a:ext cx="67755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70899B"/>
                </a:solidFill>
              </a:rPr>
              <a:t>Webinar </a:t>
            </a:r>
          </a:p>
          <a:p>
            <a:pPr>
              <a:buNone/>
            </a:pPr>
            <a:r>
              <a:rPr lang="en-US" sz="1400" dirty="0" err="1" smtClean="0">
                <a:solidFill>
                  <a:srgbClr val="70899B"/>
                </a:solidFill>
              </a:rPr>
              <a:t>Juli</a:t>
            </a:r>
            <a:r>
              <a:rPr lang="en-US" sz="1400" dirty="0" smtClean="0">
                <a:solidFill>
                  <a:srgbClr val="70899B"/>
                </a:solidFill>
              </a:rPr>
              <a:t> </a:t>
            </a:r>
            <a:r>
              <a:rPr lang="en-US" sz="1400" dirty="0">
                <a:solidFill>
                  <a:srgbClr val="70899B"/>
                </a:solidFill>
              </a:rPr>
              <a:t>2020</a:t>
            </a:r>
          </a:p>
          <a:p>
            <a:pPr>
              <a:buNone/>
            </a:pPr>
            <a:endParaRPr lang="en-US" sz="1800" dirty="0">
              <a:solidFill>
                <a:srgbClr val="70899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70899B"/>
                </a:solidFill>
              </a:rPr>
              <a:t>Thomas Henninger</a:t>
            </a:r>
            <a:endParaRPr lang="en-US" sz="1800" dirty="0">
              <a:solidFill>
                <a:srgbClr val="70899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70899B"/>
                </a:solidFill>
              </a:rPr>
              <a:t>Senior Legal Information Officer, </a:t>
            </a:r>
            <a:r>
              <a:rPr lang="en-US" sz="1800" dirty="0" err="1">
                <a:solidFill>
                  <a:srgbClr val="70899B"/>
                </a:solidFill>
              </a:rPr>
              <a:t>Abteilung</a:t>
            </a:r>
            <a:r>
              <a:rPr lang="en-US" sz="1800" dirty="0">
                <a:solidFill>
                  <a:srgbClr val="70899B"/>
                </a:solidFill>
              </a:rPr>
              <a:t> </a:t>
            </a:r>
            <a:r>
              <a:rPr lang="en-US" sz="1800" dirty="0" err="1">
                <a:solidFill>
                  <a:srgbClr val="70899B"/>
                </a:solidFill>
              </a:rPr>
              <a:t>für</a:t>
            </a:r>
            <a:r>
              <a:rPr lang="en-US" sz="1800" dirty="0">
                <a:solidFill>
                  <a:srgbClr val="70899B"/>
                </a:solidFill>
              </a:rPr>
              <a:t> </a:t>
            </a:r>
            <a:r>
              <a:rPr lang="en-US" sz="1800" dirty="0" err="1">
                <a:solidFill>
                  <a:srgbClr val="70899B"/>
                </a:solidFill>
              </a:rPr>
              <a:t>Rechts</a:t>
            </a:r>
            <a:r>
              <a:rPr lang="en-US" sz="1800" dirty="0">
                <a:solidFill>
                  <a:srgbClr val="70899B"/>
                </a:solidFill>
              </a:rPr>
              <a:t>- und </a:t>
            </a:r>
            <a:r>
              <a:rPr lang="en-US" sz="1800" dirty="0" err="1">
                <a:solidFill>
                  <a:srgbClr val="70899B"/>
                </a:solidFill>
              </a:rPr>
              <a:t>Benutzerbeziehungen</a:t>
            </a:r>
            <a:r>
              <a:rPr lang="en-US" sz="1800" dirty="0">
                <a:solidFill>
                  <a:srgbClr val="70899B"/>
                </a:solidFill>
              </a:rPr>
              <a:t> des PCT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81" y="1916832"/>
            <a:ext cx="8435637" cy="22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205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8" y="332656"/>
            <a:ext cx="7715200" cy="1190896"/>
          </a:xfrm>
        </p:spPr>
        <p:txBody>
          <a:bodyPr/>
          <a:lstStyle/>
          <a:p>
            <a:r>
              <a:rPr lang="en-US" sz="2800" dirty="0" err="1"/>
              <a:t>Änderungen</a:t>
            </a:r>
            <a:r>
              <a:rPr lang="en-US" sz="2800" dirty="0"/>
              <a:t> der PCT-</a:t>
            </a:r>
            <a:r>
              <a:rPr lang="en-US" sz="2800" dirty="0" err="1"/>
              <a:t>Ausführungsordnung</a:t>
            </a:r>
            <a:r>
              <a:rPr lang="en-US" sz="2800" dirty="0"/>
              <a:t> ab </a:t>
            </a:r>
            <a:r>
              <a:rPr lang="en-US" sz="2800" dirty="0" err="1"/>
              <a:t>dem</a:t>
            </a:r>
            <a:r>
              <a:rPr lang="en-US" sz="2800" dirty="0"/>
              <a:t> 1. </a:t>
            </a:r>
            <a:r>
              <a:rPr lang="en-US" sz="2800" dirty="0" err="1"/>
              <a:t>Juli</a:t>
            </a:r>
            <a:r>
              <a:rPr lang="en-US" sz="2800" dirty="0"/>
              <a:t> 2020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43924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altLang="en-US" sz="2000" dirty="0" err="1"/>
              <a:t>Neue</a:t>
            </a:r>
            <a:r>
              <a:rPr lang="en-US" altLang="en-US" sz="2000" dirty="0"/>
              <a:t> PCT-Regel </a:t>
            </a:r>
            <a:r>
              <a:rPr lang="en-US" altLang="en-US" sz="2000" dirty="0" smtClean="0"/>
              <a:t>26</a:t>
            </a:r>
            <a:r>
              <a:rPr lang="en-US" altLang="en-US" sz="2000" i="1" dirty="0" smtClean="0"/>
              <a:t>quater</a:t>
            </a:r>
            <a:endParaRPr lang="en-US" altLang="en-US" sz="2000" i="1" dirty="0"/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altLang="en-US" sz="2000" dirty="0" err="1"/>
              <a:t>Erlaubt</a:t>
            </a:r>
            <a:r>
              <a:rPr lang="en-US" altLang="en-US" sz="2000" dirty="0"/>
              <a:t> die </a:t>
            </a:r>
            <a:r>
              <a:rPr lang="en-US" altLang="en-US" sz="2000" dirty="0" err="1"/>
              <a:t>Berichtigung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Hinzufügung</a:t>
            </a:r>
            <a:r>
              <a:rPr lang="en-US" altLang="en-US" sz="2000" dirty="0"/>
              <a:t> der in Regel 4.11 </a:t>
            </a:r>
            <a:r>
              <a:rPr lang="en-US" altLang="en-US" sz="2000" dirty="0" err="1"/>
              <a:t>genannten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Angaben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Antragsformular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d.h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Angaben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über</a:t>
            </a:r>
            <a:r>
              <a:rPr lang="en-US" altLang="en-US" sz="2000" dirty="0"/>
              <a:t> den </a:t>
            </a:r>
            <a:r>
              <a:rPr lang="en-US" altLang="en-US" sz="2000" dirty="0" err="1"/>
              <a:t>Wunsch</a:t>
            </a:r>
            <a:r>
              <a:rPr lang="en-US" altLang="en-US" sz="2000" dirty="0"/>
              <a:t> des </a:t>
            </a:r>
            <a:r>
              <a:rPr lang="en-US" altLang="en-US" sz="2000" dirty="0" err="1"/>
              <a:t>Anmelders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dass</a:t>
            </a:r>
            <a:r>
              <a:rPr lang="en-US" altLang="en-US" sz="2000" dirty="0"/>
              <a:t> die PCT-</a:t>
            </a:r>
            <a:r>
              <a:rPr lang="en-US" altLang="en-US" sz="2000" dirty="0" err="1"/>
              <a:t>Anmeldung</a:t>
            </a:r>
            <a:r>
              <a:rPr lang="en-US" altLang="en-US" sz="2000" dirty="0"/>
              <a:t> in </a:t>
            </a:r>
            <a:r>
              <a:rPr lang="en-US" altLang="en-US" sz="2000" dirty="0" err="1"/>
              <a:t>einem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Bestimmungsstaat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behandelt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wird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als</a:t>
            </a:r>
            <a:r>
              <a:rPr lang="en-US" altLang="en-US" sz="2000" dirty="0"/>
              <a:t> </a:t>
            </a:r>
          </a:p>
          <a:p>
            <a:pPr lvl="2">
              <a:spcBef>
                <a:spcPts val="600"/>
              </a:spcBef>
              <a:spcAft>
                <a:spcPts val="800"/>
              </a:spcAft>
            </a:pPr>
            <a:r>
              <a:rPr lang="en-US" altLang="en-US" sz="2000" dirty="0" err="1"/>
              <a:t>Fortsetzung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Teilfortsetzung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einer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früheren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Anmeldung</a:t>
            </a:r>
            <a:endParaRPr lang="en-US" altLang="en-US" sz="2000" dirty="0"/>
          </a:p>
          <a:p>
            <a:pPr lvl="2">
              <a:spcBef>
                <a:spcPts val="600"/>
              </a:spcBef>
              <a:spcAft>
                <a:spcPts val="800"/>
              </a:spcAft>
            </a:pPr>
            <a:r>
              <a:rPr lang="en-US" altLang="en-US" sz="2000" dirty="0" err="1"/>
              <a:t>Zusatzpatent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Zusatzzertifikat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Zusatzerfinderschein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Zusatzgebrauchszertifikat</a:t>
            </a:r>
            <a:r>
              <a:rPr lang="en-US" altLang="en-US" sz="2000" dirty="0"/>
              <a:t> 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altLang="en-US" sz="2000" dirty="0" err="1"/>
              <a:t>Anmelder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können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innerhalb</a:t>
            </a:r>
            <a:r>
              <a:rPr lang="en-US" altLang="en-US" sz="2000" dirty="0"/>
              <a:t> von 16 </a:t>
            </a:r>
            <a:r>
              <a:rPr lang="en-US" altLang="en-US" sz="2000" dirty="0" err="1"/>
              <a:t>Monaten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Prioritätsdatum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beim</a:t>
            </a:r>
            <a:r>
              <a:rPr lang="en-US" altLang="en-US" sz="2000" dirty="0"/>
              <a:t> IB </a:t>
            </a:r>
            <a:r>
              <a:rPr lang="en-US" altLang="en-US" sz="2000" dirty="0" err="1"/>
              <a:t>eine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Mitteilung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über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Berichtigung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Hinzufügung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einreichen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altLang="en-US" sz="2000" dirty="0"/>
              <a:t>Gilt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jede</a:t>
            </a:r>
            <a:r>
              <a:rPr lang="en-US" altLang="en-US" sz="2000" dirty="0"/>
              <a:t> am </a:t>
            </a:r>
            <a:r>
              <a:rPr lang="en-US" altLang="en-US" sz="2000" dirty="0" err="1"/>
              <a:t>oder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dem</a:t>
            </a:r>
            <a:r>
              <a:rPr lang="en-US" altLang="en-US" sz="2000" dirty="0"/>
              <a:t> 1. </a:t>
            </a:r>
            <a:r>
              <a:rPr lang="en-US" altLang="en-US" sz="2000" dirty="0" err="1"/>
              <a:t>Juli</a:t>
            </a:r>
            <a:r>
              <a:rPr lang="en-US" altLang="en-US" sz="2000" dirty="0"/>
              <a:t> 2020 </a:t>
            </a:r>
            <a:r>
              <a:rPr lang="en-US" altLang="en-US" sz="2000" dirty="0" err="1"/>
              <a:t>eingereichte</a:t>
            </a:r>
            <a:r>
              <a:rPr lang="en-US" altLang="en-US" sz="2000" dirty="0"/>
              <a:t> internationale </a:t>
            </a:r>
            <a:r>
              <a:rPr lang="en-US" altLang="en-US" sz="2000" dirty="0" err="1"/>
              <a:t>Anmeldung</a:t>
            </a:r>
            <a:endParaRPr lang="en-US" alt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81788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97" y="260648"/>
            <a:ext cx="7748511" cy="1152128"/>
          </a:xfrm>
        </p:spPr>
        <p:txBody>
          <a:bodyPr/>
          <a:lstStyle/>
          <a:p>
            <a:r>
              <a:rPr lang="en-US" sz="3400"/>
              <a:t>Änderungen der PCT-Ausführungsordnung ab dem 1. Juli 2020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78" y="1583080"/>
            <a:ext cx="7848872" cy="501427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 err="1"/>
              <a:t>Änderung</a:t>
            </a:r>
            <a:r>
              <a:rPr lang="en-GB" altLang="en-US" sz="1600" dirty="0"/>
              <a:t> der PCT-</a:t>
            </a:r>
            <a:r>
              <a:rPr lang="en-GB" altLang="en-US" sz="1600" dirty="0" err="1"/>
              <a:t>Regeln</a:t>
            </a:r>
            <a:r>
              <a:rPr lang="en-GB" altLang="en-US" sz="1600" dirty="0"/>
              <a:t> 15, 16, 57 und 96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/>
              <a:t>Erlaubt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ausdrücklich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Überweisung</a:t>
            </a:r>
            <a:r>
              <a:rPr lang="en-US" altLang="en-US" sz="1600" dirty="0"/>
              <a:t> von </a:t>
            </a:r>
            <a:r>
              <a:rPr lang="en-US" altLang="en-US" sz="1600" dirty="0" err="1"/>
              <a:t>Gebühren</a:t>
            </a:r>
            <a:r>
              <a:rPr lang="en-US" altLang="en-US" sz="1600" dirty="0"/>
              <a:t>, die von </a:t>
            </a:r>
            <a:r>
              <a:rPr lang="en-US" altLang="en-US" sz="1600" dirty="0" err="1"/>
              <a:t>einem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Amt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zugunsten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anderen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Amtes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erhoben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wurden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über</a:t>
            </a:r>
            <a:r>
              <a:rPr lang="en-US" altLang="en-US" sz="1600" dirty="0"/>
              <a:t> das IB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en-US" sz="1600" dirty="0"/>
              <a:t>Gilt </a:t>
            </a:r>
            <a:r>
              <a:rPr lang="en-US" altLang="en-US" sz="1600" dirty="0" err="1"/>
              <a:t>für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jede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internationale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Anmeldung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für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Gebühren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vom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einziehenden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Amt</a:t>
            </a:r>
            <a:r>
              <a:rPr lang="en-US" altLang="en-US" sz="1600" dirty="0"/>
              <a:t> am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dem</a:t>
            </a:r>
            <a:r>
              <a:rPr lang="en-US" altLang="en-US" sz="1600" dirty="0"/>
              <a:t> 1. </a:t>
            </a:r>
            <a:r>
              <a:rPr lang="en-US" altLang="en-US" sz="1600" dirty="0" err="1"/>
              <a:t>Juli</a:t>
            </a:r>
            <a:r>
              <a:rPr lang="en-US" altLang="en-US" sz="1600" dirty="0"/>
              <a:t> 2020 </a:t>
            </a:r>
            <a:r>
              <a:rPr lang="en-US" altLang="en-US" sz="1600" dirty="0" err="1"/>
              <a:t>überwiesen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werden</a:t>
            </a:r>
            <a:endParaRPr lang="en-US" altLang="en-US" sz="1600" dirty="0"/>
          </a:p>
          <a:p>
            <a:pPr marL="0" indent="-40005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altLang="en-US" sz="1600" dirty="0" err="1"/>
              <a:t>Änderung</a:t>
            </a:r>
            <a:r>
              <a:rPr lang="en-US" altLang="en-US" sz="1600" dirty="0"/>
              <a:t> der PCT-</a:t>
            </a:r>
            <a:r>
              <a:rPr lang="en-US" altLang="en-US" sz="1600" dirty="0" err="1"/>
              <a:t>Regeln</a:t>
            </a:r>
            <a:r>
              <a:rPr lang="en-US" altLang="en-US" sz="1600" dirty="0"/>
              <a:t> 71 und 94</a:t>
            </a:r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600" dirty="0" err="1"/>
              <a:t>Fordert</a:t>
            </a:r>
            <a:r>
              <a:rPr lang="en-US" altLang="en-US" sz="1600" dirty="0"/>
              <a:t> die IPEA auf, </a:t>
            </a:r>
            <a:r>
              <a:rPr lang="en-US" altLang="en-US" sz="1600" dirty="0" err="1"/>
              <a:t>bestimmte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Dokumente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aus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ihrer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Akte</a:t>
            </a:r>
            <a:r>
              <a:rPr lang="en-US" altLang="en-US" sz="1600" dirty="0"/>
              <a:t> an das IB </a:t>
            </a:r>
            <a:r>
              <a:rPr lang="en-US" altLang="en-US" sz="1600" dirty="0" err="1"/>
              <a:t>zu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übermitteln</a:t>
            </a:r>
            <a:r>
              <a:rPr lang="en-US" altLang="en-US" sz="1600" dirty="0"/>
              <a:t>, die das IB </a:t>
            </a:r>
            <a:r>
              <a:rPr lang="en-US" altLang="en-US" sz="1600" dirty="0" err="1"/>
              <a:t>im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Namen</a:t>
            </a:r>
            <a:r>
              <a:rPr lang="en-US" altLang="en-US" sz="1600" dirty="0"/>
              <a:t> des </a:t>
            </a:r>
            <a:r>
              <a:rPr lang="en-US" altLang="en-US" sz="1600" dirty="0" err="1"/>
              <a:t>ausgewählten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Amtes</a:t>
            </a:r>
            <a:r>
              <a:rPr lang="en-US" altLang="en-US" sz="1600" dirty="0"/>
              <a:t> der </a:t>
            </a:r>
            <a:r>
              <a:rPr lang="en-US" altLang="en-US" sz="1600" dirty="0" err="1"/>
              <a:t>Öffentlichkeit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zugänglich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machen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würde</a:t>
            </a:r>
            <a:endParaRPr lang="en-US" altLang="en-US" sz="1600" dirty="0"/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600" dirty="0"/>
              <a:t>Gilt </a:t>
            </a:r>
            <a:r>
              <a:rPr lang="en-US" altLang="en-US" sz="1600" dirty="0" err="1"/>
              <a:t>für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jedes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Dokument</a:t>
            </a:r>
            <a:r>
              <a:rPr lang="en-US" altLang="en-US" sz="1600" dirty="0"/>
              <a:t>, das am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dem</a:t>
            </a:r>
            <a:r>
              <a:rPr lang="en-US" altLang="en-US" sz="1600" dirty="0"/>
              <a:t> 1. </a:t>
            </a:r>
            <a:r>
              <a:rPr lang="en-US" altLang="en-US" sz="1600" dirty="0" err="1"/>
              <a:t>Juli</a:t>
            </a:r>
            <a:r>
              <a:rPr lang="en-US" altLang="en-US" sz="1600" dirty="0"/>
              <a:t> 2020 </a:t>
            </a:r>
            <a:r>
              <a:rPr lang="en-US" altLang="en-US" sz="1600" dirty="0" err="1"/>
              <a:t>bei</a:t>
            </a:r>
            <a:r>
              <a:rPr lang="en-US" altLang="en-US" sz="1600" dirty="0"/>
              <a:t> der IPEA </a:t>
            </a:r>
            <a:r>
              <a:rPr lang="en-US" altLang="en-US" sz="1600" dirty="0" err="1"/>
              <a:t>eingeht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von </a:t>
            </a:r>
            <a:r>
              <a:rPr lang="en-US" altLang="en-US" sz="1600" dirty="0" err="1"/>
              <a:t>ihr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erstellt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wird</a:t>
            </a:r>
            <a:endParaRPr lang="en-US" altLang="en-US" sz="1600" dirty="0"/>
          </a:p>
          <a:p>
            <a:pPr marL="685800" lvl="2" indent="-28575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1600" dirty="0"/>
              <a:t>Die </a:t>
            </a:r>
            <a:r>
              <a:rPr lang="en-US" altLang="en-US" sz="1600" dirty="0" err="1"/>
              <a:t>Umsetzung</a:t>
            </a:r>
            <a:r>
              <a:rPr lang="en-US" altLang="en-US" sz="1600" dirty="0"/>
              <a:t> der </a:t>
            </a:r>
            <a:r>
              <a:rPr lang="en-US" altLang="en-US" sz="1600" dirty="0" err="1"/>
              <a:t>Versendung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solcher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Dokumente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wird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jedoch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auch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davon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abhängen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wann</a:t>
            </a:r>
            <a:r>
              <a:rPr lang="en-US" altLang="en-US" sz="1600" dirty="0"/>
              <a:t> die IPEA </a:t>
            </a:r>
            <a:r>
              <a:rPr lang="en-US" altLang="en-US" sz="1600" dirty="0" err="1"/>
              <a:t>technisch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dazu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bereit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ist</a:t>
            </a:r>
            <a:endParaRPr lang="en-US" altLang="en-US" sz="16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253849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37475" cy="581025"/>
          </a:xfrm>
        </p:spPr>
        <p:txBody>
          <a:bodyPr/>
          <a:lstStyle/>
          <a:p>
            <a:r>
              <a:rPr lang="en-US" altLang="en-US" sz="3200"/>
              <a:t>PCT-Information und Schulung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392" y="882432"/>
            <a:ext cx="8722176" cy="5570904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2000"/>
              <a:t>29 Videosegmente zu PCT-Themen, verfügbar auf dem Youtube-Kanal der WIPO und der PCT-Website der WIPO</a:t>
            </a:r>
            <a:endParaRPr lang="en-US" altLang="en-US" sz="2000" strike="sngStrike"/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2000"/>
              <a:t>PCT-Fernlehrgang in 10 PCT-Veröffentlichungssprachen verfügbar, und ein fortgeschrittener Fernlehrgang ist in Vorbereitung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2000"/>
              <a:t>PCT-Webinare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altLang="en-US" sz="1800"/>
              <a:t>Updates zu Entwicklungen in PCT-Verfahren und PCT-Strategien - frühere Webinare sind archiviert und frei zugänglich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altLang="en-US" sz="1800"/>
              <a:t>verfügbar</a:t>
            </a:r>
            <a:r>
              <a:rPr lang="en-US" altLang="en-US" sz="1800">
                <a:solidFill>
                  <a:srgbClr val="00B0F0"/>
                </a:solidFill>
              </a:rPr>
              <a:t> </a:t>
            </a:r>
            <a:r>
              <a:rPr lang="en-US" altLang="en-US" sz="1800"/>
              <a:t>auf Anfrage für Unternehmen oder Anwaltsbüros, z.B. für gezielte Schulungen zur Nutzung von ePCT </a:t>
            </a:r>
          </a:p>
          <a:p>
            <a:pPr marL="379413" indent="-379413">
              <a:spcBef>
                <a:spcPct val="0"/>
              </a:spcBef>
              <a:spcAft>
                <a:spcPts val="300"/>
              </a:spcAft>
              <a:tabLst>
                <a:tab pos="355600" algn="l"/>
              </a:tabLst>
            </a:pPr>
            <a:r>
              <a:rPr lang="en-US" altLang="en-US" sz="2000"/>
              <a:t>Video- und Audiokonferenzen sind auch auf Anfrage verfügbar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2000"/>
              <a:t>Persönliche PCT-Seminare und Schulungsveranstaltungen: siehe den PCT-Seminarkalender (</a:t>
            </a:r>
            <a:r>
              <a:rPr lang="en-US" altLang="en-US" sz="2000">
                <a:hlinkClick r:id="rId3"/>
              </a:rPr>
              <a:t>http://www.wipo.int/pct/en/seminar/seminar.pdf</a:t>
            </a:r>
            <a:r>
              <a:rPr lang="en-US" altLang="en-US" sz="2000"/>
              <a:t>) 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2000"/>
              <a:t>Monatlicher Newsletter (</a:t>
            </a:r>
            <a:r>
              <a:rPr lang="en-US" altLang="en-US" sz="2000">
                <a:hlinkClick r:id="rId4"/>
              </a:rPr>
              <a:t>http://www.wipo.int/pct/en/newslett/</a:t>
            </a:r>
            <a:r>
              <a:rPr lang="en-US" altLang="en-US" sz="2000"/>
              <a:t>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2000"/>
              <a:t>Umfangreiche Informationsquellen auf der PCT-Website (</a:t>
            </a:r>
            <a:r>
              <a:rPr lang="en-US" altLang="en-US" sz="2000">
                <a:solidFill>
                  <a:srgbClr val="004072"/>
                </a:solidFill>
                <a:ea typeface="ヒラギノ角ゴ Pro W3"/>
                <a:cs typeface="ヒラギノ角ゴ Pro W3"/>
                <a:hlinkClick r:id="rId5"/>
              </a:rPr>
              <a:t>http://www.wipo.int/pct/en/</a:t>
            </a:r>
            <a:r>
              <a:rPr lang="en-US" altLang="en-US" sz="2000"/>
              <a:t>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altLang="en-US" sz="2000"/>
              <a:t>Kontaktieren Sie uns, um über PCT-Schulungsmöglichkeiten</a:t>
            </a:r>
            <a:r>
              <a:rPr lang="en-US" altLang="en-US" sz="2000">
                <a:solidFill>
                  <a:srgbClr val="00B0F0"/>
                </a:solidFill>
              </a:rPr>
              <a:t> </a:t>
            </a:r>
            <a:r>
              <a:rPr lang="en-US" altLang="en-US" sz="2000"/>
              <a:t>zu sprechen</a:t>
            </a:r>
          </a:p>
          <a:p>
            <a:pPr marL="468313" indent="-411163">
              <a:spcBef>
                <a:spcPct val="0"/>
              </a:spcBef>
              <a:spcAft>
                <a:spcPts val="300"/>
              </a:spcAft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40601302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13047"/>
            <a:ext cx="8229600" cy="941387"/>
          </a:xfrm>
        </p:spPr>
        <p:txBody>
          <a:bodyPr/>
          <a:lstStyle/>
          <a:p>
            <a:r>
              <a:rPr lang="en-US" altLang="ja-JP">
                <a:ea typeface="MS PGothic" pitchFamily="34" charset="-128"/>
              </a:rPr>
              <a:t>PCT-Ressourcen/Informationen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848" y="1484784"/>
            <a:ext cx="7632848" cy="4464496"/>
          </a:xfrm>
        </p:spPr>
        <p:txBody>
          <a:bodyPr/>
          <a:lstStyle/>
          <a:p>
            <a:pPr marL="292100" indent="-29210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ea typeface="ヒラギノ角ゴ Pro W3"/>
                <a:cs typeface="ヒラギノ角ゴ Pro W3"/>
              </a:rPr>
              <a:t>Bei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allgemeinen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Fragen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zum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PCT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wenden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Sie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sich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bitte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an den PCT-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Informationsdienst</a:t>
            </a:r>
            <a:r>
              <a:rPr lang="en-US" altLang="en-US" sz="2000" dirty="0">
                <a:ea typeface="ヒラギノ角ゴ Pro W3"/>
                <a:cs typeface="ヒラギノ角ゴ Pro W3"/>
              </a:rPr>
              <a:t>:</a:t>
            </a: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0" lvl="3" indent="0">
              <a:spcBef>
                <a:spcPct val="0"/>
              </a:spcBef>
              <a:spcAft>
                <a:spcPct val="0"/>
              </a:spcAft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pct.infoline@wipo.int</a:t>
            </a:r>
          </a:p>
          <a:p>
            <a:pPr marL="0" lvl="3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+41 22 338 83 38</a:t>
            </a:r>
          </a:p>
          <a:p>
            <a:pPr marL="0" lvl="3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70899B"/>
                </a:solidFill>
                <a:ea typeface="ヒラギノ角ゴ Pro W3"/>
                <a:cs typeface="ヒラギノ角ゴ Pro W3"/>
              </a:rPr>
              <a:t>	</a:t>
            </a: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r>
              <a:rPr lang="fr-CH" altLang="en-US" sz="2000" dirty="0" err="1">
                <a:ea typeface="ヒラギノ角ゴ Pro W3"/>
                <a:cs typeface="ヒラギノ角ゴ Pro W3"/>
              </a:rPr>
              <a:t>Kontaktieren</a:t>
            </a:r>
            <a:r>
              <a:rPr lang="fr-CH" altLang="en-US" sz="2000" dirty="0">
                <a:ea typeface="ヒラギノ角ゴ Pro W3"/>
                <a:cs typeface="ヒラギノ角ゴ Pro W3"/>
              </a:rPr>
              <a:t> </a:t>
            </a:r>
            <a:r>
              <a:rPr lang="fr-CH" altLang="en-US" sz="2000" dirty="0" err="1">
                <a:ea typeface="ヒラギノ角ゴ Pro W3"/>
                <a:cs typeface="ヒラギノ角ゴ Pro W3"/>
              </a:rPr>
              <a:t>Sie</a:t>
            </a:r>
            <a:r>
              <a:rPr lang="fr-CH" altLang="en-US" sz="2000" dirty="0">
                <a:ea typeface="ヒラギノ角ゴ Pro W3"/>
                <a:cs typeface="ヒラギノ角ゴ Pro W3"/>
              </a:rPr>
              <a:t> den </a:t>
            </a:r>
            <a:r>
              <a:rPr lang="fr-CH" altLang="en-US" sz="2000" dirty="0" err="1">
                <a:ea typeface="ヒラギノ角ゴ Pro W3"/>
                <a:cs typeface="ヒラギノ角ゴ Pro W3"/>
              </a:rPr>
              <a:t>Referenten</a:t>
            </a:r>
            <a:r>
              <a:rPr lang="fr-CH" altLang="en-US" sz="2000" dirty="0">
                <a:ea typeface="ヒラギノ角ゴ Pro W3"/>
                <a:cs typeface="ヒラギノ角ゴ Pro W3"/>
              </a:rPr>
              <a:t>:</a:t>
            </a: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sz="200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thomas.henninger@wipo.int</a:t>
            </a:r>
            <a:endParaRPr lang="en-US" altLang="en-US" sz="200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sz="2000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+41 22 338 </a:t>
            </a:r>
            <a:r>
              <a:rPr lang="fr-CH" altLang="en-US" sz="200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84 29</a:t>
            </a:r>
            <a:endParaRPr lang="fr-CH" altLang="en-US" sz="200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824099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3414" y="397685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>
                <a:solidFill>
                  <a:srgbClr val="70899B"/>
                </a:solidFill>
              </a:rPr>
              <a:t>Änderungen der PCT-Ausführungsordnung ab dem 1. Juli 2020</a:t>
            </a:r>
          </a:p>
          <a:p>
            <a:pPr eaLnBrk="1" hangingPunct="1"/>
            <a:endParaRPr lang="en-US" sz="360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27" y="360379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7" y="257519"/>
            <a:ext cx="7767917" cy="1008112"/>
          </a:xfrm>
        </p:spPr>
        <p:txBody>
          <a:bodyPr/>
          <a:lstStyle/>
          <a:p>
            <a:r>
              <a:rPr lang="en-US" sz="3400"/>
              <a:t>Änderungen der PCT-Ausführungsordnung ab dem 1. Juli 2020 - Überblick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19" y="1844824"/>
            <a:ext cx="8544362" cy="4857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/>
              <a:t>Einbeziehung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durch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Verweis</a:t>
            </a:r>
            <a:r>
              <a:rPr lang="en-US" altLang="en-US" sz="2000" dirty="0"/>
              <a:t> von </a:t>
            </a:r>
            <a:r>
              <a:rPr lang="en-US" altLang="en-US" sz="2000" dirty="0" err="1"/>
              <a:t>fälschlicherweise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eingereichten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Bestandteilen</a:t>
            </a:r>
            <a:r>
              <a:rPr lang="en-US" altLang="en-US" sz="2000" dirty="0"/>
              <a:t> und </a:t>
            </a:r>
            <a:r>
              <a:rPr lang="en-US" altLang="en-US" sz="2000" dirty="0" err="1"/>
              <a:t>Teilen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Regel 82</a:t>
            </a:r>
            <a:r>
              <a:rPr lang="en-US" altLang="en-US" sz="2000" i="1" dirty="0"/>
              <a:t>quater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Entschuldigung</a:t>
            </a:r>
            <a:r>
              <a:rPr lang="en-US" altLang="en-US" sz="2000" dirty="0"/>
              <a:t> von </a:t>
            </a:r>
            <a:r>
              <a:rPr lang="en-US" altLang="en-US" sz="2000" dirty="0" err="1"/>
              <a:t>Fristüberschreitungen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aufgrund</a:t>
            </a:r>
            <a:r>
              <a:rPr lang="en-US" altLang="en-US" sz="2000" dirty="0"/>
              <a:t> der </a:t>
            </a:r>
            <a:r>
              <a:rPr lang="en-US" altLang="en-US" sz="2000" dirty="0" err="1"/>
              <a:t>Nichtverfügbarkeit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irgendeines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zulässigen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elektronischen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Kommunikationsmittels</a:t>
            </a:r>
            <a:r>
              <a:rPr lang="en-US" altLang="en-US" sz="2000" dirty="0"/>
              <a:t> in </a:t>
            </a:r>
            <a:r>
              <a:rPr lang="en-US" altLang="en-US" sz="2000" dirty="0" err="1"/>
              <a:t>diesem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Amt</a:t>
            </a:r>
            <a:r>
              <a:rPr lang="en-US" altLang="en-US" sz="20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Regel 26</a:t>
            </a:r>
            <a:r>
              <a:rPr lang="en-US" altLang="en-US" sz="2000" i="1" dirty="0"/>
              <a:t>quater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Berichtigung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Hinzufügung</a:t>
            </a:r>
            <a:r>
              <a:rPr lang="en-US" altLang="en-US" sz="2000" dirty="0"/>
              <a:t> von in Regel 4.11 </a:t>
            </a:r>
            <a:r>
              <a:rPr lang="en-US" altLang="en-US" sz="2000" dirty="0" err="1"/>
              <a:t>genannten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Angaben</a:t>
            </a:r>
            <a:r>
              <a:rPr lang="en-US" altLang="en-US" sz="2000" dirty="0"/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/>
              <a:t>Überweisung</a:t>
            </a:r>
            <a:r>
              <a:rPr lang="en-US" altLang="en-US" sz="2000" dirty="0"/>
              <a:t> von PCT-</a:t>
            </a:r>
            <a:r>
              <a:rPr lang="en-US" altLang="en-US" sz="2000" dirty="0" err="1"/>
              <a:t>Gebühren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über</a:t>
            </a:r>
            <a:r>
              <a:rPr lang="en-US" altLang="en-US" sz="2000" dirty="0"/>
              <a:t> das Internationale </a:t>
            </a:r>
            <a:r>
              <a:rPr lang="en-US" altLang="en-US" sz="2000" dirty="0" err="1"/>
              <a:t>Büro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/>
              <a:t>Verfügbarkeit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zusätzlicher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Kapitel</a:t>
            </a:r>
            <a:r>
              <a:rPr lang="en-US" altLang="en-US" sz="2000" dirty="0"/>
              <a:t>-II-</a:t>
            </a:r>
            <a:r>
              <a:rPr lang="en-US" altLang="en-US" sz="2000" dirty="0" err="1"/>
              <a:t>bezogener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Dokumente</a:t>
            </a:r>
            <a:r>
              <a:rPr lang="en-US" altLang="en-US" sz="2000" dirty="0"/>
              <a:t> auf PATENTSCOPE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dirty="0">
              <a:highlight>
                <a:srgbClr val="FFFF00"/>
              </a:highlight>
            </a:endParaRP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4843017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7" y="257519"/>
            <a:ext cx="7767917" cy="1008112"/>
          </a:xfrm>
        </p:spPr>
        <p:txBody>
          <a:bodyPr/>
          <a:lstStyle/>
          <a:p>
            <a:r>
              <a:rPr lang="en-US" sz="3400"/>
              <a:t>Änderungen der PCT-Ausführungsordnung ab dem 1. Juli 2020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31" y="1556792"/>
            <a:ext cx="8544362" cy="4857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 err="1"/>
              <a:t>Änderung</a:t>
            </a:r>
            <a:r>
              <a:rPr lang="en-GB" altLang="en-US" sz="1800" dirty="0"/>
              <a:t> der PCT-</a:t>
            </a:r>
            <a:r>
              <a:rPr lang="en-GB" altLang="en-US" sz="1800" dirty="0" err="1"/>
              <a:t>Regeln</a:t>
            </a:r>
            <a:r>
              <a:rPr lang="en-GB" altLang="en-US" sz="1800" dirty="0"/>
              <a:t> 4, 12, 20, 48, </a:t>
            </a:r>
            <a:r>
              <a:rPr lang="en-GB" altLang="en-US" sz="1800" dirty="0" smtClean="0"/>
              <a:t>51</a:t>
            </a:r>
            <a:r>
              <a:rPr lang="en-GB" altLang="en-US" sz="1800" i="1" dirty="0" smtClean="0"/>
              <a:t>bis, </a:t>
            </a:r>
            <a:r>
              <a:rPr lang="en-GB" altLang="en-US" sz="1800" dirty="0" smtClean="0"/>
              <a:t>55 </a:t>
            </a:r>
            <a:r>
              <a:rPr lang="en-GB" altLang="en-US" sz="1800" dirty="0"/>
              <a:t>und 82</a:t>
            </a:r>
            <a:r>
              <a:rPr lang="en-GB" altLang="en-US" sz="1800" i="1" dirty="0"/>
              <a:t>ter, </a:t>
            </a:r>
            <a:r>
              <a:rPr lang="en-GB" altLang="en-US" sz="1800" dirty="0"/>
              <a:t>und </a:t>
            </a:r>
            <a:r>
              <a:rPr lang="en-GB" altLang="en-US" sz="1800" dirty="0" err="1"/>
              <a:t>neue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Regeln</a:t>
            </a:r>
            <a:r>
              <a:rPr lang="en-GB" altLang="en-US" sz="1800" dirty="0"/>
              <a:t> 20.5</a:t>
            </a:r>
            <a:r>
              <a:rPr lang="fr-CH" altLang="en-US" sz="1800" i="1" dirty="0"/>
              <a:t>bis</a:t>
            </a:r>
            <a:r>
              <a:rPr lang="en-GB" altLang="en-US" sz="1800" dirty="0"/>
              <a:t> und 40</a:t>
            </a:r>
            <a:r>
              <a:rPr lang="en-GB" altLang="en-US" sz="1800" i="1" dirty="0"/>
              <a:t>bis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1800" dirty="0" err="1"/>
              <a:t>Klarstellung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dass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zusätzlich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zur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Einbeziehung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fehlender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Bestandteile</a:t>
            </a:r>
            <a:r>
              <a:rPr lang="en-US" altLang="en-US" sz="1800" dirty="0"/>
              <a:t> und </a:t>
            </a:r>
            <a:r>
              <a:rPr lang="en-US" altLang="en-US" sz="1800" dirty="0" err="1"/>
              <a:t>Teile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Falle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fälschlicherweise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eingereichter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Bestandteile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Teile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auch</a:t>
            </a:r>
            <a:r>
              <a:rPr lang="en-US" altLang="en-US" sz="1800" dirty="0"/>
              <a:t> der </a:t>
            </a:r>
            <a:r>
              <a:rPr lang="en-US" altLang="en-US" sz="1800" dirty="0" err="1"/>
              <a:t>richtige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Bestandteil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durch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Verweis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einbezogen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werden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kann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wenn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</a:t>
            </a:r>
            <a:r>
              <a:rPr lang="en-US" altLang="en-US" sz="1800" dirty="0"/>
              <a:t> in </a:t>
            </a:r>
            <a:r>
              <a:rPr lang="en-US" altLang="en-US" sz="1800" dirty="0" err="1"/>
              <a:t>einer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früheren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Anmeldung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enthalten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ist</a:t>
            </a:r>
            <a:endParaRPr lang="en-US" altLang="en-US" sz="1800" dirty="0"/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1800" dirty="0" err="1"/>
              <a:t>Neue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Rechtsgrundlage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Fälle</a:t>
            </a:r>
            <a:r>
              <a:rPr lang="en-US" altLang="en-US" sz="1800" dirty="0"/>
              <a:t>, in </a:t>
            </a:r>
            <a:r>
              <a:rPr lang="en-US" altLang="en-US" sz="1800" dirty="0" err="1"/>
              <a:t>denen</a:t>
            </a:r>
            <a:r>
              <a:rPr lang="en-US" altLang="en-US" sz="1800" dirty="0"/>
              <a:t> die </a:t>
            </a:r>
            <a:r>
              <a:rPr lang="en-US" altLang="en-US" sz="1800" dirty="0" err="1"/>
              <a:t>Einbeziehung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durch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Verweis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nicht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erfolgreich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anwendbar</a:t>
            </a:r>
            <a:r>
              <a:rPr lang="en-US" altLang="en-US" sz="1800" dirty="0"/>
              <a:t> war, um </a:t>
            </a:r>
            <a:r>
              <a:rPr lang="en-US" altLang="en-US" sz="1800" dirty="0" err="1"/>
              <a:t>einen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fälschlicherweise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eingereichten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Bestandteil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durch</a:t>
            </a:r>
            <a:r>
              <a:rPr lang="en-US" altLang="en-US" sz="1800" dirty="0"/>
              <a:t> den </a:t>
            </a:r>
            <a:r>
              <a:rPr lang="en-US" altLang="en-US" sz="1800" dirty="0" err="1"/>
              <a:t>richtigen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Bestandteil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ersetzen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Auswirkungen</a:t>
            </a:r>
            <a:r>
              <a:rPr lang="en-US" altLang="en-US" sz="1800" dirty="0"/>
              <a:t> auf das </a:t>
            </a:r>
            <a:r>
              <a:rPr lang="en-US" altLang="en-US" sz="1800" dirty="0" err="1"/>
              <a:t>internationale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Anmeldedatum</a:t>
            </a:r>
            <a:r>
              <a:rPr lang="en-US" altLang="en-US" sz="1800" dirty="0"/>
              <a:t>)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altLang="en-US" sz="1800" dirty="0"/>
              <a:t>Gilt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jede</a:t>
            </a:r>
            <a:r>
              <a:rPr lang="en-US" altLang="en-US" sz="1800" dirty="0"/>
              <a:t> am </a:t>
            </a:r>
            <a:r>
              <a:rPr lang="en-US" altLang="en-US" sz="1800" dirty="0" err="1"/>
              <a:t>oder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dem</a:t>
            </a:r>
            <a:r>
              <a:rPr lang="en-US" altLang="en-US" sz="1800" dirty="0"/>
              <a:t> 1. </a:t>
            </a:r>
            <a:r>
              <a:rPr lang="en-US" altLang="en-US" sz="1800" dirty="0" err="1"/>
              <a:t>Juli</a:t>
            </a:r>
            <a:r>
              <a:rPr lang="en-US" altLang="en-US" sz="1800" dirty="0"/>
              <a:t> 2020 </a:t>
            </a:r>
            <a:r>
              <a:rPr lang="en-US" altLang="en-US" sz="1800" dirty="0" err="1"/>
              <a:t>eingereichte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internationale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Anmeldung</a:t>
            </a:r>
            <a:endParaRPr lang="en-US" altLang="en-US" sz="1800" dirty="0">
              <a:highlight>
                <a:srgbClr val="FFFF00"/>
              </a:highlight>
            </a:endParaRP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8064521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8378-8D50-4996-BEE6-D848F00D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77737"/>
            <a:ext cx="9217024" cy="1143000"/>
          </a:xfrm>
        </p:spPr>
        <p:txBody>
          <a:bodyPr/>
          <a:lstStyle/>
          <a:p>
            <a:r>
              <a:rPr lang="en-US" sz="3200" dirty="0" err="1"/>
              <a:t>Fehlend</a:t>
            </a:r>
            <a:r>
              <a:rPr lang="en-US" sz="3200" dirty="0"/>
              <a:t>  </a:t>
            </a:r>
            <a:r>
              <a:rPr lang="en-US" sz="3200" dirty="0" err="1"/>
              <a:t>fälschlicherweise</a:t>
            </a:r>
            <a:r>
              <a:rPr lang="en-US" sz="3200" dirty="0"/>
              <a:t> </a:t>
            </a:r>
            <a:r>
              <a:rPr lang="en-US" sz="3200" dirty="0" err="1" smtClean="0"/>
              <a:t>eingereicht</a:t>
            </a:r>
            <a:r>
              <a:rPr lang="en-US" sz="3200" dirty="0" smtClean="0"/>
              <a:t>  </a:t>
            </a:r>
            <a:r>
              <a:rPr lang="en-US" sz="3200" dirty="0" err="1"/>
              <a:t>vervollständigt</a:t>
            </a:r>
            <a:r>
              <a:rPr lang="en-US" sz="3200" dirty="0"/>
              <a:t>/</a:t>
            </a:r>
            <a:r>
              <a:rPr lang="en-US" sz="3200" dirty="0" err="1"/>
              <a:t>berichtigt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BCAE8-7A7C-46C1-997C-59A174CEB7C0}"/>
              </a:ext>
            </a:extLst>
          </p:cNvPr>
          <p:cNvSpPr/>
          <p:nvPr/>
        </p:nvSpPr>
        <p:spPr bwMode="auto">
          <a:xfrm>
            <a:off x="769876" y="929133"/>
            <a:ext cx="1728192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900C6-5425-432A-AC7E-A13355EC106C}"/>
              </a:ext>
            </a:extLst>
          </p:cNvPr>
          <p:cNvSpPr/>
          <p:nvPr/>
        </p:nvSpPr>
        <p:spPr bwMode="auto">
          <a:xfrm>
            <a:off x="1868050" y="1650954"/>
            <a:ext cx="626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E35A2-7842-4F48-AFA9-53719B9F8E12}"/>
              </a:ext>
            </a:extLst>
          </p:cNvPr>
          <p:cNvSpPr/>
          <p:nvPr/>
        </p:nvSpPr>
        <p:spPr bwMode="auto">
          <a:xfrm>
            <a:off x="769876" y="2842129"/>
            <a:ext cx="1728192" cy="1642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5BD79-9688-49A4-9A88-F53AA8E0DB67}"/>
              </a:ext>
            </a:extLst>
          </p:cNvPr>
          <p:cNvSpPr/>
          <p:nvPr/>
        </p:nvSpPr>
        <p:spPr bwMode="auto">
          <a:xfrm>
            <a:off x="2117101" y="3931777"/>
            <a:ext cx="626368" cy="702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6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BCC95B-804E-4F3A-816C-0D2AC9D8D258}"/>
              </a:ext>
            </a:extLst>
          </p:cNvPr>
          <p:cNvSpPr/>
          <p:nvPr/>
        </p:nvSpPr>
        <p:spPr bwMode="auto">
          <a:xfrm>
            <a:off x="3563888" y="2096852"/>
            <a:ext cx="504056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000A3A-6BD0-46F7-91E3-931266AA778F}"/>
              </a:ext>
            </a:extLst>
          </p:cNvPr>
          <p:cNvSpPr/>
          <p:nvPr/>
        </p:nvSpPr>
        <p:spPr bwMode="auto">
          <a:xfrm>
            <a:off x="3117135" y="1245547"/>
            <a:ext cx="914400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D8343E-52A6-45ED-950A-2B23B4A229AB}"/>
              </a:ext>
            </a:extLst>
          </p:cNvPr>
          <p:cNvSpPr/>
          <p:nvPr/>
        </p:nvSpPr>
        <p:spPr bwMode="auto">
          <a:xfrm>
            <a:off x="4624671" y="932398"/>
            <a:ext cx="1656184" cy="1347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0E0227-A978-4C74-BA6C-5D616CB8D093}"/>
              </a:ext>
            </a:extLst>
          </p:cNvPr>
          <p:cNvSpPr/>
          <p:nvPr/>
        </p:nvSpPr>
        <p:spPr bwMode="auto">
          <a:xfrm>
            <a:off x="5739494" y="1633657"/>
            <a:ext cx="541903" cy="64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FDD46-9368-44BB-A8ED-7EDDF4AEEA66}"/>
              </a:ext>
            </a:extLst>
          </p:cNvPr>
          <p:cNvSpPr/>
          <p:nvPr/>
        </p:nvSpPr>
        <p:spPr bwMode="auto">
          <a:xfrm>
            <a:off x="6372200" y="233975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CE5F35F-BE99-4426-8B4A-01196F58F8C8}"/>
              </a:ext>
            </a:extLst>
          </p:cNvPr>
          <p:cNvSpPr/>
          <p:nvPr/>
        </p:nvSpPr>
        <p:spPr bwMode="auto">
          <a:xfrm>
            <a:off x="3117135" y="3177799"/>
            <a:ext cx="914400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106E1-B8B3-41B1-A30E-4B8C3B303CC4}"/>
              </a:ext>
            </a:extLst>
          </p:cNvPr>
          <p:cNvSpPr/>
          <p:nvPr/>
        </p:nvSpPr>
        <p:spPr bwMode="auto">
          <a:xfrm>
            <a:off x="4644008" y="2848382"/>
            <a:ext cx="1656184" cy="1642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535B76-D2A6-45B2-B90C-50428F35CED9}"/>
              </a:ext>
            </a:extLst>
          </p:cNvPr>
          <p:cNvSpPr/>
          <p:nvPr/>
        </p:nvSpPr>
        <p:spPr bwMode="auto">
          <a:xfrm>
            <a:off x="5617806" y="3782425"/>
            <a:ext cx="682386" cy="708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6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F0C441-01C3-490F-B2EF-BD09203ECBC3}"/>
              </a:ext>
            </a:extLst>
          </p:cNvPr>
          <p:cNvSpPr/>
          <p:nvPr/>
        </p:nvSpPr>
        <p:spPr bwMode="auto">
          <a:xfrm>
            <a:off x="5598470" y="3029977"/>
            <a:ext cx="683002" cy="7070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2B32B-7CF3-4A71-8303-3CF2D141B5CD}"/>
              </a:ext>
            </a:extLst>
          </p:cNvPr>
          <p:cNvSpPr txBox="1"/>
          <p:nvPr/>
        </p:nvSpPr>
        <p:spPr>
          <a:xfrm>
            <a:off x="1586327" y="-21212"/>
            <a:ext cx="526286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FA5D80-69D8-4308-AFC8-4A97D6698E85}"/>
              </a:ext>
            </a:extLst>
          </p:cNvPr>
          <p:cNvSpPr/>
          <p:nvPr/>
        </p:nvSpPr>
        <p:spPr bwMode="auto">
          <a:xfrm>
            <a:off x="3096547" y="1907206"/>
            <a:ext cx="100231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P-Doc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21E6CB-84B9-423D-B71C-4AA202BEAE5F}"/>
              </a:ext>
            </a:extLst>
          </p:cNvPr>
          <p:cNvSpPr/>
          <p:nvPr/>
        </p:nvSpPr>
        <p:spPr bwMode="auto">
          <a:xfrm>
            <a:off x="6138428" y="256490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4E883F-D8CC-456F-838C-79B4A35323AD}"/>
              </a:ext>
            </a:extLst>
          </p:cNvPr>
          <p:cNvSpPr/>
          <p:nvPr/>
        </p:nvSpPr>
        <p:spPr bwMode="auto">
          <a:xfrm>
            <a:off x="3749673" y="2468247"/>
            <a:ext cx="349537" cy="3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32ABAA-BBC6-4C56-BB3F-C0199017A679}"/>
              </a:ext>
            </a:extLst>
          </p:cNvPr>
          <p:cNvSpPr/>
          <p:nvPr/>
        </p:nvSpPr>
        <p:spPr bwMode="auto">
          <a:xfrm>
            <a:off x="3073177" y="3782780"/>
            <a:ext cx="100231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P-Doc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DF7C96-2B4F-4101-944D-9F62BFAAA02B}"/>
              </a:ext>
            </a:extLst>
          </p:cNvPr>
          <p:cNvSpPr/>
          <p:nvPr/>
        </p:nvSpPr>
        <p:spPr bwMode="auto">
          <a:xfrm>
            <a:off x="3732594" y="4330884"/>
            <a:ext cx="349537" cy="3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133011-BCFB-47D7-8683-8F94B6CD7620}"/>
              </a:ext>
            </a:extLst>
          </p:cNvPr>
          <p:cNvSpPr txBox="1"/>
          <p:nvPr/>
        </p:nvSpPr>
        <p:spPr>
          <a:xfrm>
            <a:off x="7003758" y="-21213"/>
            <a:ext cx="526286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≠</a:t>
            </a:r>
            <a:endParaRPr lang="en-US" sz="3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AD0032-88B6-455C-911F-FA4C7E22B33F}"/>
              </a:ext>
            </a:extLst>
          </p:cNvPr>
          <p:cNvSpPr/>
          <p:nvPr/>
        </p:nvSpPr>
        <p:spPr bwMode="auto">
          <a:xfrm>
            <a:off x="769876" y="4730994"/>
            <a:ext cx="1728192" cy="1642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E73462-970F-4F58-9010-391A2B76AD6E}"/>
              </a:ext>
            </a:extLst>
          </p:cNvPr>
          <p:cNvSpPr/>
          <p:nvPr/>
        </p:nvSpPr>
        <p:spPr bwMode="auto">
          <a:xfrm>
            <a:off x="5710707" y="4851868"/>
            <a:ext cx="1636847" cy="1573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AD5580E-0AC5-42BB-A47F-229B14FDD005}"/>
              </a:ext>
            </a:extLst>
          </p:cNvPr>
          <p:cNvSpPr/>
          <p:nvPr/>
        </p:nvSpPr>
        <p:spPr bwMode="auto">
          <a:xfrm>
            <a:off x="3140504" y="5087428"/>
            <a:ext cx="2367600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5DB603-0358-4FE5-90B0-32B51F4F125D}"/>
              </a:ext>
            </a:extLst>
          </p:cNvPr>
          <p:cNvSpPr/>
          <p:nvPr/>
        </p:nvSpPr>
        <p:spPr bwMode="auto">
          <a:xfrm>
            <a:off x="1883013" y="5721218"/>
            <a:ext cx="626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AF1B7-46B3-48FC-B05D-DCDF80DF18A1}"/>
              </a:ext>
            </a:extLst>
          </p:cNvPr>
          <p:cNvSpPr/>
          <p:nvPr/>
        </p:nvSpPr>
        <p:spPr bwMode="auto">
          <a:xfrm>
            <a:off x="2303763" y="6036908"/>
            <a:ext cx="526856" cy="635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2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A9CA7D-E63B-4BC9-96A6-D68620E6CEBB}"/>
              </a:ext>
            </a:extLst>
          </p:cNvPr>
          <p:cNvSpPr txBox="1"/>
          <p:nvPr/>
        </p:nvSpPr>
        <p:spPr>
          <a:xfrm>
            <a:off x="3726261" y="5532862"/>
            <a:ext cx="1874081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Späteres IFD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26B0F3-826D-492E-8509-5229C9018F40}"/>
              </a:ext>
            </a:extLst>
          </p:cNvPr>
          <p:cNvSpPr/>
          <p:nvPr/>
        </p:nvSpPr>
        <p:spPr bwMode="auto">
          <a:xfrm>
            <a:off x="6680210" y="5761246"/>
            <a:ext cx="647097" cy="64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71E3572-D746-4199-A386-516185619CA6}"/>
              </a:ext>
            </a:extLst>
          </p:cNvPr>
          <p:cNvSpPr/>
          <p:nvPr/>
        </p:nvSpPr>
        <p:spPr bwMode="auto">
          <a:xfrm>
            <a:off x="7847268" y="4963022"/>
            <a:ext cx="526856" cy="635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2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2E5107-9C2C-4A2F-B60F-1A6EB3E51F08}"/>
              </a:ext>
            </a:extLst>
          </p:cNvPr>
          <p:cNvCxnSpPr/>
          <p:nvPr/>
        </p:nvCxnSpPr>
        <p:spPr bwMode="auto">
          <a:xfrm flipV="1">
            <a:off x="7740352" y="4730994"/>
            <a:ext cx="792088" cy="1030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28A130-F8DC-4CC7-AA50-8862931E7158}"/>
              </a:ext>
            </a:extLst>
          </p:cNvPr>
          <p:cNvCxnSpPr/>
          <p:nvPr/>
        </p:nvCxnSpPr>
        <p:spPr bwMode="auto">
          <a:xfrm>
            <a:off x="7740352" y="4730994"/>
            <a:ext cx="792088" cy="1030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8645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eaLnBrk="1" hangingPunct="1"/>
            <a:r>
              <a:rPr lang="en-US" altLang="en-US" sz="3200" dirty="0" err="1"/>
              <a:t>Übersicht</a:t>
            </a:r>
            <a:r>
              <a:rPr lang="en-US" altLang="en-US" sz="3200" dirty="0"/>
              <a:t> der </a:t>
            </a:r>
            <a:r>
              <a:rPr lang="en-US" altLang="en-US" sz="3200" dirty="0" err="1"/>
              <a:t>Optionen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fehlenden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oder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fälschlicherweise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eingereichten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Bestandteilen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oder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Teilen</a:t>
            </a:r>
            <a:endParaRPr lang="en-US" alt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75" y="1690689"/>
            <a:ext cx="8229600" cy="43529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</p:txBody>
      </p:sp>
      <p:graphicFrame>
        <p:nvGraphicFramePr>
          <p:cNvPr id="7" name="Content Placeholder 5"/>
          <p:cNvGraphicFramePr/>
          <p:nvPr>
            <p:extLst>
              <p:ext uri="{D42A27DB-BD31-4B8C-83A1-F6EECF244321}">
                <p14:modId xmlns:p14="http://schemas.microsoft.com/office/powerpoint/2010/main" val="1476881326"/>
              </p:ext>
            </p:extLst>
          </p:nvPr>
        </p:nvGraphicFramePr>
        <p:xfrm>
          <a:off x="592217" y="1484786"/>
          <a:ext cx="4703300" cy="5134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716">
                  <a:extLst>
                    <a:ext uri="{9D8B030D-6E8A-4147-A177-3AD203B41FA5}">
                      <a16:colId xmlns:a16="http://schemas.microsoft.com/office/drawing/2014/main" val="2975531417"/>
                    </a:ext>
                  </a:extLst>
                </a:gridCol>
                <a:gridCol w="843899">
                  <a:extLst>
                    <a:ext uri="{9D8B030D-6E8A-4147-A177-3AD203B41FA5}">
                      <a16:colId xmlns:a16="http://schemas.microsoft.com/office/drawing/2014/main" val="3004922381"/>
                    </a:ext>
                  </a:extLst>
                </a:gridCol>
                <a:gridCol w="653489">
                  <a:extLst>
                    <a:ext uri="{9D8B030D-6E8A-4147-A177-3AD203B41FA5}">
                      <a16:colId xmlns:a16="http://schemas.microsoft.com/office/drawing/2014/main" val="2002129546"/>
                    </a:ext>
                  </a:extLst>
                </a:gridCol>
                <a:gridCol w="1582196">
                  <a:extLst>
                    <a:ext uri="{9D8B030D-6E8A-4147-A177-3AD203B41FA5}">
                      <a16:colId xmlns:a16="http://schemas.microsoft.com/office/drawing/2014/main" val="4206028353"/>
                    </a:ext>
                  </a:extLst>
                </a:gridCol>
              </a:tblGrid>
              <a:tr h="474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Einbeziehung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in Form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eines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Verweises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38791"/>
                  </a:ext>
                </a:extLst>
              </a:tr>
              <a:tr h="961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Fehlender Teil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Fälschlicherweise eingereichter Bestandteil oder Teil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27406"/>
                  </a:ext>
                </a:extLst>
              </a:tr>
              <a:tr h="502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Wichtigste Regeln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20.5 d), 20.5</a:t>
                      </a:r>
                      <a:r>
                        <a:rPr lang="en-GB" sz="1600" i="1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 d), 20.6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91591"/>
                  </a:ext>
                </a:extLst>
              </a:tr>
              <a:tr h="474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Int. Anmeldedatum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Bleibt bestehen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942851"/>
                  </a:ext>
                </a:extLst>
              </a:tr>
              <a:tr h="509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Anwendbarkeit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Wird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bei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einigen</a:t>
                      </a:r>
                      <a:r>
                        <a:rPr lang="en-GB" sz="1600" dirty="0">
                          <a:effectLst/>
                        </a:rPr>
                        <a:t> ROs und DOs </a:t>
                      </a:r>
                      <a:r>
                        <a:rPr lang="en-GB" sz="1600" dirty="0" err="1">
                          <a:effectLst/>
                        </a:rPr>
                        <a:t>nicht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angewandt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25589"/>
                  </a:ext>
                </a:extLst>
              </a:tr>
              <a:tr h="2003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Wie fälschlicherweise eingereichte Blätter behandelt werden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>
                          <a:effectLst/>
                        </a:rPr>
                        <a:t>N/Z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Bleiben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GB" sz="1400" dirty="0">
                          <a:effectLst/>
                        </a:rPr>
                        <a:t>der </a:t>
                      </a:r>
                      <a:r>
                        <a:rPr lang="en-GB" sz="1400" dirty="0" err="1">
                          <a:effectLst/>
                        </a:rPr>
                        <a:t>Anmeldung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werden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als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Teil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der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Anmeldung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veröffentlicht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—</a:t>
                      </a:r>
                      <a:r>
                        <a:rPr lang="en-GB" sz="1400" dirty="0" err="1">
                          <a:effectLst/>
                        </a:rPr>
                        <a:t>werden</a:t>
                      </a:r>
                      <a:r>
                        <a:rPr lang="en-GB" sz="1400" dirty="0">
                          <a:effectLst/>
                        </a:rPr>
                        <a:t> an das </a:t>
                      </a:r>
                      <a:r>
                        <a:rPr lang="en-GB" sz="1400" dirty="0" err="1">
                          <a:effectLst/>
                        </a:rPr>
                        <a:t>Ende</a:t>
                      </a:r>
                      <a:r>
                        <a:rPr lang="en-GB" sz="1400" dirty="0">
                          <a:effectLst/>
                        </a:rPr>
                        <a:t> des </a:t>
                      </a:r>
                      <a:r>
                        <a:rPr lang="en-GB" sz="1400" dirty="0" err="1">
                          <a:effectLst/>
                        </a:rPr>
                        <a:t>betreffenden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Bestandteils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z.B</a:t>
                      </a:r>
                      <a:r>
                        <a:rPr lang="en-GB" sz="1400" dirty="0">
                          <a:effectLst/>
                        </a:rPr>
                        <a:t>. </a:t>
                      </a:r>
                      <a:r>
                        <a:rPr lang="en-GB" sz="1400" dirty="0" err="1">
                          <a:effectLst/>
                        </a:rPr>
                        <a:t>Beschreibung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bewegt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Remain</a:t>
                      </a:r>
                      <a:r>
                        <a:rPr lang="en-GB" sz="1600" baseline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GB" sz="1600">
                          <a:effectLst/>
                        </a:rPr>
                        <a:t>the application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(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published as part of the application —</a:t>
                      </a:r>
                      <a:r>
                        <a:rPr lang="en-GB" sz="1600">
                          <a:effectLst/>
                        </a:rPr>
                        <a:t>moved to the end of the respective element, e.g. description)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34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163EAA-96E8-43A2-BF6E-70C498CEA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04281"/>
              </p:ext>
            </p:extLst>
          </p:nvPr>
        </p:nvGraphicFramePr>
        <p:xfrm>
          <a:off x="5295517" y="1475212"/>
          <a:ext cx="3388408" cy="5154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739">
                  <a:extLst>
                    <a:ext uri="{9D8B030D-6E8A-4147-A177-3AD203B41FA5}">
                      <a16:colId xmlns:a16="http://schemas.microsoft.com/office/drawing/2014/main" val="1677838068"/>
                    </a:ext>
                  </a:extLst>
                </a:gridCol>
                <a:gridCol w="1807669">
                  <a:extLst>
                    <a:ext uri="{9D8B030D-6E8A-4147-A177-3AD203B41FA5}">
                      <a16:colId xmlns:a16="http://schemas.microsoft.com/office/drawing/2014/main" val="2221790016"/>
                    </a:ext>
                  </a:extLst>
                </a:gridCol>
              </a:tblGrid>
              <a:tr h="4381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Vervollständigung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Berichtigung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04134"/>
                  </a:ext>
                </a:extLst>
              </a:tr>
              <a:tr h="1014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Fehlender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Teil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Fälschlicherweise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eingereichter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Bestandteil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oder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Teil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80552"/>
                  </a:ext>
                </a:extLst>
              </a:tr>
              <a:tr h="549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20.5 b) &amp; c)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20.5</a:t>
                      </a:r>
                      <a:r>
                        <a:rPr lang="en-GB" sz="1600" b="0" i="1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 b) und c)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46504"/>
                  </a:ext>
                </a:extLst>
              </a:tr>
              <a:tr h="5837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Wird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geändert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42264"/>
                  </a:ext>
                </a:extLst>
              </a:tr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Alle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ROs und DOs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14735"/>
                  </a:ext>
                </a:extLst>
              </a:tr>
              <a:tr h="2107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N/Z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Werden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aus</a:t>
                      </a:r>
                      <a:r>
                        <a:rPr lang="en-GB" sz="1600" dirty="0">
                          <a:effectLst/>
                        </a:rPr>
                        <a:t> der </a:t>
                      </a:r>
                      <a:r>
                        <a:rPr lang="en-GB" sz="1600" dirty="0" err="1">
                          <a:effectLst/>
                        </a:rPr>
                        <a:t>Anmeldung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entfernt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>
                          <a:effectLst/>
                        </a:rPr>
                        <a:t>(und </a:t>
                      </a:r>
                      <a:r>
                        <a:rPr lang="en-GB" sz="1600" dirty="0" err="1">
                          <a:effectLst/>
                        </a:rPr>
                        <a:t>nicht</a:t>
                      </a:r>
                      <a:r>
                        <a:rPr lang="en-GB" sz="1600" dirty="0">
                          <a:effectLst/>
                        </a:rPr>
                        <a:t> in PATENTSCOPE </a:t>
                      </a:r>
                      <a:r>
                        <a:rPr lang="en-GB" sz="1600" dirty="0" err="1">
                          <a:effectLst/>
                        </a:rPr>
                        <a:t>sichtbar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3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9415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683" y="23867"/>
            <a:ext cx="8229600" cy="1143000"/>
          </a:xfrm>
        </p:spPr>
        <p:txBody>
          <a:bodyPr/>
          <a:lstStyle/>
          <a:p>
            <a:r>
              <a:rPr lang="en-US" altLang="en-US" sz="2800" dirty="0" err="1"/>
              <a:t>Wesentliche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Überlegungen</a:t>
            </a:r>
            <a:r>
              <a:rPr lang="en-US" altLang="en-US" sz="2800" dirty="0"/>
              <a:t> in </a:t>
            </a:r>
            <a:r>
              <a:rPr lang="en-US" altLang="en-US" sz="2800" dirty="0" err="1"/>
              <a:t>Fällen</a:t>
            </a:r>
            <a:r>
              <a:rPr lang="en-US" altLang="en-US" sz="2800" dirty="0"/>
              <a:t> von </a:t>
            </a:r>
            <a:r>
              <a:rPr lang="en-US" altLang="en-US" sz="2800" dirty="0" err="1"/>
              <a:t>fälschlicherweise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eingereichten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Bestandteilen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oder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Teilen</a:t>
            </a:r>
            <a:endParaRPr lang="en-US" altLang="en-US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904" y="1166867"/>
            <a:ext cx="8784976" cy="552636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 err="1"/>
              <a:t>Akzeptiert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Ihr</a:t>
            </a:r>
            <a:r>
              <a:rPr lang="en-US" altLang="en-US" sz="1600" dirty="0"/>
              <a:t> RO die </a:t>
            </a:r>
            <a:r>
              <a:rPr lang="en-US" altLang="en-US" sz="1600" dirty="0" err="1"/>
              <a:t>Einbeziehung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durch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Verweis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Falle</a:t>
            </a:r>
            <a:r>
              <a:rPr lang="en-US" altLang="en-US" sz="1600" dirty="0"/>
              <a:t> von </a:t>
            </a:r>
            <a:r>
              <a:rPr lang="en-US" altLang="en-US" sz="1600" dirty="0" err="1"/>
              <a:t>fälschlicherweise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eingereichten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Bestandteilen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Teilen</a:t>
            </a:r>
            <a:r>
              <a:rPr lang="en-US" altLang="en-US" sz="16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 err="1"/>
              <a:t>Wenn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nicht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wäre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annehmbar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wenn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Anmeldung</a:t>
            </a:r>
            <a:r>
              <a:rPr lang="en-US" altLang="en-US" sz="1600" dirty="0"/>
              <a:t> an das RO/IB </a:t>
            </a:r>
            <a:r>
              <a:rPr lang="en-US" altLang="en-US" sz="1600" dirty="0" err="1"/>
              <a:t>weitergeleitet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würde</a:t>
            </a:r>
            <a:r>
              <a:rPr lang="en-US" altLang="en-US" sz="1600" dirty="0"/>
              <a:t>?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 err="1"/>
              <a:t>Wäre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annehmbar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wenn</a:t>
            </a:r>
            <a:r>
              <a:rPr lang="en-US" altLang="en-US" sz="1600" dirty="0"/>
              <a:t> das </a:t>
            </a:r>
            <a:r>
              <a:rPr lang="en-US" altLang="en-US" sz="1600" dirty="0" err="1"/>
              <a:t>internationale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Anmeldedatum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geändert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würde</a:t>
            </a:r>
            <a:r>
              <a:rPr lang="en-US" altLang="en-US" sz="16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 err="1"/>
              <a:t>Unproblematisch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wenn</a:t>
            </a:r>
            <a:r>
              <a:rPr lang="en-US" altLang="en-US" sz="1600" dirty="0"/>
              <a:t> das </a:t>
            </a:r>
            <a:r>
              <a:rPr lang="en-US" altLang="en-US" sz="1600" dirty="0" err="1"/>
              <a:t>neue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internationale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Anmeldedatum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noch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innerhalb</a:t>
            </a:r>
            <a:r>
              <a:rPr lang="en-US" altLang="en-US" sz="1600" dirty="0"/>
              <a:t> der </a:t>
            </a:r>
            <a:r>
              <a:rPr lang="en-US" altLang="en-US" sz="1600" dirty="0" err="1"/>
              <a:t>Prioritätsfrist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liegt</a:t>
            </a:r>
            <a:endParaRPr lang="en-US" altLang="en-US" sz="1600" dirty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 err="1"/>
              <a:t>Liegt</a:t>
            </a:r>
            <a:r>
              <a:rPr lang="en-US" altLang="en-US" sz="1600" dirty="0"/>
              <a:t> das </a:t>
            </a:r>
            <a:r>
              <a:rPr lang="en-US" altLang="en-US" sz="1600" dirty="0" err="1"/>
              <a:t>neue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Anmeldedatum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ausserhalb</a:t>
            </a:r>
            <a:r>
              <a:rPr lang="en-US" altLang="en-US" sz="1600" dirty="0"/>
              <a:t> der </a:t>
            </a:r>
            <a:r>
              <a:rPr lang="en-US" altLang="en-US" sz="1600" dirty="0" err="1"/>
              <a:t>Prioritätsfrist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könnte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Antrag</a:t>
            </a:r>
            <a:r>
              <a:rPr lang="en-US" altLang="en-US" sz="1600" dirty="0"/>
              <a:t> auf </a:t>
            </a:r>
            <a:r>
              <a:rPr lang="en-US" altLang="en-US" sz="1600" dirty="0" err="1"/>
              <a:t>Wiederherstellung</a:t>
            </a:r>
            <a:r>
              <a:rPr lang="en-US" altLang="en-US" sz="1600" dirty="0"/>
              <a:t> des </a:t>
            </a:r>
            <a:r>
              <a:rPr lang="en-US" altLang="en-US" sz="1600" dirty="0" err="1"/>
              <a:t>Prioritätsrechts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erfolgreich</a:t>
            </a:r>
            <a:r>
              <a:rPr lang="en-US" altLang="en-US" sz="1600" dirty="0"/>
              <a:t> sein?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 err="1"/>
              <a:t>Wäre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annehmbar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wenn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fälschlicherweise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eingereichten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Bestandteile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Teile</a:t>
            </a:r>
            <a:r>
              <a:rPr lang="en-US" altLang="en-US" sz="1600" dirty="0"/>
              <a:t> in der </a:t>
            </a:r>
            <a:r>
              <a:rPr lang="en-US" altLang="en-US" sz="1600" dirty="0" err="1"/>
              <a:t>Anmeldung</a:t>
            </a:r>
            <a:r>
              <a:rPr lang="en-US" altLang="en-US" sz="1600" dirty="0"/>
              <a:t> und </a:t>
            </a:r>
            <a:r>
              <a:rPr lang="en-US" altLang="en-US" sz="1600" dirty="0" err="1"/>
              <a:t>damit</a:t>
            </a:r>
            <a:r>
              <a:rPr lang="en-US" altLang="en-US" sz="1600" dirty="0"/>
              <a:t> in der </a:t>
            </a:r>
            <a:r>
              <a:rPr lang="en-US" altLang="en-US" sz="1600" dirty="0" err="1"/>
              <a:t>internationalen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Veröffentlichung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verbleiben</a:t>
            </a:r>
            <a:r>
              <a:rPr lang="en-US" altLang="en-US" sz="16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/>
              <a:t>Falls </a:t>
            </a:r>
            <a:r>
              <a:rPr lang="en-US" altLang="en-US" sz="1600" dirty="0" err="1"/>
              <a:t>nicht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sollte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Einbeziehung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durch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Verweis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vermieden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werden</a:t>
            </a:r>
            <a:endParaRPr lang="en-US" altLang="en-US" sz="1600" dirty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 err="1"/>
              <a:t>Durch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Berichtigung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bleiben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weiterhin</a:t>
            </a:r>
            <a:r>
              <a:rPr lang="en-US" altLang="en-US" sz="1600" dirty="0"/>
              <a:t> in der </a:t>
            </a:r>
            <a:r>
              <a:rPr lang="en-US" altLang="en-US" sz="1600" dirty="0" err="1"/>
              <a:t>Akte</a:t>
            </a:r>
            <a:r>
              <a:rPr lang="en-US" altLang="en-US" sz="1600" dirty="0"/>
              <a:t> des IB, </a:t>
            </a:r>
            <a:r>
              <a:rPr lang="en-US" altLang="en-US" sz="1600" dirty="0" err="1"/>
              <a:t>sind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aber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nicht</a:t>
            </a:r>
            <a:r>
              <a:rPr lang="en-US" altLang="en-US" sz="1600" dirty="0"/>
              <a:t> in PATENTSCOPE </a:t>
            </a:r>
            <a:r>
              <a:rPr lang="en-US" altLang="en-US" sz="1600" dirty="0" err="1"/>
              <a:t>sichtbar</a:t>
            </a:r>
            <a:r>
              <a:rPr lang="en-US" altLang="en-US" sz="1600" dirty="0"/>
              <a:t>; </a:t>
            </a:r>
            <a:r>
              <a:rPr lang="en-US" altLang="en-US" sz="1600" dirty="0" err="1"/>
              <a:t>Rücknahme</a:t>
            </a:r>
            <a:r>
              <a:rPr lang="en-US" altLang="en-US" sz="1600" dirty="0"/>
              <a:t> und </a:t>
            </a:r>
            <a:r>
              <a:rPr lang="en-US" altLang="en-US" sz="1600" dirty="0" err="1"/>
              <a:t>Neueinreichung</a:t>
            </a:r>
            <a:r>
              <a:rPr lang="en-US" altLang="en-US" sz="1600" dirty="0"/>
              <a:t> der </a:t>
            </a:r>
            <a:r>
              <a:rPr lang="en-US" altLang="en-US" sz="1600" dirty="0" err="1"/>
              <a:t>Anmeldung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kommen</a:t>
            </a:r>
            <a:r>
              <a:rPr lang="en-US" altLang="en-US" sz="1600" dirty="0"/>
              <a:t> in </a:t>
            </a:r>
            <a:r>
              <a:rPr lang="en-US" altLang="en-US" sz="1600" dirty="0" err="1"/>
              <a:t>Frage</a:t>
            </a:r>
            <a:endParaRPr lang="en-US" altLang="en-US" sz="1600" dirty="0"/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altLang="en-US" sz="1600" dirty="0" err="1"/>
              <a:t>Auswirkungen</a:t>
            </a:r>
            <a:r>
              <a:rPr lang="en-US" altLang="en-US" sz="1600" dirty="0"/>
              <a:t> auf </a:t>
            </a:r>
            <a:r>
              <a:rPr lang="en-US" altLang="en-US" sz="1600" dirty="0" err="1"/>
              <a:t>Gebühren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048582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1323"/>
            <a:ext cx="7769438" cy="1334912"/>
          </a:xfrm>
        </p:spPr>
        <p:txBody>
          <a:bodyPr/>
          <a:lstStyle/>
          <a:p>
            <a:r>
              <a:rPr lang="en-US" sz="2800" dirty="0" err="1"/>
              <a:t>Änderungen</a:t>
            </a:r>
            <a:r>
              <a:rPr lang="en-US" sz="2800" dirty="0"/>
              <a:t> der PCT-</a:t>
            </a:r>
            <a:r>
              <a:rPr lang="en-US" sz="2800" dirty="0" err="1"/>
              <a:t>Ausführungsordnung</a:t>
            </a:r>
            <a:r>
              <a:rPr lang="en-US" sz="2800" dirty="0"/>
              <a:t> ab </a:t>
            </a:r>
            <a:r>
              <a:rPr lang="en-US" sz="2800" dirty="0" err="1"/>
              <a:t>dem</a:t>
            </a:r>
            <a:r>
              <a:rPr lang="en-US" sz="2800" dirty="0"/>
              <a:t> 1. </a:t>
            </a:r>
            <a:r>
              <a:rPr lang="en-US" sz="2800" dirty="0" err="1"/>
              <a:t>Juli</a:t>
            </a:r>
            <a:r>
              <a:rPr lang="en-US" sz="2800" dirty="0"/>
              <a:t> 2020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64" y="1190562"/>
            <a:ext cx="7920880" cy="55103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/>
              <a:t>Auslegung</a:t>
            </a:r>
            <a:r>
              <a:rPr lang="en-US" altLang="en-US" sz="1600" dirty="0"/>
              <a:t> der PCT-</a:t>
            </a:r>
            <a:r>
              <a:rPr lang="en-US" altLang="en-US" sz="1600" dirty="0" err="1"/>
              <a:t>Versammlung</a:t>
            </a:r>
            <a:endParaRPr lang="en-US" alt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/>
              <a:t>Mit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Annahme</a:t>
            </a:r>
            <a:r>
              <a:rPr lang="en-US" altLang="en-US" sz="1600" dirty="0"/>
              <a:t> der PCT-Regel </a:t>
            </a:r>
            <a:r>
              <a:rPr lang="en-US" altLang="en-US" sz="1600" dirty="0" smtClean="0"/>
              <a:t>20.5</a:t>
            </a:r>
            <a:r>
              <a:rPr lang="en-US" altLang="en-US" sz="1600" i="1" dirty="0" smtClean="0"/>
              <a:t>bis </a:t>
            </a:r>
            <a:r>
              <a:rPr lang="en-US" altLang="en-US" sz="1600" dirty="0" err="1" smtClean="0"/>
              <a:t>einigte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sich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Versammlung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darauf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dass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wenn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richtiger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Bestandteil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durch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Verweis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nach</a:t>
            </a:r>
            <a:r>
              <a:rPr lang="en-US" altLang="en-US" sz="1600" dirty="0"/>
              <a:t> PCT-Regel 20.5</a:t>
            </a:r>
            <a:r>
              <a:rPr lang="en-US" altLang="en-US" sz="1600" i="1" dirty="0"/>
              <a:t>bis</a:t>
            </a:r>
            <a:r>
              <a:rPr lang="en-US" altLang="en-US" sz="1600" dirty="0"/>
              <a:t> d) </a:t>
            </a:r>
            <a:r>
              <a:rPr lang="en-US" altLang="en-US" sz="1600" dirty="0" err="1"/>
              <a:t>einbezogen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wurde</a:t>
            </a:r>
            <a:r>
              <a:rPr lang="en-US" altLang="en-US" sz="1600" dirty="0"/>
              <a:t>, die ISA </a:t>
            </a:r>
            <a:r>
              <a:rPr lang="en-US" altLang="en-US" sz="1600" dirty="0" err="1"/>
              <a:t>keinen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fälschlicherweise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eingereichten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Bestandteil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berücksichtigen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müsste</a:t>
            </a:r>
            <a:r>
              <a:rPr lang="en-US" altLang="en-US" sz="1600" dirty="0"/>
              <a:t>, der in der </a:t>
            </a:r>
            <a:r>
              <a:rPr lang="en-US" altLang="en-US" sz="1600" dirty="0" err="1"/>
              <a:t>Anmeldung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verbleibt</a:t>
            </a:r>
            <a:endParaRPr lang="en-US" alt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/>
              <a:t>Mit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Annahme</a:t>
            </a:r>
            <a:r>
              <a:rPr lang="en-US" altLang="en-US" sz="1600" dirty="0"/>
              <a:t> der PCT-Regel 20.8 a-</a:t>
            </a:r>
            <a:r>
              <a:rPr lang="en-US" altLang="en-US" sz="1600" i="1" dirty="0"/>
              <a:t>bis</a:t>
            </a:r>
            <a:r>
              <a:rPr lang="en-US" altLang="en-US" sz="1600" dirty="0"/>
              <a:t>) </a:t>
            </a:r>
            <a:r>
              <a:rPr lang="en-US" altLang="en-US" sz="1600" dirty="0" err="1"/>
              <a:t>einigte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sich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Versammlung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darauf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dass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für</a:t>
            </a:r>
            <a:r>
              <a:rPr lang="en-US" altLang="en-US" sz="1600" dirty="0"/>
              <a:t> den Fall, </a:t>
            </a:r>
            <a:r>
              <a:rPr lang="en-US" altLang="en-US" sz="1600" dirty="0" err="1"/>
              <a:t>dass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Anmeldeamt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richtigen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Bestandteil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nicht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einbeziehen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konnte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weil</a:t>
            </a:r>
            <a:r>
              <a:rPr lang="en-US" altLang="en-US" sz="1600" dirty="0"/>
              <a:t> dieses </a:t>
            </a:r>
            <a:r>
              <a:rPr lang="en-US" altLang="en-US" sz="1600" dirty="0" err="1"/>
              <a:t>Amt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Mitteilung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über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Unvereinbarkeit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dieser</a:t>
            </a:r>
            <a:r>
              <a:rPr lang="en-US" altLang="en-US" sz="1600" dirty="0"/>
              <a:t> Regel </a:t>
            </a:r>
            <a:r>
              <a:rPr lang="en-US" altLang="en-US" sz="1600" dirty="0" err="1"/>
              <a:t>eingereicht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hatte</a:t>
            </a:r>
            <a:r>
              <a:rPr lang="en-US" altLang="en-US" sz="1600" dirty="0"/>
              <a:t>, das </a:t>
            </a:r>
            <a:r>
              <a:rPr lang="en-US" altLang="en-US" sz="1600" dirty="0" err="1"/>
              <a:t>betroffene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Anmeldeamt</a:t>
            </a:r>
            <a:r>
              <a:rPr lang="en-US" altLang="en-US" sz="1600" dirty="0"/>
              <a:t> und das IB </a:t>
            </a:r>
            <a:r>
              <a:rPr lang="en-US" altLang="en-US" sz="1600" dirty="0" err="1"/>
              <a:t>vereinbaren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sollten</a:t>
            </a:r>
            <a:r>
              <a:rPr lang="en-US" altLang="en-US" sz="1600" dirty="0"/>
              <a:t>, PCT-Regel 19.4 </a:t>
            </a:r>
            <a:r>
              <a:rPr lang="en-US" altLang="en-US" sz="1600" dirty="0" err="1"/>
              <a:t>mit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Genehmigung</a:t>
            </a:r>
            <a:r>
              <a:rPr lang="en-US" altLang="en-US" sz="1600" dirty="0"/>
              <a:t> des </a:t>
            </a:r>
            <a:r>
              <a:rPr lang="en-US" altLang="en-US" sz="1600" dirty="0" err="1"/>
              <a:t>Anmelders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anzuwenden</a:t>
            </a:r>
            <a:endParaRPr lang="en-US" alt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/>
              <a:t>Wenn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Anmelder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Aufforderung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keine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zusätzlichen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Gebühren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entrichtet</a:t>
            </a:r>
            <a:r>
              <a:rPr lang="en-US" altLang="en-US" sz="1600" dirty="0"/>
              <a:t> hat (PCT-Regel 40</a:t>
            </a:r>
            <a:r>
              <a:rPr lang="en-US" altLang="en-US" sz="1600" i="1" dirty="0"/>
              <a:t>bis</a:t>
            </a:r>
            <a:r>
              <a:rPr lang="en-US" altLang="en-US" sz="1600" dirty="0"/>
              <a:t>) (</a:t>
            </a:r>
            <a:r>
              <a:rPr lang="en-US" altLang="en-US" sz="1600" dirty="0" err="1"/>
              <a:t>wenn</a:t>
            </a:r>
            <a:r>
              <a:rPr lang="en-US" altLang="en-US" sz="1600" dirty="0"/>
              <a:t> der ISA </a:t>
            </a:r>
            <a:r>
              <a:rPr lang="en-US" altLang="en-US" sz="1600" dirty="0" err="1"/>
              <a:t>mitgeteilt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wird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dass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richtiger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Bestandteil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Teil</a:t>
            </a:r>
            <a:r>
              <a:rPr lang="en-US" altLang="en-US" sz="1600" dirty="0"/>
              <a:t> das </a:t>
            </a:r>
            <a:r>
              <a:rPr lang="en-US" altLang="en-US" sz="1600" dirty="0" err="1"/>
              <a:t>fälschlicherweise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eingereichten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Bestandteils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Teils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ersetzt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durch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Verweis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erst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einbezogen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wird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nachdem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mit</a:t>
            </a:r>
            <a:r>
              <a:rPr lang="en-US" altLang="en-US" sz="1600" dirty="0"/>
              <a:t> der </a:t>
            </a:r>
            <a:r>
              <a:rPr lang="en-US" altLang="en-US" sz="1600" dirty="0" err="1"/>
              <a:t>Erstellung</a:t>
            </a:r>
            <a:r>
              <a:rPr lang="en-US" altLang="en-US" sz="1600" dirty="0"/>
              <a:t> des ISR </a:t>
            </a:r>
            <a:r>
              <a:rPr lang="en-US" altLang="en-US" sz="1600" dirty="0" err="1"/>
              <a:t>begonnen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wurde</a:t>
            </a:r>
            <a:r>
              <a:rPr lang="en-US" altLang="en-US" sz="1600" dirty="0"/>
              <a:t>), </a:t>
            </a:r>
            <a:r>
              <a:rPr lang="en-US" altLang="en-US" sz="1600" dirty="0" err="1"/>
              <a:t>müsste</a:t>
            </a:r>
            <a:r>
              <a:rPr lang="en-US" altLang="en-US" sz="1600" dirty="0"/>
              <a:t> die ISA </a:t>
            </a:r>
            <a:r>
              <a:rPr lang="en-US" altLang="en-US" sz="1600" dirty="0" err="1"/>
              <a:t>diesen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richtigen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Bestandteil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oder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Teil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für</a:t>
            </a:r>
            <a:r>
              <a:rPr lang="en-US" altLang="en-US" sz="1600" dirty="0"/>
              <a:t> die </a:t>
            </a:r>
            <a:r>
              <a:rPr lang="en-US" altLang="en-US" sz="1600" dirty="0" err="1"/>
              <a:t>Zwecke</a:t>
            </a:r>
            <a:r>
              <a:rPr lang="en-US" altLang="en-US" sz="1600" dirty="0"/>
              <a:t> der </a:t>
            </a:r>
            <a:r>
              <a:rPr lang="en-US" altLang="en-US" sz="1600" dirty="0" err="1"/>
              <a:t>internationalen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Recherche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nicht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berücksichtigen</a:t>
            </a:r>
            <a:endParaRPr lang="en-US" alt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CH" alt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altLang="en-US" sz="16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796137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00" y="44624"/>
            <a:ext cx="7787208" cy="1224136"/>
          </a:xfrm>
        </p:spPr>
        <p:txBody>
          <a:bodyPr/>
          <a:lstStyle/>
          <a:p>
            <a:r>
              <a:rPr lang="en-US" sz="2800" dirty="0" err="1"/>
              <a:t>Änderungen</a:t>
            </a:r>
            <a:r>
              <a:rPr lang="en-US" sz="2800" dirty="0"/>
              <a:t> der PCT-</a:t>
            </a:r>
            <a:r>
              <a:rPr lang="en-US" sz="2800" dirty="0" err="1"/>
              <a:t>Ausführungsordnung</a:t>
            </a:r>
            <a:r>
              <a:rPr lang="en-US" sz="2800" dirty="0"/>
              <a:t> ab </a:t>
            </a:r>
            <a:r>
              <a:rPr lang="en-US" sz="2800" dirty="0" err="1"/>
              <a:t>dem</a:t>
            </a:r>
            <a:r>
              <a:rPr lang="en-US" sz="2800" dirty="0"/>
              <a:t> 1. </a:t>
            </a:r>
            <a:r>
              <a:rPr lang="en-US" sz="2800" dirty="0" err="1"/>
              <a:t>Juli</a:t>
            </a:r>
            <a:r>
              <a:rPr lang="en-US" sz="2800" dirty="0"/>
              <a:t> 2020 (3</a:t>
            </a:r>
            <a:r>
              <a:rPr lang="en-US" sz="3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00" y="1225555"/>
            <a:ext cx="8003232" cy="55103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dirty="0" err="1"/>
              <a:t>Änderung</a:t>
            </a:r>
            <a:r>
              <a:rPr lang="en-GB" altLang="en-US" sz="1800" dirty="0"/>
              <a:t> der PCT-Regel 82</a:t>
            </a:r>
            <a:r>
              <a:rPr lang="en-GB" altLang="en-US" sz="1800" i="1" dirty="0"/>
              <a:t>quater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Erlaubt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einem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Amt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Verzögerungen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bei</a:t>
            </a:r>
            <a:r>
              <a:rPr lang="en-US" altLang="en-US" sz="1800" dirty="0"/>
              <a:t> der </a:t>
            </a:r>
            <a:r>
              <a:rPr lang="en-US" altLang="en-US" sz="1800" dirty="0" err="1"/>
              <a:t>Einhaltung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einer</a:t>
            </a:r>
            <a:r>
              <a:rPr lang="en-US" altLang="en-US" sz="1800" dirty="0"/>
              <a:t> Frist </a:t>
            </a:r>
            <a:r>
              <a:rPr lang="en-US" altLang="en-US" sz="1800" dirty="0" err="1"/>
              <a:t>zu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entschuldigen</a:t>
            </a:r>
            <a:r>
              <a:rPr lang="en-US" altLang="en-US" sz="1800" dirty="0"/>
              <a:t>, die auf die </a:t>
            </a:r>
            <a:r>
              <a:rPr lang="en-US" altLang="en-US" sz="1800" dirty="0" err="1"/>
              <a:t>Nichtverfügbarkeit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irgendeines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zulässigen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elektronischen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Kommunikationsmittels</a:t>
            </a:r>
            <a:r>
              <a:rPr lang="en-US" altLang="en-US" sz="1800" dirty="0"/>
              <a:t> in </a:t>
            </a:r>
            <a:r>
              <a:rPr lang="en-US" altLang="en-US" sz="1800" dirty="0" err="1"/>
              <a:t>diesem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Amt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zurückzuführen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wie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z.B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unvorhergesehene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Ausfälle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geplante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Wartungsarbeiten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Gilt </a:t>
            </a:r>
            <a:r>
              <a:rPr lang="en-US" altLang="en-US" sz="1800" dirty="0" err="1"/>
              <a:t>nicht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die </a:t>
            </a:r>
            <a:r>
              <a:rPr lang="en-US" altLang="en-US" sz="1800" dirty="0" err="1"/>
              <a:t>Prioritätsfrist</a:t>
            </a:r>
            <a:r>
              <a:rPr lang="en-US" altLang="en-US" sz="1800" dirty="0"/>
              <a:t> und die Frist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den </a:t>
            </a:r>
            <a:r>
              <a:rPr lang="en-US" altLang="en-US" sz="1800" dirty="0" err="1"/>
              <a:t>Eintritt</a:t>
            </a:r>
            <a:r>
              <a:rPr lang="en-US" altLang="en-US" sz="1800" dirty="0"/>
              <a:t> in die </a:t>
            </a:r>
            <a:r>
              <a:rPr lang="en-US" altLang="en-US" sz="1800" dirty="0" err="1"/>
              <a:t>nationale</a:t>
            </a:r>
            <a:r>
              <a:rPr lang="en-US" altLang="en-US" sz="1800" dirty="0"/>
              <a:t> Phase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Gilt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jede</a:t>
            </a:r>
            <a:r>
              <a:rPr lang="en-US" altLang="en-US" sz="1800" dirty="0"/>
              <a:t> in der PCT-</a:t>
            </a:r>
            <a:r>
              <a:rPr lang="en-US" altLang="en-US" sz="1800" dirty="0" err="1"/>
              <a:t>Ausführungsordnung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festgelegte</a:t>
            </a:r>
            <a:r>
              <a:rPr lang="en-US" altLang="en-US" sz="1800" dirty="0"/>
              <a:t> Frist, die am </a:t>
            </a:r>
            <a:r>
              <a:rPr lang="en-US" altLang="en-US" sz="1800" dirty="0" err="1"/>
              <a:t>oder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dem</a:t>
            </a:r>
            <a:r>
              <a:rPr lang="en-US" altLang="en-US" sz="1800" dirty="0"/>
              <a:t> 1. </a:t>
            </a:r>
            <a:r>
              <a:rPr lang="en-US" altLang="en-US" sz="1800" dirty="0" err="1"/>
              <a:t>Juli</a:t>
            </a:r>
            <a:r>
              <a:rPr lang="en-US" altLang="en-US" sz="1800" dirty="0"/>
              <a:t> 2020 </a:t>
            </a:r>
            <a:r>
              <a:rPr lang="en-US" altLang="en-US" sz="1800" dirty="0" err="1"/>
              <a:t>abläuft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Ämter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nach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ihrem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nationalen</a:t>
            </a:r>
            <a:r>
              <a:rPr lang="en-US" altLang="en-US" sz="1800" dirty="0"/>
              <a:t>/</a:t>
            </a:r>
            <a:r>
              <a:rPr lang="en-US" altLang="en-US" sz="1800" dirty="0" err="1"/>
              <a:t>regionalen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Recht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einen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solchen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Schutz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vorsehen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werden</a:t>
            </a:r>
            <a:r>
              <a:rPr lang="en-US" altLang="en-US" sz="1800" dirty="0"/>
              <a:t> das </a:t>
            </a:r>
            <a:r>
              <a:rPr lang="en-US" altLang="en-US" sz="1800" dirty="0" err="1"/>
              <a:t>Internationale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Büro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über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folgendes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informieren</a:t>
            </a:r>
            <a:r>
              <a:rPr lang="en-US" altLang="en-US" sz="1800" dirty="0"/>
              <a:t>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solche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Bestimmungen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Allgemeinen</a:t>
            </a:r>
            <a:endParaRPr lang="en-US" altLang="en-US" sz="18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jedes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spezifische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Auftreten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eines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Systemausfalls</a:t>
            </a:r>
            <a:endParaRPr lang="en-US" alt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309603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17.03.31"/>
  <p:tag name="AS_TITLE" val="Aspose.Slides for Java"/>
  <p:tag name="AS_VERSION" val="17.3"/>
</p:tagLst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1203</Words>
  <Application>Microsoft Office PowerPoint</Application>
  <PresentationFormat>On-screen Show (4:3)</PresentationFormat>
  <Paragraphs>133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Malgun Gothic</vt:lpstr>
      <vt:lpstr>MS PGothic</vt:lpstr>
      <vt:lpstr>ヒラギノ角ゴ Pro W3</vt:lpstr>
      <vt:lpstr>Arial</vt:lpstr>
      <vt:lpstr>Calibri</vt:lpstr>
      <vt:lpstr>Microsoft Sans Serif</vt:lpstr>
      <vt:lpstr>Symbol</vt:lpstr>
      <vt:lpstr>Times New Roman</vt:lpstr>
      <vt:lpstr>Wingdings</vt:lpstr>
      <vt:lpstr>EN_2010_pct background png</vt:lpstr>
      <vt:lpstr>  PCT – Regeländerungen ab Juli 2020</vt:lpstr>
      <vt:lpstr>PowerPoint Presentation</vt:lpstr>
      <vt:lpstr>Änderungen der PCT-Ausführungsordnung ab dem 1. Juli 2020 - Überblick</vt:lpstr>
      <vt:lpstr>Änderungen der PCT-Ausführungsordnung ab dem 1. Juli 2020 (1)</vt:lpstr>
      <vt:lpstr>Fehlend  fälschlicherweise eingereicht  vervollständigt/berichtigt</vt:lpstr>
      <vt:lpstr>Übersicht der Optionen bei fehlenden oder fälschlicherweise eingereichten Bestandteilen oder Teilen</vt:lpstr>
      <vt:lpstr>Wesentliche Überlegungen in Fällen von fälschlicherweise eingereichten Bestandteilen oder Teilen</vt:lpstr>
      <vt:lpstr>Änderungen der PCT-Ausführungsordnung ab dem 1. Juli 2020 (2)</vt:lpstr>
      <vt:lpstr>Änderungen der PCT-Ausführungsordnung ab dem 1. Juli 2020 (3)</vt:lpstr>
      <vt:lpstr>Änderungen der PCT-Ausführungsordnung ab dem 1. Juli 2020 (4)</vt:lpstr>
      <vt:lpstr>Änderungen der PCT-Ausführungsordnung ab dem 1. Juli 2020 (5)</vt:lpstr>
      <vt:lpstr>PCT-Information und Schulung</vt:lpstr>
      <vt:lpstr>PCT-Ressourcen/Informationen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PUBLIC</cp:keywords>
  <cp:lastModifiedBy>JULLIARD Corinne</cp:lastModifiedBy>
  <cp:revision>257</cp:revision>
  <cp:lastPrinted>2015-05-01T14:20:17Z</cp:lastPrinted>
  <dcterms:created xsi:type="dcterms:W3CDTF">2013-11-19T11:19:13Z</dcterms:created>
  <dcterms:modified xsi:type="dcterms:W3CDTF">2020-07-09T05:45:54Z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JustificationReason">
    <vt:lpwstr>
    </vt:lpwstr>
  </property>
  <property fmtid="{D5CDD505-2E9C-101B-9397-08002B2CF9AE}" pid="5" name="Language">
    <vt:lpwstr>English</vt:lpwstr>
  </property>
  <property fmtid="{D5CDD505-2E9C-101B-9397-08002B2CF9AE}" pid="6" name="TitusGUID">
    <vt:lpwstr>f9f2e691-9f69-4d4d-883c-06c74f7cca55</vt:lpwstr>
  </property>
  <property fmtid="{D5CDD505-2E9C-101B-9397-08002B2CF9AE}" pid="7" name="VisualMarkings">
    <vt:lpwstr>None</vt:lpwstr>
  </property>
</Properties>
</file>