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8" r:id="rId2"/>
    <p:sldId id="259"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4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65" d="100"/>
          <a:sy n="65" d="100"/>
        </p:scale>
        <p:origin x="1324" y="40"/>
      </p:cViewPr>
      <p:guideLst>
        <p:guide orient="horz" pos="3929"/>
        <p:guide pos="4876"/>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987425" y="766763"/>
            <a:ext cx="5124450" cy="3843337"/>
          </a:xfrm>
          <a:ln/>
        </p:spPr>
      </p:sp>
      <p:sp>
        <p:nvSpPr>
          <p:cNvPr id="215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2033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7</a:t>
            </a:fld>
            <a:endParaRPr lang="en-US"/>
          </a:p>
        </p:txBody>
      </p:sp>
    </p:spTree>
    <p:extLst>
      <p:ext uri="{BB962C8B-B14F-4D97-AF65-F5344CB8AC3E}">
        <p14:creationId xmlns:p14="http://schemas.microsoft.com/office/powerpoint/2010/main" val="4227326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11</a:t>
            </a:fld>
            <a:endParaRPr lang="en-US"/>
          </a:p>
        </p:txBody>
      </p:sp>
    </p:spTree>
    <p:extLst>
      <p:ext uri="{BB962C8B-B14F-4D97-AF65-F5344CB8AC3E}">
        <p14:creationId xmlns:p14="http://schemas.microsoft.com/office/powerpoint/2010/main" val="34213963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err="1" smtClean="0">
                <a:solidFill>
                  <a:srgbClr val="9D0A2B"/>
                </a:solidFill>
              </a:rPr>
              <a:t>Das</a:t>
            </a:r>
            <a:r>
              <a:rPr lang="fr-CH" sz="1200" b="1" dirty="0" smtClean="0">
                <a:solidFill>
                  <a:srgbClr val="9D0A2B"/>
                </a:solidFill>
              </a:rPr>
              <a:t> internationale</a:t>
            </a:r>
            <a:br>
              <a:rPr lang="fr-CH" sz="1200" b="1" dirty="0" smtClean="0">
                <a:solidFill>
                  <a:srgbClr val="9D0A2B"/>
                </a:solidFill>
              </a:rPr>
            </a:br>
            <a:r>
              <a:rPr lang="fr-CH" sz="1200" b="1" dirty="0" err="1" smtClean="0">
                <a:solidFill>
                  <a:srgbClr val="9D0A2B"/>
                </a:solidFill>
              </a:rPr>
              <a:t>Patentsystem</a:t>
            </a:r>
            <a:endParaRPr lang="fr-CH" sz="1200" b="1" dirty="0" smtClean="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48125" y="6301984"/>
            <a:ext cx="1223412" cy="507831"/>
          </a:xfrm>
          <a:prstGeom prst="rect">
            <a:avLst/>
          </a:prstGeom>
          <a:noFill/>
        </p:spPr>
        <p:txBody>
          <a:bodyPr wrap="none" rtlCol="0">
            <a:spAutoFit/>
          </a:bodyPr>
          <a:lstStyle/>
          <a:p>
            <a:pPr>
              <a:spcBef>
                <a:spcPts val="0"/>
              </a:spcBef>
              <a:defRPr/>
            </a:pPr>
            <a:r>
              <a:rPr lang="en-US" sz="900" dirty="0" smtClean="0"/>
              <a:t>Impact of COVID-19</a:t>
            </a:r>
            <a:br>
              <a:rPr lang="en-US" sz="900" dirty="0" smtClean="0"/>
            </a:br>
            <a:r>
              <a:rPr lang="en-US" sz="900" dirty="0" smtClean="0"/>
              <a:t>Webinar-</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13.05.2020</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err="1" smtClean="0">
                <a:solidFill>
                  <a:srgbClr val="9D0A2B"/>
                </a:solidFill>
              </a:rPr>
              <a:t>Das</a:t>
            </a:r>
            <a:r>
              <a:rPr lang="fr-CH" sz="800" b="1" dirty="0" smtClean="0">
                <a:solidFill>
                  <a:srgbClr val="9D0A2B"/>
                </a:solidFill>
              </a:rPr>
              <a:t> internationale</a:t>
            </a:r>
            <a:br>
              <a:rPr lang="fr-CH" sz="800" b="1" dirty="0" smtClean="0">
                <a:solidFill>
                  <a:srgbClr val="9D0A2B"/>
                </a:solidFill>
              </a:rPr>
            </a:br>
            <a:r>
              <a:rPr lang="fr-CH" sz="800" b="1" dirty="0" err="1" smtClean="0">
                <a:solidFill>
                  <a:srgbClr val="9D0A2B"/>
                </a:solidFill>
              </a:rPr>
              <a:t>Patentsystem</a:t>
            </a:r>
            <a:r>
              <a:rPr lang="fr-CH" sz="800" b="1" dirty="0" smtClean="0">
                <a:solidFill>
                  <a:srgbClr val="9D0A2B"/>
                </a:solidFill>
              </a:rPr>
              <a:t> </a:t>
            </a: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5" name="fc" descr="WIPO FOR OFFICIAL USE ONLY"/>
          <p:cNvSpPr txBox="1"/>
          <p:nvPr userDrawn="1"/>
        </p:nvSpPr>
        <p:spPr>
          <a:xfrm>
            <a:off x="0" y="6537960"/>
            <a:ext cx="9144000" cy="223138"/>
          </a:xfrm>
          <a:prstGeom prst="rect">
            <a:avLst/>
          </a:prstGeom>
          <a:noFill/>
        </p:spPr>
        <p:txBody>
          <a:bodyPr vert="horz" rtlCol="0">
            <a:spAutoFit/>
          </a:bodyPr>
          <a:lstStyle/>
          <a:p>
            <a:pPr algn="ctr"/>
            <a:r>
              <a:rPr lang="en-US" sz="850" b="0" i="0" u="none" baseline="0" smtClean="0">
                <a:solidFill>
                  <a:srgbClr val="000000"/>
                </a:solidFill>
                <a:latin typeface="Microsoft Sans Serif" panose="020B0604020202020204" pitchFamily="34" charset="0"/>
              </a:rPr>
              <a:t>WIPO FOR OFFICIAL USE ONLY</a:t>
            </a:r>
            <a:endParaRPr lang="en-US"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ipo.int/covid19-policy-tracker/#/covid19-policy-tracker/ipo-operation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subTitle" idx="1"/>
          </p:nvPr>
        </p:nvSpPr>
        <p:spPr>
          <a:xfrm>
            <a:off x="1042987" y="2834889"/>
            <a:ext cx="6265317" cy="1530215"/>
          </a:xfrm>
          <a:noFill/>
          <a:ln/>
        </p:spPr>
        <p:txBody>
          <a:bodyPr/>
          <a:lstStyle/>
          <a:p>
            <a:pPr>
              <a:lnSpc>
                <a:spcPct val="95000"/>
              </a:lnSpc>
              <a:spcBef>
                <a:spcPct val="0"/>
              </a:spcBef>
            </a:pPr>
            <a:r>
              <a:rPr lang="fr-CH" sz="3400" b="1" dirty="0" err="1" smtClean="0">
                <a:solidFill>
                  <a:srgbClr val="70899B"/>
                </a:solidFill>
              </a:rPr>
              <a:t>Auswirkungen</a:t>
            </a:r>
            <a:r>
              <a:rPr lang="fr-CH" sz="3400" b="1" dirty="0" smtClean="0">
                <a:solidFill>
                  <a:srgbClr val="70899B"/>
                </a:solidFill>
              </a:rPr>
              <a:t> der COVID-19- </a:t>
            </a:r>
            <a:r>
              <a:rPr lang="fr-CH" sz="3400" b="1" dirty="0" err="1" smtClean="0">
                <a:solidFill>
                  <a:srgbClr val="70899B"/>
                </a:solidFill>
              </a:rPr>
              <a:t>Gesundheitskrise</a:t>
            </a:r>
            <a:r>
              <a:rPr lang="fr-CH" sz="3400" b="1" dirty="0" smtClean="0">
                <a:solidFill>
                  <a:srgbClr val="70899B"/>
                </a:solidFill>
              </a:rPr>
              <a:t> </a:t>
            </a:r>
            <a:r>
              <a:rPr lang="fr-CH" sz="3400" b="1" dirty="0" err="1" smtClean="0">
                <a:solidFill>
                  <a:srgbClr val="70899B"/>
                </a:solidFill>
              </a:rPr>
              <a:t>auf</a:t>
            </a:r>
            <a:r>
              <a:rPr lang="fr-CH" sz="3400" b="1" dirty="0" smtClean="0">
                <a:solidFill>
                  <a:srgbClr val="70899B"/>
                </a:solidFill>
              </a:rPr>
              <a:t> </a:t>
            </a:r>
            <a:r>
              <a:rPr lang="fr-CH" sz="3400" b="1" dirty="0" err="1" smtClean="0">
                <a:solidFill>
                  <a:srgbClr val="70899B"/>
                </a:solidFill>
              </a:rPr>
              <a:t>das</a:t>
            </a:r>
            <a:r>
              <a:rPr lang="fr-CH" sz="3400" b="1" dirty="0" smtClean="0">
                <a:solidFill>
                  <a:srgbClr val="70899B"/>
                </a:solidFill>
              </a:rPr>
              <a:t> PCT-System</a:t>
            </a:r>
            <a:endParaRPr lang="en-US" sz="3400" dirty="0">
              <a:solidFill>
                <a:srgbClr val="70899B"/>
              </a:solidFill>
            </a:endParaRPr>
          </a:p>
        </p:txBody>
      </p:sp>
      <p:sp>
        <p:nvSpPr>
          <p:cNvPr id="6" name="Text Box 3"/>
          <p:cNvSpPr txBox="1">
            <a:spLocks noChangeArrowheads="1"/>
          </p:cNvSpPr>
          <p:nvPr/>
        </p:nvSpPr>
        <p:spPr bwMode="auto">
          <a:xfrm>
            <a:off x="4846177" y="5080289"/>
            <a:ext cx="4104456" cy="415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p>
            <a:pPr algn="l" eaLnBrk="0" hangingPunct="0">
              <a:spcBef>
                <a:spcPts val="0"/>
              </a:spcBef>
            </a:pPr>
            <a:r>
              <a:rPr lang="fr-CH" sz="1600" dirty="0" smtClean="0">
                <a:solidFill>
                  <a:srgbClr val="990033"/>
                </a:solidFill>
                <a:latin typeface="Arial Black" pitchFamily="34" charset="0"/>
                <a:ea typeface="ヒラギノ角ゴ Pro W3" pitchFamily="1" charset="-128"/>
              </a:rPr>
              <a:t>WIPO HQ Geneva,  May 14, 2020</a:t>
            </a:r>
          </a:p>
        </p:txBody>
      </p:sp>
      <p:sp>
        <p:nvSpPr>
          <p:cNvPr id="7" name="Rectangle 4"/>
          <p:cNvSpPr>
            <a:spLocks noChangeArrowheads="1"/>
          </p:cNvSpPr>
          <p:nvPr/>
        </p:nvSpPr>
        <p:spPr bwMode="auto">
          <a:xfrm>
            <a:off x="1089025" y="5677329"/>
            <a:ext cx="8081962" cy="8480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l" eaLnBrk="1" hangingPunct="1">
              <a:spcBef>
                <a:spcPts val="0"/>
              </a:spcBef>
            </a:pPr>
            <a:r>
              <a:rPr lang="en-GB" altLang="en-US" sz="1800" dirty="0">
                <a:solidFill>
                  <a:srgbClr val="70899B"/>
                </a:solidFill>
              </a:rPr>
              <a:t>Thomas Henninger</a:t>
            </a:r>
          </a:p>
          <a:p>
            <a:pPr algn="l" eaLnBrk="1" hangingPunct="1">
              <a:spcBef>
                <a:spcPts val="0"/>
              </a:spcBef>
            </a:pPr>
            <a:r>
              <a:rPr lang="en-GB" altLang="en-US" sz="1800" dirty="0">
                <a:solidFill>
                  <a:srgbClr val="70899B"/>
                </a:solidFill>
              </a:rPr>
              <a:t>Senior Information Officer</a:t>
            </a:r>
          </a:p>
          <a:p>
            <a:pPr algn="l" eaLnBrk="1" hangingPunct="1">
              <a:spcBef>
                <a:spcPts val="0"/>
              </a:spcBef>
            </a:pPr>
            <a:r>
              <a:rPr lang="en-GB" altLang="en-US" sz="1800" dirty="0" err="1">
                <a:solidFill>
                  <a:srgbClr val="70899B"/>
                </a:solidFill>
              </a:rPr>
              <a:t>Abteilung</a:t>
            </a:r>
            <a:r>
              <a:rPr lang="en-GB" altLang="en-US" sz="1800" dirty="0">
                <a:solidFill>
                  <a:srgbClr val="70899B"/>
                </a:solidFill>
              </a:rPr>
              <a:t> </a:t>
            </a:r>
            <a:r>
              <a:rPr lang="en-GB" altLang="en-US" sz="1800" dirty="0" err="1">
                <a:solidFill>
                  <a:srgbClr val="70899B"/>
                </a:solidFill>
              </a:rPr>
              <a:t>für</a:t>
            </a:r>
            <a:r>
              <a:rPr lang="en-GB" altLang="en-US" sz="1800" dirty="0">
                <a:solidFill>
                  <a:srgbClr val="70899B"/>
                </a:solidFill>
              </a:rPr>
              <a:t> </a:t>
            </a:r>
            <a:r>
              <a:rPr lang="en-GB" altLang="en-US" sz="1800" dirty="0" err="1">
                <a:solidFill>
                  <a:srgbClr val="70899B"/>
                </a:solidFill>
              </a:rPr>
              <a:t>Rechts</a:t>
            </a:r>
            <a:r>
              <a:rPr lang="en-GB" altLang="en-US" sz="1800" dirty="0">
                <a:solidFill>
                  <a:srgbClr val="70899B"/>
                </a:solidFill>
              </a:rPr>
              <a:t>- und </a:t>
            </a:r>
            <a:r>
              <a:rPr lang="en-GB" altLang="en-US" sz="1800" dirty="0" err="1">
                <a:solidFill>
                  <a:srgbClr val="70899B"/>
                </a:solidFill>
              </a:rPr>
              <a:t>Benutzerbeziehungen</a:t>
            </a:r>
            <a:r>
              <a:rPr lang="en-GB" altLang="en-US" sz="1800" dirty="0">
                <a:solidFill>
                  <a:srgbClr val="70899B"/>
                </a:solidFill>
              </a:rPr>
              <a:t> des PCT</a:t>
            </a:r>
          </a:p>
        </p:txBody>
      </p:sp>
      <p:pic>
        <p:nvPicPr>
          <p:cNvPr id="8" name="Picture 5"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363" y="2688839"/>
            <a:ext cx="347662" cy="3048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txBox="1">
            <a:spLocks noChangeArrowheads="1"/>
          </p:cNvSpPr>
          <p:nvPr/>
        </p:nvSpPr>
        <p:spPr bwMode="auto">
          <a:xfrm>
            <a:off x="1072110" y="4577932"/>
            <a:ext cx="6236194" cy="519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4"/>
              </a:buBlip>
              <a:defRPr sz="2400">
                <a:solidFill>
                  <a:schemeClr val="tx1"/>
                </a:solidFill>
                <a:latin typeface="+mn-lt"/>
                <a:cs typeface="+mn-cs"/>
              </a:defRPr>
            </a:lvl9pPr>
          </a:lstStyle>
          <a:p>
            <a:pPr>
              <a:lnSpc>
                <a:spcPct val="95000"/>
              </a:lnSpc>
              <a:spcBef>
                <a:spcPct val="0"/>
              </a:spcBef>
            </a:pPr>
            <a:r>
              <a:rPr lang="fr-CH" sz="3200" b="1" kern="0" dirty="0" err="1" smtClean="0">
                <a:solidFill>
                  <a:srgbClr val="70899B"/>
                </a:solidFill>
              </a:rPr>
              <a:t>Webinar</a:t>
            </a:r>
            <a:endParaRPr lang="en-US" sz="3200" b="1" kern="0" dirty="0">
              <a:solidFill>
                <a:srgbClr val="70899B"/>
              </a:solidFill>
            </a:endParaRPr>
          </a:p>
        </p:txBody>
      </p:sp>
    </p:spTree>
    <p:extLst>
      <p:ext uri="{BB962C8B-B14F-4D97-AF65-F5344CB8AC3E}">
        <p14:creationId xmlns:p14="http://schemas.microsoft.com/office/powerpoint/2010/main" val="1158663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28522"/>
            <a:ext cx="8579296" cy="1143000"/>
          </a:xfrm>
        </p:spPr>
        <p:txBody>
          <a:bodyPr/>
          <a:lstStyle/>
          <a:p>
            <a:r>
              <a:rPr lang="en-US" dirty="0" err="1"/>
              <a:t>Besondere</a:t>
            </a:r>
            <a:r>
              <a:rPr lang="en-US" dirty="0"/>
              <a:t> </a:t>
            </a:r>
            <a:r>
              <a:rPr lang="en-US" dirty="0" err="1"/>
              <a:t>Sicherheitsvorkehrungen</a:t>
            </a:r>
            <a:r>
              <a:rPr lang="en-US" dirty="0"/>
              <a:t> </a:t>
            </a:r>
            <a:r>
              <a:rPr lang="en-US" dirty="0" err="1"/>
              <a:t>nach</a:t>
            </a:r>
            <a:r>
              <a:rPr lang="en-US" dirty="0"/>
              <a:t> </a:t>
            </a:r>
            <a:r>
              <a:rPr lang="en-US" dirty="0" err="1"/>
              <a:t>dem</a:t>
            </a:r>
            <a:r>
              <a:rPr lang="en-US" dirty="0"/>
              <a:t> PCT (4)</a:t>
            </a:r>
          </a:p>
        </p:txBody>
      </p:sp>
      <p:sp>
        <p:nvSpPr>
          <p:cNvPr id="3" name="Content Placeholder 2"/>
          <p:cNvSpPr>
            <a:spLocks noGrp="1"/>
          </p:cNvSpPr>
          <p:nvPr>
            <p:ph idx="1"/>
          </p:nvPr>
        </p:nvSpPr>
        <p:spPr>
          <a:xfrm>
            <a:off x="395536" y="1628800"/>
            <a:ext cx="8136904" cy="4968552"/>
          </a:xfrm>
        </p:spPr>
        <p:txBody>
          <a:bodyPr/>
          <a:lstStyle/>
          <a:p>
            <a:pPr>
              <a:spcBef>
                <a:spcPts val="600"/>
              </a:spcBef>
              <a:spcAft>
                <a:spcPts val="600"/>
              </a:spcAft>
            </a:pPr>
            <a:r>
              <a:rPr lang="de-CH" sz="2200" dirty="0" smtClean="0"/>
              <a:t>Fristversäumung nach Artikel 22 und 39 für den Eintritt in die nationale Phase</a:t>
            </a:r>
          </a:p>
          <a:p>
            <a:pPr lvl="1">
              <a:spcBef>
                <a:spcPts val="600"/>
              </a:spcBef>
              <a:spcAft>
                <a:spcPts val="600"/>
              </a:spcAft>
            </a:pPr>
            <a:r>
              <a:rPr lang="de-CH" sz="2200" dirty="0" smtClean="0"/>
              <a:t>Stützen Sie sich auf die Sicherheitsvorkehrung nach Regel 49.6</a:t>
            </a:r>
          </a:p>
          <a:p>
            <a:pPr lvl="1">
              <a:spcBef>
                <a:spcPts val="600"/>
              </a:spcBef>
              <a:spcAft>
                <a:spcPts val="600"/>
              </a:spcAft>
            </a:pPr>
            <a:r>
              <a:rPr lang="de-CH" sz="2200" dirty="0" smtClean="0"/>
              <a:t>Günstigere nationale Bestimmungen zur Wiedereinsetzung Ihrer internationalen Anmeldung vor einem Bestimmungsamt/ausgewählten Amt könnten ebenfalls angewandt werden</a:t>
            </a:r>
            <a:endParaRPr lang="de-CH" sz="2200" dirty="0"/>
          </a:p>
        </p:txBody>
      </p:sp>
    </p:spTree>
    <p:extLst>
      <p:ext uri="{BB962C8B-B14F-4D97-AF65-F5344CB8AC3E}">
        <p14:creationId xmlns:p14="http://schemas.microsoft.com/office/powerpoint/2010/main" val="1060052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108"/>
            <a:ext cx="8229600" cy="1143000"/>
          </a:xfrm>
        </p:spPr>
        <p:txBody>
          <a:bodyPr/>
          <a:lstStyle/>
          <a:p>
            <a:r>
              <a:rPr lang="en-US" dirty="0" err="1"/>
              <a:t>Weitere</a:t>
            </a:r>
            <a:r>
              <a:rPr lang="en-US" dirty="0"/>
              <a:t> </a:t>
            </a:r>
            <a:r>
              <a:rPr lang="en-US" dirty="0" err="1"/>
              <a:t>Informationen</a:t>
            </a:r>
            <a:endParaRPr lang="en-US" dirty="0"/>
          </a:p>
        </p:txBody>
      </p:sp>
      <p:sp>
        <p:nvSpPr>
          <p:cNvPr id="3" name="Content Placeholder 2"/>
          <p:cNvSpPr>
            <a:spLocks noGrp="1"/>
          </p:cNvSpPr>
          <p:nvPr>
            <p:ph idx="1"/>
          </p:nvPr>
        </p:nvSpPr>
        <p:spPr>
          <a:xfrm>
            <a:off x="457200" y="1341482"/>
            <a:ext cx="7931224" cy="5126112"/>
          </a:xfrm>
        </p:spPr>
        <p:txBody>
          <a:bodyPr/>
          <a:lstStyle/>
          <a:p>
            <a:r>
              <a:rPr lang="de-CH" dirty="0" smtClean="0"/>
              <a:t>Neueste Informationen mit Link zum Feld „COVID-19 Update“ oben auf der PCT-Hauptseite:</a:t>
            </a:r>
          </a:p>
          <a:p>
            <a:pPr marL="0" indent="0" algn="ctr">
              <a:buNone/>
            </a:pPr>
            <a:r>
              <a:rPr lang="de-CH" dirty="0" smtClean="0"/>
              <a:t>www.wipo.int/pct/de</a:t>
            </a:r>
          </a:p>
          <a:p>
            <a:endParaRPr lang="de-CH" dirty="0" smtClean="0"/>
          </a:p>
          <a:p>
            <a:r>
              <a:rPr lang="de-CH" dirty="0" smtClean="0"/>
              <a:t>Ähnliche Informationen für die Madrider und Haager Systeme sind auf diesen Seiten verfügbar und mit der PCT-Informationsseite verlinkt</a:t>
            </a:r>
          </a:p>
          <a:p>
            <a:endParaRPr lang="de-CH" dirty="0" smtClean="0"/>
          </a:p>
          <a:p>
            <a:pPr>
              <a:spcBef>
                <a:spcPts val="600"/>
              </a:spcBef>
              <a:spcAft>
                <a:spcPts val="600"/>
              </a:spcAft>
            </a:pPr>
            <a:r>
              <a:rPr lang="de-CH" dirty="0" smtClean="0"/>
              <a:t>Sammlung zu Informationen von Mitgliedsstaaten während der COVID-19-Gesundheitskrise (“COVID-19 IP </a:t>
            </a:r>
            <a:r>
              <a:rPr lang="de-CH" smtClean="0"/>
              <a:t>Policy-Tracker</a:t>
            </a:r>
            <a:r>
              <a:rPr lang="de-CH" smtClean="0"/>
              <a:t>”) (auf Englisch): </a:t>
            </a:r>
            <a:r>
              <a:rPr lang="de-CH" dirty="0" smtClean="0">
                <a:hlinkClick r:id="rId3"/>
              </a:rPr>
              <a:t>www.wipo.int/covid19-policy-tracker/#/covid19-policy-tracker/ipo-operations</a:t>
            </a:r>
            <a:r>
              <a:rPr lang="de-CH" dirty="0" smtClean="0"/>
              <a:t>  </a:t>
            </a:r>
            <a:endParaRPr lang="de-CH" dirty="0"/>
          </a:p>
        </p:txBody>
      </p:sp>
    </p:spTree>
    <p:extLst>
      <p:ext uri="{BB962C8B-B14F-4D97-AF65-F5344CB8AC3E}">
        <p14:creationId xmlns:p14="http://schemas.microsoft.com/office/powerpoint/2010/main" val="2329755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err="1"/>
              <a:t>Aktuelle</a:t>
            </a:r>
            <a:r>
              <a:rPr lang="en-US" altLang="en-US" dirty="0"/>
              <a:t> </a:t>
            </a:r>
            <a:r>
              <a:rPr lang="en-US" altLang="en-US" dirty="0" err="1"/>
              <a:t>Lage</a:t>
            </a:r>
            <a:r>
              <a:rPr lang="en-US" altLang="en-US" dirty="0"/>
              <a:t> (1)</a:t>
            </a:r>
          </a:p>
        </p:txBody>
      </p:sp>
      <p:sp>
        <p:nvSpPr>
          <p:cNvPr id="4099" name="Rectangle 3"/>
          <p:cNvSpPr>
            <a:spLocks noGrp="1" noChangeArrowheads="1"/>
          </p:cNvSpPr>
          <p:nvPr>
            <p:ph idx="1"/>
          </p:nvPr>
        </p:nvSpPr>
        <p:spPr>
          <a:xfrm>
            <a:off x="421615" y="1628800"/>
            <a:ext cx="8229600" cy="4352925"/>
          </a:xfrm>
        </p:spPr>
        <p:txBody>
          <a:bodyPr/>
          <a:lstStyle/>
          <a:p>
            <a:pPr eaLnBrk="1" hangingPunct="1">
              <a:spcBef>
                <a:spcPts val="600"/>
              </a:spcBef>
              <a:spcAft>
                <a:spcPts val="600"/>
              </a:spcAft>
            </a:pPr>
            <a:r>
              <a:rPr lang="de-CH" altLang="en-US" dirty="0" smtClean="0"/>
              <a:t>Sind die Anmeldeämter (ROs) noch für den Geschäftsverkehr geöffnet?</a:t>
            </a:r>
          </a:p>
          <a:p>
            <a:pPr lvl="1">
              <a:spcBef>
                <a:spcPts val="600"/>
              </a:spcBef>
              <a:spcAft>
                <a:spcPts val="600"/>
              </a:spcAft>
            </a:pPr>
            <a:r>
              <a:rPr lang="de-CH" altLang="en-US" dirty="0" smtClean="0"/>
              <a:t>Die meisten ROs (einschließlich RO/IB) bleiben für die Einreichung internationaler Anmeldungen geöffnet</a:t>
            </a:r>
          </a:p>
          <a:p>
            <a:pPr lvl="1">
              <a:spcBef>
                <a:spcPts val="600"/>
              </a:spcBef>
              <a:spcAft>
                <a:spcPts val="600"/>
              </a:spcAft>
            </a:pPr>
            <a:r>
              <a:rPr lang="de-CH" altLang="en-US" dirty="0" smtClean="0"/>
              <a:t>Einige ROs akzeptieren internationale Anmeldungen nur in elektronischer Form</a:t>
            </a:r>
          </a:p>
          <a:p>
            <a:pPr lvl="1">
              <a:spcBef>
                <a:spcPts val="600"/>
              </a:spcBef>
              <a:spcAft>
                <a:spcPts val="600"/>
              </a:spcAft>
            </a:pPr>
            <a:r>
              <a:rPr lang="de-CH" altLang="en-US" dirty="0" smtClean="0"/>
              <a:t>Einige ROs sind für die Einreichung von Anmeldungen nicht geöffnet (siehe: </a:t>
            </a:r>
            <a:r>
              <a:rPr lang="de-CH" altLang="en-US" sz="2200" dirty="0" smtClean="0"/>
              <a:t>www.wipo.int/pct/dc/closeddates/faces/page/index.xhtml)</a:t>
            </a:r>
          </a:p>
          <a:p>
            <a:pPr marL="0" indent="0">
              <a:spcBef>
                <a:spcPts val="600"/>
              </a:spcBef>
              <a:spcAft>
                <a:spcPts val="600"/>
              </a:spcAft>
              <a:buNone/>
            </a:pPr>
            <a:endParaRPr lang="de-CH" altLang="en-US" dirty="0" smtClean="0"/>
          </a:p>
          <a:p>
            <a:pPr lvl="1">
              <a:spcBef>
                <a:spcPts val="600"/>
              </a:spcBef>
              <a:spcAft>
                <a:spcPts val="600"/>
              </a:spcAft>
            </a:pPr>
            <a:endParaRPr lang="de-CH" altLang="en-US" dirty="0" smtClean="0"/>
          </a:p>
          <a:p>
            <a:pPr eaLnBrk="1" hangingPunct="1">
              <a:spcBef>
                <a:spcPts val="600"/>
              </a:spcBef>
              <a:spcAft>
                <a:spcPts val="600"/>
              </a:spcAft>
            </a:pPr>
            <a:endParaRPr lang="de-CH" altLang="en-US" dirty="0" smtClean="0"/>
          </a:p>
          <a:p>
            <a:pPr eaLnBrk="1" hangingPunct="1">
              <a:spcBef>
                <a:spcPts val="600"/>
              </a:spcBef>
              <a:spcAft>
                <a:spcPts val="600"/>
              </a:spcAft>
            </a:pPr>
            <a:endParaRPr lang="de-CH" altLang="en-US" dirty="0" smtClean="0"/>
          </a:p>
          <a:p>
            <a:pPr eaLnBrk="1" hangingPunct="1">
              <a:spcBef>
                <a:spcPts val="600"/>
              </a:spcBef>
              <a:spcAft>
                <a:spcPts val="600"/>
              </a:spcAft>
            </a:pPr>
            <a:endParaRPr lang="de-CH" altLang="en-US" dirty="0"/>
          </a:p>
        </p:txBody>
      </p:sp>
    </p:spTree>
    <p:extLst>
      <p:ext uri="{BB962C8B-B14F-4D97-AF65-F5344CB8AC3E}">
        <p14:creationId xmlns:p14="http://schemas.microsoft.com/office/powerpoint/2010/main" val="1505813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err="1"/>
              <a:t>Aktuelle</a:t>
            </a:r>
            <a:r>
              <a:rPr lang="en-US" altLang="en-US" dirty="0"/>
              <a:t> </a:t>
            </a:r>
            <a:r>
              <a:rPr lang="en-US" altLang="en-US" dirty="0" err="1"/>
              <a:t>Lage</a:t>
            </a:r>
            <a:r>
              <a:rPr lang="en-US" altLang="en-US" dirty="0"/>
              <a:t> (2)</a:t>
            </a:r>
          </a:p>
        </p:txBody>
      </p:sp>
      <p:sp>
        <p:nvSpPr>
          <p:cNvPr id="4099" name="Rectangle 3"/>
          <p:cNvSpPr>
            <a:spLocks noGrp="1" noChangeArrowheads="1"/>
          </p:cNvSpPr>
          <p:nvPr>
            <p:ph type="body" idx="1"/>
          </p:nvPr>
        </p:nvSpPr>
        <p:spPr>
          <a:xfrm>
            <a:off x="467544" y="1340768"/>
            <a:ext cx="8229600" cy="4824536"/>
          </a:xfrm>
        </p:spPr>
        <p:txBody>
          <a:bodyPr/>
          <a:lstStyle/>
          <a:p>
            <a:pPr eaLnBrk="1" hangingPunct="1"/>
            <a:r>
              <a:rPr lang="en-US" altLang="en-US" dirty="0" err="1"/>
              <a:t>Auswirkungen</a:t>
            </a:r>
            <a:r>
              <a:rPr lang="en-US" altLang="en-US" dirty="0"/>
              <a:t> auf die </a:t>
            </a:r>
            <a:r>
              <a:rPr lang="en-US" altLang="en-US" dirty="0" err="1"/>
              <a:t>Anzahl</a:t>
            </a:r>
            <a:r>
              <a:rPr lang="en-US" altLang="en-US" dirty="0"/>
              <a:t> </a:t>
            </a:r>
            <a:r>
              <a:rPr lang="en-US" altLang="en-US" dirty="0" err="1"/>
              <a:t>eingereichter</a:t>
            </a:r>
            <a:r>
              <a:rPr lang="en-US" altLang="en-US" dirty="0"/>
              <a:t> </a:t>
            </a:r>
            <a:r>
              <a:rPr lang="en-US" altLang="en-US" dirty="0" err="1"/>
              <a:t>internationaler</a:t>
            </a:r>
            <a:r>
              <a:rPr lang="en-US" altLang="en-US" dirty="0"/>
              <a:t> </a:t>
            </a:r>
            <a:r>
              <a:rPr lang="en-US" altLang="en-US" dirty="0" err="1"/>
              <a:t>Anmeldungen</a:t>
            </a:r>
            <a:r>
              <a:rPr lang="en-US" altLang="en-US" dirty="0"/>
              <a:t>?</a:t>
            </a:r>
          </a:p>
          <a:p>
            <a:pPr lvl="1"/>
            <a:r>
              <a:rPr lang="en-US" altLang="en-US" dirty="0" err="1"/>
              <a:t>Noch</a:t>
            </a:r>
            <a:r>
              <a:rPr lang="en-US" altLang="en-US" dirty="0"/>
              <a:t> </a:t>
            </a:r>
            <a:r>
              <a:rPr lang="en-US" altLang="en-US" dirty="0" err="1"/>
              <a:t>unbekannt</a:t>
            </a:r>
            <a:endParaRPr lang="en-US" altLang="en-US" dirty="0"/>
          </a:p>
          <a:p>
            <a:pPr lvl="1"/>
            <a:r>
              <a:rPr lang="en-US" altLang="en-US" dirty="0" err="1"/>
              <a:t>Rückgang</a:t>
            </a:r>
            <a:r>
              <a:rPr lang="en-US" altLang="en-US" dirty="0"/>
              <a:t> an </a:t>
            </a:r>
            <a:r>
              <a:rPr lang="en-US" altLang="en-US" dirty="0" err="1"/>
              <a:t>Einreichungen</a:t>
            </a:r>
            <a:r>
              <a:rPr lang="en-US" altLang="en-US" dirty="0"/>
              <a:t> </a:t>
            </a:r>
            <a:r>
              <a:rPr lang="en-US" altLang="en-US" dirty="0" err="1"/>
              <a:t>ist</a:t>
            </a:r>
            <a:r>
              <a:rPr lang="en-US" altLang="en-US" dirty="0"/>
              <a:t> </a:t>
            </a:r>
            <a:r>
              <a:rPr lang="en-US" altLang="en-US" dirty="0" err="1"/>
              <a:t>möglich</a:t>
            </a:r>
            <a:endParaRPr lang="en-US" altLang="en-US" dirty="0"/>
          </a:p>
          <a:p>
            <a:pPr marL="457200" lvl="1" indent="0">
              <a:buNone/>
            </a:pPr>
            <a:endParaRPr lang="en-US" altLang="en-US" dirty="0"/>
          </a:p>
          <a:p>
            <a:r>
              <a:rPr lang="en-US" altLang="en-US" dirty="0" err="1"/>
              <a:t>Störung</a:t>
            </a:r>
            <a:r>
              <a:rPr lang="en-US" altLang="en-US" dirty="0"/>
              <a:t> der </a:t>
            </a:r>
            <a:r>
              <a:rPr lang="en-US" altLang="en-US" dirty="0" err="1"/>
              <a:t>postalischen</a:t>
            </a:r>
            <a:r>
              <a:rPr lang="en-US" altLang="en-US" dirty="0"/>
              <a:t> und </a:t>
            </a:r>
            <a:r>
              <a:rPr lang="en-US" altLang="en-US" dirty="0" err="1"/>
              <a:t>privaten</a:t>
            </a:r>
            <a:r>
              <a:rPr lang="en-US" altLang="en-US" dirty="0"/>
              <a:t> </a:t>
            </a:r>
            <a:r>
              <a:rPr lang="en-US" altLang="en-US" dirty="0" err="1"/>
              <a:t>Zustelldienste</a:t>
            </a:r>
            <a:endParaRPr lang="en-US" altLang="en-US" dirty="0"/>
          </a:p>
          <a:p>
            <a:pPr lvl="1"/>
            <a:r>
              <a:rPr lang="en-US" altLang="en-US" dirty="0"/>
              <a:t>In </a:t>
            </a:r>
            <a:r>
              <a:rPr lang="en-US" altLang="en-US" dirty="0" err="1"/>
              <a:t>vielen</a:t>
            </a:r>
            <a:r>
              <a:rPr lang="en-US" altLang="en-US" dirty="0"/>
              <a:t> </a:t>
            </a:r>
            <a:r>
              <a:rPr lang="en-US" altLang="en-US" dirty="0" err="1"/>
              <a:t>Ländern</a:t>
            </a:r>
            <a:r>
              <a:rPr lang="en-US" altLang="en-US" dirty="0"/>
              <a:t> </a:t>
            </a:r>
            <a:r>
              <a:rPr lang="en-US" altLang="en-US" dirty="0" err="1"/>
              <a:t>ist</a:t>
            </a:r>
            <a:r>
              <a:rPr lang="en-US" altLang="en-US" dirty="0"/>
              <a:t> die </a:t>
            </a:r>
            <a:r>
              <a:rPr lang="en-US" altLang="en-US" dirty="0" err="1"/>
              <a:t>Postzustellung</a:t>
            </a:r>
            <a:r>
              <a:rPr lang="en-US" altLang="en-US" dirty="0"/>
              <a:t> </a:t>
            </a:r>
            <a:r>
              <a:rPr lang="en-US" altLang="en-US" dirty="0" err="1"/>
              <a:t>unterbrochen</a:t>
            </a:r>
            <a:endParaRPr lang="en-US" altLang="en-US" dirty="0"/>
          </a:p>
          <a:p>
            <a:pPr lvl="1"/>
            <a:r>
              <a:rPr lang="en-US" altLang="en-US" dirty="0"/>
              <a:t>Private </a:t>
            </a:r>
            <a:r>
              <a:rPr lang="en-US" altLang="en-US" dirty="0" err="1"/>
              <a:t>Zustelldienste</a:t>
            </a:r>
            <a:r>
              <a:rPr lang="en-US" altLang="en-US" dirty="0"/>
              <a:t>: </a:t>
            </a:r>
            <a:r>
              <a:rPr lang="en-US" altLang="en-US" dirty="0" err="1"/>
              <a:t>sind</a:t>
            </a:r>
            <a:r>
              <a:rPr lang="en-US" altLang="en-US" dirty="0"/>
              <a:t> </a:t>
            </a:r>
            <a:r>
              <a:rPr lang="en-US" altLang="en-US" dirty="0" err="1"/>
              <a:t>ebenfalls</a:t>
            </a:r>
            <a:r>
              <a:rPr lang="en-US" altLang="en-US" dirty="0"/>
              <a:t> </a:t>
            </a:r>
            <a:r>
              <a:rPr lang="en-US" altLang="en-US" dirty="0" err="1"/>
              <a:t>betroffen</a:t>
            </a:r>
            <a:endParaRPr lang="en-US" altLang="en-US" dirty="0"/>
          </a:p>
          <a:p>
            <a:pPr lvl="1"/>
            <a:endParaRPr lang="en-US" altLang="en-US" dirty="0"/>
          </a:p>
          <a:p>
            <a:r>
              <a:rPr lang="en-US" altLang="en-US" dirty="0" err="1"/>
              <a:t>Lage</a:t>
            </a:r>
            <a:r>
              <a:rPr lang="en-US" altLang="en-US" dirty="0"/>
              <a:t> </a:t>
            </a:r>
            <a:r>
              <a:rPr lang="en-US" altLang="en-US" dirty="0" err="1"/>
              <a:t>ändert</a:t>
            </a:r>
            <a:r>
              <a:rPr lang="en-US" altLang="en-US" dirty="0"/>
              <a:t> </a:t>
            </a:r>
            <a:r>
              <a:rPr lang="en-US" altLang="en-US" dirty="0" err="1"/>
              <a:t>sich</a:t>
            </a:r>
            <a:r>
              <a:rPr lang="en-US" altLang="en-US" dirty="0"/>
              <a:t> </a:t>
            </a:r>
            <a:r>
              <a:rPr lang="en-US" altLang="en-US" dirty="0" err="1"/>
              <a:t>täglich</a:t>
            </a:r>
            <a:r>
              <a:rPr lang="en-US" altLang="en-US" dirty="0"/>
              <a:t>; </a:t>
            </a:r>
            <a:r>
              <a:rPr lang="en-US" altLang="en-US" dirty="0" err="1"/>
              <a:t>bitte</a:t>
            </a:r>
            <a:r>
              <a:rPr lang="en-US" altLang="en-US" dirty="0"/>
              <a:t> </a:t>
            </a:r>
            <a:r>
              <a:rPr lang="en-US" altLang="en-US" dirty="0" err="1"/>
              <a:t>beobachten</a:t>
            </a:r>
            <a:r>
              <a:rPr lang="en-US" altLang="en-US" dirty="0"/>
              <a:t> </a:t>
            </a:r>
            <a:r>
              <a:rPr lang="en-US" altLang="en-US" dirty="0" err="1"/>
              <a:t>Sie</a:t>
            </a:r>
            <a:r>
              <a:rPr lang="en-US" altLang="en-US" dirty="0"/>
              <a:t> </a:t>
            </a:r>
            <a:r>
              <a:rPr lang="en-US" altLang="en-US" dirty="0" err="1"/>
              <a:t>auch</a:t>
            </a:r>
            <a:r>
              <a:rPr lang="en-US" altLang="en-US" dirty="0"/>
              <a:t> </a:t>
            </a:r>
            <a:r>
              <a:rPr lang="en-US" altLang="en-US" dirty="0" err="1"/>
              <a:t>weiterhin</a:t>
            </a:r>
            <a:r>
              <a:rPr lang="en-US" altLang="en-US" dirty="0"/>
              <a:t> </a:t>
            </a:r>
            <a:r>
              <a:rPr lang="en-US" altLang="en-US" dirty="0" err="1"/>
              <a:t>aufmerksam</a:t>
            </a:r>
            <a:r>
              <a:rPr lang="en-US" altLang="en-US" dirty="0"/>
              <a:t> die </a:t>
            </a:r>
            <a:r>
              <a:rPr lang="en-US" altLang="en-US" dirty="0" err="1"/>
              <a:t>Lage</a:t>
            </a:r>
            <a:r>
              <a:rPr lang="en-US" altLang="en-US" dirty="0"/>
              <a:t> in </a:t>
            </a:r>
            <a:r>
              <a:rPr lang="en-US" altLang="en-US" dirty="0" err="1"/>
              <a:t>Ihrem</a:t>
            </a:r>
            <a:r>
              <a:rPr lang="en-US" altLang="en-US" dirty="0"/>
              <a:t> Land</a:t>
            </a:r>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958490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err="1"/>
              <a:t>Aktuelle</a:t>
            </a:r>
            <a:r>
              <a:rPr lang="en-US" altLang="en-US" dirty="0"/>
              <a:t> </a:t>
            </a:r>
            <a:r>
              <a:rPr lang="en-US" altLang="en-US" dirty="0" err="1"/>
              <a:t>Lage</a:t>
            </a:r>
            <a:r>
              <a:rPr lang="en-US" altLang="en-US" dirty="0"/>
              <a:t> </a:t>
            </a:r>
            <a:r>
              <a:rPr lang="en-US" altLang="en-US" dirty="0" err="1"/>
              <a:t>beim</a:t>
            </a:r>
            <a:r>
              <a:rPr lang="en-US" altLang="en-US" dirty="0"/>
              <a:t> IB (1)</a:t>
            </a:r>
          </a:p>
        </p:txBody>
      </p:sp>
      <p:sp>
        <p:nvSpPr>
          <p:cNvPr id="4099" name="Rectangle 3"/>
          <p:cNvSpPr>
            <a:spLocks noGrp="1" noChangeArrowheads="1"/>
          </p:cNvSpPr>
          <p:nvPr>
            <p:ph type="body" idx="1"/>
          </p:nvPr>
        </p:nvSpPr>
        <p:spPr>
          <a:xfrm>
            <a:off x="461292" y="1339205"/>
            <a:ext cx="8229600" cy="5112568"/>
          </a:xfrm>
        </p:spPr>
        <p:txBody>
          <a:bodyPr/>
          <a:lstStyle/>
          <a:p>
            <a:pPr marL="357188" indent="-357188">
              <a:spcBef>
                <a:spcPts val="400"/>
              </a:spcBef>
              <a:spcAft>
                <a:spcPts val="600"/>
              </a:spcAft>
            </a:pPr>
            <a:r>
              <a:rPr lang="de-CH" sz="2000" dirty="0" smtClean="0"/>
              <a:t>Fast </a:t>
            </a:r>
            <a:r>
              <a:rPr lang="de-CH" sz="2000" dirty="0"/>
              <a:t>alle Mitarbeiter arbeiten vom Home Office - die meisten Dienste werden wie üblich erbracht</a:t>
            </a:r>
          </a:p>
          <a:p>
            <a:pPr>
              <a:spcBef>
                <a:spcPts val="400"/>
              </a:spcBef>
              <a:spcAft>
                <a:spcPts val="600"/>
              </a:spcAft>
            </a:pPr>
            <a:r>
              <a:rPr lang="de-CH" altLang="en-US" sz="2000" dirty="0" smtClean="0"/>
              <a:t>RO/IB </a:t>
            </a:r>
            <a:r>
              <a:rPr lang="de-CH" altLang="en-US" sz="2000" dirty="0"/>
              <a:t>ist für die Einreichung internationaler Anmeldungen </a:t>
            </a:r>
            <a:r>
              <a:rPr lang="de-CH" altLang="en-US" sz="2000" dirty="0" smtClean="0"/>
              <a:t>geöffnet</a:t>
            </a:r>
          </a:p>
          <a:p>
            <a:pPr lvl="1">
              <a:spcBef>
                <a:spcPts val="400"/>
              </a:spcBef>
              <a:spcAft>
                <a:spcPts val="600"/>
              </a:spcAft>
            </a:pPr>
            <a:r>
              <a:rPr lang="de-CH" altLang="en-US" sz="2000" dirty="0" smtClean="0"/>
              <a:t>Am besten mit Hilfe der elektronischen Einreichungs-Software (ePCT, PCT SAFE)</a:t>
            </a:r>
          </a:p>
          <a:p>
            <a:pPr lvl="1">
              <a:spcBef>
                <a:spcPts val="400"/>
              </a:spcBef>
              <a:spcAft>
                <a:spcPts val="600"/>
              </a:spcAft>
            </a:pPr>
            <a:r>
              <a:rPr lang="de-CH" altLang="en-US" sz="2000" dirty="0" smtClean="0"/>
              <a:t>Falls dies nicht möglich ist, verwenden Sie den Ersatz-Hochladedienst</a:t>
            </a:r>
          </a:p>
          <a:p>
            <a:pPr lvl="1">
              <a:spcBef>
                <a:spcPts val="400"/>
              </a:spcBef>
              <a:spcAft>
                <a:spcPts val="600"/>
              </a:spcAft>
            </a:pPr>
            <a:r>
              <a:rPr lang="de-CH" altLang="en-US" sz="2000" dirty="0" smtClean="0"/>
              <a:t>Wenn nicht anders möglich: Einreichungen per Fax wären die letzte Option</a:t>
            </a:r>
          </a:p>
          <a:p>
            <a:pPr lvl="1">
              <a:spcBef>
                <a:spcPts val="400"/>
              </a:spcBef>
              <a:spcAft>
                <a:spcPts val="600"/>
              </a:spcAft>
            </a:pPr>
            <a:r>
              <a:rPr lang="de-CH" altLang="en-US" sz="2000" dirty="0" smtClean="0"/>
              <a:t>Einreichungen in Papierform sollten aufgrund von Störungen der postalischen und privaten Zustelldienste in vielen Ländern vermieden werden</a:t>
            </a:r>
          </a:p>
          <a:p>
            <a:pPr>
              <a:spcBef>
                <a:spcPts val="400"/>
              </a:spcBef>
              <a:spcAft>
                <a:spcPts val="600"/>
              </a:spcAft>
            </a:pPr>
            <a:r>
              <a:rPr lang="de-CH" altLang="en-US" sz="2000" dirty="0" smtClean="0"/>
              <a:t>Die Bearbeitung internationaler Anmeldungen beim IB ist grundsätzlich gewährleistet</a:t>
            </a:r>
          </a:p>
          <a:p>
            <a:pPr marL="457200" lvl="1" indent="0">
              <a:spcBef>
                <a:spcPts val="400"/>
              </a:spcBef>
              <a:spcAft>
                <a:spcPts val="600"/>
              </a:spcAft>
              <a:buNone/>
            </a:pPr>
            <a:endParaRPr lang="de-CH" altLang="en-US" dirty="0" smtClean="0"/>
          </a:p>
          <a:p>
            <a:pPr eaLnBrk="1" hangingPunct="1">
              <a:spcBef>
                <a:spcPts val="400"/>
              </a:spcBef>
              <a:spcAft>
                <a:spcPts val="600"/>
              </a:spcAft>
            </a:pPr>
            <a:endParaRPr lang="de-CH" altLang="en-US" dirty="0" smtClean="0"/>
          </a:p>
          <a:p>
            <a:pPr eaLnBrk="1" hangingPunct="1">
              <a:spcBef>
                <a:spcPts val="400"/>
              </a:spcBef>
              <a:spcAft>
                <a:spcPts val="600"/>
              </a:spcAft>
            </a:pPr>
            <a:endParaRPr lang="de-CH" altLang="en-US" dirty="0" smtClean="0"/>
          </a:p>
          <a:p>
            <a:pPr eaLnBrk="1" hangingPunct="1">
              <a:spcBef>
                <a:spcPts val="400"/>
              </a:spcBef>
              <a:spcAft>
                <a:spcPts val="600"/>
              </a:spcAft>
            </a:pPr>
            <a:endParaRPr lang="de-CH" altLang="en-US" dirty="0"/>
          </a:p>
        </p:txBody>
      </p:sp>
    </p:spTree>
    <p:extLst>
      <p:ext uri="{BB962C8B-B14F-4D97-AF65-F5344CB8AC3E}">
        <p14:creationId xmlns:p14="http://schemas.microsoft.com/office/powerpoint/2010/main" val="2249822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43395" y="28828"/>
            <a:ext cx="8229600" cy="1143000"/>
          </a:xfrm>
        </p:spPr>
        <p:txBody>
          <a:bodyPr/>
          <a:lstStyle/>
          <a:p>
            <a:pPr eaLnBrk="1" hangingPunct="1"/>
            <a:r>
              <a:rPr lang="en-US" altLang="en-US" dirty="0" err="1"/>
              <a:t>Aktuelle</a:t>
            </a:r>
            <a:r>
              <a:rPr lang="en-US" altLang="en-US" dirty="0"/>
              <a:t> </a:t>
            </a:r>
            <a:r>
              <a:rPr lang="en-US" altLang="en-US" dirty="0" err="1"/>
              <a:t>Lage</a:t>
            </a:r>
            <a:r>
              <a:rPr lang="en-US" altLang="en-US" dirty="0"/>
              <a:t> </a:t>
            </a:r>
            <a:r>
              <a:rPr lang="en-US" altLang="en-US" dirty="0" err="1"/>
              <a:t>beim</a:t>
            </a:r>
            <a:r>
              <a:rPr lang="en-US" altLang="en-US" dirty="0"/>
              <a:t> IB (2)</a:t>
            </a:r>
          </a:p>
        </p:txBody>
      </p:sp>
      <p:sp>
        <p:nvSpPr>
          <p:cNvPr id="4099" name="Rectangle 3"/>
          <p:cNvSpPr>
            <a:spLocks noGrp="1" noChangeArrowheads="1"/>
          </p:cNvSpPr>
          <p:nvPr>
            <p:ph type="body" idx="1"/>
          </p:nvPr>
        </p:nvSpPr>
        <p:spPr>
          <a:xfrm>
            <a:off x="411864" y="1084266"/>
            <a:ext cx="8429296" cy="5369070"/>
          </a:xfrm>
        </p:spPr>
        <p:txBody>
          <a:bodyPr/>
          <a:lstStyle/>
          <a:p>
            <a:pPr>
              <a:spcBef>
                <a:spcPts val="200"/>
              </a:spcBef>
              <a:spcAft>
                <a:spcPts val="600"/>
              </a:spcAft>
            </a:pPr>
            <a:r>
              <a:rPr lang="de-CH" altLang="en-US" sz="2200" dirty="0" smtClean="0"/>
              <a:t>Formulare und Mitteilungen werden Anmeldern und Ämtern derzeit nur elektronisch übermittelt</a:t>
            </a:r>
          </a:p>
          <a:p>
            <a:pPr lvl="1">
              <a:spcBef>
                <a:spcPts val="200"/>
              </a:spcBef>
              <a:spcAft>
                <a:spcPts val="600"/>
              </a:spcAft>
            </a:pPr>
            <a:r>
              <a:rPr lang="de-CH" altLang="en-US" sz="2200" dirty="0" smtClean="0"/>
              <a:t>Formulare sind in ePCT oder (nach Veröffentlichung) in PATENTSCOPE zugänglich</a:t>
            </a:r>
          </a:p>
          <a:p>
            <a:pPr lvl="1">
              <a:spcBef>
                <a:spcPts val="200"/>
              </a:spcBef>
              <a:spcAft>
                <a:spcPts val="600"/>
              </a:spcAft>
            </a:pPr>
            <a:r>
              <a:rPr lang="de-CH" altLang="en-US" sz="2200" dirty="0" smtClean="0"/>
              <a:t>Formulare werden als PDF-Anhang gesendet</a:t>
            </a:r>
          </a:p>
          <a:p>
            <a:pPr lvl="1">
              <a:spcBef>
                <a:spcPts val="200"/>
              </a:spcBef>
              <a:spcAft>
                <a:spcPts val="600"/>
              </a:spcAft>
            </a:pPr>
            <a:r>
              <a:rPr lang="de-CH" altLang="en-US" sz="2200" dirty="0" smtClean="0"/>
              <a:t>Prioritätsbelege und beglaubigte Kopien von Dokumenten in der Akte des IB werden nur in elektronischer Form ausgestellt</a:t>
            </a:r>
          </a:p>
          <a:p>
            <a:pPr lvl="1">
              <a:spcBef>
                <a:spcPts val="200"/>
              </a:spcBef>
              <a:spcAft>
                <a:spcPts val="600"/>
              </a:spcAft>
            </a:pPr>
            <a:r>
              <a:rPr lang="de-CH" altLang="en-US" sz="2200" dirty="0" smtClean="0"/>
              <a:t>Nehmen Sie, soweit möglich, den Digital Access Service (DAS) in Anspruch</a:t>
            </a:r>
          </a:p>
          <a:p>
            <a:pPr lvl="1">
              <a:spcBef>
                <a:spcPts val="200"/>
              </a:spcBef>
              <a:spcAft>
                <a:spcPts val="600"/>
              </a:spcAft>
            </a:pPr>
            <a:r>
              <a:rPr lang="de-CH" altLang="en-US" sz="2200" dirty="0" smtClean="0"/>
              <a:t>Anmelder müssen E-Mail-Adressen angeben, falls sie das nicht schon getan haben, damit das IB Formulare und andere Mitteilungen als E-Mail-Anhänge versenden kann (www.wipo.int/pct/de/news/2020/news_0008.html)</a:t>
            </a:r>
          </a:p>
          <a:p>
            <a:pPr lvl="1">
              <a:spcBef>
                <a:spcPts val="200"/>
              </a:spcBef>
              <a:spcAft>
                <a:spcPts val="600"/>
              </a:spcAft>
            </a:pPr>
            <a:endParaRPr lang="de-CH" altLang="en-US" sz="2200" dirty="0" smtClean="0"/>
          </a:p>
          <a:p>
            <a:pPr eaLnBrk="1" hangingPunct="1">
              <a:spcBef>
                <a:spcPts val="200"/>
              </a:spcBef>
              <a:spcAft>
                <a:spcPts val="600"/>
              </a:spcAft>
            </a:pPr>
            <a:endParaRPr lang="de-CH" altLang="en-US" sz="2200" dirty="0" smtClean="0"/>
          </a:p>
          <a:p>
            <a:pPr eaLnBrk="1" hangingPunct="1">
              <a:spcBef>
                <a:spcPts val="200"/>
              </a:spcBef>
              <a:spcAft>
                <a:spcPts val="600"/>
              </a:spcAft>
            </a:pPr>
            <a:endParaRPr lang="de-CH" altLang="en-US" sz="2200" dirty="0" smtClean="0"/>
          </a:p>
          <a:p>
            <a:pPr eaLnBrk="1" hangingPunct="1">
              <a:spcBef>
                <a:spcPts val="200"/>
              </a:spcBef>
              <a:spcAft>
                <a:spcPts val="600"/>
              </a:spcAft>
            </a:pPr>
            <a:endParaRPr lang="de-CH" altLang="en-US" sz="2200" dirty="0"/>
          </a:p>
        </p:txBody>
      </p:sp>
    </p:spTree>
    <p:extLst>
      <p:ext uri="{BB962C8B-B14F-4D97-AF65-F5344CB8AC3E}">
        <p14:creationId xmlns:p14="http://schemas.microsoft.com/office/powerpoint/2010/main" val="2824676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err="1"/>
              <a:t>Aktuelle</a:t>
            </a:r>
            <a:r>
              <a:rPr lang="en-US" altLang="en-US" dirty="0"/>
              <a:t> </a:t>
            </a:r>
            <a:r>
              <a:rPr lang="en-US" altLang="en-US" dirty="0" err="1"/>
              <a:t>Lage</a:t>
            </a:r>
            <a:r>
              <a:rPr lang="en-US" altLang="en-US" dirty="0"/>
              <a:t> </a:t>
            </a:r>
            <a:r>
              <a:rPr lang="en-US" altLang="en-US" dirty="0" err="1"/>
              <a:t>beim</a:t>
            </a:r>
            <a:r>
              <a:rPr lang="en-US" altLang="en-US" dirty="0"/>
              <a:t> IB (3)</a:t>
            </a:r>
          </a:p>
        </p:txBody>
      </p:sp>
      <p:sp>
        <p:nvSpPr>
          <p:cNvPr id="4099" name="Rectangle 3"/>
          <p:cNvSpPr>
            <a:spLocks noGrp="1" noChangeArrowheads="1"/>
          </p:cNvSpPr>
          <p:nvPr>
            <p:ph type="body" idx="1"/>
          </p:nvPr>
        </p:nvSpPr>
        <p:spPr>
          <a:xfrm>
            <a:off x="492819" y="1339206"/>
            <a:ext cx="8229600" cy="4752528"/>
          </a:xfrm>
        </p:spPr>
        <p:txBody>
          <a:bodyPr/>
          <a:lstStyle/>
          <a:p>
            <a:pPr>
              <a:spcBef>
                <a:spcPts val="600"/>
              </a:spcBef>
              <a:spcAft>
                <a:spcPts val="600"/>
              </a:spcAft>
            </a:pPr>
            <a:r>
              <a:rPr lang="de-CH" altLang="en-US" dirty="0" smtClean="0"/>
              <a:t>Übermitteln von Dokumenten an das IB:</a:t>
            </a:r>
          </a:p>
          <a:p>
            <a:pPr lvl="1">
              <a:spcBef>
                <a:spcPts val="600"/>
              </a:spcBef>
              <a:spcAft>
                <a:spcPts val="600"/>
              </a:spcAft>
            </a:pPr>
            <a:r>
              <a:rPr lang="de-CH" altLang="en-US" dirty="0" smtClean="0"/>
              <a:t>Bevorzugt nur in elektronischer Form:</a:t>
            </a:r>
          </a:p>
          <a:p>
            <a:pPr lvl="2">
              <a:spcBef>
                <a:spcPts val="600"/>
              </a:spcBef>
              <a:spcAft>
                <a:spcPts val="600"/>
              </a:spcAft>
            </a:pPr>
            <a:r>
              <a:rPr lang="de-CH" altLang="en-US" dirty="0" smtClean="0"/>
              <a:t> über ePCT (mit oder ohne starke Authentifizierung)</a:t>
            </a:r>
          </a:p>
          <a:p>
            <a:pPr lvl="2">
              <a:spcBef>
                <a:spcPts val="600"/>
              </a:spcBef>
              <a:spcAft>
                <a:spcPts val="600"/>
              </a:spcAft>
            </a:pPr>
            <a:r>
              <a:rPr lang="de-CH" altLang="en-US" dirty="0" smtClean="0"/>
              <a:t> über den Ersatz-Hochladedienst</a:t>
            </a:r>
          </a:p>
          <a:p>
            <a:pPr lvl="2">
              <a:spcBef>
                <a:spcPts val="600"/>
              </a:spcBef>
              <a:spcAft>
                <a:spcPts val="600"/>
              </a:spcAft>
            </a:pPr>
            <a:r>
              <a:rPr lang="de-CH" altLang="en-US" dirty="0" smtClean="0"/>
              <a:t> per Fax, wenn alles andere nicht funktioniert</a:t>
            </a:r>
          </a:p>
          <a:p>
            <a:pPr>
              <a:spcBef>
                <a:spcPts val="600"/>
              </a:spcBef>
              <a:spcAft>
                <a:spcPts val="600"/>
              </a:spcAft>
            </a:pPr>
            <a:r>
              <a:rPr lang="de-CH" dirty="0" smtClean="0"/>
              <a:t>Weitere Informationen, wie man am besten mit dem IB elektronisch kommunizieren kann, finden Sie auf der PCT-Webseite (www.wipo.int/pct/de/news/2020/news_0008.html)</a:t>
            </a:r>
          </a:p>
          <a:p>
            <a:pPr marL="0" indent="0">
              <a:spcBef>
                <a:spcPts val="600"/>
              </a:spcBef>
              <a:spcAft>
                <a:spcPts val="600"/>
              </a:spcAft>
              <a:buNone/>
            </a:pPr>
            <a:endParaRPr lang="de-CH" altLang="en-US" sz="2000" dirty="0" smtClean="0"/>
          </a:p>
          <a:p>
            <a:pPr lvl="1">
              <a:spcBef>
                <a:spcPts val="600"/>
              </a:spcBef>
              <a:spcAft>
                <a:spcPts val="600"/>
              </a:spcAft>
            </a:pPr>
            <a:endParaRPr lang="de-CH" altLang="en-US" dirty="0" smtClean="0"/>
          </a:p>
          <a:p>
            <a:pPr eaLnBrk="1" hangingPunct="1">
              <a:spcBef>
                <a:spcPts val="600"/>
              </a:spcBef>
              <a:spcAft>
                <a:spcPts val="600"/>
              </a:spcAft>
            </a:pPr>
            <a:endParaRPr lang="de-CH" altLang="en-US" dirty="0" smtClean="0"/>
          </a:p>
          <a:p>
            <a:pPr eaLnBrk="1" hangingPunct="1">
              <a:spcBef>
                <a:spcPts val="600"/>
              </a:spcBef>
              <a:spcAft>
                <a:spcPts val="600"/>
              </a:spcAft>
            </a:pPr>
            <a:endParaRPr lang="de-CH" altLang="en-US" dirty="0" smtClean="0"/>
          </a:p>
          <a:p>
            <a:pPr eaLnBrk="1" hangingPunct="1">
              <a:spcBef>
                <a:spcPts val="600"/>
              </a:spcBef>
              <a:spcAft>
                <a:spcPts val="600"/>
              </a:spcAft>
            </a:pPr>
            <a:endParaRPr lang="de-CH" altLang="en-US" dirty="0"/>
          </a:p>
        </p:txBody>
      </p:sp>
    </p:spTree>
    <p:extLst>
      <p:ext uri="{BB962C8B-B14F-4D97-AF65-F5344CB8AC3E}">
        <p14:creationId xmlns:p14="http://schemas.microsoft.com/office/powerpoint/2010/main" val="4255289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900" y="126123"/>
            <a:ext cx="8579296" cy="1143000"/>
          </a:xfrm>
        </p:spPr>
        <p:txBody>
          <a:bodyPr/>
          <a:lstStyle/>
          <a:p>
            <a:r>
              <a:rPr lang="en-US" dirty="0" err="1"/>
              <a:t>Besondere</a:t>
            </a:r>
            <a:r>
              <a:rPr lang="en-US" dirty="0"/>
              <a:t> </a:t>
            </a:r>
            <a:r>
              <a:rPr lang="en-US" dirty="0" err="1"/>
              <a:t>Sicherheitsvorkehrungen</a:t>
            </a:r>
            <a:r>
              <a:rPr lang="en-US" dirty="0"/>
              <a:t> </a:t>
            </a:r>
            <a:r>
              <a:rPr lang="en-US" dirty="0" err="1"/>
              <a:t>nach</a:t>
            </a:r>
            <a:r>
              <a:rPr lang="en-US" dirty="0"/>
              <a:t> </a:t>
            </a:r>
            <a:r>
              <a:rPr lang="en-US" dirty="0" err="1"/>
              <a:t>dem</a:t>
            </a:r>
            <a:r>
              <a:rPr lang="en-US" dirty="0"/>
              <a:t> PCT (1)</a:t>
            </a:r>
          </a:p>
        </p:txBody>
      </p:sp>
      <p:sp>
        <p:nvSpPr>
          <p:cNvPr id="3" name="Content Placeholder 2"/>
          <p:cNvSpPr>
            <a:spLocks noGrp="1"/>
          </p:cNvSpPr>
          <p:nvPr>
            <p:ph idx="1"/>
          </p:nvPr>
        </p:nvSpPr>
        <p:spPr>
          <a:xfrm>
            <a:off x="410738" y="1398008"/>
            <a:ext cx="8856984" cy="5184576"/>
          </a:xfrm>
        </p:spPr>
        <p:txBody>
          <a:bodyPr/>
          <a:lstStyle/>
          <a:p>
            <a:pPr>
              <a:spcBef>
                <a:spcPts val="0"/>
              </a:spcBef>
            </a:pPr>
            <a:r>
              <a:rPr lang="de-CH" altLang="en-US" sz="2200" dirty="0" smtClean="0"/>
              <a:t>Das PCT sieht derzeit keine generelle Verlängerung von Fristen vor, außer dort wo Ämter offiziell geschlossen sind </a:t>
            </a:r>
          </a:p>
          <a:p>
            <a:pPr>
              <a:spcBef>
                <a:spcPts val="0"/>
              </a:spcBef>
            </a:pPr>
            <a:endParaRPr lang="de-CH" sz="2200" dirty="0" smtClean="0"/>
          </a:p>
          <a:p>
            <a:pPr>
              <a:spcBef>
                <a:spcPts val="0"/>
              </a:spcBef>
            </a:pPr>
            <a:r>
              <a:rPr lang="de-CH" sz="2200" dirty="0" smtClean="0"/>
              <a:t>Lokale Maßnahmen, welche die nationalen Fristen verlängern, gelten </a:t>
            </a:r>
            <a:r>
              <a:rPr lang="de-CH" altLang="en-US" sz="2200" u="sng" dirty="0" smtClean="0"/>
              <a:t>nicht</a:t>
            </a:r>
            <a:r>
              <a:rPr lang="de-CH" altLang="en-US" sz="2200" dirty="0" smtClean="0"/>
              <a:t> für PCT-Fristen während der internationalen Phase, doch können für Fristen während der nationalen Phase gelten</a:t>
            </a:r>
          </a:p>
          <a:p>
            <a:pPr>
              <a:spcBef>
                <a:spcPts val="0"/>
              </a:spcBef>
            </a:pPr>
            <a:endParaRPr lang="de-CH" sz="2200" dirty="0" smtClean="0"/>
          </a:p>
          <a:p>
            <a:pPr>
              <a:spcBef>
                <a:spcPts val="0"/>
              </a:spcBef>
            </a:pPr>
            <a:r>
              <a:rPr lang="de-CH" sz="2200" dirty="0" smtClean="0"/>
              <a:t>Prioritätsfrist:</a:t>
            </a:r>
          </a:p>
          <a:p>
            <a:pPr lvl="1">
              <a:spcBef>
                <a:spcPts val="0"/>
              </a:spcBef>
              <a:spcAft>
                <a:spcPts val="600"/>
              </a:spcAft>
            </a:pPr>
            <a:r>
              <a:rPr lang="de-CH" sz="2200" dirty="0" smtClean="0"/>
              <a:t>Nur wenn sich ein Amt für die Einreichung von Anmeldungen für geschlossen erklärt hat, gilt der Schutz nach Artikel 4C Absatz 3 des Pariser Übereinkommens</a:t>
            </a:r>
          </a:p>
          <a:p>
            <a:pPr lvl="1">
              <a:spcBef>
                <a:spcPts val="0"/>
              </a:spcBef>
              <a:spcAft>
                <a:spcPts val="600"/>
              </a:spcAft>
            </a:pPr>
            <a:r>
              <a:rPr lang="de-CH" sz="2200" dirty="0" smtClean="0"/>
              <a:t>Wo Ämter geöffnet bleiben, kann (gegebenenfalls) die Wiederherstellung des Prioritätsrechts (Regel 26</a:t>
            </a:r>
            <a:r>
              <a:rPr lang="de-CH" sz="2200" i="1" dirty="0" smtClean="0"/>
              <a:t>bis</a:t>
            </a:r>
            <a:r>
              <a:rPr lang="de-CH" sz="2200" dirty="0" smtClean="0"/>
              <a:t>.3 und Regel 49</a:t>
            </a:r>
            <a:r>
              <a:rPr lang="de-CH" sz="2200" i="1" dirty="0" smtClean="0"/>
              <a:t>ter</a:t>
            </a:r>
            <a:r>
              <a:rPr lang="de-CH" sz="2200" dirty="0" smtClean="0"/>
              <a:t>) geltend gemacht werden (www.wipo.int/pct/en/texts/restoration.html#)</a:t>
            </a:r>
            <a:endParaRPr lang="de-CH" sz="2200" dirty="0"/>
          </a:p>
        </p:txBody>
      </p:sp>
    </p:spTree>
    <p:extLst>
      <p:ext uri="{BB962C8B-B14F-4D97-AF65-F5344CB8AC3E}">
        <p14:creationId xmlns:p14="http://schemas.microsoft.com/office/powerpoint/2010/main" val="20337923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477" y="100304"/>
            <a:ext cx="8579296" cy="1143000"/>
          </a:xfrm>
        </p:spPr>
        <p:txBody>
          <a:bodyPr/>
          <a:lstStyle/>
          <a:p>
            <a:r>
              <a:rPr lang="en-US" dirty="0" err="1"/>
              <a:t>Besondere</a:t>
            </a:r>
            <a:r>
              <a:rPr lang="en-US" dirty="0"/>
              <a:t> </a:t>
            </a:r>
            <a:r>
              <a:rPr lang="en-US" dirty="0" err="1"/>
              <a:t>Sicherheitsvorkehrungen</a:t>
            </a:r>
            <a:r>
              <a:rPr lang="en-US" dirty="0"/>
              <a:t> </a:t>
            </a:r>
            <a:r>
              <a:rPr lang="en-US" dirty="0" err="1"/>
              <a:t>nach</a:t>
            </a:r>
            <a:r>
              <a:rPr lang="en-US" dirty="0"/>
              <a:t> </a:t>
            </a:r>
            <a:r>
              <a:rPr lang="en-US" dirty="0" err="1"/>
              <a:t>dem</a:t>
            </a:r>
            <a:r>
              <a:rPr lang="en-US" dirty="0"/>
              <a:t> PCT (2)</a:t>
            </a:r>
          </a:p>
        </p:txBody>
      </p:sp>
      <p:sp>
        <p:nvSpPr>
          <p:cNvPr id="3" name="Content Placeholder 2"/>
          <p:cNvSpPr>
            <a:spLocks noGrp="1"/>
          </p:cNvSpPr>
          <p:nvPr>
            <p:ph idx="1"/>
          </p:nvPr>
        </p:nvSpPr>
        <p:spPr>
          <a:xfrm>
            <a:off x="337167" y="1340768"/>
            <a:ext cx="8712968" cy="5400600"/>
          </a:xfrm>
        </p:spPr>
        <p:txBody>
          <a:bodyPr/>
          <a:lstStyle/>
          <a:p>
            <a:pPr>
              <a:spcBef>
                <a:spcPts val="600"/>
              </a:spcBef>
              <a:spcAft>
                <a:spcPts val="600"/>
              </a:spcAft>
            </a:pPr>
            <a:r>
              <a:rPr lang="de-CH" sz="2000" dirty="0" smtClean="0"/>
              <a:t>Regel 82</a:t>
            </a:r>
            <a:r>
              <a:rPr lang="de-CH" sz="2000" i="1" dirty="0" smtClean="0"/>
              <a:t>quater</a:t>
            </a:r>
            <a:r>
              <a:rPr lang="de-CH" sz="2000" dirty="0" smtClean="0"/>
              <a:t>.1 - Entschuldigung von Fristüberschreitungen aus Gründen "… einer Naturkatastrophe … oder einer ähnlichen Ursache”</a:t>
            </a:r>
          </a:p>
          <a:p>
            <a:pPr lvl="1">
              <a:spcBef>
                <a:spcPts val="600"/>
              </a:spcBef>
              <a:spcAft>
                <a:spcPts val="600"/>
              </a:spcAft>
            </a:pPr>
            <a:r>
              <a:rPr lang="de-CH" sz="2000" dirty="0" smtClean="0"/>
              <a:t>Regel 82</a:t>
            </a:r>
            <a:r>
              <a:rPr lang="de-CH" sz="2000" i="1" dirty="0" smtClean="0"/>
              <a:t>quater</a:t>
            </a:r>
            <a:r>
              <a:rPr lang="de-CH" sz="2000" dirty="0" smtClean="0"/>
              <a:t>.1 gilt für alle Fristen im Rahmen des PCT (z.B. Zahlung von Gebühren, Ausstellung von Prioritätsbelegen, Berichtigung von Prioritätsansprüchen, usw.), außer für die Prioritätsfrist und die zeitliche Frist zum Eintritt in die nationale Phase</a:t>
            </a:r>
          </a:p>
          <a:p>
            <a:pPr lvl="1">
              <a:spcBef>
                <a:spcPts val="600"/>
              </a:spcBef>
              <a:spcAft>
                <a:spcPts val="600"/>
              </a:spcAft>
            </a:pPr>
            <a:r>
              <a:rPr lang="de-CH" sz="2000" dirty="0" smtClean="0"/>
              <a:t>IB wird Anträge positiv behandeln</a:t>
            </a:r>
          </a:p>
          <a:p>
            <a:pPr lvl="1">
              <a:spcBef>
                <a:spcPts val="600"/>
              </a:spcBef>
              <a:spcAft>
                <a:spcPts val="600"/>
              </a:spcAft>
            </a:pPr>
            <a:r>
              <a:rPr lang="de-CH" sz="2000" dirty="0" smtClean="0"/>
              <a:t>Beweise, </a:t>
            </a:r>
            <a:r>
              <a:rPr lang="de-CH" sz="2000" dirty="0" err="1" smtClean="0"/>
              <a:t>daß</a:t>
            </a:r>
            <a:r>
              <a:rPr lang="de-CH" sz="2000" dirty="0" smtClean="0"/>
              <a:t> ein Gebiet von dem Virus betroffen war, werden nicht verlangt</a:t>
            </a:r>
          </a:p>
          <a:p>
            <a:pPr lvl="1">
              <a:spcBef>
                <a:spcPts val="600"/>
              </a:spcBef>
              <a:spcAft>
                <a:spcPts val="600"/>
              </a:spcAft>
            </a:pPr>
            <a:r>
              <a:rPr lang="de-CH" sz="2000" dirty="0" smtClean="0"/>
              <a:t>Der Generaldirektor fordert alle nationalen Ämter nachdrücklich auf, dieselbe Auslegung zu übernehmen (www.wipo.int/pct/de/news/2020/news_0009.html)</a:t>
            </a:r>
          </a:p>
          <a:p>
            <a:pPr>
              <a:spcBef>
                <a:spcPts val="600"/>
              </a:spcBef>
              <a:spcAft>
                <a:spcPts val="600"/>
              </a:spcAft>
            </a:pPr>
            <a:r>
              <a:rPr lang="de-CH" sz="2000" dirty="0" smtClean="0"/>
              <a:t>Regeln 80.6 und 82: Verzögerungen in der Postzustellung (5- und 7-Tage-Regel)</a:t>
            </a:r>
            <a:endParaRPr lang="de-CH" dirty="0"/>
          </a:p>
        </p:txBody>
      </p:sp>
    </p:spTree>
    <p:extLst>
      <p:ext uri="{BB962C8B-B14F-4D97-AF65-F5344CB8AC3E}">
        <p14:creationId xmlns:p14="http://schemas.microsoft.com/office/powerpoint/2010/main" val="4281966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4" y="73570"/>
            <a:ext cx="8579296" cy="1143000"/>
          </a:xfrm>
        </p:spPr>
        <p:txBody>
          <a:bodyPr/>
          <a:lstStyle/>
          <a:p>
            <a:r>
              <a:rPr lang="en-US" dirty="0" err="1"/>
              <a:t>Besondere</a:t>
            </a:r>
            <a:r>
              <a:rPr lang="en-US" dirty="0"/>
              <a:t> </a:t>
            </a:r>
            <a:r>
              <a:rPr lang="en-US" dirty="0" err="1"/>
              <a:t>Sicherheitsvorkehrungen</a:t>
            </a:r>
            <a:r>
              <a:rPr lang="en-US" dirty="0"/>
              <a:t> </a:t>
            </a:r>
            <a:r>
              <a:rPr lang="en-US" dirty="0" err="1"/>
              <a:t>nach</a:t>
            </a:r>
            <a:r>
              <a:rPr lang="en-US" dirty="0"/>
              <a:t> </a:t>
            </a:r>
            <a:r>
              <a:rPr lang="en-US" dirty="0" err="1"/>
              <a:t>dem</a:t>
            </a:r>
            <a:r>
              <a:rPr lang="en-US" dirty="0"/>
              <a:t> PCT (3)</a:t>
            </a:r>
          </a:p>
        </p:txBody>
      </p:sp>
      <p:sp>
        <p:nvSpPr>
          <p:cNvPr id="3" name="Content Placeholder 2"/>
          <p:cNvSpPr>
            <a:spLocks noGrp="1"/>
          </p:cNvSpPr>
          <p:nvPr>
            <p:ph idx="1"/>
          </p:nvPr>
        </p:nvSpPr>
        <p:spPr>
          <a:xfrm>
            <a:off x="320404" y="1352840"/>
            <a:ext cx="8424936" cy="5688632"/>
          </a:xfrm>
        </p:spPr>
        <p:txBody>
          <a:bodyPr/>
          <a:lstStyle/>
          <a:p>
            <a:pPr>
              <a:spcBef>
                <a:spcPts val="600"/>
              </a:spcBef>
              <a:spcAft>
                <a:spcPts val="600"/>
              </a:spcAft>
            </a:pPr>
            <a:r>
              <a:rPr lang="de-CH" sz="2000" dirty="0" smtClean="0"/>
              <a:t>Verzögerte Ausstellung von Formular PCT/RO/117 („Mitteilung, </a:t>
            </a:r>
            <a:r>
              <a:rPr lang="de-CH" sz="2000" dirty="0" err="1" smtClean="0"/>
              <a:t>daß</a:t>
            </a:r>
            <a:r>
              <a:rPr lang="de-CH" sz="2000" dirty="0" smtClean="0"/>
              <a:t> die internationale Anmeldung als zurückgenommen gilt“) durch das RO/IB</a:t>
            </a:r>
          </a:p>
          <a:p>
            <a:pPr lvl="1">
              <a:spcBef>
                <a:spcPts val="600"/>
              </a:spcBef>
              <a:spcAft>
                <a:spcPts val="600"/>
              </a:spcAft>
            </a:pPr>
            <a:r>
              <a:rPr lang="de-CH" sz="2000" dirty="0" smtClean="0"/>
              <a:t>wenn der Anmelder nicht alle vorgeschriebenen Gebühren bezahlt hat</a:t>
            </a:r>
          </a:p>
          <a:p>
            <a:pPr lvl="1">
              <a:spcBef>
                <a:spcPts val="600"/>
              </a:spcBef>
              <a:spcAft>
                <a:spcPts val="600"/>
              </a:spcAft>
            </a:pPr>
            <a:r>
              <a:rPr lang="de-CH" sz="2000" dirty="0" smtClean="0"/>
              <a:t>RO/IB wird Formular PCT/RO/133 ausstellen, in dem zur Zahlung aller ausstehenden Gebühren aufgefordert wird (jedoch ohne Erhebung einer Gebühr für verspätete Zahlung)</a:t>
            </a:r>
          </a:p>
          <a:p>
            <a:pPr lvl="1">
              <a:spcBef>
                <a:spcPts val="600"/>
              </a:spcBef>
              <a:spcAft>
                <a:spcPts val="600"/>
              </a:spcAft>
            </a:pPr>
            <a:r>
              <a:rPr lang="de-CH" sz="2000" dirty="0" smtClean="0"/>
              <a:t>RO/IB wird Formular PCT/RO/117 nicht vor dem 1. </a:t>
            </a:r>
            <a:r>
              <a:rPr lang="de-CH" sz="2000" smtClean="0"/>
              <a:t>Juli </a:t>
            </a:r>
            <a:r>
              <a:rPr lang="de-CH" sz="2000" dirty="0" smtClean="0"/>
              <a:t>2020 ausstellen (Erklärung, </a:t>
            </a:r>
            <a:r>
              <a:rPr lang="de-CH" sz="2000" dirty="0" err="1" smtClean="0"/>
              <a:t>daß</a:t>
            </a:r>
            <a:r>
              <a:rPr lang="de-CH" sz="2000" dirty="0" smtClean="0"/>
              <a:t> internationale Anmeldungen wegen nicht bezahlter Gebühren als zurückgenommen gelten)</a:t>
            </a:r>
          </a:p>
          <a:p>
            <a:pPr lvl="1">
              <a:spcBef>
                <a:spcPts val="600"/>
              </a:spcBef>
              <a:spcAft>
                <a:spcPts val="600"/>
              </a:spcAft>
            </a:pPr>
            <a:r>
              <a:rPr lang="de-CH" sz="2000" dirty="0" smtClean="0"/>
              <a:t>Der Generaldirektor fordert alle Anmeldeämter nachdrücklich auf, dieselbe Auslegung zu übernehmen (www.wipo.int/pct/de/news/2020/news_0009.html)</a:t>
            </a:r>
            <a:endParaRPr lang="de-CH" dirty="0"/>
          </a:p>
        </p:txBody>
      </p:sp>
    </p:spTree>
    <p:extLst>
      <p:ext uri="{BB962C8B-B14F-4D97-AF65-F5344CB8AC3E}">
        <p14:creationId xmlns:p14="http://schemas.microsoft.com/office/powerpoint/2010/main" val="973179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DE_2010_pct background png</Template>
  <TotalTime>123</TotalTime>
  <Words>816</Words>
  <Application>Microsoft Office PowerPoint</Application>
  <PresentationFormat>On-screen Show (4:3)</PresentationFormat>
  <Paragraphs>90</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ヒラギノ角ゴ Pro W3</vt:lpstr>
      <vt:lpstr>Arial</vt:lpstr>
      <vt:lpstr>Arial Black</vt:lpstr>
      <vt:lpstr>Microsoft Sans Serif</vt:lpstr>
      <vt:lpstr>Wingdings</vt:lpstr>
      <vt:lpstr>DE_2010_pct background png</vt:lpstr>
      <vt:lpstr>PowerPoint Presentation</vt:lpstr>
      <vt:lpstr>Aktuelle Lage (1)</vt:lpstr>
      <vt:lpstr>Aktuelle Lage (2)</vt:lpstr>
      <vt:lpstr>Aktuelle Lage beim IB (1)</vt:lpstr>
      <vt:lpstr>Aktuelle Lage beim IB (2)</vt:lpstr>
      <vt:lpstr>Aktuelle Lage beim IB (3)</vt:lpstr>
      <vt:lpstr>Besondere Sicherheitsvorkehrungen nach dem PCT (1)</vt:lpstr>
      <vt:lpstr>Besondere Sicherheitsvorkehrungen nach dem PCT (2)</vt:lpstr>
      <vt:lpstr>Besondere Sicherheitsvorkehrungen nach dem PCT (3)</vt:lpstr>
      <vt:lpstr>Besondere Sicherheitsvorkehrungen nach dem PCT (4)</vt:lpstr>
      <vt:lpstr>Weitere Informationen</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FOR OFFICIAL USE ONLY</cp:keywords>
  <cp:lastModifiedBy>JULLIARD Corinne</cp:lastModifiedBy>
  <cp:revision>14</cp:revision>
  <dcterms:created xsi:type="dcterms:W3CDTF">2013-11-18T13:36:41Z</dcterms:created>
  <dcterms:modified xsi:type="dcterms:W3CDTF">2020-06-03T13:39:28Z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ce37d873-5a8e-4c62-ad7b-760a3312610f</vt:lpwstr>
  </property>
  <property fmtid="{D5CDD505-2E9C-101B-9397-08002B2CF9AE}" pid="3" name="Classification">
    <vt:lpwstr>For Official Use Only</vt:lpwstr>
  </property>
  <property fmtid="{D5CDD505-2E9C-101B-9397-08002B2CF9AE}" pid="4" name="VisualMarkings">
    <vt:lpwstr>Footer</vt:lpwstr>
  </property>
  <property fmtid="{D5CDD505-2E9C-101B-9397-08002B2CF9AE}" pid="5" name="Alignment">
    <vt:lpwstr>Centre</vt:lpwstr>
  </property>
  <property fmtid="{D5CDD505-2E9C-101B-9397-08002B2CF9AE}" pid="6" name="Language">
    <vt:lpwstr>English</vt:lpwstr>
  </property>
</Properties>
</file>