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1907" r:id="rId2"/>
    <p:sldId id="1916" r:id="rId3"/>
  </p:sldIdLst>
  <p:sldSz cx="9144000" cy="6858000" type="screen4x3"/>
  <p:notesSz cx="6797675" cy="9926638"/>
  <p:custDataLst>
    <p:tags r:id="rId6"/>
  </p:custDataLst>
  <p:defaultTextStyle>
    <a:defPPr rtl="0">
      <a:defRPr lang="en-US"/>
    </a:defPPr>
    <a:lvl1pPr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0" autoAdjust="0"/>
    <p:restoredTop sz="96122" autoAdjust="0"/>
  </p:normalViewPr>
  <p:slideViewPr>
    <p:cSldViewPr>
      <p:cViewPr varScale="1">
        <p:scale>
          <a:sx n="108" d="100"/>
          <a:sy n="108" d="100"/>
        </p:scale>
        <p:origin x="127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083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18" d="100"/>
          <a:sy n="118" d="100"/>
        </p:scale>
        <p:origin x="1208" y="-21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51C16C5D-28EC-4381-A075-FA41859494D8}" type="datetime1">
              <a:rPr lang="en-US"/>
              <a:pPr>
                <a:defRPr/>
              </a:pPr>
              <a:t>3/19/2025</a:t>
            </a:fld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7CE29DEC-8730-41D0-8613-E78452012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23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73914EB6-2DCE-491C-ACA8-01AEDF381847}" type="datetime1">
              <a:rPr lang="en-US"/>
              <a:pPr>
                <a:defRPr/>
              </a:pPr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B7F2C667-47B2-46C4-80BC-8E1DA185F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86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15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842472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84246-803A-49D3-84EB-974CE5ABA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62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21656-2DE5-485F-8BE9-0BDBBF8F0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659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5B506-AE31-41B8-A04E-5192D5AD4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9572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4D9FB-EE1A-468D-AB44-5E0627833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0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72BD8-6FAC-449D-B057-422CBBDD3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681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C96D8-A3B7-4296-B367-44E05F04D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FA57E6-B1F5-1645-3753-2DCDDEC2C6E0}"/>
              </a:ext>
            </a:extLst>
          </p:cNvPr>
          <p:cNvSpPr txBox="1"/>
          <p:nvPr userDrawn="1"/>
        </p:nvSpPr>
        <p:spPr>
          <a:xfrm>
            <a:off x="0" y="647611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None/>
              <a:defRPr/>
            </a:pPr>
            <a:r>
              <a:rPr lang="en-US" sz="800"/>
              <a:t>PCT Update </a:t>
            </a:r>
            <a:fld id="{DA79EEDA-9492-4994-BB18-1005CD6866B1}" type="slidenum">
              <a:rPr lang="en-US" sz="800" smtClean="0"/>
              <a:pPr>
                <a:spcBef>
                  <a:spcPct val="0"/>
                </a:spcBef>
                <a:buNone/>
                <a:defRPr/>
              </a:pPr>
              <a:t>‹#›</a:t>
            </a:fld>
            <a:endParaRPr lang="en-US" sz="800"/>
          </a:p>
          <a:p>
            <a:pPr>
              <a:spcBef>
                <a:spcPct val="0"/>
              </a:spcBef>
              <a:buNone/>
              <a:defRPr/>
            </a:pPr>
            <a:r>
              <a:rPr lang="en-US" sz="800"/>
              <a:t>12.02.2025</a:t>
            </a:r>
          </a:p>
          <a:p>
            <a:pPr>
              <a:buNone/>
            </a:pPr>
            <a:r>
              <a:rPr lang="en-US" sz="800"/>
              <a:t> </a:t>
            </a:r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7795351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F085-F803-4E1D-9A57-76269C0A5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3815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09E20-5C8B-487F-B0CA-3B1FCD067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4141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B0CE4-F05E-4F47-9551-9B0F851B8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649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C92CD-3AA2-407A-BF30-577B7871B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507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F2A8D-12B8-4184-AEBB-3EE5339AA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0663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87BF3-9FB1-459C-9F6E-025E260A2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4875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97F09-330B-40AD-9EF4-1C4E2D06D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678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Click to edit Master text styles</a:t>
            </a:r>
          </a:p>
          <a:p>
            <a:pPr lvl="1"/>
            <a:r>
              <a:rPr lang="en-US" altLang="en-US"/>
              <a:t> Second level</a:t>
            </a:r>
          </a:p>
          <a:p>
            <a:pPr lvl="2"/>
            <a:r>
              <a:rPr lang="en-US" altLang="en-US"/>
              <a:t> Third level</a:t>
            </a:r>
          </a:p>
          <a:p>
            <a:pPr lvl="3"/>
            <a:r>
              <a:rPr lang="en-US" altLang="en-US"/>
              <a:t> Fourth level</a:t>
            </a:r>
          </a:p>
          <a:p>
            <a:pPr lvl="4"/>
            <a:r>
              <a:rPr lang="en-US" altLang="en-US"/>
              <a:t> 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400">
                <a:latin typeface="Arial"/>
                <a:cs typeface="Arial"/>
              </a:defRPr>
            </a:lvl1pPr>
          </a:lstStyle>
          <a:p>
            <a:pPr>
              <a:defRPr/>
            </a:pPr>
            <a:fld id="{2ED4B84C-647D-46AA-8476-F994C2D2B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6" r:id="rId2"/>
    <p:sldLayoutId id="2147483775" r:id="rId3"/>
    <p:sldLayoutId id="2147483774" r:id="rId4"/>
    <p:sldLayoutId id="2147483773" r:id="rId5"/>
    <p:sldLayoutId id="2147483772" r:id="rId6"/>
    <p:sldLayoutId id="2147483771" r:id="rId7"/>
    <p:sldLayoutId id="2147483770" r:id="rId8"/>
    <p:sldLayoutId id="2147483769" r:id="rId9"/>
    <p:sldLayoutId id="2147483768" r:id="rId10"/>
    <p:sldLayoutId id="2147483767" r:id="rId11"/>
    <p:sldLayoutId id="2147483766" r:id="rId12"/>
    <p:sldLayoutId id="2147483765" r:id="rId13"/>
    <p:sldLayoutId id="2147483764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065CE52-45C2-72D1-3652-9BCA4E5AA0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584" y="3284984"/>
            <a:ext cx="7920880" cy="2328417"/>
          </a:xfrm>
        </p:spPr>
        <p:txBody>
          <a:bodyPr/>
          <a:lstStyle/>
          <a:p>
            <a:pPr rtl="0"/>
            <a:r>
              <a:rPr lang="de-DE" sz="3400" b="1" noProof="0" dirty="0">
                <a:solidFill>
                  <a:srgbClr val="70899B"/>
                </a:solidFill>
              </a:rPr>
              <a:t>Änderungen der </a:t>
            </a:r>
            <a:br>
              <a:rPr lang="de-DE" sz="3400" b="1" noProof="0" dirty="0">
                <a:solidFill>
                  <a:srgbClr val="70899B"/>
                </a:solidFill>
              </a:rPr>
            </a:br>
            <a:r>
              <a:rPr lang="de-DE" sz="3400" b="1" noProof="0" dirty="0">
                <a:solidFill>
                  <a:srgbClr val="70899B"/>
                </a:solidFill>
              </a:rPr>
              <a:t>PCT-Ausführungsordnung</a:t>
            </a:r>
            <a:br>
              <a:rPr lang="de-DE" sz="3400" b="1" noProof="0" dirty="0">
                <a:solidFill>
                  <a:srgbClr val="70899B"/>
                </a:solidFill>
              </a:rPr>
            </a:br>
            <a:r>
              <a:rPr lang="de-DE" sz="3400" b="1" noProof="0" dirty="0">
                <a:solidFill>
                  <a:srgbClr val="70899B"/>
                </a:solidFill>
              </a:rPr>
              <a:t>ab dem 1. Januar 2026</a:t>
            </a:r>
          </a:p>
          <a:p>
            <a:endParaRPr lang="de-DE" noProof="0" dirty="0"/>
          </a:p>
        </p:txBody>
      </p:sp>
      <p:pic>
        <p:nvPicPr>
          <p:cNvPr id="4" name="Picture 8" descr="Puce-3_pct">
            <a:extLst>
              <a:ext uri="{FF2B5EF4-FFF2-40B4-BE49-F238E27FC236}">
                <a16:creationId xmlns:a16="http://schemas.microsoft.com/office/drawing/2014/main" id="{BFDD34BC-F0FA-1FD0-273E-D10CA0F01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278092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36465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188640"/>
            <a:ext cx="8644830" cy="765175"/>
          </a:xfrm>
        </p:spPr>
        <p:txBody>
          <a:bodyPr/>
          <a:lstStyle/>
          <a:p>
            <a:pPr algn="ctr" rtl="0">
              <a:tabLst>
                <a:tab pos="534988" algn="l"/>
              </a:tabLst>
            </a:pPr>
            <a:r>
              <a:rPr lang="de-DE" sz="3200" noProof="0" dirty="0"/>
              <a:t>PCT-Regeländerungen ab dem 1. Januar 2026</a:t>
            </a:r>
            <a:endParaRPr lang="de-DE" sz="1600" b="1" noProof="0" dirty="0">
              <a:solidFill>
                <a:schemeClr val="accent2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434" y="1162939"/>
            <a:ext cx="8388350" cy="5722937"/>
          </a:xfrm>
        </p:spPr>
        <p:txBody>
          <a:bodyPr/>
          <a:lstStyle/>
          <a:p>
            <a:pPr rtl="0">
              <a:spcBef>
                <a:spcPct val="0"/>
              </a:spcBef>
            </a:pPr>
            <a:r>
              <a:rPr lang="de-DE" sz="2200" noProof="0" dirty="0"/>
              <a:t>Anführung von nicht-schriftlichen Offenbarungen als Stand der Technik</a:t>
            </a:r>
          </a:p>
          <a:p>
            <a:pPr marL="801688" lvl="3" indent="-352425" rtl="0">
              <a:spcBef>
                <a:spcPts val="504"/>
              </a:spcBef>
              <a:buFont typeface="Wingdings" pitchFamily="2" charset="2"/>
              <a:buChar char="q"/>
            </a:pPr>
            <a:r>
              <a:rPr lang="de-DE" sz="2100" noProof="0" dirty="0"/>
              <a:t>Änderungen der Regeln 33 und 64 wurden vereinbart, werden aber weitere Änderungen der ISPE-Richtlinien erfordern.</a:t>
            </a:r>
          </a:p>
          <a:p>
            <a:pPr marL="449263" lvl="3" indent="0" rtl="0">
              <a:spcBef>
                <a:spcPts val="504"/>
              </a:spcBef>
              <a:buFont typeface="Wingdings" pitchFamily="2" charset="2"/>
              <a:buChar char="q"/>
            </a:pPr>
            <a:r>
              <a:rPr lang="de-DE" sz="2100" noProof="0" dirty="0"/>
              <a:t> Inkrafttreten am: 1. Januar 2026</a:t>
            </a:r>
            <a:endParaRPr lang="de-DE" sz="2200" noProof="0" dirty="0"/>
          </a:p>
          <a:p>
            <a:pPr rtl="0"/>
            <a:r>
              <a:rPr lang="de-DE" sz="2200" noProof="0" dirty="0"/>
              <a:t>PCT-Mindestprüfstoff</a:t>
            </a:r>
          </a:p>
          <a:p>
            <a:pPr lvl="1" rtl="0"/>
            <a:r>
              <a:rPr lang="de-DE" sz="2100" noProof="0" dirty="0"/>
              <a:t>Mehrjähriges Projekt einer Arbeitsgruppe von ISAs, zur:</a:t>
            </a:r>
          </a:p>
          <a:p>
            <a:pPr lvl="2" rtl="0">
              <a:buFont typeface="Wingdings" pitchFamily="2" charset="2"/>
              <a:buChar char="q"/>
            </a:pPr>
            <a:r>
              <a:rPr lang="de-DE" sz="2100" noProof="0" dirty="0"/>
              <a:t> Erstellung einer aktuellen Bestandsliste der Patentliteratur- und Nichtpatentliteratur-Teile des PCT-Mindestprüfstoffs.</a:t>
            </a:r>
          </a:p>
          <a:p>
            <a:pPr lvl="2" rtl="0">
              <a:buFont typeface="Wingdings" pitchFamily="2" charset="2"/>
              <a:buChar char="q"/>
            </a:pPr>
            <a:r>
              <a:rPr lang="de-DE" sz="2100" noProof="0" dirty="0"/>
              <a:t> Empfehlung von Kriterien und Standards für die Aufnahme von nationalen Patentsammlungen.</a:t>
            </a:r>
          </a:p>
          <a:p>
            <a:pPr lvl="2" rtl="0">
              <a:buFont typeface="Wingdings" pitchFamily="2" charset="2"/>
              <a:buChar char="q"/>
            </a:pPr>
            <a:r>
              <a:rPr lang="de-DE" sz="2100" noProof="0" dirty="0"/>
              <a:t> Empfehlung bibliografischer und textlicher Komponenten von Patentdaten, die Patentsammlungen enthalten sollten.</a:t>
            </a:r>
          </a:p>
          <a:p>
            <a:pPr lvl="2" rtl="0">
              <a:buFont typeface="Wingdings" pitchFamily="2" charset="2"/>
              <a:buChar char="q"/>
            </a:pPr>
            <a:r>
              <a:rPr lang="de-DE" sz="2100" b="1" i="1" noProof="0" dirty="0"/>
              <a:t> </a:t>
            </a:r>
            <a:r>
              <a:rPr lang="de-DE" sz="2100" noProof="0" dirty="0"/>
              <a:t>Inkrafttreten am: 1. Januar 2026</a:t>
            </a:r>
          </a:p>
          <a:p>
            <a:pPr lvl="1">
              <a:spcBef>
                <a:spcPct val="0"/>
              </a:spcBef>
            </a:pPr>
            <a:endParaRPr lang="de-DE" sz="2200" noProof="0" dirty="0"/>
          </a:p>
          <a:p>
            <a:pPr lvl="1">
              <a:spcBef>
                <a:spcPct val="0"/>
              </a:spcBef>
            </a:pPr>
            <a:endParaRPr lang="de-DE" sz="2200" noProof="0" dirty="0"/>
          </a:p>
          <a:p>
            <a:pPr>
              <a:spcBef>
                <a:spcPct val="0"/>
              </a:spcBef>
            </a:pPr>
            <a:endParaRPr lang="de-DE" sz="2200" noProof="0" dirty="0"/>
          </a:p>
          <a:p>
            <a:pPr>
              <a:spcBef>
                <a:spcPct val="0"/>
              </a:spcBef>
            </a:pPr>
            <a:endParaRPr lang="de-DE" sz="2200" noProof="0" dirty="0"/>
          </a:p>
          <a:p>
            <a:pPr>
              <a:spcBef>
                <a:spcPct val="0"/>
              </a:spcBef>
            </a:pPr>
            <a:endParaRPr lang="de-DE" sz="1900" noProof="0" dirty="0"/>
          </a:p>
          <a:p>
            <a:pPr>
              <a:spcBef>
                <a:spcPct val="0"/>
              </a:spcBef>
            </a:pPr>
            <a:endParaRPr lang="de-DE" noProof="0" dirty="0"/>
          </a:p>
          <a:p>
            <a:pPr>
              <a:spcBef>
                <a:spcPct val="0"/>
              </a:spcBef>
            </a:pPr>
            <a:endParaRPr lang="de-DE" noProof="0" dirty="0"/>
          </a:p>
          <a:p>
            <a:pPr>
              <a:spcBef>
                <a:spcPct val="0"/>
              </a:spcBef>
            </a:pPr>
            <a:endParaRPr lang="de-DE" noProof="0" dirty="0"/>
          </a:p>
          <a:p>
            <a:pPr lvl="1">
              <a:spcBef>
                <a:spcPct val="0"/>
              </a:spcBef>
            </a:pPr>
            <a:endParaRPr lang="de-DE" sz="1500" noProof="0" dirty="0"/>
          </a:p>
          <a:p>
            <a:pPr lvl="1">
              <a:spcBef>
                <a:spcPct val="0"/>
              </a:spcBef>
            </a:pPr>
            <a:endParaRPr lang="de-DE" sz="1200" noProof="0" dirty="0"/>
          </a:p>
          <a:p>
            <a:pPr lvl="1">
              <a:spcBef>
                <a:spcPct val="0"/>
              </a:spcBef>
            </a:pPr>
            <a:endParaRPr lang="de-DE" sz="2000" noProof="0" dirty="0"/>
          </a:p>
          <a:p>
            <a:pPr>
              <a:spcBef>
                <a:spcPct val="0"/>
              </a:spcBef>
            </a:pPr>
            <a:endParaRPr lang="de-DE" noProof="0" dirty="0"/>
          </a:p>
          <a:p>
            <a:endParaRPr lang="de-DE" noProof="0" dirty="0"/>
          </a:p>
          <a:p>
            <a:pPr>
              <a:spcBef>
                <a:spcPts val="600"/>
              </a:spcBef>
            </a:pP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33752202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4.14 unknown"/>
  <p:tag name="AS_RELEASE_DATE" val="2021.05.31"/>
  <p:tag name="AS_TITLE" val="Aspose.Slides for Java"/>
  <p:tag name="AS_VERSION" val="21.5"/>
</p:tagLst>
</file>

<file path=ppt/theme/theme1.xml><?xml version="1.0" encoding="utf-8"?>
<a:theme xmlns:a="http://schemas.openxmlformats.org/drawingml/2006/main" name="PCT POT EN draft rev2">
  <a:themeElements>
    <a:clrScheme name="PCT POT EN draft rev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CT POT EN draft rev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PCT POT EN draft re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108</Words>
  <Application>Microsoft Office PowerPoint</Application>
  <PresentationFormat>On-screen Show (4:3)</PresentationFormat>
  <Paragraphs>23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PCT POT EN draft rev2</vt:lpstr>
      <vt:lpstr>PowerPoint Presentation</vt:lpstr>
      <vt:lpstr>PCT-Regeländerungen ab dem 1. Januar 2026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Patent Cooperation Treaty (PCT) Update</dc:title>
  <dc:creator>Matthew Bryan</dc:creator>
  <cp:keywords>PUBLIC</cp:keywords>
  <cp:lastModifiedBy>JULLIARD Corinne</cp:lastModifiedBy>
  <cp:revision>407</cp:revision>
  <cp:lastPrinted>2025-03-19T07:58:07Z</cp:lastPrinted>
  <dcterms:created xsi:type="dcterms:W3CDTF">2020-07-15T13:26:41Z</dcterms:created>
  <dcterms:modified xsi:type="dcterms:W3CDTF">2025-03-19T09:03:36Z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ignment">
    <vt:lpwstr>Centre</vt:lpwstr>
  </property>
  <property fmtid="{D5CDD505-2E9C-101B-9397-08002B2CF9AE}" pid="3" name="Classification">
    <vt:lpwstr>Public</vt:lpwstr>
  </property>
  <property fmtid="{D5CDD505-2E9C-101B-9397-08002B2CF9AE}" pid="4" name="Language">
    <vt:lpwstr>English</vt:lpwstr>
  </property>
  <property fmtid="{D5CDD505-2E9C-101B-9397-08002B2CF9AE}" pid="5" name="MSIP_Label_20773ee6-353b-4fb9-a59d-0b94c8c67bea_ActionId">
    <vt:lpwstr>2f36eba8-5d12-4342-9447-1f72e8c2a6a4</vt:lpwstr>
  </property>
  <property fmtid="{D5CDD505-2E9C-101B-9397-08002B2CF9AE}" pid="6" name="MSIP_Label_20773ee6-353b-4fb9-a59d-0b94c8c67bea_ContentBits">
    <vt:lpwstr>0</vt:lpwstr>
  </property>
  <property fmtid="{D5CDD505-2E9C-101B-9397-08002B2CF9AE}" pid="7" name="MSIP_Label_20773ee6-353b-4fb9-a59d-0b94c8c67bea_Enabled">
    <vt:lpwstr>true</vt:lpwstr>
  </property>
  <property fmtid="{D5CDD505-2E9C-101B-9397-08002B2CF9AE}" pid="8" name="MSIP_Label_20773ee6-353b-4fb9-a59d-0b94c8c67bea_Method">
    <vt:lpwstr>Privileged</vt:lpwstr>
  </property>
  <property fmtid="{D5CDD505-2E9C-101B-9397-08002B2CF9AE}" pid="9" name="MSIP_Label_20773ee6-353b-4fb9-a59d-0b94c8c67bea_Name">
    <vt:lpwstr>No markings</vt:lpwstr>
  </property>
  <property fmtid="{D5CDD505-2E9C-101B-9397-08002B2CF9AE}" pid="10" name="MSIP_Label_20773ee6-353b-4fb9-a59d-0b94c8c67bea_SetDate">
    <vt:lpwstr>2024-06-12T07:59:18Z</vt:lpwstr>
  </property>
  <property fmtid="{D5CDD505-2E9C-101B-9397-08002B2CF9AE}" pid="11" name="MSIP_Label_20773ee6-353b-4fb9-a59d-0b94c8c67bea_SiteId">
    <vt:lpwstr>faa31b06-8ccc-48c9-867f-f7510dd11c02</vt:lpwstr>
  </property>
  <property fmtid="{D5CDD505-2E9C-101B-9397-08002B2CF9AE}" pid="12" name="TCSClassification">
    <vt:lpwstr>PUBLIC</vt:lpwstr>
  </property>
  <property fmtid="{D5CDD505-2E9C-101B-9397-08002B2CF9AE}" pid="13" name="TitusGUID">
    <vt:lpwstr>0387c07f-2a59-4036-9cf3-6e3b9d82fa8b</vt:lpwstr>
  </property>
  <property fmtid="{D5CDD505-2E9C-101B-9397-08002B2CF9AE}" pid="14" name="VisualMarkings">
    <vt:lpwstr>Footer</vt:lpwstr>
  </property>
</Properties>
</file>