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1907" r:id="rId2"/>
    <p:sldId id="1916" r:id="rId3"/>
  </p:sldIdLst>
  <p:sldSz cx="9144000" cy="6858000" type="screen4x3"/>
  <p:notesSz cx="6797675" cy="9926638"/>
  <p:custDataLst>
    <p:tags r:id="rId6"/>
  </p:custDataLst>
  <p:defaultTextStyle>
    <a:defPPr rtl="1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A2AFEA-26EF-44D2-A9A0-8BD20766DCA4}" v="5" dt="2025-03-12T11:33:26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6283" autoAdjust="0"/>
  </p:normalViewPr>
  <p:slideViewPr>
    <p:cSldViewPr>
      <p:cViewPr varScale="1">
        <p:scale>
          <a:sx n="119" d="100"/>
          <a:sy n="119" d="100"/>
        </p:scale>
        <p:origin x="9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18" d="100"/>
          <a:sy n="118" d="100"/>
        </p:scale>
        <p:origin x="1208" y="-21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A57E6-B1F5-1645-3753-2DCDDEC2C6E0}"/>
              </a:ext>
            </a:extLst>
          </p:cNvPr>
          <p:cNvSpPr txBox="1"/>
          <p:nvPr userDrawn="1"/>
        </p:nvSpPr>
        <p:spPr>
          <a:xfrm>
            <a:off x="0" y="647611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PCT Update </a:t>
            </a:r>
            <a:fld id="{DA79EEDA-9492-4994-BB18-1005CD6866B1}" type="slidenum">
              <a:rPr lang="en-US" sz="800" smtClean="0"/>
              <a:pPr>
                <a:spcBef>
                  <a:spcPct val="0"/>
                </a:spcBef>
                <a:buNone/>
                <a:defRPr/>
              </a:pPr>
              <a:t>‹#›</a:t>
            </a:fld>
            <a:endParaRPr lang="en-US" sz="800"/>
          </a:p>
          <a:p>
            <a:pPr>
              <a:spcBef>
                <a:spcPct val="0"/>
              </a:spcBef>
              <a:buNone/>
              <a:defRPr/>
            </a:pPr>
            <a:r>
              <a:rPr lang="en-US" sz="800"/>
              <a:t>12.02.2025</a:t>
            </a:r>
          </a:p>
          <a:p>
            <a:pPr>
              <a:buNone/>
            </a:pPr>
            <a:r>
              <a:rPr lang="en-US" sz="800"/>
              <a:t> </a:t>
            </a:r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65CE52-45C2-72D1-3652-9BCA4E5AA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920880" cy="2328417"/>
          </a:xfrm>
        </p:spPr>
        <p:txBody>
          <a:bodyPr/>
          <a:lstStyle/>
          <a:p>
            <a:pPr algn="r" rtl="1"/>
            <a:r>
              <a:rPr lang="en-US" sz="3400" b="1" dirty="0" err="1">
                <a:solidFill>
                  <a:srgbClr val="70899B"/>
                </a:solidFill>
              </a:rPr>
              <a:t>التعديلات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على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اللائحة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التنفيذية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لمعاهدة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التعاون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بشأن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البراءات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اعتباراً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من</a:t>
            </a:r>
            <a:r>
              <a:rPr lang="en-US" sz="3400" b="1" dirty="0">
                <a:solidFill>
                  <a:srgbClr val="70899B"/>
                </a:solidFill>
              </a:rPr>
              <a:t> 1</a:t>
            </a:r>
            <a:r>
              <a:rPr lang="ar-SA" sz="34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يناير</a:t>
            </a:r>
            <a:r>
              <a:rPr lang="en-US" sz="3400" b="1" dirty="0">
                <a:solidFill>
                  <a:srgbClr val="70899B"/>
                </a:solidFill>
              </a:rPr>
              <a:t> 2026</a:t>
            </a:r>
          </a:p>
          <a:p>
            <a:pPr algn="r" rtl="1"/>
            <a:endParaRPr lang="fr-CH" dirty="0"/>
          </a:p>
        </p:txBody>
      </p:sp>
      <p:pic>
        <p:nvPicPr>
          <p:cNvPr id="4" name="Picture 8" descr="Puce-3_pct">
            <a:extLst>
              <a:ext uri="{FF2B5EF4-FFF2-40B4-BE49-F238E27FC236}">
                <a16:creationId xmlns:a16="http://schemas.microsoft.com/office/drawing/2014/main" id="{BFDD34BC-F0FA-1FD0-273E-D10CA0F0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278092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3646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188640"/>
            <a:ext cx="8644830" cy="765175"/>
          </a:xfrm>
        </p:spPr>
        <p:txBody>
          <a:bodyPr/>
          <a:lstStyle/>
          <a:p>
            <a:pPr algn="r" rtl="1">
              <a:tabLst>
                <a:tab pos="534988" algn="l"/>
              </a:tabLst>
            </a:pPr>
            <a:r>
              <a:rPr lang="en-US" sz="3200" dirty="0" err="1"/>
              <a:t>التغييرات</a:t>
            </a:r>
            <a:r>
              <a:rPr lang="en-US" sz="3200" dirty="0"/>
              <a:t> </a:t>
            </a:r>
            <a:r>
              <a:rPr lang="en-US" sz="3200" dirty="0" err="1"/>
              <a:t>المدخلة</a:t>
            </a:r>
            <a:r>
              <a:rPr lang="en-US" sz="3200" dirty="0"/>
              <a:t> </a:t>
            </a:r>
            <a:r>
              <a:rPr lang="en-US" sz="3200" dirty="0" err="1"/>
              <a:t>على</a:t>
            </a:r>
            <a:r>
              <a:rPr lang="en-US" sz="3200" dirty="0"/>
              <a:t> </a:t>
            </a:r>
            <a:r>
              <a:rPr lang="en-US" sz="3200" dirty="0" err="1"/>
              <a:t>قواعد</a:t>
            </a:r>
            <a:r>
              <a:rPr lang="en-US" sz="3200" dirty="0"/>
              <a:t> </a:t>
            </a:r>
            <a:r>
              <a:rPr lang="en-US" sz="3200" dirty="0" err="1"/>
              <a:t>اللائحة</a:t>
            </a:r>
            <a:r>
              <a:rPr lang="en-US" sz="3200" dirty="0"/>
              <a:t> </a:t>
            </a:r>
            <a:r>
              <a:rPr lang="en-US" sz="3200" dirty="0" err="1"/>
              <a:t>التنفيذية</a:t>
            </a:r>
            <a:r>
              <a:rPr lang="en-US" sz="3200" dirty="0"/>
              <a:t> </a:t>
            </a:r>
            <a:r>
              <a:rPr lang="en-US" sz="3200" dirty="0" err="1"/>
              <a:t>لمعاهدة</a:t>
            </a:r>
            <a:r>
              <a:rPr lang="en-US" sz="3200" dirty="0"/>
              <a:t> </a:t>
            </a:r>
            <a:r>
              <a:rPr lang="en-US" sz="3200" dirty="0" err="1"/>
              <a:t>التعاون</a:t>
            </a:r>
            <a:r>
              <a:rPr lang="en-US" sz="3200" dirty="0"/>
              <a:t> </a:t>
            </a:r>
            <a:r>
              <a:rPr lang="en-US" sz="3200" dirty="0" err="1"/>
              <a:t>بشأن</a:t>
            </a:r>
            <a:r>
              <a:rPr lang="en-US" sz="3200" dirty="0"/>
              <a:t> </a:t>
            </a:r>
            <a:r>
              <a:rPr lang="en-US" sz="3200" dirty="0" err="1"/>
              <a:t>البراءات</a:t>
            </a:r>
            <a:r>
              <a:rPr lang="en-US" sz="3200" dirty="0"/>
              <a:t> </a:t>
            </a:r>
            <a:r>
              <a:rPr lang="en-US" sz="3200" dirty="0" err="1"/>
              <a:t>اعتباراً</a:t>
            </a:r>
            <a:r>
              <a:rPr lang="en-US" sz="3200" dirty="0"/>
              <a:t> </a:t>
            </a:r>
            <a:r>
              <a:rPr lang="en-US" sz="3200" dirty="0" err="1"/>
              <a:t>من</a:t>
            </a:r>
            <a:r>
              <a:rPr lang="ar-SA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dirty="0"/>
              <a:t>1</a:t>
            </a:r>
            <a:r>
              <a:rPr lang="ar-SA" sz="32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3200" dirty="0" err="1"/>
              <a:t>يناير</a:t>
            </a:r>
            <a:r>
              <a:rPr lang="en-US" sz="3200" dirty="0"/>
              <a:t> 2026</a:t>
            </a:r>
            <a:endParaRPr lang="en-US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434" y="1162939"/>
            <a:ext cx="8388350" cy="5722937"/>
          </a:xfrm>
        </p:spPr>
        <p:txBody>
          <a:bodyPr/>
          <a:lstStyle/>
          <a:p>
            <a:pPr algn="r" rtl="1">
              <a:spcBef>
                <a:spcPct val="0"/>
              </a:spcBef>
            </a:pPr>
            <a:r>
              <a:rPr lang="en-US" altLang="en-US" sz="2200" dirty="0" err="1"/>
              <a:t>الاستشهاد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بالكشوف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غير</a:t>
            </a:r>
            <a:r>
              <a:rPr lang="en-US" altLang="en-US" sz="2200" dirty="0"/>
              <a:t> </a:t>
            </a:r>
            <a:r>
              <a:rPr lang="en-US" altLang="en-US" sz="2200" dirty="0" err="1"/>
              <a:t>المكتوبة</a:t>
            </a:r>
            <a:endParaRPr lang="en-US" altLang="en-US" sz="2200" dirty="0"/>
          </a:p>
          <a:p>
            <a:pPr marL="801688" lvl="3" indent="-352425" algn="r" rtl="1">
              <a:spcBef>
                <a:spcPts val="504"/>
              </a:spcBef>
              <a:buFont typeface="Wingdings" pitchFamily="2" charset="2"/>
              <a:buChar char="q"/>
            </a:pPr>
            <a:r>
              <a:rPr lang="en-US" altLang="en-US" sz="2100" dirty="0" err="1"/>
              <a:t>تمت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الموافقة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على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إدخال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تعديلات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على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القاعدتين</a:t>
            </a:r>
            <a:r>
              <a:rPr lang="ar-SA" sz="2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en-US" sz="2100" dirty="0"/>
              <a:t>33</a:t>
            </a:r>
            <a:r>
              <a:rPr lang="ar-SA" sz="2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ar-SA" sz="2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و</a:t>
            </a:r>
            <a:r>
              <a:rPr lang="en-US" altLang="en-US" sz="2100" dirty="0"/>
              <a:t>64</a:t>
            </a:r>
            <a:r>
              <a:rPr lang="ar-SA" sz="2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، </a:t>
            </a:r>
            <a:r>
              <a:rPr lang="en-US" altLang="en-US" sz="2100" dirty="0" err="1"/>
              <a:t>على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الرغم</a:t>
            </a:r>
            <a:r>
              <a:rPr lang="en-US" altLang="en-US" sz="2100" dirty="0"/>
              <a:t> </a:t>
            </a:r>
            <a:r>
              <a:rPr lang="en-US" altLang="en-US" sz="2100" dirty="0" err="1"/>
              <a:t>من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ضرورة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إجراء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المزيد</a:t>
            </a:r>
            <a:r>
              <a:rPr lang="en-US" altLang="en-US" sz="2100" dirty="0"/>
              <a:t> </a:t>
            </a:r>
            <a:r>
              <a:rPr lang="en-US" altLang="en-US" sz="2100" dirty="0" err="1"/>
              <a:t>من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التغييرات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على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المبادئ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التوجيهية</a:t>
            </a:r>
            <a:r>
              <a:rPr lang="en-US" altLang="en-US" sz="2100" dirty="0"/>
              <a:t> </a:t>
            </a:r>
            <a:r>
              <a:rPr lang="en-US" altLang="en-US" sz="2100" dirty="0" err="1"/>
              <a:t>للبحث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الدولي</a:t>
            </a:r>
            <a:r>
              <a:rPr lang="en-US" altLang="en-US" sz="2100" dirty="0"/>
              <a:t> </a:t>
            </a:r>
            <a:r>
              <a:rPr lang="en-US" altLang="en-US" sz="2100" dirty="0" err="1"/>
              <a:t>والفحص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التمهيدي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الدولي</a:t>
            </a:r>
            <a:r>
              <a:rPr lang="en-US" altLang="en-US" sz="2100" dirty="0"/>
              <a:t>.</a:t>
            </a:r>
          </a:p>
          <a:p>
            <a:pPr marL="449263" lvl="3" indent="0" algn="r" rtl="1">
              <a:spcBef>
                <a:spcPts val="504"/>
              </a:spcBef>
              <a:buFont typeface="Wingdings" pitchFamily="2" charset="2"/>
              <a:buChar char="q"/>
            </a:pPr>
            <a:r>
              <a:rPr lang="en-US" altLang="en-US" sz="2100" dirty="0"/>
              <a:t> </a:t>
            </a:r>
            <a:r>
              <a:rPr lang="en-US" altLang="en-US" sz="2100" dirty="0" err="1"/>
              <a:t>الدخول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حيز</a:t>
            </a:r>
            <a:r>
              <a:rPr lang="en-US" altLang="en-US" sz="2100" dirty="0"/>
              <a:t> </a:t>
            </a:r>
            <a:r>
              <a:rPr lang="en-US" altLang="en-US" sz="2100" dirty="0" err="1"/>
              <a:t>التنفيذ</a:t>
            </a:r>
            <a:r>
              <a:rPr lang="ar-SA" sz="2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US" altLang="en-US" sz="2100" dirty="0"/>
              <a:t>1</a:t>
            </a:r>
            <a:r>
              <a:rPr lang="ar-SA" sz="2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en-US" sz="2100" dirty="0" err="1"/>
              <a:t>يناير</a:t>
            </a:r>
            <a:r>
              <a:rPr lang="en-US" altLang="en-US" sz="2100" dirty="0"/>
              <a:t> 2026</a:t>
            </a:r>
          </a:p>
          <a:p>
            <a:pPr lvl="1" algn="r" rtl="1">
              <a:spcBef>
                <a:spcPct val="0"/>
              </a:spcBef>
            </a:pPr>
            <a:endParaRPr lang="en-US" altLang="en-US" sz="2200" dirty="0"/>
          </a:p>
          <a:p>
            <a:pPr algn="r" rtl="1"/>
            <a:r>
              <a:rPr lang="en-US" altLang="fr-FR" sz="2200" dirty="0" err="1"/>
              <a:t>الحد</a:t>
            </a:r>
            <a:r>
              <a:rPr lang="en-US" altLang="fr-FR" sz="2200" dirty="0"/>
              <a:t> </a:t>
            </a:r>
            <a:r>
              <a:rPr lang="en-US" altLang="fr-FR" sz="2200" dirty="0" err="1"/>
              <a:t>الأدنى</a:t>
            </a:r>
            <a:r>
              <a:rPr lang="en-US" altLang="fr-FR" sz="2200" dirty="0"/>
              <a:t> </a:t>
            </a:r>
            <a:r>
              <a:rPr lang="en-US" altLang="fr-FR" sz="2200" dirty="0" err="1"/>
              <a:t>للوثائق</a:t>
            </a:r>
            <a:r>
              <a:rPr lang="en-US" altLang="fr-FR" sz="2200" dirty="0"/>
              <a:t> </a:t>
            </a:r>
            <a:r>
              <a:rPr lang="en-US" altLang="fr-FR" sz="2200" dirty="0" err="1"/>
              <a:t>المنصوص</a:t>
            </a:r>
            <a:r>
              <a:rPr lang="en-US" altLang="fr-FR" sz="2200" dirty="0"/>
              <a:t> </a:t>
            </a:r>
            <a:r>
              <a:rPr lang="en-US" altLang="fr-FR" sz="2200" dirty="0" err="1"/>
              <a:t>عليها</a:t>
            </a:r>
            <a:r>
              <a:rPr lang="en-US" altLang="fr-FR" sz="2200" dirty="0"/>
              <a:t> </a:t>
            </a:r>
            <a:r>
              <a:rPr lang="en-US" altLang="fr-FR" sz="2200" dirty="0" err="1"/>
              <a:t>في</a:t>
            </a:r>
            <a:r>
              <a:rPr lang="en-US" altLang="fr-FR" sz="2200" dirty="0"/>
              <a:t> </a:t>
            </a:r>
            <a:r>
              <a:rPr lang="en-US" altLang="fr-FR" sz="2200" dirty="0" err="1"/>
              <a:t>معاهدة</a:t>
            </a:r>
            <a:r>
              <a:rPr lang="en-US" altLang="fr-FR" sz="2200" dirty="0"/>
              <a:t> </a:t>
            </a:r>
            <a:r>
              <a:rPr lang="en-US" altLang="fr-FR" sz="2200" dirty="0" err="1"/>
              <a:t>التعاون</a:t>
            </a:r>
            <a:r>
              <a:rPr lang="en-US" altLang="fr-FR" sz="2200" dirty="0"/>
              <a:t> </a:t>
            </a:r>
            <a:r>
              <a:rPr lang="en-US" altLang="fr-FR" sz="2200" dirty="0" err="1"/>
              <a:t>بشأن</a:t>
            </a:r>
            <a:r>
              <a:rPr lang="en-US" altLang="fr-FR" sz="2200" dirty="0"/>
              <a:t> </a:t>
            </a:r>
            <a:r>
              <a:rPr lang="en-US" altLang="fr-FR" sz="2200" dirty="0" err="1"/>
              <a:t>البراءات</a:t>
            </a:r>
            <a:endParaRPr lang="en-US" altLang="fr-FR" sz="2200" dirty="0"/>
          </a:p>
          <a:p>
            <a:pPr lvl="1" algn="r" rtl="1"/>
            <a:r>
              <a:rPr lang="en-US" altLang="fr-FR" sz="2100" dirty="0" err="1"/>
              <a:t>مشروع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متعدد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السنوات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تقوده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فرقة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عمل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إدارات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البحث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الدولي</a:t>
            </a:r>
            <a:r>
              <a:rPr lang="en-US" altLang="fr-FR" sz="2100" dirty="0"/>
              <a:t>:</a:t>
            </a:r>
          </a:p>
          <a:p>
            <a:pPr lvl="2" algn="r" rtl="1">
              <a:buFont typeface="Wingdings" pitchFamily="2" charset="2"/>
              <a:buChar char="q"/>
            </a:pPr>
            <a:r>
              <a:rPr lang="en-US" altLang="fr-FR" sz="2100" dirty="0"/>
              <a:t> </a:t>
            </a:r>
            <a:r>
              <a:rPr lang="en-US" altLang="fr-FR" sz="2100" dirty="0" err="1"/>
              <a:t>إنشاء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قائمة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جرد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محدثة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لجزأي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وثائق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البراءات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وغير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البراءات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من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الحد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الأدنى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للوثائق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المنصوص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عليها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في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معاهدة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التعاون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بشأن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البراءات</a:t>
            </a:r>
            <a:r>
              <a:rPr lang="en-US" altLang="fr-FR" sz="2100" dirty="0"/>
              <a:t>.</a:t>
            </a:r>
          </a:p>
          <a:p>
            <a:pPr lvl="2" algn="r" rtl="1">
              <a:buFont typeface="Wingdings" pitchFamily="2" charset="2"/>
              <a:buChar char="q"/>
            </a:pPr>
            <a:r>
              <a:rPr lang="en-US" altLang="fr-FR" sz="2100" dirty="0"/>
              <a:t> </a:t>
            </a:r>
            <a:r>
              <a:rPr lang="en-US" altLang="fr-FR" sz="2100" dirty="0" err="1"/>
              <a:t>التوصية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بمعايير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ومقاييس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لإدراج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مجموعات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براءات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وطنية</a:t>
            </a:r>
            <a:endParaRPr lang="en-US" altLang="fr-FR" sz="2100" dirty="0"/>
          </a:p>
          <a:p>
            <a:pPr lvl="2" algn="r" rtl="1">
              <a:buFont typeface="Wingdings" pitchFamily="2" charset="2"/>
              <a:buChar char="q"/>
            </a:pPr>
            <a:r>
              <a:rPr lang="en-US" altLang="fr-FR" sz="2100" dirty="0"/>
              <a:t> </a:t>
            </a:r>
            <a:r>
              <a:rPr lang="en-US" altLang="fr-FR" sz="2100" dirty="0" err="1"/>
              <a:t>اقتراح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مكونات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ببليوغرافية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ونصية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لبيانات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البراءات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التي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ينبغي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أن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ترد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في</a:t>
            </a:r>
            <a:r>
              <a:rPr lang="en-US" altLang="fr-FR" sz="2100" dirty="0"/>
              <a:t> </a:t>
            </a:r>
            <a:r>
              <a:rPr lang="en-US" altLang="fr-FR" sz="2100" dirty="0" err="1"/>
              <a:t>مجموعات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البراءات</a:t>
            </a:r>
            <a:endParaRPr lang="en-US" altLang="fr-FR" sz="2100" dirty="0"/>
          </a:p>
          <a:p>
            <a:pPr lvl="2" algn="r" rtl="1">
              <a:buFont typeface="Wingdings" pitchFamily="2" charset="2"/>
              <a:buChar char="q"/>
            </a:pPr>
            <a:r>
              <a:rPr lang="en-US" altLang="fr-FR" sz="2100" b="1" i="1" dirty="0"/>
              <a:t> </a:t>
            </a:r>
            <a:r>
              <a:rPr lang="en-US" altLang="fr-FR" sz="2100" dirty="0" err="1"/>
              <a:t>الدخول</a:t>
            </a:r>
            <a:r>
              <a:rPr lang="en-US" altLang="fr-FR" sz="2100" dirty="0"/>
              <a:t> </a:t>
            </a:r>
            <a:r>
              <a:rPr lang="en-US" altLang="fr-FR" sz="2100" dirty="0" err="1"/>
              <a:t>حيز</a:t>
            </a:r>
            <a:r>
              <a:rPr lang="en-US" altLang="fr-FR" sz="2100" dirty="0"/>
              <a:t> </a:t>
            </a:r>
            <a:r>
              <a:rPr lang="en-US" altLang="en-US" sz="2100" dirty="0" err="1"/>
              <a:t>التنفيذ</a:t>
            </a:r>
            <a:r>
              <a:rPr lang="ar-SA" sz="2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r>
              <a:rPr lang="en-US" altLang="en-US" sz="2100" dirty="0"/>
              <a:t>1</a:t>
            </a:r>
            <a:r>
              <a:rPr lang="ar-SA" sz="21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altLang="en-US" sz="2100" dirty="0" err="1"/>
              <a:t>يناير</a:t>
            </a:r>
            <a:r>
              <a:rPr lang="en-US" altLang="en-US" sz="2100"/>
              <a:t> 2026</a:t>
            </a:r>
            <a:endParaRPr lang="en-US" altLang="en-US" sz="2100" dirty="0"/>
          </a:p>
          <a:p>
            <a:pPr lvl="1" algn="r" rtl="1">
              <a:spcBef>
                <a:spcPct val="0"/>
              </a:spcBef>
            </a:pPr>
            <a:endParaRPr lang="en-US" altLang="en-US" sz="2200" dirty="0"/>
          </a:p>
          <a:p>
            <a:pPr lvl="1"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endParaRPr lang="en-US" sz="2200" dirty="0"/>
          </a:p>
          <a:p>
            <a:pPr>
              <a:spcBef>
                <a:spcPct val="0"/>
              </a:spcBef>
            </a:pPr>
            <a:endParaRPr lang="en-US" altLang="en-US" sz="1900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lvl="1">
              <a:spcBef>
                <a:spcPct val="0"/>
              </a:spcBef>
            </a:pPr>
            <a:endParaRPr lang="en-US" altLang="en-US" sz="1500" dirty="0"/>
          </a:p>
          <a:p>
            <a:pPr lvl="1">
              <a:spcBef>
                <a:spcPct val="0"/>
              </a:spcBef>
            </a:pPr>
            <a:endParaRPr lang="en-US" altLang="en-US" sz="1200" dirty="0"/>
          </a:p>
          <a:p>
            <a:pPr lvl="1">
              <a:spcBef>
                <a:spcPct val="0"/>
              </a:spcBef>
            </a:pPr>
            <a:endParaRPr lang="en-US" altLang="en-US" sz="2000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endParaRPr lang="en-US" altLang="en-US" dirty="0"/>
          </a:p>
          <a:p>
            <a:pPr>
              <a:spcBef>
                <a:spcPts val="600"/>
              </a:spcBef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75220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11672</TotalTime>
  <Words>140</Words>
  <Application>Microsoft Office PowerPoint</Application>
  <PresentationFormat>On-screen Show (4:3)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PCT POT EN draft rev2</vt:lpstr>
      <vt:lpstr>PowerPoint Presentation</vt:lpstr>
      <vt:lpstr>التغييرات المدخلة على قواعد اللائحة التنفيذية لمعاهدة التعاون بشأن البراءات اعتباراً من 1 يناير 2026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Patent Cooperation Treaty (PCT) Update</dc:title>
  <dc:creator>Matthew Bryan</dc:creator>
  <cp:keywords>PUBLIC</cp:keywords>
  <cp:lastModifiedBy>JULLIARD Corinne</cp:lastModifiedBy>
  <cp:revision>406</cp:revision>
  <cp:lastPrinted>2022-06-10T15:49:58Z</cp:lastPrinted>
  <dcterms:created xsi:type="dcterms:W3CDTF">2020-07-15T13:26:41Z</dcterms:created>
  <dcterms:modified xsi:type="dcterms:W3CDTF">2025-03-14T08:06:55Z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MSIP_Label_20773ee6-353b-4fb9-a59d-0b94c8c67bea_ActionId">
    <vt:lpwstr>2f36eba8-5d12-4342-9447-1f72e8c2a6a4</vt:lpwstr>
  </property>
  <property fmtid="{D5CDD505-2E9C-101B-9397-08002B2CF9AE}" pid="6" name="MSIP_Label_20773ee6-353b-4fb9-a59d-0b94c8c67bea_ContentBits">
    <vt:lpwstr>0</vt:lpwstr>
  </property>
  <property fmtid="{D5CDD505-2E9C-101B-9397-08002B2CF9AE}" pid="7" name="MSIP_Label_20773ee6-353b-4fb9-a59d-0b94c8c67bea_Enabled">
    <vt:lpwstr>true</vt:lpwstr>
  </property>
  <property fmtid="{D5CDD505-2E9C-101B-9397-08002B2CF9AE}" pid="8" name="MSIP_Label_20773ee6-353b-4fb9-a59d-0b94c8c67bea_Method">
    <vt:lpwstr>Privileged</vt:lpwstr>
  </property>
  <property fmtid="{D5CDD505-2E9C-101B-9397-08002B2CF9AE}" pid="9" name="MSIP_Label_20773ee6-353b-4fb9-a59d-0b94c8c67bea_Name">
    <vt:lpwstr>No markings</vt:lpwstr>
  </property>
  <property fmtid="{D5CDD505-2E9C-101B-9397-08002B2CF9AE}" pid="10" name="MSIP_Label_20773ee6-353b-4fb9-a59d-0b94c8c67bea_SetDate">
    <vt:lpwstr>2024-06-12T07:59:18Z</vt:lpwstr>
  </property>
  <property fmtid="{D5CDD505-2E9C-101B-9397-08002B2CF9AE}" pid="11" name="MSIP_Label_20773ee6-353b-4fb9-a59d-0b94c8c67bea_SiteId">
    <vt:lpwstr>faa31b06-8ccc-48c9-867f-f7510dd11c02</vt:lpwstr>
  </property>
  <property fmtid="{D5CDD505-2E9C-101B-9397-08002B2CF9AE}" pid="12" name="TCSClassification">
    <vt:lpwstr>PUBLIC</vt:lpwstr>
  </property>
  <property fmtid="{D5CDD505-2E9C-101B-9397-08002B2CF9AE}" pid="13" name="TitusGUID">
    <vt:lpwstr>0387c07f-2a59-4036-9cf3-6e3b9d82fa8b</vt:lpwstr>
  </property>
  <property fmtid="{D5CDD505-2E9C-101B-9397-08002B2CF9AE}" pid="14" name="VisualMarkings">
    <vt:lpwstr>Footer</vt:lpwstr>
  </property>
</Properties>
</file>