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19" r:id="rId2"/>
    <p:sldId id="322" r:id="rId3"/>
    <p:sldId id="323" r:id="rId4"/>
    <p:sldId id="351" r:id="rId5"/>
    <p:sldId id="324" r:id="rId6"/>
    <p:sldId id="325" r:id="rId7"/>
    <p:sldId id="326" r:id="rId8"/>
    <p:sldId id="327" r:id="rId9"/>
    <p:sldId id="328" r:id="rId10"/>
    <p:sldId id="338" r:id="rId11"/>
    <p:sldId id="280" r:id="rId12"/>
    <p:sldId id="281" r:id="rId13"/>
    <p:sldId id="282" r:id="rId14"/>
    <p:sldId id="321" r:id="rId15"/>
    <p:sldId id="339" r:id="rId16"/>
    <p:sldId id="284" r:id="rId17"/>
    <p:sldId id="287" r:id="rId18"/>
    <p:sldId id="313" r:id="rId19"/>
    <p:sldId id="314" r:id="rId20"/>
    <p:sldId id="347" r:id="rId21"/>
    <p:sldId id="348" r:id="rId22"/>
    <p:sldId id="349" r:id="rId23"/>
    <p:sldId id="318" r:id="rId24"/>
    <p:sldId id="285" r:id="rId25"/>
    <p:sldId id="345" r:id="rId26"/>
    <p:sldId id="346" r:id="rId27"/>
    <p:sldId id="335" r:id="rId28"/>
    <p:sldId id="350" r:id="rId29"/>
    <p:sldId id="342" r:id="rId30"/>
    <p:sldId id="343" r:id="rId31"/>
    <p:sldId id="286" r:id="rId32"/>
    <p:sldId id="278" r:id="rId33"/>
    <p:sldId id="288" r:id="rId34"/>
    <p:sldId id="340" r:id="rId35"/>
    <p:sldId id="337" r:id="rId36"/>
    <p:sldId id="344" r:id="rId37"/>
    <p:sldId id="341" r:id="rId38"/>
    <p:sldId id="295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D9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4676" autoAdjust="0"/>
  </p:normalViewPr>
  <p:slideViewPr>
    <p:cSldViewPr>
      <p:cViewPr>
        <p:scale>
          <a:sx n="104" d="100"/>
          <a:sy n="104" d="100"/>
        </p:scale>
        <p:origin x="-3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A883A-7731-4760-997C-5E99B76483B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25F64-226A-4FE3-8BE1-54B10D5B6CE5}">
      <dgm:prSet phldrT="[Text]"/>
      <dgm:spPr/>
      <dgm:t>
        <a:bodyPr/>
        <a:lstStyle/>
        <a:p>
          <a:r>
            <a:rPr lang="en-US" dirty="0" smtClean="0"/>
            <a:t>Agreement on the XML Schema</a:t>
          </a:r>
          <a:endParaRPr lang="en-US" dirty="0"/>
        </a:p>
      </dgm:t>
    </dgm:pt>
    <dgm:pt modelId="{CA0A0274-8C11-4E8E-B3EE-B302F701578F}" type="parTrans" cxnId="{487B1517-4401-4AF3-8949-28B665043C93}">
      <dgm:prSet/>
      <dgm:spPr/>
      <dgm:t>
        <a:bodyPr/>
        <a:lstStyle/>
        <a:p>
          <a:endParaRPr lang="en-US"/>
        </a:p>
      </dgm:t>
    </dgm:pt>
    <dgm:pt modelId="{7F960894-3F01-4857-94C7-18858563AE03}" type="sibTrans" cxnId="{487B1517-4401-4AF3-8949-28B665043C93}">
      <dgm:prSet/>
      <dgm:spPr/>
      <dgm:t>
        <a:bodyPr/>
        <a:lstStyle/>
        <a:p>
          <a:endParaRPr lang="en-US"/>
        </a:p>
      </dgm:t>
    </dgm:pt>
    <dgm:pt modelId="{8ACBD6D0-F720-4B4F-BDC5-21E4676F5CC6}">
      <dgm:prSet phldrT="[Text]"/>
      <dgm:spPr/>
      <dgm:t>
        <a:bodyPr/>
        <a:lstStyle/>
        <a:p>
          <a:r>
            <a:rPr lang="en-US" dirty="0" smtClean="0"/>
            <a:t>Test campaign/ Implementation</a:t>
          </a:r>
        </a:p>
        <a:p>
          <a:r>
            <a:rPr lang="en-US" dirty="0" smtClean="0"/>
            <a:t>Data exchange</a:t>
          </a:r>
        </a:p>
        <a:p>
          <a:endParaRPr lang="en-US" dirty="0"/>
        </a:p>
      </dgm:t>
    </dgm:pt>
    <dgm:pt modelId="{D6E8B0F5-E7C8-4759-B132-F9C6DCB26988}" type="parTrans" cxnId="{68BF7B1A-6842-4DFE-BF98-50131B2CF305}">
      <dgm:prSet/>
      <dgm:spPr/>
      <dgm:t>
        <a:bodyPr/>
        <a:lstStyle/>
        <a:p>
          <a:endParaRPr lang="en-US"/>
        </a:p>
      </dgm:t>
    </dgm:pt>
    <dgm:pt modelId="{433A9F31-5C93-4F8A-8B67-429EE4EAFDE0}" type="sibTrans" cxnId="{68BF7B1A-6842-4DFE-BF98-50131B2CF305}">
      <dgm:prSet/>
      <dgm:spPr/>
      <dgm:t>
        <a:bodyPr/>
        <a:lstStyle/>
        <a:p>
          <a:endParaRPr lang="en-US"/>
        </a:p>
      </dgm:t>
    </dgm:pt>
    <dgm:pt modelId="{1E47A324-5478-4E55-AFEF-9E32FCAC31E8}">
      <dgm:prSet phldrT="[Text]"/>
      <dgm:spPr/>
      <dgm:t>
        <a:bodyPr/>
        <a:lstStyle/>
        <a:p>
          <a:r>
            <a:rPr lang="en-US" dirty="0" smtClean="0"/>
            <a:t>Development of the e-form and Validation by Users</a:t>
          </a:r>
          <a:endParaRPr lang="en-US" dirty="0"/>
        </a:p>
      </dgm:t>
    </dgm:pt>
    <dgm:pt modelId="{D7B02B65-14F4-4DBE-BFAE-BEE5CC07B2C7}" type="parTrans" cxnId="{2B063149-F222-4355-9A20-6CA7FE1D81C1}">
      <dgm:prSet/>
      <dgm:spPr/>
      <dgm:t>
        <a:bodyPr/>
        <a:lstStyle/>
        <a:p>
          <a:endParaRPr lang="en-US"/>
        </a:p>
      </dgm:t>
    </dgm:pt>
    <dgm:pt modelId="{09C1423C-A482-40DB-B0CB-1E32C114417E}" type="sibTrans" cxnId="{2B063149-F222-4355-9A20-6CA7FE1D81C1}">
      <dgm:prSet/>
      <dgm:spPr/>
      <dgm:t>
        <a:bodyPr/>
        <a:lstStyle/>
        <a:p>
          <a:endParaRPr lang="en-US"/>
        </a:p>
      </dgm:t>
    </dgm:pt>
    <dgm:pt modelId="{825FFF41-AC5D-4F69-AA2D-9B498FFBD5A7}">
      <dgm:prSet phldrT="[Text]"/>
      <dgm:spPr/>
      <dgm:t>
        <a:bodyPr/>
        <a:lstStyle/>
        <a:p>
          <a:r>
            <a:rPr lang="en-US" altLang="en-US" dirty="0" smtClean="0"/>
            <a:t>Presentation of the prototype to the CAJ and Council</a:t>
          </a:r>
          <a:endParaRPr lang="en-US" dirty="0"/>
        </a:p>
      </dgm:t>
    </dgm:pt>
    <dgm:pt modelId="{B5568263-74C7-476E-876B-F4F5B744949A}" type="parTrans" cxnId="{6CFD960D-5D55-462A-8984-2A9B9AE96332}">
      <dgm:prSet/>
      <dgm:spPr/>
      <dgm:t>
        <a:bodyPr/>
        <a:lstStyle/>
        <a:p>
          <a:endParaRPr lang="en-US"/>
        </a:p>
      </dgm:t>
    </dgm:pt>
    <dgm:pt modelId="{7274B7AF-28BE-4D43-BD4A-1AB4DA2BA2EB}" type="sibTrans" cxnId="{6CFD960D-5D55-462A-8984-2A9B9AE96332}">
      <dgm:prSet/>
      <dgm:spPr/>
      <dgm:t>
        <a:bodyPr/>
        <a:lstStyle/>
        <a:p>
          <a:endParaRPr lang="en-US"/>
        </a:p>
      </dgm:t>
    </dgm:pt>
    <dgm:pt modelId="{31A0FD82-3DA9-4CAA-9D37-27609E91166C}" type="pres">
      <dgm:prSet presAssocID="{7EFA883A-7731-4760-997C-5E99B76483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CA3E16-48DF-4F18-84EB-38BA5AF42A25}" type="pres">
      <dgm:prSet presAssocID="{7EFA883A-7731-4760-997C-5E99B76483B1}" presName="arrow" presStyleLbl="bgShp" presStyleIdx="0" presStyleCnt="1"/>
      <dgm:spPr/>
    </dgm:pt>
    <dgm:pt modelId="{F5E3883D-CF86-40ED-B3A5-D459E5EB4436}" type="pres">
      <dgm:prSet presAssocID="{7EFA883A-7731-4760-997C-5E99B76483B1}" presName="points" presStyleCnt="0"/>
      <dgm:spPr/>
    </dgm:pt>
    <dgm:pt modelId="{B4A189B3-ACAD-4F23-B24E-1CA68FC9759A}" type="pres">
      <dgm:prSet presAssocID="{D1125F64-226A-4FE3-8BE1-54B10D5B6CE5}" presName="compositeA" presStyleCnt="0"/>
      <dgm:spPr/>
    </dgm:pt>
    <dgm:pt modelId="{A1F690F1-4C95-4233-8B69-B57043A6BBDE}" type="pres">
      <dgm:prSet presAssocID="{D1125F64-226A-4FE3-8BE1-54B10D5B6CE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81DED-169C-47DC-8C64-4D11B0D54FA3}" type="pres">
      <dgm:prSet presAssocID="{D1125F64-226A-4FE3-8BE1-54B10D5B6CE5}" presName="circleA" presStyleLbl="node1" presStyleIdx="0" presStyleCnt="4"/>
      <dgm:spPr/>
    </dgm:pt>
    <dgm:pt modelId="{D02B9646-7377-409B-B38A-E0027F34ABC6}" type="pres">
      <dgm:prSet presAssocID="{D1125F64-226A-4FE3-8BE1-54B10D5B6CE5}" presName="spaceA" presStyleCnt="0"/>
      <dgm:spPr/>
    </dgm:pt>
    <dgm:pt modelId="{9528AAEF-5D3E-4E95-9772-A63371A0E278}" type="pres">
      <dgm:prSet presAssocID="{7F960894-3F01-4857-94C7-18858563AE03}" presName="space" presStyleCnt="0"/>
      <dgm:spPr/>
    </dgm:pt>
    <dgm:pt modelId="{1C17BE84-1878-4926-AFBC-2D38DB7114B6}" type="pres">
      <dgm:prSet presAssocID="{8ACBD6D0-F720-4B4F-BDC5-21E4676F5CC6}" presName="compositeB" presStyleCnt="0"/>
      <dgm:spPr/>
    </dgm:pt>
    <dgm:pt modelId="{979156BA-A81D-4E8A-BFA1-7AA81DD14654}" type="pres">
      <dgm:prSet presAssocID="{8ACBD6D0-F720-4B4F-BDC5-21E4676F5CC6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91C05-F2E9-44AF-9028-CBA268E1C5F8}" type="pres">
      <dgm:prSet presAssocID="{8ACBD6D0-F720-4B4F-BDC5-21E4676F5CC6}" presName="circleB" presStyleLbl="node1" presStyleIdx="1" presStyleCnt="4"/>
      <dgm:spPr/>
    </dgm:pt>
    <dgm:pt modelId="{D3887AFA-95EC-46F3-AFA1-8948446F0726}" type="pres">
      <dgm:prSet presAssocID="{8ACBD6D0-F720-4B4F-BDC5-21E4676F5CC6}" presName="spaceB" presStyleCnt="0"/>
      <dgm:spPr/>
    </dgm:pt>
    <dgm:pt modelId="{1AEC56F9-850C-42BA-9BF2-FF7F9DD012ED}" type="pres">
      <dgm:prSet presAssocID="{433A9F31-5C93-4F8A-8B67-429EE4EAFDE0}" presName="space" presStyleCnt="0"/>
      <dgm:spPr/>
    </dgm:pt>
    <dgm:pt modelId="{62ACFCE9-A178-40C7-924F-2090B399D72C}" type="pres">
      <dgm:prSet presAssocID="{1E47A324-5478-4E55-AFEF-9E32FCAC31E8}" presName="compositeA" presStyleCnt="0"/>
      <dgm:spPr/>
    </dgm:pt>
    <dgm:pt modelId="{39AB5019-9B0D-4614-838A-3F663554F67D}" type="pres">
      <dgm:prSet presAssocID="{1E47A324-5478-4E55-AFEF-9E32FCAC31E8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D969-53AB-4823-8EE9-7EAEC7E6775B}" type="pres">
      <dgm:prSet presAssocID="{1E47A324-5478-4E55-AFEF-9E32FCAC31E8}" presName="circleA" presStyleLbl="node1" presStyleIdx="2" presStyleCnt="4"/>
      <dgm:spPr/>
    </dgm:pt>
    <dgm:pt modelId="{CB67B5B0-124E-4ED1-9CFA-5EA13114F604}" type="pres">
      <dgm:prSet presAssocID="{1E47A324-5478-4E55-AFEF-9E32FCAC31E8}" presName="spaceA" presStyleCnt="0"/>
      <dgm:spPr/>
    </dgm:pt>
    <dgm:pt modelId="{0DD53141-08C6-4A9D-9C7B-C0DF204C4200}" type="pres">
      <dgm:prSet presAssocID="{09C1423C-A482-40DB-B0CB-1E32C114417E}" presName="space" presStyleCnt="0"/>
      <dgm:spPr/>
    </dgm:pt>
    <dgm:pt modelId="{3C52EC20-9B17-4E76-AC85-38E809779B6A}" type="pres">
      <dgm:prSet presAssocID="{825FFF41-AC5D-4F69-AA2D-9B498FFBD5A7}" presName="compositeB" presStyleCnt="0"/>
      <dgm:spPr/>
    </dgm:pt>
    <dgm:pt modelId="{336B3FF1-9EE0-4C2E-8C97-CE1C5269A6BD}" type="pres">
      <dgm:prSet presAssocID="{825FFF41-AC5D-4F69-AA2D-9B498FFBD5A7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6FB51-7EBF-4530-BCDA-0534EB34A13E}" type="pres">
      <dgm:prSet presAssocID="{825FFF41-AC5D-4F69-AA2D-9B498FFBD5A7}" presName="circleB" presStyleLbl="node1" presStyleIdx="3" presStyleCnt="4"/>
      <dgm:spPr/>
    </dgm:pt>
    <dgm:pt modelId="{F034B77E-2FAB-4A5D-8CA4-9A8F8061C84C}" type="pres">
      <dgm:prSet presAssocID="{825FFF41-AC5D-4F69-AA2D-9B498FFBD5A7}" presName="spaceB" presStyleCnt="0"/>
      <dgm:spPr/>
    </dgm:pt>
  </dgm:ptLst>
  <dgm:cxnLst>
    <dgm:cxn modelId="{68BF7B1A-6842-4DFE-BF98-50131B2CF305}" srcId="{7EFA883A-7731-4760-997C-5E99B76483B1}" destId="{8ACBD6D0-F720-4B4F-BDC5-21E4676F5CC6}" srcOrd="1" destOrd="0" parTransId="{D6E8B0F5-E7C8-4759-B132-F9C6DCB26988}" sibTransId="{433A9F31-5C93-4F8A-8B67-429EE4EAFDE0}"/>
    <dgm:cxn modelId="{52197B1F-F017-4957-9870-0F726F9AB52C}" type="presOf" srcId="{825FFF41-AC5D-4F69-AA2D-9B498FFBD5A7}" destId="{336B3FF1-9EE0-4C2E-8C97-CE1C5269A6BD}" srcOrd="0" destOrd="0" presId="urn:microsoft.com/office/officeart/2005/8/layout/hProcess11"/>
    <dgm:cxn modelId="{FECF97DC-92D6-473B-9E7A-229AEA8E5E44}" type="presOf" srcId="{7EFA883A-7731-4760-997C-5E99B76483B1}" destId="{31A0FD82-3DA9-4CAA-9D37-27609E91166C}" srcOrd="0" destOrd="0" presId="urn:microsoft.com/office/officeart/2005/8/layout/hProcess11"/>
    <dgm:cxn modelId="{487B1517-4401-4AF3-8949-28B665043C93}" srcId="{7EFA883A-7731-4760-997C-5E99B76483B1}" destId="{D1125F64-226A-4FE3-8BE1-54B10D5B6CE5}" srcOrd="0" destOrd="0" parTransId="{CA0A0274-8C11-4E8E-B3EE-B302F701578F}" sibTransId="{7F960894-3F01-4857-94C7-18858563AE03}"/>
    <dgm:cxn modelId="{2B063149-F222-4355-9A20-6CA7FE1D81C1}" srcId="{7EFA883A-7731-4760-997C-5E99B76483B1}" destId="{1E47A324-5478-4E55-AFEF-9E32FCAC31E8}" srcOrd="2" destOrd="0" parTransId="{D7B02B65-14F4-4DBE-BFAE-BEE5CC07B2C7}" sibTransId="{09C1423C-A482-40DB-B0CB-1E32C114417E}"/>
    <dgm:cxn modelId="{7E812C0D-C0DB-403F-8200-72BF9D9DF988}" type="presOf" srcId="{1E47A324-5478-4E55-AFEF-9E32FCAC31E8}" destId="{39AB5019-9B0D-4614-838A-3F663554F67D}" srcOrd="0" destOrd="0" presId="urn:microsoft.com/office/officeart/2005/8/layout/hProcess11"/>
    <dgm:cxn modelId="{496A4EE2-889A-4813-9708-40AD448DF372}" type="presOf" srcId="{D1125F64-226A-4FE3-8BE1-54B10D5B6CE5}" destId="{A1F690F1-4C95-4233-8B69-B57043A6BBDE}" srcOrd="0" destOrd="0" presId="urn:microsoft.com/office/officeart/2005/8/layout/hProcess11"/>
    <dgm:cxn modelId="{6CFD960D-5D55-462A-8984-2A9B9AE96332}" srcId="{7EFA883A-7731-4760-997C-5E99B76483B1}" destId="{825FFF41-AC5D-4F69-AA2D-9B498FFBD5A7}" srcOrd="3" destOrd="0" parTransId="{B5568263-74C7-476E-876B-F4F5B744949A}" sibTransId="{7274B7AF-28BE-4D43-BD4A-1AB4DA2BA2EB}"/>
    <dgm:cxn modelId="{CCA732AA-85C8-43FF-973C-CE5B4E63E4DA}" type="presOf" srcId="{8ACBD6D0-F720-4B4F-BDC5-21E4676F5CC6}" destId="{979156BA-A81D-4E8A-BFA1-7AA81DD14654}" srcOrd="0" destOrd="0" presId="urn:microsoft.com/office/officeart/2005/8/layout/hProcess11"/>
    <dgm:cxn modelId="{6CFC359F-7539-4F23-8EFA-41A8FC9AF127}" type="presParOf" srcId="{31A0FD82-3DA9-4CAA-9D37-27609E91166C}" destId="{34CA3E16-48DF-4F18-84EB-38BA5AF42A25}" srcOrd="0" destOrd="0" presId="urn:microsoft.com/office/officeart/2005/8/layout/hProcess11"/>
    <dgm:cxn modelId="{8B7117EF-435D-4FF3-A71D-262060C0A09A}" type="presParOf" srcId="{31A0FD82-3DA9-4CAA-9D37-27609E91166C}" destId="{F5E3883D-CF86-40ED-B3A5-D459E5EB4436}" srcOrd="1" destOrd="0" presId="urn:microsoft.com/office/officeart/2005/8/layout/hProcess11"/>
    <dgm:cxn modelId="{D1B5477B-9FEE-4940-BAA3-2DAB1325E9BB}" type="presParOf" srcId="{F5E3883D-CF86-40ED-B3A5-D459E5EB4436}" destId="{B4A189B3-ACAD-4F23-B24E-1CA68FC9759A}" srcOrd="0" destOrd="0" presId="urn:microsoft.com/office/officeart/2005/8/layout/hProcess11"/>
    <dgm:cxn modelId="{0544C9AC-F2E2-4348-AA72-B1F1AE1B2853}" type="presParOf" srcId="{B4A189B3-ACAD-4F23-B24E-1CA68FC9759A}" destId="{A1F690F1-4C95-4233-8B69-B57043A6BBDE}" srcOrd="0" destOrd="0" presId="urn:microsoft.com/office/officeart/2005/8/layout/hProcess11"/>
    <dgm:cxn modelId="{35CA1B41-64F6-4AC6-99F2-4C3C1402E24D}" type="presParOf" srcId="{B4A189B3-ACAD-4F23-B24E-1CA68FC9759A}" destId="{17F81DED-169C-47DC-8C64-4D11B0D54FA3}" srcOrd="1" destOrd="0" presId="urn:microsoft.com/office/officeart/2005/8/layout/hProcess11"/>
    <dgm:cxn modelId="{9E4949D3-5193-43A8-8D24-B6CF4419DE89}" type="presParOf" srcId="{B4A189B3-ACAD-4F23-B24E-1CA68FC9759A}" destId="{D02B9646-7377-409B-B38A-E0027F34ABC6}" srcOrd="2" destOrd="0" presId="urn:microsoft.com/office/officeart/2005/8/layout/hProcess11"/>
    <dgm:cxn modelId="{D644A54E-8463-4105-931C-7CF04205A377}" type="presParOf" srcId="{F5E3883D-CF86-40ED-B3A5-D459E5EB4436}" destId="{9528AAEF-5D3E-4E95-9772-A63371A0E278}" srcOrd="1" destOrd="0" presId="urn:microsoft.com/office/officeart/2005/8/layout/hProcess11"/>
    <dgm:cxn modelId="{0BEFA40C-C433-4CE7-855F-71F3AA2E5DBA}" type="presParOf" srcId="{F5E3883D-CF86-40ED-B3A5-D459E5EB4436}" destId="{1C17BE84-1878-4926-AFBC-2D38DB7114B6}" srcOrd="2" destOrd="0" presId="urn:microsoft.com/office/officeart/2005/8/layout/hProcess11"/>
    <dgm:cxn modelId="{BF3A06C9-C84B-4630-AFCE-B632F4699DE5}" type="presParOf" srcId="{1C17BE84-1878-4926-AFBC-2D38DB7114B6}" destId="{979156BA-A81D-4E8A-BFA1-7AA81DD14654}" srcOrd="0" destOrd="0" presId="urn:microsoft.com/office/officeart/2005/8/layout/hProcess11"/>
    <dgm:cxn modelId="{A0509229-DD72-4EF9-BCE0-809B4D306124}" type="presParOf" srcId="{1C17BE84-1878-4926-AFBC-2D38DB7114B6}" destId="{A7F91C05-F2E9-44AF-9028-CBA268E1C5F8}" srcOrd="1" destOrd="0" presId="urn:microsoft.com/office/officeart/2005/8/layout/hProcess11"/>
    <dgm:cxn modelId="{2350A6D2-7407-40B5-883B-CF0FD499AEE7}" type="presParOf" srcId="{1C17BE84-1878-4926-AFBC-2D38DB7114B6}" destId="{D3887AFA-95EC-46F3-AFA1-8948446F0726}" srcOrd="2" destOrd="0" presId="urn:microsoft.com/office/officeart/2005/8/layout/hProcess11"/>
    <dgm:cxn modelId="{4F6A444F-D8CD-4E58-8397-8D4B1F4DEC6A}" type="presParOf" srcId="{F5E3883D-CF86-40ED-B3A5-D459E5EB4436}" destId="{1AEC56F9-850C-42BA-9BF2-FF7F9DD012ED}" srcOrd="3" destOrd="0" presId="urn:microsoft.com/office/officeart/2005/8/layout/hProcess11"/>
    <dgm:cxn modelId="{92D13C9D-F2E7-4D5F-8737-871506C10680}" type="presParOf" srcId="{F5E3883D-CF86-40ED-B3A5-D459E5EB4436}" destId="{62ACFCE9-A178-40C7-924F-2090B399D72C}" srcOrd="4" destOrd="0" presId="urn:microsoft.com/office/officeart/2005/8/layout/hProcess11"/>
    <dgm:cxn modelId="{A7DF390C-2953-460D-B645-7DB21684122F}" type="presParOf" srcId="{62ACFCE9-A178-40C7-924F-2090B399D72C}" destId="{39AB5019-9B0D-4614-838A-3F663554F67D}" srcOrd="0" destOrd="0" presId="urn:microsoft.com/office/officeart/2005/8/layout/hProcess11"/>
    <dgm:cxn modelId="{8046E05C-0E9F-4A6F-A8DF-A8778145C1EE}" type="presParOf" srcId="{62ACFCE9-A178-40C7-924F-2090B399D72C}" destId="{3455D969-53AB-4823-8EE9-7EAEC7E6775B}" srcOrd="1" destOrd="0" presId="urn:microsoft.com/office/officeart/2005/8/layout/hProcess11"/>
    <dgm:cxn modelId="{8CE4A35A-C6F8-4D06-9EAE-47E4BEF7DC82}" type="presParOf" srcId="{62ACFCE9-A178-40C7-924F-2090B399D72C}" destId="{CB67B5B0-124E-4ED1-9CFA-5EA13114F604}" srcOrd="2" destOrd="0" presId="urn:microsoft.com/office/officeart/2005/8/layout/hProcess11"/>
    <dgm:cxn modelId="{4507B3C0-810C-4BD9-8306-614A551A7E25}" type="presParOf" srcId="{F5E3883D-CF86-40ED-B3A5-D459E5EB4436}" destId="{0DD53141-08C6-4A9D-9C7B-C0DF204C4200}" srcOrd="5" destOrd="0" presId="urn:microsoft.com/office/officeart/2005/8/layout/hProcess11"/>
    <dgm:cxn modelId="{A8E23E74-B174-431A-8C60-05E385E3DADC}" type="presParOf" srcId="{F5E3883D-CF86-40ED-B3A5-D459E5EB4436}" destId="{3C52EC20-9B17-4E76-AC85-38E809779B6A}" srcOrd="6" destOrd="0" presId="urn:microsoft.com/office/officeart/2005/8/layout/hProcess11"/>
    <dgm:cxn modelId="{330D8C3A-9F52-4015-BF5A-5705890EF03D}" type="presParOf" srcId="{3C52EC20-9B17-4E76-AC85-38E809779B6A}" destId="{336B3FF1-9EE0-4C2E-8C97-CE1C5269A6BD}" srcOrd="0" destOrd="0" presId="urn:microsoft.com/office/officeart/2005/8/layout/hProcess11"/>
    <dgm:cxn modelId="{47DAA720-5D04-4BD3-A68D-10ADDA81FAFC}" type="presParOf" srcId="{3C52EC20-9B17-4E76-AC85-38E809779B6A}" destId="{6396FB51-7EBF-4530-BCDA-0534EB34A13E}" srcOrd="1" destOrd="0" presId="urn:microsoft.com/office/officeart/2005/8/layout/hProcess11"/>
    <dgm:cxn modelId="{6AF06C2E-1CC5-48A6-9D24-2461C8FB6926}" type="presParOf" srcId="{3C52EC20-9B17-4E76-AC85-38E809779B6A}" destId="{F034B77E-2FAB-4A5D-8CA4-9A8F8061C84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056A3-3949-4E08-B1EB-B99985FA05D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8D155-8BA8-44DB-92EE-4B68ACFC7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E6417-4B60-4738-82AE-C81BCE0560D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CDDB-519E-40D4-B8A6-E30E49E8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5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3659ED-0129-4574-84DD-C8945F223A9F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69938"/>
            <a:ext cx="4922838" cy="36941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71" y="4692504"/>
            <a:ext cx="4972866" cy="4462719"/>
          </a:xfrm>
          <a:noFill/>
        </p:spPr>
        <p:txBody>
          <a:bodyPr/>
          <a:lstStyle/>
          <a:p>
            <a:pPr eaLnBrk="1" hangingPunct="1"/>
            <a:endParaRPr lang="es-A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93" tIns="43197" rIns="86393" bIns="43197" anchor="b"/>
          <a:lstStyle>
            <a:lvl1pPr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CD3C7A4E-E92F-4349-9612-99FCBF128EAD}" type="slidenum">
              <a:rPr lang="en-US" altLang="en-US" sz="1000"/>
              <a:pPr algn="r">
                <a:spcBef>
                  <a:spcPct val="0"/>
                </a:spcBef>
              </a:pPr>
              <a:t>12</a:t>
            </a:fld>
            <a:endParaRPr lang="en-US" altLang="en-US" sz="10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38" tIns="42870" rIns="85738" bIns="42870" anchor="b"/>
          <a:lstStyle>
            <a:lvl1pPr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2952E2C5-CCF7-4831-A852-35D9C6F88ED9}" type="slidenum">
              <a:rPr lang="en-US" altLang="en-US" sz="1000"/>
              <a:pPr algn="r">
                <a:spcBef>
                  <a:spcPct val="0"/>
                </a:spcBef>
              </a:pPr>
              <a:t>13</a:t>
            </a:fld>
            <a:endParaRPr lang="en-US" altLang="en-US" sz="10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7984" indent="-279994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19975" indent="-223995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7966" indent="-223995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5956" indent="-223995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3946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1936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59927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07916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72936FE-0E54-4DB2-B7DD-5E7FFE89DD32}" type="slidenum">
              <a:rPr lang="en-US" sz="1000">
                <a:latin typeface="Times New Roman" pitchFamily="18" charset="0"/>
              </a:rPr>
              <a:pPr/>
              <a:t>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45C8E-A0E1-45A5-B1F1-6ADDFA5CD0C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79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69938"/>
            <a:ext cx="4926012" cy="3694112"/>
          </a:xfrm>
          <a:ln/>
        </p:spPr>
      </p:sp>
      <p:sp>
        <p:nvSpPr>
          <p:cNvPr id="279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67" y="4692651"/>
            <a:ext cx="4975685" cy="4462463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7984" indent="-279994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19975" indent="-223995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7966" indent="-223995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5956" indent="-223995" defTabSz="85709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3946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1936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59927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07916" indent="-223995" defTabSz="85709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6A50E01-B538-46BE-8E8D-34962CE72286}" type="slidenum">
              <a:rPr lang="en-US" sz="1000">
                <a:latin typeface="Times New Roman" pitchFamily="18" charset="0"/>
              </a:rPr>
              <a:pPr/>
              <a:t>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42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4" y="4713288"/>
            <a:ext cx="4985393" cy="44688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4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26F38FD-4B76-4347-895B-A21BA98E7156}" type="slidenum">
              <a:rPr lang="en-US" altLang="en-US" sz="1100" smtClean="0"/>
              <a:pPr>
                <a:spcBef>
                  <a:spcPct val="0"/>
                </a:spcBef>
              </a:pPr>
              <a:t>6</a:t>
            </a:fld>
            <a:endParaRPr lang="en-US" altLang="en-US" sz="11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798" indent="-275692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766" indent="-220553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873" indent="-220553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980" indent="-220553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6086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7193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8299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406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0200D28-2FC9-4946-9B12-5E8EF0990C41}" type="slidenum">
              <a:rPr lang="en-US" sz="1100">
                <a:latin typeface="Times New Roman" pitchFamily="18" charset="0"/>
              </a:rPr>
              <a:pPr/>
              <a:t>7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3113"/>
            <a:ext cx="4985772" cy="446829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798" indent="-275692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766" indent="-220553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873" indent="-220553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980" indent="-220553" defTabSz="880682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6086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7193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8299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406" indent="-220553" defTabSz="88068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529A93-C02F-4249-BCC6-7670D9B63C20}" type="slidenum">
              <a:rPr lang="en-US" sz="1100">
                <a:latin typeface="Times New Roman" pitchFamily="18" charset="0"/>
              </a:rPr>
              <a:pPr/>
              <a:t>8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FD0A4-CA10-482C-AE82-74660DD495BF}" type="slidenum">
              <a:rPr lang="en-US"/>
              <a:pPr/>
              <a:t>9</a:t>
            </a:fld>
            <a:endParaRPr lang="en-US"/>
          </a:p>
        </p:txBody>
      </p:sp>
      <p:sp>
        <p:nvSpPr>
          <p:cNvPr id="297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4876"/>
            <a:ext cx="4985393" cy="4467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87" tIns="43194" rIns="86387" bIns="43194" anchor="b"/>
          <a:lstStyle>
            <a:lvl1pPr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48EFAF27-0B9D-4407-B254-8254573A1E08}" type="slidenum">
              <a:rPr lang="en-US" altLang="en-US" sz="1000"/>
              <a:pPr algn="r">
                <a:spcBef>
                  <a:spcPct val="0"/>
                </a:spcBef>
              </a:pPr>
              <a:t>11</a:t>
            </a:fld>
            <a:endParaRPr lang="en-US" altLang="en-US" sz="10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B3AD-6C97-4E68-876F-1AE649530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941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DDE2-8E39-4F03-AA43-FD7DA79E88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073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BE13-CEEB-4A5D-A263-E5DD9783F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346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1CA2-77A2-4DB3-BE49-4D126783E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222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C4B7-75EC-4E00-910F-65A21F748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57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EA6CD-FFA1-4FB0-BB0D-03A230D93D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078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015E6-5D4C-4E16-A7F4-267FC1614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954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A944-4138-461F-AF9E-79527B816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768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6107-8909-49CB-84B5-8D442704F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00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39EA-5347-4011-81EB-9A38C38ECB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71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B5A3-02DD-48A0-82DC-4C31DBDF8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701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5793-C301-4FF1-B2F9-DDF841E3D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95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9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7D43D-692F-435B-892C-608EC47A81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4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3.wipo.int/confluence/display/UP/2.1.+UPOV+XML+Design++Rules+and+Conventions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://www.upov.int/edocs/xmldocs/applicationformd1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3.wipo.int/confluence/display/UP/2.2.+PVP+Data+Dictionary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www3.wipo.int/confluence/display/UP/2.3.+PVP+XML+Schemas" TargetMode="External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7.jpeg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1.bin"/><Relationship Id="rId12" Type="http://schemas.openxmlformats.org/officeDocument/2006/relationships/hyperlink" Target="PVPXML-ApplicationForm-AU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46.png"/><Relationship Id="rId5" Type="http://schemas.openxmlformats.org/officeDocument/2006/relationships/image" Target="../media/image43.jpeg"/><Relationship Id="rId10" Type="http://schemas.openxmlformats.org/officeDocument/2006/relationships/image" Target="../media/image45.gif"/><Relationship Id="rId4" Type="http://schemas.openxmlformats.org/officeDocument/2006/relationships/image" Target="../media/image42.png"/><Relationship Id="rId9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s://www3.wipo.int/confluence/display/UP/2.3.1.1+ApplicationForm+D1+Schema+Component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hyperlink" Target="https://www3.wipo.int/confluence/display/UP/2.3.1.1+ApplicationForm+D1+Schema+Component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1/Europe-Switzerland.sv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tranet.wipo.int/photos/Assemblies%20and%20Staff%20Sept%202008/small/005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72AA91-9392-4F5A-AC92-B6FACA321BD2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4813" y="57912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2400" i="1" dirty="0" smtClean="0">
                <a:solidFill>
                  <a:srgbClr val="006600"/>
                </a:solidFill>
              </a:rPr>
              <a:t>London, United Kingdom</a:t>
            </a:r>
            <a:br>
              <a:rPr lang="en-US" altLang="en-US" sz="2400" i="1" dirty="0" smtClean="0">
                <a:solidFill>
                  <a:srgbClr val="006600"/>
                </a:solidFill>
              </a:rPr>
            </a:br>
            <a:r>
              <a:rPr lang="en-US" altLang="en-US" sz="2400" i="1" dirty="0" smtClean="0">
                <a:solidFill>
                  <a:srgbClr val="006600"/>
                </a:solidFill>
              </a:rPr>
              <a:t>November 10, 2014</a:t>
            </a:r>
          </a:p>
        </p:txBody>
      </p:sp>
      <p:sp>
        <p:nvSpPr>
          <p:cNvPr id="2848771" name="Rectangle 3"/>
          <p:cNvSpPr>
            <a:spLocks noChangeArrowheads="1"/>
          </p:cNvSpPr>
          <p:nvPr/>
        </p:nvSpPr>
        <p:spPr bwMode="auto">
          <a:xfrm>
            <a:off x="280988" y="2387352"/>
            <a:ext cx="8558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Tahoma" pitchFamily="34" charset="0"/>
              </a:rPr>
              <a:t>UPOV Electronic Application Form Project</a:t>
            </a:r>
            <a:endParaRPr lang="en-US" sz="4000" b="1" dirty="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219200" y="685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s-AR" altLang="en-US" sz="2400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55576" y="228600"/>
            <a:ext cx="7685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rgbClr val="006600"/>
                </a:solidFill>
                <a:latin typeface="Tahoma" pitchFamily="34" charset="0"/>
              </a:rPr>
              <a:t>XML4IP Task Force Meeting</a:t>
            </a:r>
            <a:endParaRPr lang="en-US" altLang="en-US" sz="4000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8557" y="4343400"/>
            <a:ext cx="883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6600"/>
                </a:solidFill>
              </a:rPr>
              <a:t>Ben Rivoire </a:t>
            </a:r>
            <a:endParaRPr lang="en-US" sz="20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6600"/>
                </a:solidFill>
              </a:rPr>
              <a:t>(</a:t>
            </a:r>
            <a:r>
              <a:rPr lang="en-US" sz="2000" dirty="0">
                <a:solidFill>
                  <a:srgbClr val="006600"/>
                </a:solidFill>
              </a:rPr>
              <a:t>Technical/ Regional Officer </a:t>
            </a:r>
            <a:r>
              <a:rPr lang="en-US" sz="2000" dirty="0" smtClean="0">
                <a:solidFill>
                  <a:srgbClr val="006600"/>
                </a:solidFill>
              </a:rPr>
              <a:t>, Africa</a:t>
            </a:r>
            <a:r>
              <a:rPr lang="en-US" sz="2000" dirty="0">
                <a:solidFill>
                  <a:srgbClr val="006600"/>
                </a:solidFill>
              </a:rPr>
              <a:t>, Arab countries</a:t>
            </a:r>
            <a:r>
              <a:rPr lang="en-US" sz="2000" dirty="0" smtClean="0">
                <a:solidFill>
                  <a:srgbClr val="006600"/>
                </a:solidFill>
              </a:rPr>
              <a:t>,</a:t>
            </a:r>
            <a:r>
              <a:rPr lang="es-ES" sz="2000" b="1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s-ES" sz="2000" dirty="0">
                <a:solidFill>
                  <a:srgbClr val="006600"/>
                </a:solidFill>
              </a:rPr>
              <a:t>UPOV)</a:t>
            </a:r>
            <a:endParaRPr lang="es-MX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67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990000"/>
                </a:solidFill>
                <a:ea typeface="+mn-ea"/>
              </a:rPr>
              <a:t>Overview</a:t>
            </a:r>
            <a:endParaRPr lang="en-US" sz="3600" b="1" kern="1200" dirty="0">
              <a:solidFill>
                <a:srgbClr val="990000"/>
              </a:solidFill>
              <a:ea typeface="+mn-ea"/>
            </a:endParaRP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F806E-6F4A-4E36-8AF8-77261D73CB4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1219200"/>
            <a:ext cx="78390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Introduction to UPOV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ea typeface="MS PGothic" pitchFamily="34" charset="-128"/>
              </a:rPr>
              <a:t>Overview on the EAF project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Link with ST.96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Communication with stakeholders 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err="1" smtClean="0">
                <a:solidFill>
                  <a:schemeClr val="bg2"/>
                </a:solidFill>
                <a:ea typeface="MS PGothic" pitchFamily="34" charset="-128"/>
              </a:rPr>
              <a:t>Workplan</a:t>
            </a: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 and next steps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endParaRPr lang="en-US" altLang="ja-JP" dirty="0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761FF6-3005-49B4-B9DB-B90477EF6FFD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2709" r="1764" b="6796"/>
          <a:stretch>
            <a:fillRect/>
          </a:stretch>
        </p:blipFill>
        <p:spPr bwMode="auto">
          <a:xfrm>
            <a:off x="3302000" y="766763"/>
            <a:ext cx="15367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3446463" y="2103438"/>
            <a:ext cx="1247775" cy="1276350"/>
            <a:chOff x="2562" y="663"/>
            <a:chExt cx="1179" cy="1088"/>
          </a:xfrm>
        </p:grpSpPr>
        <p:sp>
          <p:nvSpPr>
            <p:cNvPr id="3122" name="computr2"/>
            <p:cNvSpPr>
              <a:spLocks noEditPoints="1" noChangeArrowheads="1"/>
            </p:cNvSpPr>
            <p:nvPr/>
          </p:nvSpPr>
          <p:spPr bwMode="auto">
            <a:xfrm>
              <a:off x="2562" y="918"/>
              <a:ext cx="1179" cy="8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2 w 21600"/>
                <a:gd name="T31" fmla="*/ 1919 h 21600"/>
                <a:gd name="T32" fmla="*/ 15573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3" name="Group 5"/>
            <p:cNvGrpSpPr>
              <a:grpSpLocks/>
            </p:cNvGrpSpPr>
            <p:nvPr/>
          </p:nvGrpSpPr>
          <p:grpSpPr bwMode="auto">
            <a:xfrm>
              <a:off x="2616" y="663"/>
              <a:ext cx="1042" cy="718"/>
              <a:chOff x="1565" y="1344"/>
              <a:chExt cx="1723" cy="1043"/>
            </a:xfrm>
          </p:grpSpPr>
          <p:sp>
            <p:nvSpPr>
              <p:cNvPr id="3143" name="Rectangle 6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1723" cy="1043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144" name="Rectangle 7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451" cy="7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12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690"/>
              <a:ext cx="953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125" name="Group 9"/>
            <p:cNvGrpSpPr>
              <a:grpSpLocks/>
            </p:cNvGrpSpPr>
            <p:nvPr/>
          </p:nvGrpSpPr>
          <p:grpSpPr bwMode="auto">
            <a:xfrm>
              <a:off x="3198" y="890"/>
              <a:ext cx="315" cy="376"/>
              <a:chOff x="1746" y="1616"/>
              <a:chExt cx="1135" cy="1451"/>
            </a:xfrm>
          </p:grpSpPr>
          <p:sp>
            <p:nvSpPr>
              <p:cNvPr id="3126" name="Rectangle 10"/>
              <p:cNvSpPr>
                <a:spLocks noChangeArrowheads="1"/>
              </p:cNvSpPr>
              <p:nvPr/>
            </p:nvSpPr>
            <p:spPr bwMode="auto">
              <a:xfrm>
                <a:off x="1746" y="1616"/>
                <a:ext cx="1134" cy="145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7" name="Group 11"/>
              <p:cNvGrpSpPr>
                <a:grpSpLocks/>
              </p:cNvGrpSpPr>
              <p:nvPr/>
            </p:nvGrpSpPr>
            <p:grpSpPr bwMode="auto">
              <a:xfrm>
                <a:off x="1746" y="1933"/>
                <a:ext cx="1134" cy="408"/>
                <a:chOff x="1927" y="1933"/>
                <a:chExt cx="772" cy="408"/>
              </a:xfrm>
            </p:grpSpPr>
            <p:sp>
              <p:nvSpPr>
                <p:cNvPr id="3139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" name="Line 14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" name="Line 15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28" name="Rectangle 16"/>
              <p:cNvSpPr>
                <a:spLocks noChangeArrowheads="1"/>
              </p:cNvSpPr>
              <p:nvPr/>
            </p:nvSpPr>
            <p:spPr bwMode="auto">
              <a:xfrm>
                <a:off x="1791" y="1661"/>
                <a:ext cx="273" cy="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9" name="Group 17"/>
              <p:cNvGrpSpPr>
                <a:grpSpLocks/>
              </p:cNvGrpSpPr>
              <p:nvPr/>
            </p:nvGrpSpPr>
            <p:grpSpPr bwMode="auto">
              <a:xfrm>
                <a:off x="1747" y="2348"/>
                <a:ext cx="1134" cy="408"/>
                <a:chOff x="1927" y="1933"/>
                <a:chExt cx="772" cy="408"/>
              </a:xfrm>
            </p:grpSpPr>
            <p:sp>
              <p:nvSpPr>
                <p:cNvPr id="3135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30" name="Line 22"/>
              <p:cNvSpPr>
                <a:spLocks noChangeShapeType="1"/>
              </p:cNvSpPr>
              <p:nvPr/>
            </p:nvSpPr>
            <p:spPr bwMode="auto">
              <a:xfrm>
                <a:off x="2336" y="2931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Line 23"/>
              <p:cNvSpPr>
                <a:spLocks noChangeShapeType="1"/>
              </p:cNvSpPr>
              <p:nvPr/>
            </p:nvSpPr>
            <p:spPr bwMode="auto">
              <a:xfrm>
                <a:off x="2181" y="220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24"/>
              <p:cNvSpPr>
                <a:spLocks noChangeShapeType="1"/>
              </p:cNvSpPr>
              <p:nvPr/>
            </p:nvSpPr>
            <p:spPr bwMode="auto">
              <a:xfrm>
                <a:off x="2029" y="2341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Line 25"/>
              <p:cNvSpPr>
                <a:spLocks noChangeShapeType="1"/>
              </p:cNvSpPr>
              <p:nvPr/>
            </p:nvSpPr>
            <p:spPr bwMode="auto">
              <a:xfrm>
                <a:off x="2030" y="207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Line 26"/>
              <p:cNvSpPr>
                <a:spLocks noChangeShapeType="1"/>
              </p:cNvSpPr>
              <p:nvPr/>
            </p:nvSpPr>
            <p:spPr bwMode="auto">
              <a:xfrm>
                <a:off x="2049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27230" name="Rectangle 30"/>
          <p:cNvSpPr>
            <a:spLocks noChangeArrowheads="1"/>
          </p:cNvSpPr>
          <p:nvPr/>
        </p:nvSpPr>
        <p:spPr bwMode="auto">
          <a:xfrm>
            <a:off x="76200" y="76200"/>
            <a:ext cx="90678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PBR Application- how it works today ?</a:t>
            </a:r>
          </a:p>
        </p:txBody>
      </p:sp>
      <p:pic>
        <p:nvPicPr>
          <p:cNvPr id="3078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32283" r="38792" b="40120"/>
          <a:stretch>
            <a:fillRect/>
          </a:stretch>
        </p:blipFill>
        <p:spPr bwMode="auto">
          <a:xfrm>
            <a:off x="7391400" y="286385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AutoShape 69"/>
          <p:cNvSpPr>
            <a:spLocks noChangeArrowheads="1"/>
          </p:cNvSpPr>
          <p:nvPr/>
        </p:nvSpPr>
        <p:spPr bwMode="auto">
          <a:xfrm rot="-8913995">
            <a:off x="6594475" y="2776538"/>
            <a:ext cx="976313" cy="461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0" name="Group 10"/>
          <p:cNvGrpSpPr>
            <a:grpSpLocks/>
          </p:cNvGrpSpPr>
          <p:nvPr/>
        </p:nvGrpSpPr>
        <p:grpSpPr bwMode="auto">
          <a:xfrm>
            <a:off x="261938" y="1879600"/>
            <a:ext cx="2422525" cy="304800"/>
            <a:chOff x="72073" y="2912965"/>
            <a:chExt cx="2423374" cy="304800"/>
          </a:xfrm>
        </p:grpSpPr>
        <p:sp>
          <p:nvSpPr>
            <p:cNvPr id="3120" name="Text Box 27"/>
            <p:cNvSpPr txBox="1">
              <a:spLocks noChangeArrowheads="1"/>
            </p:cNvSpPr>
            <p:nvPr/>
          </p:nvSpPr>
          <p:spPr bwMode="auto">
            <a:xfrm>
              <a:off x="72073" y="2912965"/>
              <a:ext cx="1944688" cy="3048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66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66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Authority     A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2052379" y="3019328"/>
              <a:ext cx="443068" cy="131762"/>
            </a:xfrm>
            <a:prstGeom prst="right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1" name="Group 11"/>
          <p:cNvGrpSpPr>
            <a:grpSpLocks/>
          </p:cNvGrpSpPr>
          <p:nvPr/>
        </p:nvGrpSpPr>
        <p:grpSpPr bwMode="auto">
          <a:xfrm>
            <a:off x="244475" y="5349875"/>
            <a:ext cx="2439988" cy="304800"/>
            <a:chOff x="55387" y="4100134"/>
            <a:chExt cx="2440061" cy="304800"/>
          </a:xfrm>
        </p:grpSpPr>
        <p:sp>
          <p:nvSpPr>
            <p:cNvPr id="3118" name="Text Box 27"/>
            <p:cNvSpPr txBox="1">
              <a:spLocks noChangeArrowheads="1"/>
            </p:cNvSpPr>
            <p:nvPr/>
          </p:nvSpPr>
          <p:spPr bwMode="auto">
            <a:xfrm>
              <a:off x="55387" y="4100134"/>
              <a:ext cx="1944688" cy="3048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66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66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Authority     B</a:t>
              </a:r>
            </a:p>
          </p:txBody>
        </p:sp>
        <p:sp>
          <p:nvSpPr>
            <p:cNvPr id="106" name="Right Arrow 105"/>
            <p:cNvSpPr/>
            <p:nvPr/>
          </p:nvSpPr>
          <p:spPr>
            <a:xfrm rot="10800000">
              <a:off x="2052522" y="4165222"/>
              <a:ext cx="442926" cy="133350"/>
            </a:xfrm>
            <a:prstGeom prst="rightArrow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2709" r="1764" b="6796"/>
          <a:stretch>
            <a:fillRect/>
          </a:stretch>
        </p:blipFill>
        <p:spPr bwMode="auto">
          <a:xfrm>
            <a:off x="3282950" y="3590925"/>
            <a:ext cx="1535113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3" name="Group 3"/>
          <p:cNvGrpSpPr>
            <a:grpSpLocks/>
          </p:cNvGrpSpPr>
          <p:nvPr/>
        </p:nvGrpSpPr>
        <p:grpSpPr bwMode="auto">
          <a:xfrm>
            <a:off x="3492500" y="5078413"/>
            <a:ext cx="1246188" cy="1276350"/>
            <a:chOff x="2562" y="663"/>
            <a:chExt cx="1179" cy="1088"/>
          </a:xfrm>
        </p:grpSpPr>
        <p:sp>
          <p:nvSpPr>
            <p:cNvPr id="3095" name="computr2"/>
            <p:cNvSpPr>
              <a:spLocks noEditPoints="1" noChangeArrowheads="1"/>
            </p:cNvSpPr>
            <p:nvPr/>
          </p:nvSpPr>
          <p:spPr bwMode="auto">
            <a:xfrm>
              <a:off x="2562" y="918"/>
              <a:ext cx="1179" cy="8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2 w 21600"/>
                <a:gd name="T31" fmla="*/ 1919 h 21600"/>
                <a:gd name="T32" fmla="*/ 15573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6" name="Group 5"/>
            <p:cNvGrpSpPr>
              <a:grpSpLocks/>
            </p:cNvGrpSpPr>
            <p:nvPr/>
          </p:nvGrpSpPr>
          <p:grpSpPr bwMode="auto">
            <a:xfrm>
              <a:off x="2616" y="663"/>
              <a:ext cx="1042" cy="718"/>
              <a:chOff x="1565" y="1344"/>
              <a:chExt cx="1723" cy="1043"/>
            </a:xfrm>
          </p:grpSpPr>
          <p:sp>
            <p:nvSpPr>
              <p:cNvPr id="3116" name="Rectangle 6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1723" cy="1043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117" name="Rectangle 7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451" cy="7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9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690"/>
              <a:ext cx="953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098" name="Group 9"/>
            <p:cNvGrpSpPr>
              <a:grpSpLocks/>
            </p:cNvGrpSpPr>
            <p:nvPr/>
          </p:nvGrpSpPr>
          <p:grpSpPr bwMode="auto">
            <a:xfrm>
              <a:off x="3198" y="890"/>
              <a:ext cx="315" cy="376"/>
              <a:chOff x="1746" y="1616"/>
              <a:chExt cx="1135" cy="1451"/>
            </a:xfrm>
          </p:grpSpPr>
          <p:sp>
            <p:nvSpPr>
              <p:cNvPr id="3099" name="Rectangle 10"/>
              <p:cNvSpPr>
                <a:spLocks noChangeArrowheads="1"/>
              </p:cNvSpPr>
              <p:nvPr/>
            </p:nvSpPr>
            <p:spPr bwMode="auto">
              <a:xfrm>
                <a:off x="1746" y="1616"/>
                <a:ext cx="1134" cy="145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0" name="Group 11"/>
              <p:cNvGrpSpPr>
                <a:grpSpLocks/>
              </p:cNvGrpSpPr>
              <p:nvPr/>
            </p:nvGrpSpPr>
            <p:grpSpPr bwMode="auto">
              <a:xfrm>
                <a:off x="1746" y="1933"/>
                <a:ext cx="1134" cy="408"/>
                <a:chOff x="1927" y="1933"/>
                <a:chExt cx="772" cy="408"/>
              </a:xfrm>
            </p:grpSpPr>
            <p:sp>
              <p:nvSpPr>
                <p:cNvPr id="3112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4" name="Line 14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Line 15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1" name="Rectangle 16"/>
              <p:cNvSpPr>
                <a:spLocks noChangeArrowheads="1"/>
              </p:cNvSpPr>
              <p:nvPr/>
            </p:nvSpPr>
            <p:spPr bwMode="auto">
              <a:xfrm>
                <a:off x="1791" y="1661"/>
                <a:ext cx="273" cy="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2" name="Group 17"/>
              <p:cNvGrpSpPr>
                <a:grpSpLocks/>
              </p:cNvGrpSpPr>
              <p:nvPr/>
            </p:nvGrpSpPr>
            <p:grpSpPr bwMode="auto">
              <a:xfrm>
                <a:off x="1747" y="2348"/>
                <a:ext cx="1134" cy="408"/>
                <a:chOff x="1927" y="1933"/>
                <a:chExt cx="772" cy="408"/>
              </a:xfrm>
            </p:grpSpPr>
            <p:sp>
              <p:nvSpPr>
                <p:cNvPr id="3108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9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3" name="Line 22"/>
              <p:cNvSpPr>
                <a:spLocks noChangeShapeType="1"/>
              </p:cNvSpPr>
              <p:nvPr/>
            </p:nvSpPr>
            <p:spPr bwMode="auto">
              <a:xfrm>
                <a:off x="2336" y="2931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Line 23"/>
              <p:cNvSpPr>
                <a:spLocks noChangeShapeType="1"/>
              </p:cNvSpPr>
              <p:nvPr/>
            </p:nvSpPr>
            <p:spPr bwMode="auto">
              <a:xfrm>
                <a:off x="2181" y="220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Line 24"/>
              <p:cNvSpPr>
                <a:spLocks noChangeShapeType="1"/>
              </p:cNvSpPr>
              <p:nvPr/>
            </p:nvSpPr>
            <p:spPr bwMode="auto">
              <a:xfrm>
                <a:off x="2029" y="2341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Line 25"/>
              <p:cNvSpPr>
                <a:spLocks noChangeShapeType="1"/>
              </p:cNvSpPr>
              <p:nvPr/>
            </p:nvSpPr>
            <p:spPr bwMode="auto">
              <a:xfrm>
                <a:off x="2030" y="207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26"/>
              <p:cNvSpPr>
                <a:spLocks noChangeShapeType="1"/>
              </p:cNvSpPr>
              <p:nvPr/>
            </p:nvSpPr>
            <p:spPr bwMode="auto">
              <a:xfrm>
                <a:off x="2049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84" name="AutoShape 69"/>
          <p:cNvSpPr>
            <a:spLocks noChangeArrowheads="1"/>
          </p:cNvSpPr>
          <p:nvPr/>
        </p:nvSpPr>
        <p:spPr bwMode="auto">
          <a:xfrm rot="8718723">
            <a:off x="6756400" y="3702050"/>
            <a:ext cx="985838" cy="461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524000"/>
            <a:ext cx="10382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279900"/>
            <a:ext cx="10382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6650079">
            <a:off x="4979194" y="1302544"/>
            <a:ext cx="381000" cy="484188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Down Arrow 103"/>
          <p:cNvSpPr/>
          <p:nvPr/>
        </p:nvSpPr>
        <p:spPr>
          <a:xfrm rot="6650079">
            <a:off x="4979194" y="4301331"/>
            <a:ext cx="381000" cy="484188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Down Arrow 107"/>
          <p:cNvSpPr/>
          <p:nvPr/>
        </p:nvSpPr>
        <p:spPr>
          <a:xfrm rot="3652050">
            <a:off x="5029994" y="2189956"/>
            <a:ext cx="381000" cy="484188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Down Arrow 108"/>
          <p:cNvSpPr/>
          <p:nvPr/>
        </p:nvSpPr>
        <p:spPr>
          <a:xfrm rot="3652050">
            <a:off x="5018882" y="5107781"/>
            <a:ext cx="381000" cy="484187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1" name="TextBox 109"/>
          <p:cNvSpPr txBox="1">
            <a:spLocks noChangeArrowheads="1"/>
          </p:cNvSpPr>
          <p:nvPr/>
        </p:nvSpPr>
        <p:spPr bwMode="auto">
          <a:xfrm>
            <a:off x="5013325" y="1693863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92" name="TextBox 110"/>
          <p:cNvSpPr txBox="1">
            <a:spLocks noChangeArrowheads="1"/>
          </p:cNvSpPr>
          <p:nvPr/>
        </p:nvSpPr>
        <p:spPr bwMode="auto">
          <a:xfrm>
            <a:off x="5003800" y="46482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93" name="TextBox 111"/>
          <p:cNvSpPr txBox="1">
            <a:spLocks noChangeArrowheads="1"/>
          </p:cNvSpPr>
          <p:nvPr/>
        </p:nvSpPr>
        <p:spPr bwMode="auto">
          <a:xfrm>
            <a:off x="1981200" y="785813"/>
            <a:ext cx="1117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MANUAL Form</a:t>
            </a:r>
          </a:p>
        </p:txBody>
      </p:sp>
      <p:sp>
        <p:nvSpPr>
          <p:cNvPr id="3094" name="TextBox 112"/>
          <p:cNvSpPr txBox="1">
            <a:spLocks noChangeArrowheads="1"/>
          </p:cNvSpPr>
          <p:nvPr/>
        </p:nvSpPr>
        <p:spPr bwMode="auto">
          <a:xfrm>
            <a:off x="1981200" y="2890838"/>
            <a:ext cx="13017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ELECTRONIC Form</a:t>
            </a:r>
          </a:p>
        </p:txBody>
      </p:sp>
    </p:spTree>
    <p:extLst>
      <p:ext uri="{BB962C8B-B14F-4D97-AF65-F5344CB8AC3E}">
        <p14:creationId xmlns:p14="http://schemas.microsoft.com/office/powerpoint/2010/main" val="1482238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8900" y="3533775"/>
            <a:ext cx="8978900" cy="3213100"/>
            <a:chOff x="89563" y="3533027"/>
            <a:chExt cx="8978238" cy="3214271"/>
          </a:xfrm>
        </p:grpSpPr>
        <p:sp>
          <p:nvSpPr>
            <p:cNvPr id="14" name="Rounded Rectangle 13"/>
            <p:cNvSpPr/>
            <p:nvPr/>
          </p:nvSpPr>
          <p:spPr>
            <a:xfrm>
              <a:off x="89563" y="3533027"/>
              <a:ext cx="8978238" cy="3214271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673874" y="5943730"/>
              <a:ext cx="1796918" cy="781335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Authorities (PVP Offices)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8900" y="415925"/>
            <a:ext cx="8978900" cy="2589213"/>
            <a:chOff x="370518" y="2373050"/>
            <a:chExt cx="8978238" cy="2589471"/>
          </a:xfrm>
        </p:grpSpPr>
        <p:sp>
          <p:nvSpPr>
            <p:cNvPr id="9" name="Rounded Rectangle 8"/>
            <p:cNvSpPr/>
            <p:nvPr/>
          </p:nvSpPr>
          <p:spPr>
            <a:xfrm>
              <a:off x="370518" y="2373050"/>
              <a:ext cx="8978238" cy="2589471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91344" y="2442907"/>
              <a:ext cx="1796918" cy="78271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Applicants (Breeders)</a:t>
              </a:r>
            </a:p>
          </p:txBody>
        </p:sp>
      </p:grp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AACAA0-1ABE-490C-8E18-1D4DF271C1EF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101" name="Rectangle 30"/>
          <p:cNvSpPr>
            <a:spLocks noChangeArrowheads="1"/>
          </p:cNvSpPr>
          <p:nvPr/>
        </p:nvSpPr>
        <p:spPr bwMode="auto">
          <a:xfrm>
            <a:off x="76200" y="-76200"/>
            <a:ext cx="90678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UPOV Electronic Application Form Project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47638" y="4137025"/>
            <a:ext cx="3914775" cy="1546225"/>
            <a:chOff x="148024" y="4137560"/>
            <a:chExt cx="3914503" cy="1545554"/>
          </a:xfrm>
        </p:grpSpPr>
        <p:grpSp>
          <p:nvGrpSpPr>
            <p:cNvPr id="4160" name="Group 10"/>
            <p:cNvGrpSpPr>
              <a:grpSpLocks/>
            </p:cNvGrpSpPr>
            <p:nvPr/>
          </p:nvGrpSpPr>
          <p:grpSpPr bwMode="auto">
            <a:xfrm rot="-1459206">
              <a:off x="500873" y="5042275"/>
              <a:ext cx="3561654" cy="640839"/>
              <a:chOff x="72073" y="2646463"/>
              <a:chExt cx="4007802" cy="685800"/>
            </a:xfrm>
          </p:grpSpPr>
          <p:sp>
            <p:nvSpPr>
              <p:cNvPr id="4165" name="Text Box 27"/>
              <p:cNvSpPr txBox="1">
                <a:spLocks noChangeArrowheads="1"/>
              </p:cNvSpPr>
              <p:nvPr/>
            </p:nvSpPr>
            <p:spPr bwMode="auto">
              <a:xfrm>
                <a:off x="72073" y="2912965"/>
                <a:ext cx="1944688" cy="3048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Authority     A</a:t>
                </a:r>
              </a:p>
            </p:txBody>
          </p:sp>
          <p:sp>
            <p:nvSpPr>
              <p:cNvPr id="4166" name="AutoShape 29"/>
              <p:cNvSpPr>
                <a:spLocks noChangeArrowheads="1"/>
              </p:cNvSpPr>
              <p:nvPr/>
            </p:nvSpPr>
            <p:spPr bwMode="auto">
              <a:xfrm>
                <a:off x="2555875" y="2646463"/>
                <a:ext cx="1524000" cy="685800"/>
              </a:xfrm>
              <a:prstGeom prst="wedgeRoundRectCallout">
                <a:avLst>
                  <a:gd name="adj1" fmla="val -49685"/>
                  <a:gd name="adj2" fmla="val -5093"/>
                  <a:gd name="adj3" fmla="val 16667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</a:rPr>
                  <a:t>Output language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 rot="10800000">
                <a:off x="2050836" y="3016680"/>
                <a:ext cx="442986" cy="132455"/>
              </a:xfrm>
              <a:prstGeom prst="rightArrow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61" name="Group 11"/>
            <p:cNvGrpSpPr>
              <a:grpSpLocks/>
            </p:cNvGrpSpPr>
            <p:nvPr/>
          </p:nvGrpSpPr>
          <p:grpSpPr bwMode="auto">
            <a:xfrm rot="-990987">
              <a:off x="148024" y="4137560"/>
              <a:ext cx="3464883" cy="608662"/>
              <a:chOff x="55387" y="3835061"/>
              <a:chExt cx="4000500" cy="685800"/>
            </a:xfrm>
          </p:grpSpPr>
          <p:sp>
            <p:nvSpPr>
              <p:cNvPr id="4162" name="Text Box 27"/>
              <p:cNvSpPr txBox="1">
                <a:spLocks noChangeArrowheads="1"/>
              </p:cNvSpPr>
              <p:nvPr/>
            </p:nvSpPr>
            <p:spPr bwMode="auto">
              <a:xfrm>
                <a:off x="55387" y="4100134"/>
                <a:ext cx="1944688" cy="3048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Authority     B</a:t>
                </a:r>
              </a:p>
            </p:txBody>
          </p:sp>
          <p:sp>
            <p:nvSpPr>
              <p:cNvPr id="4163" name="AutoShape 29"/>
              <p:cNvSpPr>
                <a:spLocks noChangeArrowheads="1"/>
              </p:cNvSpPr>
              <p:nvPr/>
            </p:nvSpPr>
            <p:spPr bwMode="auto">
              <a:xfrm>
                <a:off x="2531887" y="3835061"/>
                <a:ext cx="1524000" cy="685800"/>
              </a:xfrm>
              <a:prstGeom prst="wedgeRoundRectCallout">
                <a:avLst>
                  <a:gd name="adj1" fmla="val -49685"/>
                  <a:gd name="adj2" fmla="val -5093"/>
                  <a:gd name="adj3" fmla="val 16667"/>
                </a:avLst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</a:rPr>
                  <a:t>Output language</a:t>
                </a:r>
              </a:p>
            </p:txBody>
          </p:sp>
          <p:sp>
            <p:nvSpPr>
              <p:cNvPr id="106" name="Right Arrow 105"/>
              <p:cNvSpPr/>
              <p:nvPr/>
            </p:nvSpPr>
            <p:spPr>
              <a:xfrm rot="10800000">
                <a:off x="2052911" y="4162246"/>
                <a:ext cx="441699" cy="132306"/>
              </a:xfrm>
              <a:prstGeom prst="rightArrow">
                <a:avLst/>
              </a:prstGeom>
              <a:solidFill>
                <a:srgbClr val="99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105" name="Group 16"/>
          <p:cNvGrpSpPr>
            <a:grpSpLocks/>
          </p:cNvGrpSpPr>
          <p:nvPr/>
        </p:nvGrpSpPr>
        <p:grpSpPr bwMode="auto">
          <a:xfrm>
            <a:off x="392113" y="681038"/>
            <a:ext cx="8562975" cy="2049462"/>
            <a:chOff x="392289" y="680821"/>
            <a:chExt cx="8562328" cy="2049957"/>
          </a:xfrm>
        </p:grpSpPr>
        <p:sp>
          <p:nvSpPr>
            <p:cNvPr id="4124" name="Line 64"/>
            <p:cNvSpPr>
              <a:spLocks noChangeShapeType="1"/>
            </p:cNvSpPr>
            <p:nvPr/>
          </p:nvSpPr>
          <p:spPr bwMode="auto">
            <a:xfrm flipH="1">
              <a:off x="5353676" y="2152212"/>
              <a:ext cx="970923" cy="487139"/>
            </a:xfrm>
            <a:prstGeom prst="lin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25" name="Group 4"/>
            <p:cNvGrpSpPr>
              <a:grpSpLocks/>
            </p:cNvGrpSpPr>
            <p:nvPr/>
          </p:nvGrpSpPr>
          <p:grpSpPr bwMode="auto">
            <a:xfrm>
              <a:off x="392289" y="680821"/>
              <a:ext cx="8562328" cy="2049957"/>
              <a:chOff x="392289" y="680821"/>
              <a:chExt cx="8562328" cy="2049957"/>
            </a:xfrm>
          </p:grpSpPr>
          <p:grpSp>
            <p:nvGrpSpPr>
              <p:cNvPr id="73" name="Group 57"/>
              <p:cNvGrpSpPr>
                <a:grpSpLocks/>
              </p:cNvGrpSpPr>
              <p:nvPr/>
            </p:nvGrpSpPr>
            <p:grpSpPr bwMode="auto">
              <a:xfrm>
                <a:off x="392289" y="1989415"/>
                <a:ext cx="863600" cy="741363"/>
                <a:chOff x="476" y="1842"/>
                <a:chExt cx="364" cy="372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4" name="Oval 58"/>
                <p:cNvSpPr>
                  <a:spLocks noChangeArrowheads="1"/>
                </p:cNvSpPr>
                <p:nvPr/>
              </p:nvSpPr>
              <p:spPr bwMode="auto">
                <a:xfrm>
                  <a:off x="477" y="2077"/>
                  <a:ext cx="363" cy="137"/>
                </a:xfrm>
                <a:prstGeom prst="ellipse">
                  <a:avLst/>
                </a:prstGeom>
                <a:grpFill/>
                <a:ln w="9525" algn="ctr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Rectangle 59"/>
                <p:cNvSpPr>
                  <a:spLocks noChangeArrowheads="1"/>
                </p:cNvSpPr>
                <p:nvPr/>
              </p:nvSpPr>
              <p:spPr bwMode="auto">
                <a:xfrm>
                  <a:off x="479" y="1921"/>
                  <a:ext cx="360" cy="227"/>
                </a:xfrm>
                <a:prstGeom prst="rect">
                  <a:avLst/>
                </a:prstGeom>
                <a:grpFill/>
                <a:ln w="9525" algn="ctr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Oval 60"/>
                <p:cNvSpPr>
                  <a:spLocks noChangeArrowheads="1"/>
                </p:cNvSpPr>
                <p:nvPr/>
              </p:nvSpPr>
              <p:spPr bwMode="auto">
                <a:xfrm>
                  <a:off x="476" y="1842"/>
                  <a:ext cx="363" cy="137"/>
                </a:xfrm>
                <a:prstGeom prst="ellipse">
                  <a:avLst/>
                </a:prstGeom>
                <a:grpFill/>
                <a:ln w="9525" algn="ctr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Line 61"/>
                <p:cNvSpPr>
                  <a:spLocks noChangeShapeType="1"/>
                </p:cNvSpPr>
                <p:nvPr/>
              </p:nvSpPr>
              <p:spPr bwMode="auto">
                <a:xfrm>
                  <a:off x="840" y="1918"/>
                  <a:ext cx="0" cy="227"/>
                </a:xfrm>
                <a:prstGeom prst="line">
                  <a:avLst/>
                </a:prstGeom>
                <a:grpFill/>
                <a:ln w="952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Line 62"/>
                <p:cNvSpPr>
                  <a:spLocks noChangeShapeType="1"/>
                </p:cNvSpPr>
                <p:nvPr/>
              </p:nvSpPr>
              <p:spPr bwMode="auto">
                <a:xfrm>
                  <a:off x="476" y="1921"/>
                  <a:ext cx="0" cy="227"/>
                </a:xfrm>
                <a:prstGeom prst="line">
                  <a:avLst/>
                </a:prstGeom>
                <a:grpFill/>
                <a:ln w="952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0" name="Group 57"/>
              <p:cNvGrpSpPr>
                <a:grpSpLocks/>
              </p:cNvGrpSpPr>
              <p:nvPr/>
            </p:nvGrpSpPr>
            <p:grpSpPr bwMode="auto">
              <a:xfrm>
                <a:off x="1206346" y="1315637"/>
                <a:ext cx="863600" cy="741363"/>
                <a:chOff x="476" y="1842"/>
                <a:chExt cx="364" cy="372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1" name="Oval 58"/>
                <p:cNvSpPr>
                  <a:spLocks noChangeArrowheads="1"/>
                </p:cNvSpPr>
                <p:nvPr/>
              </p:nvSpPr>
              <p:spPr bwMode="auto">
                <a:xfrm>
                  <a:off x="477" y="2077"/>
                  <a:ext cx="363" cy="137"/>
                </a:xfrm>
                <a:prstGeom prst="ellipse">
                  <a:avLst/>
                </a:prstGeom>
                <a:grpFill/>
                <a:ln w="9525" algn="ctr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Rectangle 59"/>
                <p:cNvSpPr>
                  <a:spLocks noChangeArrowheads="1"/>
                </p:cNvSpPr>
                <p:nvPr/>
              </p:nvSpPr>
              <p:spPr bwMode="auto">
                <a:xfrm>
                  <a:off x="479" y="1921"/>
                  <a:ext cx="360" cy="227"/>
                </a:xfrm>
                <a:prstGeom prst="rect">
                  <a:avLst/>
                </a:prstGeom>
                <a:grpFill/>
                <a:ln w="9525" algn="ctr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Oval 60"/>
                <p:cNvSpPr>
                  <a:spLocks noChangeArrowheads="1"/>
                </p:cNvSpPr>
                <p:nvPr/>
              </p:nvSpPr>
              <p:spPr bwMode="auto">
                <a:xfrm>
                  <a:off x="476" y="1842"/>
                  <a:ext cx="363" cy="137"/>
                </a:xfrm>
                <a:prstGeom prst="ellipse">
                  <a:avLst/>
                </a:prstGeom>
                <a:grpFill/>
                <a:ln w="9525" algn="ctr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Line 61"/>
                <p:cNvSpPr>
                  <a:spLocks noChangeShapeType="1"/>
                </p:cNvSpPr>
                <p:nvPr/>
              </p:nvSpPr>
              <p:spPr bwMode="auto">
                <a:xfrm>
                  <a:off x="840" y="1918"/>
                  <a:ext cx="0" cy="227"/>
                </a:xfrm>
                <a:prstGeom prst="line">
                  <a:avLst/>
                </a:prstGeom>
                <a:grpFill/>
                <a:ln w="952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Line 62"/>
                <p:cNvSpPr>
                  <a:spLocks noChangeShapeType="1"/>
                </p:cNvSpPr>
                <p:nvPr/>
              </p:nvSpPr>
              <p:spPr bwMode="auto">
                <a:xfrm>
                  <a:off x="476" y="1921"/>
                  <a:ext cx="0" cy="227"/>
                </a:xfrm>
                <a:prstGeom prst="line">
                  <a:avLst/>
                </a:prstGeom>
                <a:grpFill/>
                <a:ln w="952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6" name="Group 57"/>
              <p:cNvGrpSpPr>
                <a:grpSpLocks/>
              </p:cNvGrpSpPr>
              <p:nvPr/>
            </p:nvGrpSpPr>
            <p:grpSpPr bwMode="auto">
              <a:xfrm>
                <a:off x="2082087" y="756432"/>
                <a:ext cx="863600" cy="741363"/>
                <a:chOff x="476" y="1842"/>
                <a:chExt cx="364" cy="372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7" name="Oval 58"/>
                <p:cNvSpPr>
                  <a:spLocks noChangeArrowheads="1"/>
                </p:cNvSpPr>
                <p:nvPr/>
              </p:nvSpPr>
              <p:spPr bwMode="auto">
                <a:xfrm>
                  <a:off x="477" y="2077"/>
                  <a:ext cx="363" cy="137"/>
                </a:xfrm>
                <a:prstGeom prst="ellipse">
                  <a:avLst/>
                </a:prstGeom>
                <a:grpFill/>
                <a:ln w="9525" algn="ctr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Rectangle 59"/>
                <p:cNvSpPr>
                  <a:spLocks noChangeArrowheads="1"/>
                </p:cNvSpPr>
                <p:nvPr/>
              </p:nvSpPr>
              <p:spPr bwMode="auto">
                <a:xfrm>
                  <a:off x="479" y="1921"/>
                  <a:ext cx="360" cy="227"/>
                </a:xfrm>
                <a:prstGeom prst="rect">
                  <a:avLst/>
                </a:prstGeom>
                <a:grpFill/>
                <a:ln w="9525" algn="ctr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Oval 60"/>
                <p:cNvSpPr>
                  <a:spLocks noChangeArrowheads="1"/>
                </p:cNvSpPr>
                <p:nvPr/>
              </p:nvSpPr>
              <p:spPr bwMode="auto">
                <a:xfrm>
                  <a:off x="476" y="1842"/>
                  <a:ext cx="363" cy="137"/>
                </a:xfrm>
                <a:prstGeom prst="ellipse">
                  <a:avLst/>
                </a:prstGeom>
                <a:grpFill/>
                <a:ln w="9525" algn="ctr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Line 61"/>
                <p:cNvSpPr>
                  <a:spLocks noChangeShapeType="1"/>
                </p:cNvSpPr>
                <p:nvPr/>
              </p:nvSpPr>
              <p:spPr bwMode="auto">
                <a:xfrm>
                  <a:off x="840" y="1918"/>
                  <a:ext cx="0" cy="227"/>
                </a:xfrm>
                <a:prstGeom prst="line">
                  <a:avLst/>
                </a:prstGeom>
                <a:grpFill/>
                <a:ln w="952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Line 62"/>
                <p:cNvSpPr>
                  <a:spLocks noChangeShapeType="1"/>
                </p:cNvSpPr>
                <p:nvPr/>
              </p:nvSpPr>
              <p:spPr bwMode="auto">
                <a:xfrm>
                  <a:off x="476" y="1921"/>
                  <a:ext cx="0" cy="227"/>
                </a:xfrm>
                <a:prstGeom prst="line">
                  <a:avLst/>
                </a:prstGeom>
                <a:grpFill/>
                <a:ln w="952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9" name="Line 64"/>
              <p:cNvSpPr>
                <a:spLocks noChangeShapeType="1"/>
              </p:cNvSpPr>
              <p:nvPr/>
            </p:nvSpPr>
            <p:spPr bwMode="auto">
              <a:xfrm>
                <a:off x="1447800" y="2457749"/>
                <a:ext cx="1997547" cy="273029"/>
              </a:xfrm>
              <a:prstGeom prst="line">
                <a:avLst/>
              </a:prstGeom>
              <a:noFill/>
              <a:ln w="635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64"/>
              <p:cNvSpPr>
                <a:spLocks noChangeShapeType="1"/>
              </p:cNvSpPr>
              <p:nvPr/>
            </p:nvSpPr>
            <p:spPr bwMode="auto">
              <a:xfrm>
                <a:off x="2209800" y="2003201"/>
                <a:ext cx="1432533" cy="590065"/>
              </a:xfrm>
              <a:prstGeom prst="line">
                <a:avLst/>
              </a:prstGeom>
              <a:noFill/>
              <a:ln w="635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1" name="Group 3"/>
              <p:cNvGrpSpPr>
                <a:grpSpLocks/>
              </p:cNvGrpSpPr>
              <p:nvPr/>
            </p:nvGrpSpPr>
            <p:grpSpPr bwMode="auto">
              <a:xfrm>
                <a:off x="2699696" y="680821"/>
                <a:ext cx="6254921" cy="1972495"/>
                <a:chOff x="2699696" y="680821"/>
                <a:chExt cx="6254921" cy="1972495"/>
              </a:xfrm>
            </p:grpSpPr>
            <p:grpSp>
              <p:nvGrpSpPr>
                <p:cNvPr id="4132" name="Group 3"/>
                <p:cNvGrpSpPr>
                  <a:grpSpLocks/>
                </p:cNvGrpSpPr>
                <p:nvPr/>
              </p:nvGrpSpPr>
              <p:grpSpPr bwMode="auto">
                <a:xfrm>
                  <a:off x="6375168" y="1576745"/>
                  <a:ext cx="1109125" cy="1076571"/>
                  <a:chOff x="2562" y="663"/>
                  <a:chExt cx="1179" cy="1088"/>
                </a:xfrm>
              </p:grpSpPr>
              <p:sp>
                <p:nvSpPr>
                  <p:cNvPr id="4137" name="computr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62" y="918"/>
                    <a:ext cx="1179" cy="83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6192 w 21600"/>
                      <a:gd name="T31" fmla="*/ 1919 h 21600"/>
                      <a:gd name="T32" fmla="*/ 15573 w 21600"/>
                      <a:gd name="T33" fmla="*/ 9750 h 216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00" h="21600" extrusionOk="0">
                        <a:moveTo>
                          <a:pt x="21022" y="20295"/>
                        </a:moveTo>
                        <a:lnTo>
                          <a:pt x="18828" y="18396"/>
                        </a:lnTo>
                        <a:lnTo>
                          <a:pt x="18828" y="13174"/>
                        </a:lnTo>
                        <a:lnTo>
                          <a:pt x="15478" y="13174"/>
                        </a:lnTo>
                        <a:lnTo>
                          <a:pt x="15478" y="11631"/>
                        </a:lnTo>
                        <a:lnTo>
                          <a:pt x="17326" y="11631"/>
                        </a:lnTo>
                        <a:lnTo>
                          <a:pt x="17326" y="11156"/>
                        </a:lnTo>
                        <a:lnTo>
                          <a:pt x="17326" y="0"/>
                        </a:lnTo>
                        <a:lnTo>
                          <a:pt x="10858" y="0"/>
                        </a:lnTo>
                        <a:lnTo>
                          <a:pt x="4274" y="0"/>
                        </a:lnTo>
                        <a:lnTo>
                          <a:pt x="4274" y="11037"/>
                        </a:lnTo>
                        <a:lnTo>
                          <a:pt x="4274" y="11631"/>
                        </a:lnTo>
                        <a:lnTo>
                          <a:pt x="6122" y="11631"/>
                        </a:lnTo>
                        <a:lnTo>
                          <a:pt x="6122" y="13174"/>
                        </a:lnTo>
                        <a:lnTo>
                          <a:pt x="2772" y="13174"/>
                        </a:lnTo>
                        <a:lnTo>
                          <a:pt x="2772" y="18514"/>
                        </a:lnTo>
                        <a:lnTo>
                          <a:pt x="693" y="20295"/>
                        </a:lnTo>
                        <a:lnTo>
                          <a:pt x="462" y="20413"/>
                        </a:lnTo>
                        <a:lnTo>
                          <a:pt x="231" y="20651"/>
                        </a:lnTo>
                        <a:lnTo>
                          <a:pt x="116" y="20888"/>
                        </a:lnTo>
                        <a:lnTo>
                          <a:pt x="0" y="21125"/>
                        </a:lnTo>
                        <a:lnTo>
                          <a:pt x="0" y="21244"/>
                        </a:lnTo>
                        <a:lnTo>
                          <a:pt x="116" y="21363"/>
                        </a:lnTo>
                        <a:lnTo>
                          <a:pt x="116" y="21481"/>
                        </a:lnTo>
                        <a:lnTo>
                          <a:pt x="231" y="21481"/>
                        </a:lnTo>
                        <a:lnTo>
                          <a:pt x="347" y="21600"/>
                        </a:lnTo>
                        <a:lnTo>
                          <a:pt x="578" y="21600"/>
                        </a:lnTo>
                        <a:lnTo>
                          <a:pt x="693" y="21600"/>
                        </a:lnTo>
                        <a:lnTo>
                          <a:pt x="10858" y="21600"/>
                        </a:lnTo>
                        <a:lnTo>
                          <a:pt x="20907" y="21600"/>
                        </a:lnTo>
                        <a:lnTo>
                          <a:pt x="21138" y="21600"/>
                        </a:lnTo>
                        <a:lnTo>
                          <a:pt x="21253" y="21600"/>
                        </a:lnTo>
                        <a:lnTo>
                          <a:pt x="21369" y="21481"/>
                        </a:lnTo>
                        <a:lnTo>
                          <a:pt x="21484" y="21481"/>
                        </a:lnTo>
                        <a:lnTo>
                          <a:pt x="21600" y="21363"/>
                        </a:lnTo>
                        <a:lnTo>
                          <a:pt x="21600" y="21244"/>
                        </a:lnTo>
                        <a:lnTo>
                          <a:pt x="21600" y="21125"/>
                        </a:lnTo>
                        <a:lnTo>
                          <a:pt x="21484" y="20888"/>
                        </a:lnTo>
                        <a:lnTo>
                          <a:pt x="21369" y="20651"/>
                        </a:lnTo>
                        <a:lnTo>
                          <a:pt x="21253" y="20413"/>
                        </a:lnTo>
                        <a:lnTo>
                          <a:pt x="21022" y="20295"/>
                        </a:lnTo>
                        <a:close/>
                      </a:path>
                      <a:path w="21600" h="21600" extrusionOk="0">
                        <a:moveTo>
                          <a:pt x="18019" y="18514"/>
                        </a:moveTo>
                        <a:lnTo>
                          <a:pt x="17326" y="17921"/>
                        </a:lnTo>
                        <a:lnTo>
                          <a:pt x="4389" y="17921"/>
                        </a:lnTo>
                        <a:lnTo>
                          <a:pt x="3696" y="18514"/>
                        </a:lnTo>
                        <a:lnTo>
                          <a:pt x="18019" y="18514"/>
                        </a:lnTo>
                        <a:close/>
                      </a:path>
                      <a:path w="21600" h="21600" extrusionOk="0">
                        <a:moveTo>
                          <a:pt x="19174" y="19701"/>
                        </a:moveTo>
                        <a:lnTo>
                          <a:pt x="18481" y="19108"/>
                        </a:lnTo>
                        <a:lnTo>
                          <a:pt x="3119" y="19108"/>
                        </a:lnTo>
                        <a:lnTo>
                          <a:pt x="2426" y="19701"/>
                        </a:lnTo>
                        <a:lnTo>
                          <a:pt x="19174" y="19701"/>
                        </a:lnTo>
                        <a:close/>
                      </a:path>
                      <a:path w="21600" h="21600" extrusionOk="0">
                        <a:moveTo>
                          <a:pt x="20560" y="20769"/>
                        </a:moveTo>
                        <a:lnTo>
                          <a:pt x="19867" y="20176"/>
                        </a:lnTo>
                        <a:lnTo>
                          <a:pt x="1848" y="20176"/>
                        </a:lnTo>
                        <a:lnTo>
                          <a:pt x="1155" y="20769"/>
                        </a:lnTo>
                        <a:lnTo>
                          <a:pt x="20560" y="20769"/>
                        </a:lnTo>
                        <a:close/>
                      </a:path>
                      <a:path w="21600" h="21600" extrusionOk="0">
                        <a:moveTo>
                          <a:pt x="18828" y="18396"/>
                        </a:moveTo>
                        <a:lnTo>
                          <a:pt x="17442" y="17209"/>
                        </a:lnTo>
                        <a:lnTo>
                          <a:pt x="4158" y="17209"/>
                        </a:lnTo>
                        <a:lnTo>
                          <a:pt x="2772" y="18514"/>
                        </a:lnTo>
                        <a:moveTo>
                          <a:pt x="13168" y="14123"/>
                        </a:moveTo>
                        <a:lnTo>
                          <a:pt x="13168" y="14716"/>
                        </a:lnTo>
                        <a:lnTo>
                          <a:pt x="17788" y="14716"/>
                        </a:lnTo>
                        <a:lnTo>
                          <a:pt x="17788" y="14123"/>
                        </a:lnTo>
                        <a:lnTo>
                          <a:pt x="13168" y="14123"/>
                        </a:lnTo>
                        <a:close/>
                      </a:path>
                      <a:path w="21600" h="21600" extrusionOk="0">
                        <a:moveTo>
                          <a:pt x="6122" y="1899"/>
                        </a:moveTo>
                        <a:lnTo>
                          <a:pt x="6122" y="9732"/>
                        </a:lnTo>
                        <a:lnTo>
                          <a:pt x="15478" y="9732"/>
                        </a:lnTo>
                        <a:lnTo>
                          <a:pt x="15478" y="1899"/>
                        </a:lnTo>
                        <a:lnTo>
                          <a:pt x="6122" y="1899"/>
                        </a:lnTo>
                        <a:moveTo>
                          <a:pt x="6122" y="11631"/>
                        </a:moveTo>
                        <a:lnTo>
                          <a:pt x="15478" y="11631"/>
                        </a:lnTo>
                        <a:lnTo>
                          <a:pt x="15478" y="13174"/>
                        </a:lnTo>
                        <a:lnTo>
                          <a:pt x="6122" y="13174"/>
                        </a:lnTo>
                        <a:lnTo>
                          <a:pt x="6122" y="11631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38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616" y="663"/>
                    <a:ext cx="1042" cy="718"/>
                    <a:chOff x="1565" y="1344"/>
                    <a:chExt cx="1723" cy="1043"/>
                  </a:xfrm>
                </p:grpSpPr>
                <p:sp>
                  <p:nvSpPr>
                    <p:cNvPr id="4158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5" y="1344"/>
                      <a:ext cx="1723" cy="1043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5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1" y="1480"/>
                      <a:ext cx="1451" cy="7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4139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63" y="690"/>
                    <a:ext cx="953" cy="6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414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198" y="890"/>
                    <a:ext cx="315" cy="376"/>
                    <a:chOff x="1746" y="1616"/>
                    <a:chExt cx="1135" cy="1451"/>
                  </a:xfrm>
                </p:grpSpPr>
                <p:sp>
                  <p:nvSpPr>
                    <p:cNvPr id="414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6" y="1616"/>
                      <a:ext cx="1134" cy="14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4142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46" y="1933"/>
                      <a:ext cx="1134" cy="408"/>
                      <a:chOff x="1927" y="1933"/>
                      <a:chExt cx="772" cy="408"/>
                    </a:xfrm>
                  </p:grpSpPr>
                  <p:sp>
                    <p:nvSpPr>
                      <p:cNvPr id="415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1933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5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2069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5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2205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5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2341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143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1" y="1661"/>
                      <a:ext cx="273" cy="1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0066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4144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47" y="2348"/>
                      <a:ext cx="1134" cy="408"/>
                      <a:chOff x="1927" y="1933"/>
                      <a:chExt cx="772" cy="408"/>
                    </a:xfrm>
                  </p:grpSpPr>
                  <p:sp>
                    <p:nvSpPr>
                      <p:cNvPr id="415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1933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5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2069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5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2205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53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2341"/>
                        <a:ext cx="77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14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6" y="2931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6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1" y="2205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29" y="2341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0" y="207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9" y="2613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4133" name="Picture 3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029" t="32283" r="38792" b="40120"/>
                <a:stretch>
                  <a:fillRect/>
                </a:stretch>
              </p:blipFill>
              <p:spPr bwMode="auto">
                <a:xfrm>
                  <a:off x="7839529" y="680821"/>
                  <a:ext cx="1115088" cy="10181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134" name="AutoShape 69"/>
                <p:cNvSpPr>
                  <a:spLocks noChangeArrowheads="1"/>
                </p:cNvSpPr>
                <p:nvPr/>
              </p:nvSpPr>
              <p:spPr bwMode="auto">
                <a:xfrm rot="9000386">
                  <a:off x="7376456" y="1518815"/>
                  <a:ext cx="809625" cy="461962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0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5" name="Line 64"/>
                <p:cNvSpPr>
                  <a:spLocks noChangeShapeType="1"/>
                </p:cNvSpPr>
                <p:nvPr/>
              </p:nvSpPr>
              <p:spPr bwMode="auto">
                <a:xfrm>
                  <a:off x="2699696" y="1576746"/>
                  <a:ext cx="1262704" cy="852913"/>
                </a:xfrm>
                <a:prstGeom prst="line">
                  <a:avLst/>
                </a:prstGeom>
                <a:noFill/>
                <a:ln w="635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6324600" y="913872"/>
                  <a:ext cx="1244832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6600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On-line form</a:t>
                  </a:r>
                </a:p>
              </p:txBody>
            </p:sp>
          </p:grp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76800" y="3860800"/>
            <a:ext cx="3789363" cy="2525713"/>
            <a:chOff x="4876799" y="3861020"/>
            <a:chExt cx="3789980" cy="2525915"/>
          </a:xfrm>
        </p:grpSpPr>
        <p:grpSp>
          <p:nvGrpSpPr>
            <p:cNvPr id="64" name="Group 57"/>
            <p:cNvGrpSpPr>
              <a:grpSpLocks/>
            </p:cNvGrpSpPr>
            <p:nvPr/>
          </p:nvGrpSpPr>
          <p:grpSpPr bwMode="auto">
            <a:xfrm>
              <a:off x="7803179" y="4124061"/>
              <a:ext cx="863600" cy="741363"/>
              <a:chOff x="476" y="1842"/>
              <a:chExt cx="364" cy="372"/>
            </a:xfrm>
            <a:solidFill>
              <a:srgbClr val="7030A0"/>
            </a:solidFill>
          </p:grpSpPr>
          <p:sp>
            <p:nvSpPr>
              <p:cNvPr id="65" name="Oval 58"/>
              <p:cNvSpPr>
                <a:spLocks noChangeArrowheads="1"/>
              </p:cNvSpPr>
              <p:nvPr/>
            </p:nvSpPr>
            <p:spPr bwMode="auto">
              <a:xfrm>
                <a:off x="477" y="2077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59"/>
              <p:cNvSpPr>
                <a:spLocks noChangeArrowheads="1"/>
              </p:cNvSpPr>
              <p:nvPr/>
            </p:nvSpPr>
            <p:spPr bwMode="auto">
              <a:xfrm>
                <a:off x="479" y="1921"/>
                <a:ext cx="360" cy="227"/>
              </a:xfrm>
              <a:prstGeom prst="rect">
                <a:avLst/>
              </a:prstGeom>
              <a:grpFill/>
              <a:ln w="9525" algn="ctr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Line 61"/>
              <p:cNvSpPr>
                <a:spLocks noChangeShapeType="1"/>
              </p:cNvSpPr>
              <p:nvPr/>
            </p:nvSpPr>
            <p:spPr bwMode="auto">
              <a:xfrm>
                <a:off x="840" y="1918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Line 62"/>
              <p:cNvSpPr>
                <a:spLocks noChangeShapeType="1"/>
              </p:cNvSpPr>
              <p:nvPr/>
            </p:nvSpPr>
            <p:spPr bwMode="auto">
              <a:xfrm>
                <a:off x="476" y="1921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1" name="Group 57"/>
            <p:cNvGrpSpPr>
              <a:grpSpLocks/>
            </p:cNvGrpSpPr>
            <p:nvPr/>
          </p:nvGrpSpPr>
          <p:grpSpPr bwMode="auto">
            <a:xfrm>
              <a:off x="7087047" y="5645572"/>
              <a:ext cx="863600" cy="741363"/>
              <a:chOff x="476" y="1842"/>
              <a:chExt cx="364" cy="372"/>
            </a:xfrm>
            <a:solidFill>
              <a:srgbClr val="7030A0"/>
            </a:solidFill>
          </p:grpSpPr>
          <p:sp>
            <p:nvSpPr>
              <p:cNvPr id="132" name="Oval 58"/>
              <p:cNvSpPr>
                <a:spLocks noChangeArrowheads="1"/>
              </p:cNvSpPr>
              <p:nvPr/>
            </p:nvSpPr>
            <p:spPr bwMode="auto">
              <a:xfrm>
                <a:off x="477" y="2077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Rectangle 59"/>
              <p:cNvSpPr>
                <a:spLocks noChangeArrowheads="1"/>
              </p:cNvSpPr>
              <p:nvPr/>
            </p:nvSpPr>
            <p:spPr bwMode="auto">
              <a:xfrm>
                <a:off x="479" y="1921"/>
                <a:ext cx="360" cy="227"/>
              </a:xfrm>
              <a:prstGeom prst="rect">
                <a:avLst/>
              </a:prstGeom>
              <a:grpFill/>
              <a:ln w="9525" algn="ctr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Oval 6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Line 61"/>
              <p:cNvSpPr>
                <a:spLocks noChangeShapeType="1"/>
              </p:cNvSpPr>
              <p:nvPr/>
            </p:nvSpPr>
            <p:spPr bwMode="auto">
              <a:xfrm>
                <a:off x="840" y="1918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Line 62"/>
              <p:cNvSpPr>
                <a:spLocks noChangeShapeType="1"/>
              </p:cNvSpPr>
              <p:nvPr/>
            </p:nvSpPr>
            <p:spPr bwMode="auto">
              <a:xfrm>
                <a:off x="476" y="1921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7" name="Group 57"/>
            <p:cNvGrpSpPr>
              <a:grpSpLocks/>
            </p:cNvGrpSpPr>
            <p:nvPr/>
          </p:nvGrpSpPr>
          <p:grpSpPr bwMode="auto">
            <a:xfrm>
              <a:off x="5665429" y="5426351"/>
              <a:ext cx="863600" cy="741363"/>
              <a:chOff x="476" y="1842"/>
              <a:chExt cx="364" cy="372"/>
            </a:xfrm>
            <a:solidFill>
              <a:srgbClr val="7030A0"/>
            </a:solidFill>
          </p:grpSpPr>
          <p:sp>
            <p:nvSpPr>
              <p:cNvPr id="138" name="Oval 58"/>
              <p:cNvSpPr>
                <a:spLocks noChangeArrowheads="1"/>
              </p:cNvSpPr>
              <p:nvPr/>
            </p:nvSpPr>
            <p:spPr bwMode="auto">
              <a:xfrm>
                <a:off x="477" y="2077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Rectangle 59"/>
              <p:cNvSpPr>
                <a:spLocks noChangeArrowheads="1"/>
              </p:cNvSpPr>
              <p:nvPr/>
            </p:nvSpPr>
            <p:spPr bwMode="auto">
              <a:xfrm>
                <a:off x="479" y="1921"/>
                <a:ext cx="360" cy="227"/>
              </a:xfrm>
              <a:prstGeom prst="rect">
                <a:avLst/>
              </a:prstGeom>
              <a:grpFill/>
              <a:ln w="9525" algn="ctr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Line 61"/>
              <p:cNvSpPr>
                <a:spLocks noChangeShapeType="1"/>
              </p:cNvSpPr>
              <p:nvPr/>
            </p:nvSpPr>
            <p:spPr bwMode="auto">
              <a:xfrm>
                <a:off x="840" y="1918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Line 62"/>
              <p:cNvSpPr>
                <a:spLocks noChangeShapeType="1"/>
              </p:cNvSpPr>
              <p:nvPr/>
            </p:nvSpPr>
            <p:spPr bwMode="auto">
              <a:xfrm>
                <a:off x="476" y="1921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3" name="Group 57"/>
            <p:cNvGrpSpPr>
              <a:grpSpLocks/>
            </p:cNvGrpSpPr>
            <p:nvPr/>
          </p:nvGrpSpPr>
          <p:grpSpPr bwMode="auto">
            <a:xfrm>
              <a:off x="6897040" y="4698605"/>
              <a:ext cx="863600" cy="741363"/>
              <a:chOff x="476" y="1842"/>
              <a:chExt cx="364" cy="372"/>
            </a:xfrm>
            <a:solidFill>
              <a:srgbClr val="7030A0"/>
            </a:solidFill>
          </p:grpSpPr>
          <p:sp>
            <p:nvSpPr>
              <p:cNvPr id="144" name="Oval 58"/>
              <p:cNvSpPr>
                <a:spLocks noChangeArrowheads="1"/>
              </p:cNvSpPr>
              <p:nvPr/>
            </p:nvSpPr>
            <p:spPr bwMode="auto">
              <a:xfrm>
                <a:off x="477" y="2077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Rectangle 59"/>
              <p:cNvSpPr>
                <a:spLocks noChangeArrowheads="1"/>
              </p:cNvSpPr>
              <p:nvPr/>
            </p:nvSpPr>
            <p:spPr bwMode="auto">
              <a:xfrm>
                <a:off x="479" y="1921"/>
                <a:ext cx="360" cy="227"/>
              </a:xfrm>
              <a:prstGeom prst="rect">
                <a:avLst/>
              </a:prstGeom>
              <a:grpFill/>
              <a:ln w="9525" algn="ctr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Oval 6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Line 61"/>
              <p:cNvSpPr>
                <a:spLocks noChangeShapeType="1"/>
              </p:cNvSpPr>
              <p:nvPr/>
            </p:nvSpPr>
            <p:spPr bwMode="auto">
              <a:xfrm>
                <a:off x="840" y="1918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Line 62"/>
              <p:cNvSpPr>
                <a:spLocks noChangeShapeType="1"/>
              </p:cNvSpPr>
              <p:nvPr/>
            </p:nvSpPr>
            <p:spPr bwMode="auto">
              <a:xfrm>
                <a:off x="476" y="1921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12" name="Group 2227248"/>
            <p:cNvGrpSpPr>
              <a:grpSpLocks/>
            </p:cNvGrpSpPr>
            <p:nvPr/>
          </p:nvGrpSpPr>
          <p:grpSpPr bwMode="auto">
            <a:xfrm>
              <a:off x="4876799" y="4114800"/>
              <a:ext cx="990600" cy="1342967"/>
              <a:chOff x="4677655" y="4035136"/>
              <a:chExt cx="742432" cy="1984029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4677655" y="4035491"/>
                <a:ext cx="680673" cy="186465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7239" name="Straight Arrow Connector 2227238"/>
              <p:cNvCxnSpPr/>
              <p:nvPr/>
            </p:nvCxnSpPr>
            <p:spPr>
              <a:xfrm>
                <a:off x="4800224" y="4366203"/>
                <a:ext cx="619984" cy="1653560"/>
              </a:xfrm>
              <a:prstGeom prst="straightConnector1">
                <a:avLst/>
              </a:prstGeom>
              <a:ln w="1016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3" name="Group 209"/>
            <p:cNvGrpSpPr>
              <a:grpSpLocks/>
            </p:cNvGrpSpPr>
            <p:nvPr/>
          </p:nvGrpSpPr>
          <p:grpSpPr bwMode="auto">
            <a:xfrm>
              <a:off x="5583027" y="3919212"/>
              <a:ext cx="1307843" cy="893907"/>
              <a:chOff x="4724400" y="4147710"/>
              <a:chExt cx="695687" cy="1871455"/>
            </a:xfrm>
          </p:grpSpPr>
          <p:cxnSp>
            <p:nvCxnSpPr>
              <p:cNvPr id="211" name="Straight Arrow Connector 210"/>
              <p:cNvCxnSpPr/>
              <p:nvPr/>
            </p:nvCxnSpPr>
            <p:spPr>
              <a:xfrm>
                <a:off x="4724573" y="4148864"/>
                <a:ext cx="679890" cy="186465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4800585" y="4368235"/>
                <a:ext cx="619080" cy="1651929"/>
              </a:xfrm>
              <a:prstGeom prst="straightConnector1">
                <a:avLst/>
              </a:prstGeom>
              <a:ln w="1016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4" name="Group 212"/>
            <p:cNvGrpSpPr>
              <a:grpSpLocks/>
            </p:cNvGrpSpPr>
            <p:nvPr/>
          </p:nvGrpSpPr>
          <p:grpSpPr bwMode="auto">
            <a:xfrm>
              <a:off x="5781426" y="3861020"/>
              <a:ext cx="1999841" cy="627744"/>
              <a:chOff x="4724400" y="4147710"/>
              <a:chExt cx="695687" cy="1871455"/>
            </a:xfrm>
          </p:grpSpPr>
          <p:cxnSp>
            <p:nvCxnSpPr>
              <p:cNvPr id="214" name="Straight Arrow Connector 213"/>
              <p:cNvCxnSpPr/>
              <p:nvPr/>
            </p:nvCxnSpPr>
            <p:spPr>
              <a:xfrm>
                <a:off x="4724537" y="4147710"/>
                <a:ext cx="680477" cy="1860107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>
                <a:off x="4800760" y="4365432"/>
                <a:ext cx="619168" cy="1651851"/>
              </a:xfrm>
              <a:prstGeom prst="straightConnector1">
                <a:avLst/>
              </a:prstGeom>
              <a:ln w="1016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5" name="Group 227"/>
            <p:cNvGrpSpPr>
              <a:grpSpLocks/>
            </p:cNvGrpSpPr>
            <p:nvPr/>
          </p:nvGrpSpPr>
          <p:grpSpPr bwMode="auto">
            <a:xfrm>
              <a:off x="5345710" y="4083100"/>
              <a:ext cx="1675152" cy="1835501"/>
              <a:chOff x="4724400" y="4147710"/>
              <a:chExt cx="695687" cy="1871455"/>
            </a:xfrm>
          </p:grpSpPr>
          <p:cxnSp>
            <p:nvCxnSpPr>
              <p:cNvPr id="229" name="Straight Arrow Connector 228"/>
              <p:cNvCxnSpPr/>
              <p:nvPr/>
            </p:nvCxnSpPr>
            <p:spPr>
              <a:xfrm>
                <a:off x="4724183" y="4147902"/>
                <a:ext cx="680493" cy="186315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4800673" y="4366430"/>
                <a:ext cx="619170" cy="1652718"/>
              </a:xfrm>
              <a:prstGeom prst="straightConnector1">
                <a:avLst/>
              </a:prstGeom>
              <a:ln w="1016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3666126" y="2497555"/>
            <a:ext cx="1859391" cy="1556920"/>
            <a:chOff x="3666126" y="2497555"/>
            <a:chExt cx="1859391" cy="1556920"/>
          </a:xfrm>
        </p:grpSpPr>
        <p:grpSp>
          <p:nvGrpSpPr>
            <p:cNvPr id="92" name="Group 57"/>
            <p:cNvGrpSpPr>
              <a:grpSpLocks/>
            </p:cNvGrpSpPr>
            <p:nvPr/>
          </p:nvGrpSpPr>
          <p:grpSpPr bwMode="auto">
            <a:xfrm>
              <a:off x="3666126" y="2497555"/>
              <a:ext cx="1859391" cy="1556920"/>
              <a:chOff x="476" y="1842"/>
              <a:chExt cx="364" cy="372"/>
            </a:xfrm>
            <a:solidFill>
              <a:schemeClr val="bg1">
                <a:lumMod val="25000"/>
              </a:schemeClr>
            </a:solidFill>
          </p:grpSpPr>
          <p:sp>
            <p:nvSpPr>
              <p:cNvPr id="93" name="Oval 58"/>
              <p:cNvSpPr>
                <a:spLocks noChangeArrowheads="1"/>
              </p:cNvSpPr>
              <p:nvPr/>
            </p:nvSpPr>
            <p:spPr bwMode="auto">
              <a:xfrm>
                <a:off x="477" y="2077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59"/>
              <p:cNvSpPr>
                <a:spLocks noChangeArrowheads="1"/>
              </p:cNvSpPr>
              <p:nvPr/>
            </p:nvSpPr>
            <p:spPr bwMode="auto">
              <a:xfrm>
                <a:off x="479" y="1921"/>
                <a:ext cx="360" cy="227"/>
              </a:xfrm>
              <a:prstGeom prst="rect">
                <a:avLst/>
              </a:prstGeom>
              <a:grpFill/>
              <a:ln w="9525" algn="ctr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Oval 6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63" cy="137"/>
              </a:xfrm>
              <a:prstGeom prst="ellipse">
                <a:avLst/>
              </a:prstGeom>
              <a:grpFill/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61"/>
              <p:cNvSpPr>
                <a:spLocks noChangeShapeType="1"/>
              </p:cNvSpPr>
              <p:nvPr/>
            </p:nvSpPr>
            <p:spPr bwMode="auto">
              <a:xfrm>
                <a:off x="840" y="1918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62"/>
              <p:cNvSpPr>
                <a:spLocks noChangeShapeType="1"/>
              </p:cNvSpPr>
              <p:nvPr/>
            </p:nvSpPr>
            <p:spPr bwMode="auto">
              <a:xfrm>
                <a:off x="476" y="1921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4" name="TextBox 1"/>
            <p:cNvSpPr txBox="1">
              <a:spLocks noChangeArrowheads="1"/>
            </p:cNvSpPr>
            <p:nvPr/>
          </p:nvSpPr>
          <p:spPr bwMode="auto">
            <a:xfrm>
              <a:off x="3918743" y="2590800"/>
              <a:ext cx="14914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66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66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</a:rPr>
                <a:t>DATABASE</a:t>
              </a:r>
            </a:p>
          </p:txBody>
        </p:sp>
        <p:pic>
          <p:nvPicPr>
            <p:cNvPr id="410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871" y="3200400"/>
              <a:ext cx="1277929" cy="60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8333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641FED-1A9B-4C89-B565-D00936F3E6A6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500813" y="881063"/>
            <a:ext cx="25908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CH" sz="2800" u="sng" dirty="0">
                <a:solidFill>
                  <a:srgbClr val="006600"/>
                </a:solidFill>
              </a:rPr>
              <a:t>Partners</a:t>
            </a:r>
          </a:p>
          <a:p>
            <a:pPr marL="342900" indent="-342900">
              <a:lnSpc>
                <a:spcPct val="90000"/>
              </a:lnSpc>
              <a:buFontTx/>
              <a:buChar char="•"/>
              <a:defRPr/>
            </a:pPr>
            <a:endParaRPr lang="de-CH" sz="2800" dirty="0">
              <a:solidFill>
                <a:srgbClr val="006600"/>
              </a:solidFill>
            </a:endParaRPr>
          </a:p>
          <a:p>
            <a:pPr marL="342900" indent="-342900">
              <a:lnSpc>
                <a:spcPct val="90000"/>
              </a:lnSpc>
              <a:buFontTx/>
              <a:buChar char="•"/>
              <a:defRPr/>
            </a:pPr>
            <a:r>
              <a:rPr lang="de-CH" sz="2800" dirty="0">
                <a:solidFill>
                  <a:srgbClr val="006600"/>
                </a:solidFill>
              </a:rPr>
              <a:t>UPOV Office</a:t>
            </a:r>
          </a:p>
          <a:p>
            <a:pPr marL="342900" indent="-342900">
              <a:lnSpc>
                <a:spcPct val="90000"/>
              </a:lnSpc>
              <a:buFontTx/>
              <a:buChar char="•"/>
              <a:defRPr/>
            </a:pPr>
            <a:r>
              <a:rPr lang="de-CH" sz="2800" dirty="0">
                <a:solidFill>
                  <a:srgbClr val="006600"/>
                </a:solidFill>
              </a:rPr>
              <a:t>WIPO</a:t>
            </a:r>
          </a:p>
          <a:p>
            <a:pPr marL="342900" indent="-342900">
              <a:lnSpc>
                <a:spcPct val="90000"/>
              </a:lnSpc>
              <a:buFontTx/>
              <a:buChar char="•"/>
              <a:defRPr/>
            </a:pPr>
            <a:r>
              <a:rPr lang="de-CH" sz="2800" dirty="0">
                <a:solidFill>
                  <a:srgbClr val="006600"/>
                </a:solidFill>
              </a:rPr>
              <a:t>CPVO</a:t>
            </a:r>
          </a:p>
          <a:p>
            <a:pPr marL="342900" indent="-342900">
              <a:lnSpc>
                <a:spcPct val="90000"/>
              </a:lnSpc>
              <a:buFontTx/>
              <a:buChar char="•"/>
              <a:defRPr/>
            </a:pPr>
            <a:r>
              <a:rPr lang="de-CH" sz="2800" dirty="0">
                <a:solidFill>
                  <a:srgbClr val="006600"/>
                </a:solidFill>
              </a:rPr>
              <a:t>ISF</a:t>
            </a:r>
          </a:p>
          <a:p>
            <a:pPr marL="342900" indent="-342900">
              <a:lnSpc>
                <a:spcPct val="90000"/>
              </a:lnSpc>
              <a:buFontTx/>
              <a:buChar char="•"/>
              <a:defRPr/>
            </a:pPr>
            <a:r>
              <a:rPr lang="de-CH" sz="2800" dirty="0">
                <a:solidFill>
                  <a:srgbClr val="006600"/>
                </a:solidFill>
              </a:rPr>
              <a:t>CIOPORA</a:t>
            </a:r>
          </a:p>
        </p:txBody>
      </p:sp>
      <p:sp>
        <p:nvSpPr>
          <p:cNvPr id="2229252" name="Rectangle 4"/>
          <p:cNvSpPr>
            <a:spLocks noChangeArrowheads="1"/>
          </p:cNvSpPr>
          <p:nvPr/>
        </p:nvSpPr>
        <p:spPr bwMode="auto">
          <a:xfrm>
            <a:off x="65314" y="17009"/>
            <a:ext cx="90678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Prototype Electronic Application Form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16764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Argentina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Australia 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Brazil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Canada 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Colombia 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Dominican Republic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Ecuador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European Union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France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 smtClean="0">
                <a:solidFill>
                  <a:srgbClr val="006600"/>
                </a:solidFill>
              </a:rPr>
              <a:t> Germany</a:t>
            </a:r>
            <a:endParaRPr lang="de-CH" sz="2400" dirty="0">
              <a:solidFill>
                <a:srgbClr val="0066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de-CH" sz="2400" dirty="0" smtClean="0">
                <a:solidFill>
                  <a:srgbClr val="006600"/>
                </a:solidFill>
              </a:rPr>
              <a:t> Japan</a:t>
            </a:r>
            <a:endParaRPr lang="de-CH" sz="2400" dirty="0">
              <a:solidFill>
                <a:srgbClr val="0066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Mexico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Netherlands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 smtClean="0">
                <a:solidFill>
                  <a:srgbClr val="006600"/>
                </a:solidFill>
              </a:rPr>
              <a:t> New </a:t>
            </a:r>
            <a:r>
              <a:rPr lang="de-CH" sz="2400" dirty="0">
                <a:solidFill>
                  <a:srgbClr val="006600"/>
                </a:solidFill>
              </a:rPr>
              <a:t>Zealand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Paraguay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Republic of Korea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Switzerland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United States of America</a:t>
            </a:r>
          </a:p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Viet Nam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0513" y="881063"/>
            <a:ext cx="55006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CH" altLang="en-US" sz="2800" u="sng" dirty="0"/>
              <a:t>Participating UPOV members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57912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>
              <a:buFont typeface="Arial" charset="0"/>
              <a:buChar char="•"/>
              <a:defRPr/>
            </a:pPr>
            <a:r>
              <a:rPr lang="de-CH" sz="2400" dirty="0">
                <a:solidFill>
                  <a:srgbClr val="006600"/>
                </a:solidFill>
              </a:rPr>
              <a:t> </a:t>
            </a:r>
            <a:r>
              <a:rPr lang="de-CH" sz="2400" dirty="0" smtClean="0">
                <a:solidFill>
                  <a:srgbClr val="006600"/>
                </a:solidFill>
              </a:rPr>
              <a:t>(China)</a:t>
            </a:r>
            <a:endParaRPr lang="de-CH" sz="24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828923"/>
            <a:ext cx="518160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≥ 60% </a:t>
            </a:r>
            <a:r>
              <a:rPr lang="en-US" sz="2400" dirty="0">
                <a:solidFill>
                  <a:srgbClr val="006600"/>
                </a:solidFill>
              </a:rPr>
              <a:t>of the total applications within UPOV </a:t>
            </a:r>
            <a:r>
              <a:rPr lang="en-US" sz="2400" dirty="0" smtClean="0">
                <a:solidFill>
                  <a:srgbClr val="006600"/>
                </a:solidFill>
              </a:rPr>
              <a:t>members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257800" y="5090736"/>
            <a:ext cx="762000" cy="640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5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39EA-5347-4011-81EB-9A38C38ECB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6469063"/>
            <a:ext cx="876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dirty="0"/>
              <a:t>The boundaries shown on this map do not imply the expression of any opinion whatsoever on the part of UPOV concerning the legal status of any country or territory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314" y="17009"/>
            <a:ext cx="90678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Prototype Electronic Application Form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0513" y="881063"/>
            <a:ext cx="55006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CH" altLang="en-US" sz="2800" u="sng" dirty="0"/>
              <a:t>Participating UPOV members</a:t>
            </a:r>
          </a:p>
        </p:txBody>
      </p:sp>
      <p:pic>
        <p:nvPicPr>
          <p:cNvPr id="3075" name="Picture 3" descr="N:\OrgUPOV\Shared\UPOV_EAF\Maps\EAS participating members november 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3" y="1619250"/>
            <a:ext cx="838450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52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990000"/>
                </a:solidFill>
                <a:ea typeface="+mn-ea"/>
              </a:rPr>
              <a:t>Overview</a:t>
            </a:r>
            <a:endParaRPr lang="en-US" sz="3600" b="1" kern="1200" dirty="0">
              <a:solidFill>
                <a:srgbClr val="990000"/>
              </a:solidFill>
              <a:ea typeface="+mn-ea"/>
            </a:endParaRP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F806E-6F4A-4E36-8AF8-77261D73CB4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1219200"/>
            <a:ext cx="78390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Introduction to UPOV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Overview on the EAF project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ea typeface="MS PGothic" pitchFamily="34" charset="-128"/>
              </a:rPr>
              <a:t>Link with ST.96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Communication with stakeholders 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err="1" smtClean="0">
                <a:solidFill>
                  <a:schemeClr val="bg2"/>
                </a:solidFill>
                <a:ea typeface="MS PGothic" pitchFamily="34" charset="-128"/>
              </a:rPr>
              <a:t>Workplan</a:t>
            </a: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 and next steps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endParaRPr lang="en-US" altLang="ja-JP" dirty="0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0" name="TextBox 11"/>
          <p:cNvSpPr txBox="1">
            <a:spLocks noChangeArrowheads="1"/>
          </p:cNvSpPr>
          <p:nvPr/>
        </p:nvSpPr>
        <p:spPr bwMode="auto">
          <a:xfrm>
            <a:off x="380985" y="4839543"/>
            <a:ext cx="2057305" cy="58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PVP-XML Data Model</a:t>
            </a:r>
          </a:p>
        </p:txBody>
      </p:sp>
      <p:grpSp>
        <p:nvGrpSpPr>
          <p:cNvPr id="7221" name="Group 25"/>
          <p:cNvGrpSpPr>
            <a:grpSpLocks/>
          </p:cNvGrpSpPr>
          <p:nvPr/>
        </p:nvGrpSpPr>
        <p:grpSpPr bwMode="auto">
          <a:xfrm>
            <a:off x="76200" y="1701800"/>
            <a:ext cx="2743072" cy="3102239"/>
            <a:chOff x="152401" y="825566"/>
            <a:chExt cx="2743199" cy="3101340"/>
          </a:xfrm>
        </p:grpSpPr>
        <p:sp>
          <p:nvSpPr>
            <p:cNvPr id="10" name="Rectangle 9"/>
            <p:cNvSpPr/>
            <p:nvPr/>
          </p:nvSpPr>
          <p:spPr>
            <a:xfrm>
              <a:off x="152401" y="825566"/>
              <a:ext cx="2743327" cy="31010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CCFF99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842" y="1109647"/>
              <a:ext cx="1371664" cy="10617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Establish basic common format (XML Schema)  for data exchange based on WIPO Standard ST 96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9190" y="1377856"/>
              <a:ext cx="985883" cy="901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Establish UPOV Design Rules and  Conventions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368" y="3364830"/>
              <a:ext cx="1371664" cy="2539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Design Database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7438" y="2417368"/>
              <a:ext cx="1017634" cy="12236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CH" sz="1050" dirty="0">
                  <a:solidFill>
                    <a:srgbClr val="000000"/>
                  </a:solidFill>
                </a:rPr>
                <a:t>Prepare PVP Data Dictionary</a:t>
              </a:r>
              <a:r>
                <a:rPr lang="en-US" sz="1050" dirty="0">
                  <a:solidFill>
                    <a:srgbClr val="000000"/>
                  </a:solidFill>
                </a:rPr>
                <a:t> and generate Schema Technical Specs</a:t>
              </a:r>
              <a:endParaRPr lang="fr-CH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>
              <a:stCxn id="5" idx="3"/>
            </p:cNvCxnSpPr>
            <p:nvPr/>
          </p:nvCxnSpPr>
          <p:spPr>
            <a:xfrm flipV="1">
              <a:off x="1595506" y="1398488"/>
              <a:ext cx="193684" cy="242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9250" y="2171376"/>
              <a:ext cx="550889" cy="403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2"/>
              <a:endCxn id="7" idx="0"/>
            </p:cNvCxnSpPr>
            <p:nvPr/>
          </p:nvCxnSpPr>
          <p:spPr>
            <a:xfrm>
              <a:off x="909674" y="2171376"/>
              <a:ext cx="9525" cy="1193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09" name="TextBox 31"/>
          <p:cNvSpPr txBox="1">
            <a:spLocks noChangeArrowheads="1"/>
          </p:cNvSpPr>
          <p:nvPr/>
        </p:nvSpPr>
        <p:spPr bwMode="auto">
          <a:xfrm>
            <a:off x="3440877" y="4839543"/>
            <a:ext cx="2057305" cy="3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Data Exchange</a:t>
            </a:r>
          </a:p>
        </p:txBody>
      </p:sp>
      <p:sp>
        <p:nvSpPr>
          <p:cNvPr id="7199" name="TextBox 46"/>
          <p:cNvSpPr txBox="1">
            <a:spLocks noChangeArrowheads="1"/>
          </p:cNvSpPr>
          <p:nvPr/>
        </p:nvSpPr>
        <p:spPr bwMode="auto">
          <a:xfrm>
            <a:off x="6406521" y="4858287"/>
            <a:ext cx="2662867" cy="3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On-line Electronic Form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26188" y="1709737"/>
            <a:ext cx="2743200" cy="3101975"/>
            <a:chOff x="6326188" y="1720850"/>
            <a:chExt cx="2743200" cy="3101975"/>
          </a:xfrm>
        </p:grpSpPr>
        <p:sp>
          <p:nvSpPr>
            <p:cNvPr id="51" name="Rectangle 50"/>
            <p:cNvSpPr/>
            <p:nvPr/>
          </p:nvSpPr>
          <p:spPr bwMode="auto">
            <a:xfrm>
              <a:off x="6326188" y="1720850"/>
              <a:ext cx="2743200" cy="310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CCFF99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6397625" y="2005013"/>
              <a:ext cx="1065213" cy="739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Create Admin Interface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To monitor/ validate input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7608888" y="2005013"/>
              <a:ext cx="1276350" cy="901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Implement Electronic Application Form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In </a:t>
              </a:r>
              <a:r>
                <a:rPr lang="en-US" sz="1050" dirty="0">
                  <a:solidFill>
                    <a:srgbClr val="006600"/>
                  </a:solidFill>
                </a:rPr>
                <a:t>English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For </a:t>
              </a:r>
              <a:r>
                <a:rPr lang="en-US" sz="1050" dirty="0">
                  <a:solidFill>
                    <a:srgbClr val="006600"/>
                  </a:solidFill>
                </a:rPr>
                <a:t>Lettuce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3688" y="4078288"/>
              <a:ext cx="1084262" cy="577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Technical Questionnaire 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6600"/>
                  </a:solidFill>
                </a:rPr>
                <a:t>Create/Edit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8642350" y="2898775"/>
              <a:ext cx="0" cy="430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8863013" y="2886075"/>
              <a:ext cx="7937" cy="1228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 bwMode="auto">
            <a:xfrm>
              <a:off x="7699375" y="2990850"/>
              <a:ext cx="846138" cy="25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Dashboard</a:t>
              </a: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7894638" y="3328988"/>
              <a:ext cx="868362" cy="577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Application form 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6600"/>
                  </a:solidFill>
                </a:rPr>
                <a:t>Create/Edit</a:t>
              </a:r>
            </a:p>
          </p:txBody>
        </p:sp>
      </p:grpSp>
      <p:grpSp>
        <p:nvGrpSpPr>
          <p:cNvPr id="7184" name="Group 116"/>
          <p:cNvGrpSpPr>
            <a:grpSpLocks/>
          </p:cNvGrpSpPr>
          <p:nvPr/>
        </p:nvGrpSpPr>
        <p:grpSpPr bwMode="auto">
          <a:xfrm>
            <a:off x="1257300" y="0"/>
            <a:ext cx="6705600" cy="2022475"/>
            <a:chOff x="1257298" y="0"/>
            <a:chExt cx="6705601" cy="2021911"/>
          </a:xfrm>
        </p:grpSpPr>
        <p:sp>
          <p:nvSpPr>
            <p:cNvPr id="7186" name="TextBox 2"/>
            <p:cNvSpPr txBox="1">
              <a:spLocks noChangeArrowheads="1"/>
            </p:cNvSpPr>
            <p:nvPr/>
          </p:nvSpPr>
          <p:spPr bwMode="auto">
            <a:xfrm>
              <a:off x="2133600" y="0"/>
              <a:ext cx="510540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66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66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UPOV Electronic Application System (EAS)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4648199" y="371371"/>
              <a:ext cx="0" cy="10760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257298" y="1447396"/>
              <a:ext cx="67056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648199" y="1447396"/>
              <a:ext cx="0" cy="2951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257298" y="1426765"/>
              <a:ext cx="0" cy="558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947024" y="1463267"/>
              <a:ext cx="0" cy="558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>
            <a:endCxn id="72" idx="0"/>
          </p:cNvCxnSpPr>
          <p:nvPr/>
        </p:nvCxnSpPr>
        <p:spPr>
          <a:xfrm>
            <a:off x="4572000" y="3328988"/>
            <a:ext cx="4763" cy="174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200400" y="1709738"/>
            <a:ext cx="2743200" cy="3101975"/>
            <a:chOff x="3200400" y="1709738"/>
            <a:chExt cx="2743200" cy="3101975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200400" y="1709738"/>
              <a:ext cx="2743200" cy="310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CCFF99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829050" y="1743075"/>
              <a:ext cx="1371600" cy="7381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Implement Electronic Data Interchange system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3276600" y="2571750"/>
              <a:ext cx="2536825" cy="7381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Establish communication protocol  (WSDL) for the transfer of PVP applications btw breeders and UPOV, and btw UPOV and PVP Offices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4572000" y="4181475"/>
              <a:ext cx="1290638" cy="415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Create 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Export facility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3327400" y="4181475"/>
              <a:ext cx="990600" cy="415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Create Import facility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3355975" y="2105025"/>
              <a:ext cx="552450" cy="381000"/>
            </a:xfrm>
            <a:prstGeom prst="bentConnector3">
              <a:avLst>
                <a:gd name="adj1" fmla="val 646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rot="16200000" flipH="1">
              <a:off x="5150643" y="2062957"/>
              <a:ext cx="544513" cy="457200"/>
            </a:xfrm>
            <a:prstGeom prst="bentConnector3">
              <a:avLst>
                <a:gd name="adj1" fmla="val 583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4337050" y="4341813"/>
              <a:ext cx="220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340100" y="3503613"/>
              <a:ext cx="2473325" cy="414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</a:rPr>
                <a:t>Prepare TEST campaigns (templates and guidelines)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3632200" y="3905250"/>
              <a:ext cx="0" cy="276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39" idx="0"/>
            </p:cNvCxnSpPr>
            <p:nvPr/>
          </p:nvCxnSpPr>
          <p:spPr>
            <a:xfrm>
              <a:off x="5218113" y="3917950"/>
              <a:ext cx="0" cy="2635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58" y="450331"/>
            <a:ext cx="651321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72" y="303091"/>
            <a:ext cx="776728" cy="106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986" y="303092"/>
            <a:ext cx="752119" cy="10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590675"/>
            <a:ext cx="8993188" cy="383381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47638" y="1743075"/>
            <a:ext cx="3192462" cy="5010150"/>
          </a:xfrm>
          <a:prstGeom prst="rect">
            <a:avLst/>
          </a:prstGeom>
          <a:noFill/>
          <a:ln w="38100">
            <a:solidFill>
              <a:schemeClr val="bg1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124200" y="1743075"/>
            <a:ext cx="5873750" cy="3514725"/>
          </a:xfrm>
          <a:prstGeom prst="rect">
            <a:avLst/>
          </a:prstGeom>
          <a:noFill/>
          <a:ln w="38100">
            <a:solidFill>
              <a:srgbClr val="33CC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076" name="Picture 4" descr="N:\OrgUPOV\Shared\Logos\WIPO logo\WIPO-E-BLUE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92" b="89924" l="6806" r="89970">
                        <a14:foregroundMark x1="22328" y1="47163" x2="22328" y2="47163"/>
                        <a14:foregroundMark x1="23582" y1="52667" x2="23582" y2="52667"/>
                        <a14:foregroundMark x1="23940" y1="60288" x2="23940" y2="60288"/>
                        <a14:foregroundMark x1="17134" y1="59526" x2="17134" y2="59526"/>
                        <a14:foregroundMark x1="10866" y1="61050" x2="10866" y2="61050"/>
                        <a14:foregroundMark x1="6806" y1="61050" x2="6806" y2="61050"/>
                        <a14:foregroundMark x1="33552" y1="60034" x2="33552" y2="60034"/>
                        <a14:foregroundMark x1="26567" y1="30398" x2="26567" y2="30398"/>
                        <a14:foregroundMark x1="25075" y1="20745" x2="25075" y2="20745"/>
                        <a14:backgroundMark x1="23224" y1="62405" x2="23224" y2="62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371475"/>
            <a:ext cx="1915402" cy="13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4336" y="303092"/>
            <a:ext cx="1798236" cy="1112238"/>
            <a:chOff x="224336" y="303092"/>
            <a:chExt cx="1798236" cy="1112238"/>
          </a:xfrm>
        </p:grpSpPr>
        <p:pic>
          <p:nvPicPr>
            <p:cNvPr id="3074" name="Picture 2" descr="Rivoire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36" y="303092"/>
              <a:ext cx="835562" cy="111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03092"/>
              <a:ext cx="879572" cy="42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273127" y="5514975"/>
            <a:ext cx="2032048" cy="1238250"/>
            <a:chOff x="1273127" y="5514975"/>
            <a:chExt cx="2032048" cy="1238250"/>
          </a:xfrm>
        </p:grpSpPr>
        <p:pic>
          <p:nvPicPr>
            <p:cNvPr id="717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313" y="5514975"/>
              <a:ext cx="1058862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27" y="6144735"/>
              <a:ext cx="879572" cy="42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6436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0" grpId="0"/>
      <p:bldP spid="7209" grpId="0"/>
      <p:bldP spid="7199" grpId="0"/>
      <p:bldP spid="2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742F51-1071-4883-A812-1D3B1C61C201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2095500" y="925286"/>
            <a:ext cx="4953000" cy="58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990000"/>
                </a:solidFill>
              </a:rPr>
              <a:t>Electronic Form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0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E15C87-D7C5-4AB3-ABCA-5A04C67F13E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62200"/>
            <a:ext cx="85740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bg1">
                    <a:lumMod val="25000"/>
                  </a:schemeClr>
                </a:solidFill>
              </a:rPr>
              <a:t>Presentation of the mock-up</a:t>
            </a:r>
            <a:endParaRPr lang="en-US" kern="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C9123C-767C-4EA1-B284-A375ED90FCD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7475"/>
            <a:ext cx="9202738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75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990000"/>
                </a:solidFill>
                <a:ea typeface="+mn-ea"/>
              </a:rPr>
              <a:t>Overview</a:t>
            </a:r>
            <a:endParaRPr lang="en-US" sz="3600" b="1" kern="1200" dirty="0">
              <a:solidFill>
                <a:srgbClr val="990000"/>
              </a:solidFill>
              <a:ea typeface="+mn-ea"/>
            </a:endParaRP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F806E-6F4A-4E36-8AF8-77261D73CB4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1219200"/>
            <a:ext cx="78390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ea typeface="MS PGothic" pitchFamily="34" charset="-128"/>
              </a:rPr>
              <a:t>Introduction to UPOV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Overview on the EAF project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Link with ST.96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Communication with stakeholders 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err="1" smtClean="0">
                <a:solidFill>
                  <a:schemeClr val="bg2"/>
                </a:solidFill>
                <a:ea typeface="MS PGothic" pitchFamily="34" charset="-128"/>
              </a:rPr>
              <a:t>Workplan</a:t>
            </a: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 and next steps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endParaRPr lang="en-US" altLang="ja-JP" dirty="0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572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BF15FA-EE43-4F1A-A48D-A9FC214628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" y="-228600"/>
            <a:ext cx="9031287" cy="706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563" y="954088"/>
            <a:ext cx="2687637" cy="5522912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1" y="1639888"/>
            <a:ext cx="2057400" cy="4760912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105400" y="3287713"/>
            <a:ext cx="3886200" cy="369887"/>
            <a:chOff x="4876800" y="1964265"/>
            <a:chExt cx="3886200" cy="369332"/>
          </a:xfrm>
        </p:grpSpPr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5791200" y="1964265"/>
              <a:ext cx="2971800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</a:rPr>
                <a:t>COMMON QUESTIONS</a:t>
              </a:r>
              <a:endParaRPr lang="en-US" alt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876800" y="2122777"/>
              <a:ext cx="762000" cy="4596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577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0868E9-78CF-4C99-A8FC-E49A939F4FD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752600"/>
            <a:ext cx="19812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795588"/>
            <a:ext cx="1981200" cy="3681412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876800" y="1963738"/>
            <a:ext cx="3886200" cy="369887"/>
            <a:chOff x="4876800" y="1964265"/>
            <a:chExt cx="3886200" cy="369332"/>
          </a:xfrm>
        </p:grpSpPr>
        <p:sp>
          <p:nvSpPr>
            <p:cNvPr id="6158" name="TextBox 6"/>
            <p:cNvSpPr txBox="1">
              <a:spLocks noChangeArrowheads="1"/>
            </p:cNvSpPr>
            <p:nvPr/>
          </p:nvSpPr>
          <p:spPr bwMode="auto">
            <a:xfrm>
              <a:off x="5791200" y="1964265"/>
              <a:ext cx="2971800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</a:rPr>
                <a:t>PVP CORE </a:t>
              </a:r>
              <a:r>
                <a:rPr lang="en-US" altLang="en-US" sz="1800" b="1" dirty="0">
                  <a:solidFill>
                    <a:srgbClr val="FF0000"/>
                  </a:solidFill>
                </a:rPr>
                <a:t>QUESTIONS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876800" y="2122777"/>
              <a:ext cx="762000" cy="4596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62525" y="3305172"/>
            <a:ext cx="3886200" cy="646331"/>
            <a:chOff x="5029200" y="2116665"/>
            <a:chExt cx="3886200" cy="646550"/>
          </a:xfrm>
        </p:grpSpPr>
        <p:sp>
          <p:nvSpPr>
            <p:cNvPr id="6156" name="TextBox 10"/>
            <p:cNvSpPr txBox="1">
              <a:spLocks noChangeArrowheads="1"/>
            </p:cNvSpPr>
            <p:nvPr/>
          </p:nvSpPr>
          <p:spPr bwMode="auto">
            <a:xfrm>
              <a:off x="5943600" y="2116665"/>
              <a:ext cx="2971800" cy="6465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</a:rPr>
                <a:t>PVP OFFICE SPECIFIC </a:t>
              </a:r>
              <a:r>
                <a:rPr lang="en-US" altLang="en-US" sz="1800" b="1" dirty="0">
                  <a:solidFill>
                    <a:srgbClr val="FF0000"/>
                  </a:solidFill>
                </a:rPr>
                <a:t>QUESTIONS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29200" y="2275469"/>
              <a:ext cx="762000" cy="46054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38600" y="4953000"/>
            <a:ext cx="685800" cy="2286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6248400"/>
            <a:ext cx="685800" cy="211138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4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74C0CE-4748-4E54-804C-5EDE7C3AC7D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04800"/>
            <a:ext cx="8907462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4648200"/>
            <a:ext cx="506413" cy="4572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1944688"/>
            <a:ext cx="2057400" cy="4017962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05400" y="3592514"/>
            <a:ext cx="3886200" cy="646331"/>
            <a:chOff x="4876800" y="1964265"/>
            <a:chExt cx="3886200" cy="645361"/>
          </a:xfrm>
          <a:solidFill>
            <a:srgbClr val="F8F8F8"/>
          </a:solidFill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5791200" y="1964265"/>
              <a:ext cx="2971800" cy="645361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</a:rPr>
                <a:t>PVP CROP SPECIFIC </a:t>
              </a:r>
              <a:r>
                <a:rPr lang="en-US" altLang="en-US" sz="1800" b="1" dirty="0">
                  <a:solidFill>
                    <a:srgbClr val="FF0000"/>
                  </a:solidFill>
                </a:rPr>
                <a:t>QUESTIONS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876800" y="2122777"/>
              <a:ext cx="762000" cy="45968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661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A5154D-A266-4307-90F9-961BECF28D1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9050"/>
            <a:ext cx="916305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2514600"/>
            <a:ext cx="914400" cy="4572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722313"/>
            <a:ext cx="4606925" cy="613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75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6B1ACE-D34F-4C91-B0BB-178DA276CCFC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/>
        </p:blipFill>
        <p:spPr bwMode="auto">
          <a:xfrm>
            <a:off x="2068286" y="685801"/>
            <a:ext cx="4800600" cy="59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990000"/>
                </a:solidFill>
              </a:rPr>
              <a:t>Data Model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09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39EA-5347-4011-81EB-9A38C38ECB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46314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Background</a:t>
            </a:r>
            <a:endParaRPr lang="en-US" kern="0" dirty="0"/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The Administrative and Legal Committee (CAJ) at its sixty-sixth session in Geneva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on October 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29, 2012, endorsed the development of a prototype electronic form for interested members of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the Union 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and agreed that the key aspects of the prototype from the perspective of members of the Union would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be as follows (see document CAJ/66/8 “Report on the Conclusions”, paragraphs 22 and 23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):</a:t>
            </a:r>
          </a:p>
          <a:p>
            <a:endParaRPr lang="en-US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Form Content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: […]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Status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: […]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Languages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: […]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Crops/species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: […]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Partners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: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[…]</a:t>
            </a:r>
          </a:p>
          <a:p>
            <a:endParaRPr lang="en-US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Data format</a:t>
            </a:r>
            <a:r>
              <a:rPr lang="en-US" sz="2000" b="1" dirty="0">
                <a:solidFill>
                  <a:schemeClr val="bg1">
                    <a:lumMod val="25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</a:rPr>
              <a:t>The UPOV electronic form would enable data to be 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</a:rPr>
              <a:t>transferred 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</a:rPr>
              <a:t>participating members 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</a:rPr>
              <a:t>of the Union in Word, Excel, PDF or XML format. The 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</a:rPr>
              <a:t>participating members 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</a:rPr>
              <a:t>of the Union would decide in which format(s) to accept data. </a:t>
            </a:r>
            <a:r>
              <a:rPr lang="en-US" sz="2800" b="1" dirty="0" smtClean="0">
                <a:solidFill>
                  <a:srgbClr val="C00000"/>
                </a:solidFill>
              </a:rPr>
              <a:t>In </a:t>
            </a:r>
            <a:r>
              <a:rPr lang="en-US" sz="2800" b="1" dirty="0">
                <a:solidFill>
                  <a:srgbClr val="C00000"/>
                </a:solidFill>
              </a:rPr>
              <a:t>the case of XML format, a standard format would be developed,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based </a:t>
            </a:r>
            <a:r>
              <a:rPr lang="en-US" sz="2800" b="1" dirty="0">
                <a:solidFill>
                  <a:srgbClr val="C00000"/>
                </a:solidFill>
              </a:rPr>
              <a:t>on </a:t>
            </a:r>
            <a:r>
              <a:rPr lang="en-US" sz="2800" b="1" dirty="0" smtClean="0">
                <a:solidFill>
                  <a:srgbClr val="C00000"/>
                </a:solidFill>
              </a:rPr>
              <a:t>WIPO standard </a:t>
            </a:r>
            <a:r>
              <a:rPr lang="en-US" sz="2800" b="1" dirty="0">
                <a:solidFill>
                  <a:srgbClr val="C00000"/>
                </a:solidFill>
              </a:rPr>
              <a:t>ST.96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065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39EA-5347-4011-81EB-9A38C38ECB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46314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Developments in 2014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304799" y="1099457"/>
            <a:ext cx="8479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</a:rPr>
              <a:t>At the 4</a:t>
            </a:r>
            <a:r>
              <a:rPr lang="en-US" sz="2400" baseline="30000" dirty="0" smtClean="0">
                <a:solidFill>
                  <a:schemeClr val="bg1">
                    <a:lumMod val="2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</a:rPr>
              <a:t> meeting on the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development of a prototype electronic </a:t>
            </a: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</a:rPr>
              <a:t>form, held in Geneva on October 14, 2014</a:t>
            </a:r>
            <a:r>
              <a:rPr lang="en-US" sz="2400" dirty="0" smtClean="0">
                <a:solidFill>
                  <a:srgbClr val="C00000"/>
                </a:solidFill>
              </a:rPr>
              <a:t>, it </a:t>
            </a:r>
            <a:r>
              <a:rPr lang="en-US" sz="2400" dirty="0">
                <a:solidFill>
                  <a:srgbClr val="C00000"/>
                </a:solidFill>
              </a:rPr>
              <a:t>was noted that the PVP-XML Schema would, as far as possible, reuse and refer to relevant components of the WIPO Standard ST.96 (“common components”).  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</a:rPr>
              <a:t>It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was agreed that components which were not covered by the ST.96 standard would be described and developed on the </a:t>
            </a:r>
            <a:r>
              <a:rPr lang="en-US" sz="2400" b="1" dirty="0">
                <a:solidFill>
                  <a:srgbClr val="C00000"/>
                </a:solidFill>
              </a:rPr>
              <a:t>basis of the ST.96 Annex I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(Design Rules and conventions) and UPOV XML Design Rules and Conventions (DRCs).  </a:t>
            </a:r>
            <a:endParaRPr lang="en-US" sz="2400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</a:rPr>
              <a:t>It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was agreed that the PVP-XML </a:t>
            </a:r>
            <a:r>
              <a:rPr lang="en-US" sz="2400" b="1" dirty="0">
                <a:solidFill>
                  <a:srgbClr val="C00000"/>
                </a:solidFill>
              </a:rPr>
              <a:t>would be updated in line with ST.96, as appropriate; however, it was not planned for the PVP-XML to be prepared for adoption as a WIPO standard.</a:t>
            </a:r>
          </a:p>
        </p:txBody>
      </p:sp>
    </p:spTree>
    <p:extLst>
      <p:ext uri="{BB962C8B-B14F-4D97-AF65-F5344CB8AC3E}">
        <p14:creationId xmlns:p14="http://schemas.microsoft.com/office/powerpoint/2010/main" val="110905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685801" y="762000"/>
            <a:ext cx="7924800" cy="571500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695" y="1752600"/>
            <a:ext cx="1219201" cy="60960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prstClr val="white"/>
                </a:solidFill>
              </a:rPr>
              <a:t>PVP-XML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85" y="2743200"/>
            <a:ext cx="2822215" cy="1225195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0" y="4191000"/>
            <a:ext cx="4650864" cy="615645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029200"/>
            <a:ext cx="5943109" cy="615645"/>
          </a:xfrm>
          <a:prstGeom prst="rect">
            <a:avLst/>
          </a:prstGeom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30" y="5791200"/>
            <a:ext cx="6863529" cy="6095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44287" y="190500"/>
            <a:ext cx="8229600" cy="1143000"/>
          </a:xfrm>
          <a:prstGeom prst="rect">
            <a:avLst/>
          </a:prstGeom>
          <a:solidFill>
            <a:srgbClr val="CCFF99">
              <a:alpha val="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cs typeface="Arial"/>
              </a:rPr>
              <a:t>Data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cs typeface="Arial"/>
              </a:rPr>
              <a:t>PVP-XML      and ST.96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fr-CH" dirty="0" smtClean="0"/>
              <a:t>Design </a:t>
            </a:r>
            <a:r>
              <a:rPr lang="fr-CH" dirty="0" err="1" smtClean="0"/>
              <a:t>rules</a:t>
            </a:r>
            <a:endParaRPr lang="fr-CH" dirty="0" smtClean="0"/>
          </a:p>
          <a:p>
            <a:pPr lvl="1"/>
            <a:r>
              <a:rPr lang="fr-CH" dirty="0" err="1" smtClean="0"/>
              <a:t>Schemas</a:t>
            </a:r>
            <a:r>
              <a:rPr lang="fr-CH" dirty="0" smtClean="0"/>
              <a:t> and XML instances</a:t>
            </a:r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err="1" smtClean="0"/>
              <a:t>Naming</a:t>
            </a:r>
            <a:r>
              <a:rPr lang="fr-CH" dirty="0" smtClean="0"/>
              <a:t> conventions</a:t>
            </a:r>
          </a:p>
          <a:p>
            <a:pPr lvl="1"/>
            <a:r>
              <a:rPr lang="fr-CH" dirty="0" smtClean="0"/>
              <a:t>Tag and file </a:t>
            </a:r>
            <a:r>
              <a:rPr lang="fr-CH" dirty="0" err="1" smtClean="0"/>
              <a:t>names</a:t>
            </a:r>
            <a:endParaRPr lang="fr-CH" dirty="0" smtClean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UPOV </a:t>
            </a:r>
            <a:r>
              <a:rPr lang="fr-CH" dirty="0" err="1" smtClean="0"/>
              <a:t>DRCs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New </a:t>
            </a:r>
            <a:r>
              <a:rPr lang="fr-CH" dirty="0" err="1" smtClean="0"/>
              <a:t>Namespace</a:t>
            </a:r>
            <a:r>
              <a:rPr lang="fr-CH" dirty="0"/>
              <a:t> </a:t>
            </a:r>
            <a:r>
              <a:rPr lang="fr-CH" dirty="0" smtClean="0"/>
              <a:t>for PVP components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DRCs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8922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1524000"/>
            <a:ext cx="3018692" cy="2209800"/>
          </a:xfrm>
        </p:spPr>
        <p:txBody>
          <a:bodyPr/>
          <a:lstStyle/>
          <a:p>
            <a:r>
              <a:rPr lang="fr-CH" sz="3200" dirty="0" smtClean="0"/>
              <a:t>Use of ST.96 Components </a:t>
            </a:r>
            <a:r>
              <a:rPr lang="fr-CH" sz="3200" dirty="0" err="1" smtClean="0"/>
              <a:t>without</a:t>
            </a:r>
            <a:r>
              <a:rPr lang="fr-CH" sz="3200" dirty="0" smtClean="0"/>
              <a:t> modification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8C4B7-75EC-4E00-910F-65A21F7481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3987"/>
            <a:ext cx="43434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94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B8105C-0644-4F39-A21C-8E4A5DD000C4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990000"/>
                </a:solidFill>
              </a:rPr>
              <a:t>UPOV: INDEPENDENT INTERGOVERNMENTAL ORGANIZATION</a:t>
            </a:r>
            <a:endParaRPr lang="en-US" smtClean="0">
              <a:solidFill>
                <a:srgbClr val="990000"/>
              </a:solidFill>
            </a:endParaRPr>
          </a:p>
        </p:txBody>
      </p:sp>
      <p:sp>
        <p:nvSpPr>
          <p:cNvPr id="2797572" name="Rectangle 4"/>
          <p:cNvSpPr>
            <a:spLocks noChangeArrowheads="1"/>
          </p:cNvSpPr>
          <p:nvPr/>
        </p:nvSpPr>
        <p:spPr bwMode="auto">
          <a:xfrm>
            <a:off x="457200" y="15240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6600"/>
                </a:solidFill>
                <a:latin typeface="Tahoma" pitchFamily="34" charset="0"/>
              </a:rPr>
              <a:t>The International </a:t>
            </a: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Convention</a:t>
            </a:r>
            <a:r>
              <a:rPr lang="en-US" sz="3200" b="1">
                <a:solidFill>
                  <a:srgbClr val="006600"/>
                </a:solidFill>
                <a:latin typeface="Tahoma" pitchFamily="34" charset="0"/>
              </a:rPr>
              <a:t> for the Protection of New Varieties of Plants</a:t>
            </a:r>
            <a:br>
              <a:rPr lang="en-US" sz="3200" b="1">
                <a:solidFill>
                  <a:srgbClr val="006600"/>
                </a:solidFill>
                <a:latin typeface="Tahoma" pitchFamily="34" charset="0"/>
              </a:rPr>
            </a:br>
            <a:endParaRPr lang="en-US" sz="1000" b="1">
              <a:solidFill>
                <a:srgbClr val="006600"/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US" sz="2800" b="1">
                <a:solidFill>
                  <a:srgbClr val="006600"/>
                </a:solidFill>
                <a:latin typeface="Tahoma" pitchFamily="34" charset="0"/>
              </a:rPr>
              <a:t>established in 1961</a:t>
            </a:r>
            <a:br>
              <a:rPr lang="en-US" sz="2800" b="1">
                <a:solidFill>
                  <a:srgbClr val="006600"/>
                </a:solidFill>
                <a:latin typeface="Tahoma" pitchFamily="34" charset="0"/>
              </a:rPr>
            </a:br>
            <a:endParaRPr lang="en-US" sz="1000" b="1">
              <a:solidFill>
                <a:srgbClr val="006600"/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US" sz="3200" b="1">
                <a:solidFill>
                  <a:srgbClr val="006600"/>
                </a:solidFill>
                <a:latin typeface="Tahoma" pitchFamily="34" charset="0"/>
              </a:rPr>
              <a:t>The International </a:t>
            </a: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Union</a:t>
            </a:r>
            <a:r>
              <a:rPr lang="en-US" sz="3200" b="1">
                <a:solidFill>
                  <a:srgbClr val="006600"/>
                </a:solidFill>
                <a:latin typeface="Tahoma" pitchFamily="34" charset="0"/>
              </a:rPr>
              <a:t> for the Protection of New Varieties of Plants</a:t>
            </a:r>
            <a:br>
              <a:rPr lang="en-US" sz="3200" b="1">
                <a:solidFill>
                  <a:srgbClr val="006600"/>
                </a:solidFill>
                <a:latin typeface="Tahoma" pitchFamily="34" charset="0"/>
              </a:rPr>
            </a:br>
            <a:endParaRPr lang="en-US" sz="3200" b="1">
              <a:solidFill>
                <a:srgbClr val="006600"/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US" sz="800" b="1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800" b="1">
                <a:solidFill>
                  <a:srgbClr val="006600"/>
                </a:solidFill>
                <a:latin typeface="Tahoma" pitchFamily="34" charset="0"/>
              </a:rPr>
            </a:b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</a:t>
            </a:r>
            <a:r>
              <a:rPr lang="en-US" sz="2800" b="1">
                <a:solidFill>
                  <a:srgbClr val="006600"/>
                </a:solidFill>
                <a:latin typeface="Tahoma" pitchFamily="34" charset="0"/>
              </a:rPr>
              <a:t>nion internationale pour la </a:t>
            </a:r>
            <a:br>
              <a:rPr lang="en-US" sz="2800" b="1">
                <a:solidFill>
                  <a:srgbClr val="006600"/>
                </a:solidFill>
                <a:latin typeface="Tahoma" pitchFamily="34" charset="0"/>
              </a:rPr>
            </a:b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</a:t>
            </a:r>
            <a:r>
              <a:rPr lang="en-US" sz="2800" b="1">
                <a:solidFill>
                  <a:srgbClr val="006600"/>
                </a:solidFill>
                <a:latin typeface="Tahoma" pitchFamily="34" charset="0"/>
              </a:rPr>
              <a:t>rotection des </a:t>
            </a: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</a:t>
            </a:r>
            <a:r>
              <a:rPr lang="en-US" sz="2800" b="1">
                <a:solidFill>
                  <a:srgbClr val="006600"/>
                </a:solidFill>
                <a:latin typeface="Tahoma" pitchFamily="34" charset="0"/>
              </a:rPr>
              <a:t>btentions </a:t>
            </a: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</a:t>
            </a:r>
            <a:r>
              <a:rPr lang="en-US" sz="2800" b="1">
                <a:solidFill>
                  <a:srgbClr val="006600"/>
                </a:solidFill>
                <a:latin typeface="Tahoma" pitchFamily="34" charset="0"/>
              </a:rPr>
              <a:t>égétales</a:t>
            </a:r>
            <a:endParaRPr lang="en-US" sz="3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61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1524000"/>
            <a:ext cx="3018692" cy="2209800"/>
          </a:xfrm>
        </p:spPr>
        <p:txBody>
          <a:bodyPr/>
          <a:lstStyle/>
          <a:p>
            <a:r>
              <a:rPr lang="fr-CH" sz="3200" dirty="0" smtClean="0"/>
              <a:t>Use of ST.96 Components </a:t>
            </a:r>
            <a:r>
              <a:rPr lang="fr-CH" sz="3200" dirty="0" err="1" smtClean="0"/>
              <a:t>without</a:t>
            </a:r>
            <a:r>
              <a:rPr lang="fr-CH" sz="3200" dirty="0" smtClean="0"/>
              <a:t> modification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8C4B7-75EC-4E00-910F-65A21F7481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"/>
            <a:ext cx="2819400" cy="669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386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DF54B9-634D-4968-B8AA-C9195A0B72F4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762000"/>
            <a:ext cx="51339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990000"/>
                </a:solidFill>
              </a:rPr>
              <a:t>Data Exchange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9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2957"/>
            <a:ext cx="9067799" cy="66794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/>
        </p:nvSpPr>
        <p:spPr>
          <a:xfrm>
            <a:off x="7708550" y="76200"/>
            <a:ext cx="1359250" cy="2263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2792" y="658202"/>
            <a:ext cx="835372" cy="817213"/>
            <a:chOff x="2562" y="663"/>
            <a:chExt cx="1179" cy="1088"/>
          </a:xfrm>
        </p:grpSpPr>
        <p:sp>
          <p:nvSpPr>
            <p:cNvPr id="5" name="computr2"/>
            <p:cNvSpPr>
              <a:spLocks noEditPoints="1" noChangeArrowheads="1"/>
            </p:cNvSpPr>
            <p:nvPr/>
          </p:nvSpPr>
          <p:spPr bwMode="auto">
            <a:xfrm>
              <a:off x="2562" y="918"/>
              <a:ext cx="1179" cy="833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1 h 21600"/>
                <a:gd name="T4" fmla="*/ 3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3 w 21600"/>
                <a:gd name="T11" fmla="*/ 1 h 21600"/>
                <a:gd name="T12" fmla="*/ 1 w 21600"/>
                <a:gd name="T13" fmla="*/ 0 h 21600"/>
                <a:gd name="T14" fmla="*/ 3 w 21600"/>
                <a:gd name="T15" fmla="*/ 0 h 21600"/>
                <a:gd name="T16" fmla="*/ 3 w 21600"/>
                <a:gd name="T17" fmla="*/ 1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2 w 21600"/>
                <a:gd name="T31" fmla="*/ 1919 h 21600"/>
                <a:gd name="T32" fmla="*/ 15573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616" y="663"/>
              <a:ext cx="1042" cy="718"/>
              <a:chOff x="1565" y="1344"/>
              <a:chExt cx="1723" cy="1043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1723" cy="1043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451" cy="7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690"/>
              <a:ext cx="953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198" y="890"/>
              <a:ext cx="315" cy="376"/>
              <a:chOff x="1746" y="1616"/>
              <a:chExt cx="1135" cy="1451"/>
            </a:xfrm>
          </p:grpSpPr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1746" y="1616"/>
                <a:ext cx="1134" cy="145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1746" y="1933"/>
                <a:ext cx="1134" cy="408"/>
                <a:chOff x="1927" y="1933"/>
                <a:chExt cx="772" cy="408"/>
              </a:xfrm>
            </p:grpSpPr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1791" y="1661"/>
                <a:ext cx="273" cy="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1747" y="2348"/>
                <a:ext cx="1134" cy="408"/>
                <a:chOff x="1927" y="1933"/>
                <a:chExt cx="772" cy="408"/>
              </a:xfrm>
            </p:grpSpPr>
            <p:sp>
              <p:nvSpPr>
                <p:cNvPr id="18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9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0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2336" y="2931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2181" y="220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2029" y="2341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2030" y="207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2049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8" name="File"/>
          <p:cNvSpPr>
            <a:spLocks noEditPoints="1" noChangeArrowheads="1"/>
          </p:cNvSpPr>
          <p:nvPr/>
        </p:nvSpPr>
        <p:spPr bwMode="auto">
          <a:xfrm>
            <a:off x="962253" y="1871003"/>
            <a:ext cx="598225" cy="73186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 smtClean="0">
                <a:solidFill>
                  <a:prstClr val="black"/>
                </a:solidFill>
              </a:rPr>
              <a:t>FTP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Application e-filing tools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64348"/>
            <a:ext cx="1091045" cy="601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600" dirty="0" smtClean="0">
                <a:solidFill>
                  <a:schemeClr val="bg1">
                    <a:lumMod val="25000"/>
                  </a:schemeClr>
                </a:solidFill>
              </a:rPr>
              <a:t>IMPORT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600" dirty="0" smtClean="0">
                <a:solidFill>
                  <a:schemeClr val="bg1">
                    <a:lumMod val="25000"/>
                  </a:schemeClr>
                </a:solidFill>
              </a:rPr>
              <a:t>Web Service</a:t>
            </a:r>
            <a:endParaRPr lang="en-US" sz="16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8" name="Picture 4" descr="D:\Users\madhour\Desktop\Large-CRM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43" y="1871673"/>
            <a:ext cx="1045218" cy="2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29532" y="3720699"/>
            <a:ext cx="125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dirty="0" smtClean="0">
                <a:solidFill>
                  <a:prstClr val="black"/>
                </a:solidFill>
                <a:latin typeface="Calibri"/>
              </a:rPr>
              <a:t>PVP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dirty="0" smtClean="0">
                <a:solidFill>
                  <a:prstClr val="black"/>
                </a:solidFill>
                <a:latin typeface="Calibri"/>
              </a:rPr>
              <a:t>Offices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e.g. 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e.g US.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00800" y="64348"/>
            <a:ext cx="1091045" cy="601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600" dirty="0" smtClean="0">
                <a:solidFill>
                  <a:schemeClr val="bg1">
                    <a:lumMod val="25000"/>
                  </a:schemeClr>
                </a:solidFill>
              </a:rPr>
              <a:t>EXPORT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600" dirty="0" smtClean="0">
                <a:solidFill>
                  <a:schemeClr val="bg1">
                    <a:lumMod val="25000"/>
                  </a:schemeClr>
                </a:solidFill>
              </a:rPr>
              <a:t>Web Service</a:t>
            </a:r>
            <a:endParaRPr lang="en-US" sz="16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130120" y="838200"/>
            <a:ext cx="1375080" cy="3826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prstClr val="white"/>
                </a:solidFill>
              </a:rPr>
              <a:t>PVP-XML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1505241" y="2108566"/>
            <a:ext cx="30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1773166" y="1879137"/>
            <a:ext cx="798142" cy="808851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050" dirty="0" smtClean="0">
                <a:solidFill>
                  <a:prstClr val="black"/>
                </a:solidFill>
              </a:rPr>
              <a:t>Job scheduler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597166" y="2133600"/>
            <a:ext cx="908034" cy="3826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prstClr val="white"/>
                </a:solidFill>
              </a:rPr>
              <a:t>PVP-XML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1994758" y="3636027"/>
            <a:ext cx="1510442" cy="3826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prstClr val="white"/>
                </a:solidFill>
              </a:rPr>
              <a:t>PVP-XML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438400" y="4966820"/>
            <a:ext cx="1066800" cy="3826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prstClr val="white"/>
                </a:solidFill>
              </a:rPr>
              <a:t>PVP-XML</a:t>
            </a:r>
            <a:endParaRPr lang="en-US" sz="900" dirty="0">
              <a:solidFill>
                <a:prstClr val="white"/>
              </a:solidFill>
            </a:endParaRPr>
          </a:p>
        </p:txBody>
      </p:sp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4709019" y="2791167"/>
            <a:ext cx="1561068" cy="1270229"/>
            <a:chOff x="476" y="1842"/>
            <a:chExt cx="364" cy="372"/>
          </a:xfrm>
          <a:solidFill>
            <a:srgbClr val="92D050"/>
          </a:solidFill>
        </p:grpSpPr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477" y="2077"/>
              <a:ext cx="363" cy="137"/>
            </a:xfrm>
            <a:prstGeom prst="ellipse">
              <a:avLst/>
            </a:prstGeom>
            <a:grpFill/>
            <a:ln w="9525" algn="ctr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>
              <a:off x="479" y="1921"/>
              <a:ext cx="360" cy="227"/>
            </a:xfrm>
            <a:prstGeom prst="rect">
              <a:avLst/>
            </a:prstGeom>
            <a:grpFill/>
            <a:ln w="9525" algn="ctr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476" y="1842"/>
              <a:ext cx="363" cy="137"/>
            </a:xfrm>
            <a:prstGeom prst="ellipse">
              <a:avLst/>
            </a:prstGeom>
            <a:grpFill/>
            <a:ln w="9525" algn="ctr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>
              <a:off x="840" y="1918"/>
              <a:ext cx="0" cy="227"/>
            </a:xfrm>
            <a:prstGeom prst="line">
              <a:avLst/>
            </a:prstGeom>
            <a:grp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>
              <a:off x="476" y="1921"/>
              <a:ext cx="0" cy="227"/>
            </a:xfrm>
            <a:prstGeom prst="line">
              <a:avLst/>
            </a:prstGeom>
            <a:grp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41546" y="3126221"/>
            <a:ext cx="156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DATABASE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" name="Curved Down Arrow 1030"/>
          <p:cNvSpPr/>
          <p:nvPr/>
        </p:nvSpPr>
        <p:spPr>
          <a:xfrm>
            <a:off x="4596245" y="2324942"/>
            <a:ext cx="737755" cy="3772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" name="Curved Down Arrow 54"/>
          <p:cNvSpPr/>
          <p:nvPr/>
        </p:nvSpPr>
        <p:spPr>
          <a:xfrm rot="335960">
            <a:off x="5678096" y="2387040"/>
            <a:ext cx="737755" cy="3772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188198" y="4615131"/>
            <a:ext cx="1109125" cy="1076571"/>
            <a:chOff x="2562" y="663"/>
            <a:chExt cx="1179" cy="1088"/>
          </a:xfrm>
        </p:grpSpPr>
        <p:sp>
          <p:nvSpPr>
            <p:cNvPr id="61" name="computr2"/>
            <p:cNvSpPr>
              <a:spLocks noEditPoints="1" noChangeArrowheads="1"/>
            </p:cNvSpPr>
            <p:nvPr/>
          </p:nvSpPr>
          <p:spPr bwMode="auto">
            <a:xfrm>
              <a:off x="2562" y="918"/>
              <a:ext cx="1179" cy="833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1 h 21600"/>
                <a:gd name="T4" fmla="*/ 3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3 w 21600"/>
                <a:gd name="T11" fmla="*/ 1 h 21600"/>
                <a:gd name="T12" fmla="*/ 1 w 21600"/>
                <a:gd name="T13" fmla="*/ 0 h 21600"/>
                <a:gd name="T14" fmla="*/ 3 w 21600"/>
                <a:gd name="T15" fmla="*/ 0 h 21600"/>
                <a:gd name="T16" fmla="*/ 3 w 21600"/>
                <a:gd name="T17" fmla="*/ 1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2 w 21600"/>
                <a:gd name="T31" fmla="*/ 1919 h 21600"/>
                <a:gd name="T32" fmla="*/ 15573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2616" y="663"/>
              <a:ext cx="1042" cy="718"/>
              <a:chOff x="1565" y="1344"/>
              <a:chExt cx="1723" cy="1043"/>
            </a:xfrm>
          </p:grpSpPr>
          <p:sp>
            <p:nvSpPr>
              <p:cNvPr id="82" name="Rectangle 6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1723" cy="1043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" name="Rectangle 7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451" cy="7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690"/>
              <a:ext cx="953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4" name="Group 9"/>
            <p:cNvGrpSpPr>
              <a:grpSpLocks/>
            </p:cNvGrpSpPr>
            <p:nvPr/>
          </p:nvGrpSpPr>
          <p:grpSpPr bwMode="auto">
            <a:xfrm>
              <a:off x="3198" y="890"/>
              <a:ext cx="315" cy="376"/>
              <a:chOff x="1746" y="1616"/>
              <a:chExt cx="1135" cy="1451"/>
            </a:xfrm>
          </p:grpSpPr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1746" y="1616"/>
                <a:ext cx="1134" cy="145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66" name="Group 11"/>
              <p:cNvGrpSpPr>
                <a:grpSpLocks/>
              </p:cNvGrpSpPr>
              <p:nvPr/>
            </p:nvGrpSpPr>
            <p:grpSpPr bwMode="auto">
              <a:xfrm>
                <a:off x="1746" y="1933"/>
                <a:ext cx="1134" cy="408"/>
                <a:chOff x="1927" y="1933"/>
                <a:chExt cx="772" cy="408"/>
              </a:xfrm>
            </p:grpSpPr>
            <p:sp>
              <p:nvSpPr>
                <p:cNvPr id="78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9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0" name="Line 14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81" name="Line 15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7" name="Rectangle 16"/>
              <p:cNvSpPr>
                <a:spLocks noChangeArrowheads="1"/>
              </p:cNvSpPr>
              <p:nvPr/>
            </p:nvSpPr>
            <p:spPr bwMode="auto">
              <a:xfrm>
                <a:off x="1791" y="1661"/>
                <a:ext cx="273" cy="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68" name="Group 17"/>
              <p:cNvGrpSpPr>
                <a:grpSpLocks/>
              </p:cNvGrpSpPr>
              <p:nvPr/>
            </p:nvGrpSpPr>
            <p:grpSpPr bwMode="auto">
              <a:xfrm>
                <a:off x="1747" y="2348"/>
                <a:ext cx="1134" cy="408"/>
                <a:chOff x="1927" y="1933"/>
                <a:chExt cx="772" cy="408"/>
              </a:xfrm>
            </p:grpSpPr>
            <p:sp>
              <p:nvSpPr>
                <p:cNvPr id="74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5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6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7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>
                <a:off x="2336" y="2931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>
                <a:off x="2181" y="220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2029" y="2341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2030" y="207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2049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1036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70297"/>
              </p:ext>
            </p:extLst>
          </p:nvPr>
        </p:nvGraphicFramePr>
        <p:xfrm>
          <a:off x="1330486" y="4676518"/>
          <a:ext cx="882984" cy="58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Фотография Photo Editor" r:id="rId7" imgW="6706536" imgH="5001323" progId="">
                  <p:embed/>
                </p:oleObj>
              </mc:Choice>
              <mc:Fallback>
                <p:oleObj name="Фотография Photo Editor" r:id="rId7" imgW="6706536" imgH="50013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486" y="4676518"/>
                        <a:ext cx="882984" cy="586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ight Arrow 85"/>
          <p:cNvSpPr/>
          <p:nvPr/>
        </p:nvSpPr>
        <p:spPr>
          <a:xfrm>
            <a:off x="7162800" y="860531"/>
            <a:ext cx="848964" cy="3826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prstClr val="white"/>
                </a:solidFill>
              </a:rPr>
              <a:t>PVP-XML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1037" name="Picture 9" descr="D:\Users\madhour\Desktop\biztal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51" y="789107"/>
            <a:ext cx="743049" cy="5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0" descr="D:\Users\madhour\Desktop\oracle-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59" y="1496925"/>
            <a:ext cx="871236" cy="1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7770085" y="92957"/>
            <a:ext cx="11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PVP Offices internal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tools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61" y="3501352"/>
            <a:ext cx="723915" cy="7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ight Arrow 107"/>
          <p:cNvSpPr/>
          <p:nvPr/>
        </p:nvSpPr>
        <p:spPr>
          <a:xfrm>
            <a:off x="7067363" y="5360341"/>
            <a:ext cx="848964" cy="3826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900" dirty="0" smtClean="0">
                <a:solidFill>
                  <a:prstClr val="white"/>
                </a:solidFill>
              </a:rPr>
              <a:t>PVP-XML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4657516" y="5648116"/>
            <a:ext cx="553998" cy="1560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PVP-XML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55663" y="759236"/>
            <a:ext cx="1493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dirty="0" smtClean="0">
                <a:solidFill>
                  <a:prstClr val="black"/>
                </a:solidFill>
                <a:latin typeface="Calibri"/>
              </a:rPr>
              <a:t>Breeders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prstClr val="black"/>
                </a:solidFill>
              </a:rPr>
              <a:t>Online </a:t>
            </a:r>
            <a:r>
              <a:rPr lang="fr-CH" dirty="0" smtClean="0">
                <a:solidFill>
                  <a:prstClr val="black"/>
                </a:solidFill>
              </a:rPr>
              <a:t>form</a:t>
            </a:r>
          </a:p>
          <a:p>
            <a:endParaRPr lang="fr-CH" dirty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prstClr val="black"/>
                </a:solidFill>
                <a:latin typeface="Calibri"/>
              </a:rPr>
              <a:t>Bulk upload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92910" y="5876446"/>
            <a:ext cx="2507497" cy="830103"/>
            <a:chOff x="218768" y="5912044"/>
            <a:chExt cx="2507497" cy="830103"/>
          </a:xfrm>
        </p:grpSpPr>
        <p:sp>
          <p:nvSpPr>
            <p:cNvPr id="32" name="Right Brace 31"/>
            <p:cNvSpPr/>
            <p:nvPr/>
          </p:nvSpPr>
          <p:spPr>
            <a:xfrm rot="5400000">
              <a:off x="1179636" y="4951176"/>
              <a:ext cx="585762" cy="250749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" y="6465148"/>
              <a:ext cx="2216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 SUBMISSION</a:t>
              </a:r>
              <a:endParaRPr lang="en-US" sz="12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587282" y="5942272"/>
            <a:ext cx="1436551" cy="830103"/>
            <a:chOff x="218768" y="5912044"/>
            <a:chExt cx="2507497" cy="830103"/>
          </a:xfrm>
        </p:grpSpPr>
        <p:sp>
          <p:nvSpPr>
            <p:cNvPr id="116" name="Right Brace 115"/>
            <p:cNvSpPr/>
            <p:nvPr/>
          </p:nvSpPr>
          <p:spPr>
            <a:xfrm rot="5400000">
              <a:off x="1179636" y="4951176"/>
              <a:ext cx="585762" cy="250749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81000" y="6465148"/>
              <a:ext cx="2216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APPLICATION</a:t>
              </a:r>
              <a:endParaRPr lang="en-US" sz="1200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-29809" y="3126221"/>
            <a:ext cx="273021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15000" y="6428600"/>
            <a:ext cx="220132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20905" y="6428600"/>
            <a:ext cx="336529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8020366" y="5050187"/>
            <a:ext cx="835372" cy="817213"/>
            <a:chOff x="2562" y="663"/>
            <a:chExt cx="1179" cy="1088"/>
          </a:xfrm>
        </p:grpSpPr>
        <p:sp>
          <p:nvSpPr>
            <p:cNvPr id="93" name="computr2"/>
            <p:cNvSpPr>
              <a:spLocks noEditPoints="1" noChangeArrowheads="1"/>
            </p:cNvSpPr>
            <p:nvPr/>
          </p:nvSpPr>
          <p:spPr bwMode="auto">
            <a:xfrm>
              <a:off x="2562" y="918"/>
              <a:ext cx="1179" cy="833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1 h 21600"/>
                <a:gd name="T4" fmla="*/ 3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3 w 21600"/>
                <a:gd name="T11" fmla="*/ 1 h 21600"/>
                <a:gd name="T12" fmla="*/ 1 w 21600"/>
                <a:gd name="T13" fmla="*/ 0 h 21600"/>
                <a:gd name="T14" fmla="*/ 3 w 21600"/>
                <a:gd name="T15" fmla="*/ 0 h 21600"/>
                <a:gd name="T16" fmla="*/ 3 w 21600"/>
                <a:gd name="T17" fmla="*/ 1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2 w 21600"/>
                <a:gd name="T31" fmla="*/ 1919 h 21600"/>
                <a:gd name="T32" fmla="*/ 15573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94" name="Group 93"/>
            <p:cNvGrpSpPr>
              <a:grpSpLocks/>
            </p:cNvGrpSpPr>
            <p:nvPr/>
          </p:nvGrpSpPr>
          <p:grpSpPr bwMode="auto">
            <a:xfrm>
              <a:off x="2616" y="663"/>
              <a:ext cx="1042" cy="718"/>
              <a:chOff x="1565" y="1344"/>
              <a:chExt cx="1723" cy="1043"/>
            </a:xfrm>
          </p:grpSpPr>
          <p:sp>
            <p:nvSpPr>
              <p:cNvPr id="119" name="Rectangle 6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1723" cy="1043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0" name="Rectangle 7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451" cy="7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pic>
          <p:nvPicPr>
            <p:cNvPr id="9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690"/>
              <a:ext cx="953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6" name="Group 9"/>
            <p:cNvGrpSpPr>
              <a:grpSpLocks/>
            </p:cNvGrpSpPr>
            <p:nvPr/>
          </p:nvGrpSpPr>
          <p:grpSpPr bwMode="auto">
            <a:xfrm>
              <a:off x="3198" y="890"/>
              <a:ext cx="315" cy="376"/>
              <a:chOff x="1746" y="1616"/>
              <a:chExt cx="1135" cy="1451"/>
            </a:xfrm>
          </p:grpSpPr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>
                <a:off x="1746" y="1616"/>
                <a:ext cx="1134" cy="145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98" name="Group 11"/>
              <p:cNvGrpSpPr>
                <a:grpSpLocks/>
              </p:cNvGrpSpPr>
              <p:nvPr/>
            </p:nvGrpSpPr>
            <p:grpSpPr bwMode="auto">
              <a:xfrm>
                <a:off x="1746" y="1933"/>
                <a:ext cx="1134" cy="408"/>
                <a:chOff x="1927" y="1933"/>
                <a:chExt cx="772" cy="408"/>
              </a:xfrm>
            </p:grpSpPr>
            <p:sp>
              <p:nvSpPr>
                <p:cNvPr id="112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13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14" name="Line 14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15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9" name="Rectangle 16"/>
              <p:cNvSpPr>
                <a:spLocks noChangeArrowheads="1"/>
              </p:cNvSpPr>
              <p:nvPr/>
            </p:nvSpPr>
            <p:spPr bwMode="auto">
              <a:xfrm>
                <a:off x="1791" y="1661"/>
                <a:ext cx="273" cy="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>
                <a:off x="1747" y="2348"/>
                <a:ext cx="1134" cy="408"/>
                <a:chOff x="1927" y="1933"/>
                <a:chExt cx="772" cy="408"/>
              </a:xfrm>
            </p:grpSpPr>
            <p:sp>
              <p:nvSpPr>
                <p:cNvPr id="106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7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09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110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1" name="Line 22"/>
              <p:cNvSpPr>
                <a:spLocks noChangeShapeType="1"/>
              </p:cNvSpPr>
              <p:nvPr/>
            </p:nvSpPr>
            <p:spPr bwMode="auto">
              <a:xfrm>
                <a:off x="2336" y="2931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2" name="Line 23"/>
              <p:cNvSpPr>
                <a:spLocks noChangeShapeType="1"/>
              </p:cNvSpPr>
              <p:nvPr/>
            </p:nvSpPr>
            <p:spPr bwMode="auto">
              <a:xfrm>
                <a:off x="2181" y="220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Line 24"/>
              <p:cNvSpPr>
                <a:spLocks noChangeShapeType="1"/>
              </p:cNvSpPr>
              <p:nvPr/>
            </p:nvSpPr>
            <p:spPr bwMode="auto">
              <a:xfrm>
                <a:off x="2029" y="2341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4" name="Line 25"/>
              <p:cNvSpPr>
                <a:spLocks noChangeShapeType="1"/>
              </p:cNvSpPr>
              <p:nvPr/>
            </p:nvSpPr>
            <p:spPr bwMode="auto">
              <a:xfrm>
                <a:off x="2030" y="207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5" name="Line 26"/>
              <p:cNvSpPr>
                <a:spLocks noChangeShapeType="1"/>
              </p:cNvSpPr>
              <p:nvPr/>
            </p:nvSpPr>
            <p:spPr bwMode="auto">
              <a:xfrm>
                <a:off x="2049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pic>
        <p:nvPicPr>
          <p:cNvPr id="1026" name="Picture 2" descr="D:\Users\madhour\AppData\Local\Microsoft\Windows\Temporary Internet Files\Content.IE5\Q847PO4R\MP900390092[1]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42" y="4941301"/>
            <a:ext cx="464747" cy="3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09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31" grpId="0" animBg="1"/>
      <p:bldP spid="38" grpId="0" animBg="1"/>
      <p:bldP spid="40" grpId="0" animBg="1"/>
      <p:bldP spid="43" grpId="0" animBg="1"/>
      <p:bldP spid="44" grpId="0" animBg="1"/>
      <p:bldP spid="45" grpId="0" animBg="1"/>
      <p:bldP spid="52" grpId="0"/>
      <p:bldP spid="1031" grpId="0" animBg="1"/>
      <p:bldP spid="55" grpId="0" animBg="1"/>
      <p:bldP spid="86" grpId="0" animBg="1"/>
      <p:bldP spid="84" grpId="0"/>
      <p:bldP spid="108" grpId="0" animBg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58" y="0"/>
            <a:ext cx="8229600" cy="1143000"/>
          </a:xfrm>
        </p:spPr>
        <p:txBody>
          <a:bodyPr/>
          <a:lstStyle/>
          <a:p>
            <a:r>
              <a:rPr lang="fr-CH" dirty="0" smtClean="0"/>
              <a:t>Data Exchange-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Transfer of PVP applications between: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Breeders/Applicants and UPOV</a:t>
            </a:r>
          </a:p>
          <a:p>
            <a:pPr lvl="2"/>
            <a:r>
              <a:rPr lang="en-US" dirty="0" smtClean="0"/>
              <a:t>Online submission using online form</a:t>
            </a:r>
          </a:p>
          <a:p>
            <a:pPr lvl="2"/>
            <a:r>
              <a:rPr lang="en-US" dirty="0" smtClean="0"/>
              <a:t>Bulk upload</a:t>
            </a:r>
            <a:endParaRPr lang="en-US" b="1" dirty="0" smtClean="0"/>
          </a:p>
          <a:p>
            <a:pPr lvl="2"/>
            <a:r>
              <a:rPr lang="en-US" dirty="0" smtClean="0"/>
              <a:t>Dashboard:  View and/or Edit applications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UPOV and PVP Offices</a:t>
            </a:r>
          </a:p>
          <a:p>
            <a:pPr lvl="2"/>
            <a:r>
              <a:rPr lang="en-US" dirty="0" smtClean="0"/>
              <a:t>PVP Office system with import facility</a:t>
            </a:r>
          </a:p>
          <a:p>
            <a:pPr lvl="2"/>
            <a:r>
              <a:rPr lang="en-US" dirty="0" smtClean="0"/>
              <a:t>PVP Office without import facility</a:t>
            </a:r>
          </a:p>
          <a:p>
            <a:pPr lvl="2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05" y="1752600"/>
            <a:ext cx="181639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99" y="4114800"/>
            <a:ext cx="1436601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148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990000"/>
                </a:solidFill>
                <a:ea typeface="+mn-ea"/>
              </a:rPr>
              <a:t>Overview</a:t>
            </a:r>
            <a:endParaRPr lang="en-US" sz="3600" b="1" kern="1200" dirty="0">
              <a:solidFill>
                <a:srgbClr val="990000"/>
              </a:solidFill>
              <a:ea typeface="+mn-ea"/>
            </a:endParaRP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F806E-6F4A-4E36-8AF8-77261D73CB43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1219200"/>
            <a:ext cx="78390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Introduction to UPOV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Overview on the EAF project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Link with ST.96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ea typeface="MS PGothic" pitchFamily="34" charset="-128"/>
              </a:rPr>
              <a:t>Communication with stakeholders 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err="1" smtClean="0">
                <a:solidFill>
                  <a:schemeClr val="bg2"/>
                </a:solidFill>
                <a:ea typeface="MS PGothic" pitchFamily="34" charset="-128"/>
              </a:rPr>
              <a:t>Workplan</a:t>
            </a: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 and next steps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endParaRPr lang="en-US" altLang="ja-JP" dirty="0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2D3C16-CA83-4D77-9135-372140E7479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Wiki space UPOV_EAS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19256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925638"/>
            <a:ext cx="90106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4350"/>
            <a:ext cx="145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919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39EA-5347-4011-81EB-9A38C38ECB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" t="-20115" r="19322" b="20115"/>
          <a:stretch/>
        </p:blipFill>
        <p:spPr bwMode="auto">
          <a:xfrm>
            <a:off x="-21771" y="990600"/>
            <a:ext cx="8925344" cy="48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smtClean="0"/>
              <a:t>Wiki space UPOV_EAS</a:t>
            </a:r>
            <a:endParaRPr lang="en-US" altLang="en-US" kern="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19256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4350"/>
            <a:ext cx="145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00" y="5641521"/>
            <a:ext cx="4114800" cy="1162050"/>
            <a:chOff x="533400" y="5641521"/>
            <a:chExt cx="4114800" cy="11620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641521"/>
              <a:ext cx="173355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064" y="5791200"/>
              <a:ext cx="2392136" cy="973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ight Arrow 6"/>
          <p:cNvSpPr/>
          <p:nvPr/>
        </p:nvSpPr>
        <p:spPr>
          <a:xfrm rot="19102098">
            <a:off x="1200150" y="4300663"/>
            <a:ext cx="2133600" cy="7235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7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990000"/>
                </a:solidFill>
                <a:ea typeface="+mn-ea"/>
              </a:rPr>
              <a:t>Overview</a:t>
            </a:r>
            <a:endParaRPr lang="en-US" sz="3600" b="1" kern="1200" dirty="0">
              <a:solidFill>
                <a:srgbClr val="990000"/>
              </a:solidFill>
              <a:ea typeface="+mn-ea"/>
            </a:endParaRP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F806E-6F4A-4E36-8AF8-77261D73CB43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1219200"/>
            <a:ext cx="78390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Introduction to UPOV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Overview on the EAF project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Link with ST.96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bg2"/>
                </a:solidFill>
                <a:ea typeface="MS PGothic" pitchFamily="34" charset="-128"/>
              </a:rPr>
              <a:t>Communication with stakeholders 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ea typeface="MS PGothic" pitchFamily="34" charset="-128"/>
              </a:rPr>
              <a:t>Work plan and next steps</a:t>
            </a:r>
          </a:p>
          <a:p>
            <a:pPr marL="609600" indent="-609600" eaLnBrk="1" hangingPunct="1">
              <a:spcBef>
                <a:spcPct val="50000"/>
              </a:spcBef>
              <a:defRPr/>
            </a:pPr>
            <a:endParaRPr lang="en-US" altLang="ja-JP" dirty="0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8C4B7-75EC-4E00-910F-65A21F7481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7591648"/>
              </p:ext>
            </p:extLst>
          </p:nvPr>
        </p:nvGraphicFramePr>
        <p:xfrm>
          <a:off x="609600" y="685800"/>
          <a:ext cx="7848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3657" y="21771"/>
            <a:ext cx="8229600" cy="1143000"/>
          </a:xfrm>
        </p:spPr>
        <p:txBody>
          <a:bodyPr/>
          <a:lstStyle/>
          <a:p>
            <a:r>
              <a:rPr lang="en-US" altLang="ja-JP" dirty="0">
                <a:ea typeface="MS PGothic" pitchFamily="34" charset="-128"/>
              </a:rPr>
              <a:t>Work </a:t>
            </a:r>
            <a:r>
              <a:rPr lang="en-US" altLang="ja-JP" dirty="0" smtClean="0">
                <a:ea typeface="MS PGothic" pitchFamily="34" charset="-128"/>
              </a:rPr>
              <a:t>plan and next steps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0100" y="4800600"/>
            <a:ext cx="1295400" cy="1941731"/>
            <a:chOff x="800100" y="4800600"/>
            <a:chExt cx="1295400" cy="1941731"/>
          </a:xfrm>
        </p:grpSpPr>
        <p:sp>
          <p:nvSpPr>
            <p:cNvPr id="13" name="Down Arrow 12"/>
            <p:cNvSpPr/>
            <p:nvPr/>
          </p:nvSpPr>
          <p:spPr>
            <a:xfrm>
              <a:off x="990600" y="4800600"/>
              <a:ext cx="914400" cy="1219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" y="6096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December 2014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38600" y="4760463"/>
            <a:ext cx="1295400" cy="1941731"/>
            <a:chOff x="800100" y="4800600"/>
            <a:chExt cx="1295400" cy="1941731"/>
          </a:xfrm>
        </p:grpSpPr>
        <p:sp>
          <p:nvSpPr>
            <p:cNvPr id="18" name="Down Arrow 17"/>
            <p:cNvSpPr/>
            <p:nvPr/>
          </p:nvSpPr>
          <p:spPr>
            <a:xfrm>
              <a:off x="990600" y="4800600"/>
              <a:ext cx="914400" cy="1219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100" y="6096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February 2015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24700" y="4760463"/>
            <a:ext cx="1295400" cy="1941731"/>
            <a:chOff x="800100" y="4800600"/>
            <a:chExt cx="1295400" cy="1941731"/>
          </a:xfrm>
        </p:grpSpPr>
        <p:sp>
          <p:nvSpPr>
            <p:cNvPr id="21" name="Down Arrow 20"/>
            <p:cNvSpPr/>
            <p:nvPr/>
          </p:nvSpPr>
          <p:spPr>
            <a:xfrm>
              <a:off x="990600" y="4800600"/>
              <a:ext cx="914400" cy="1219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100" y="6096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October 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274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7455-7296-4E2A-B906-B2C43394FB79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2795522" name="Picture 2" descr="File:Europe-Switzerland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61913"/>
            <a:ext cx="7737475" cy="67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23" name="Rectangle 3"/>
          <p:cNvSpPr>
            <a:spLocks noChangeArrowheads="1"/>
          </p:cNvSpPr>
          <p:nvPr/>
        </p:nvSpPr>
        <p:spPr bwMode="auto">
          <a:xfrm>
            <a:off x="1219200" y="685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lang="en-GB" altLang="en-US" sz="2400">
              <a:solidFill>
                <a:srgbClr val="669900"/>
              </a:solidFill>
              <a:latin typeface="Times New Roman" pitchFamily="18" charset="0"/>
            </a:endParaRPr>
          </a:p>
        </p:txBody>
      </p:sp>
      <p:pic>
        <p:nvPicPr>
          <p:cNvPr id="2795524" name="Picture 4" descr="2130599013_aee892921e_m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5000"/>
          <a:stretch>
            <a:fillRect/>
          </a:stretch>
        </p:blipFill>
        <p:spPr bwMode="auto">
          <a:xfrm>
            <a:off x="5486400" y="2667000"/>
            <a:ext cx="22637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25" name="Picture 5" descr="00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4" t="18512" r="23993" b="46945"/>
          <a:stretch>
            <a:fillRect/>
          </a:stretch>
        </p:blipFill>
        <p:spPr bwMode="auto">
          <a:xfrm>
            <a:off x="5410200" y="838200"/>
            <a:ext cx="24288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26" name="Text Box 6"/>
          <p:cNvSpPr txBox="1">
            <a:spLocks noChangeArrowheads="1"/>
          </p:cNvSpPr>
          <p:nvPr/>
        </p:nvSpPr>
        <p:spPr bwMode="auto">
          <a:xfrm>
            <a:off x="4648200" y="4165600"/>
            <a:ext cx="336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263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9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9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A57F7C-FCBD-411C-A93B-4DC1FD75C2F2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609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UPOV MISSION STATEMENT</a:t>
            </a:r>
            <a:endParaRPr lang="en-US" sz="3600" smtClean="0">
              <a:solidFill>
                <a:srgbClr val="990000"/>
              </a:solidFill>
            </a:endParaRPr>
          </a:p>
        </p:txBody>
      </p:sp>
      <p:sp>
        <p:nvSpPr>
          <p:cNvPr id="266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86800" cy="304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006600"/>
                </a:solidFill>
              </a:rPr>
              <a:t>“To provide and promote an effective system of plant variety protection, with the aim </a:t>
            </a:r>
            <a:r>
              <a:rPr lang="en-US" sz="3600" b="1" dirty="0"/>
              <a:t>of encouraging the development of new varieties of plants, for the benefit of society</a:t>
            </a:r>
            <a:r>
              <a:rPr lang="en-US" sz="3600" b="1" dirty="0" smtClean="0">
                <a:solidFill>
                  <a:srgbClr val="006600"/>
                </a:solidFill>
              </a:rPr>
              <a:t>”</a:t>
            </a:r>
            <a:r>
              <a:rPr lang="en-US" sz="3600" b="1" i="1" dirty="0" smtClean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14341" name="Picture 4" descr="UPOV logo_gre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29194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75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t="3232" r="2093" b="3327"/>
          <a:stretch/>
        </p:blipFill>
        <p:spPr bwMode="auto">
          <a:xfrm>
            <a:off x="84083" y="76200"/>
            <a:ext cx="8907517" cy="44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41168"/>
            <a:ext cx="8610600" cy="757238"/>
          </a:xfrm>
          <a:noFill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6600"/>
                </a:solidFill>
                <a:latin typeface="Verdana" pitchFamily="34" charset="0"/>
              </a:rPr>
              <a:t>72 members of UPOV (green) </a:t>
            </a:r>
            <a:br>
              <a:rPr lang="en-US" altLang="en-US" sz="24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en-US" altLang="en-US" sz="2400" b="1" dirty="0" smtClean="0">
                <a:solidFill>
                  <a:srgbClr val="663300"/>
                </a:solidFill>
                <a:latin typeface="Verdana" pitchFamily="34" charset="0"/>
              </a:rPr>
              <a:t>16 initiating States &amp; 1 organizations (brown)</a:t>
            </a:r>
            <a:br>
              <a:rPr lang="en-US" altLang="en-US" sz="2400" b="1" dirty="0" smtClean="0">
                <a:solidFill>
                  <a:srgbClr val="663300"/>
                </a:solidFill>
                <a:latin typeface="Verdana" pitchFamily="34" charset="0"/>
              </a:rPr>
            </a:br>
            <a:r>
              <a:rPr lang="en-US" altLang="en-US" sz="2400" b="1" dirty="0" smtClean="0">
                <a:solidFill>
                  <a:srgbClr val="B2260A"/>
                </a:solidFill>
                <a:latin typeface="Verdana" pitchFamily="34" charset="0"/>
              </a:rPr>
              <a:t>24 States and </a:t>
            </a:r>
            <a:r>
              <a:rPr lang="en-US" altLang="en-US" sz="2400" b="1" dirty="0">
                <a:solidFill>
                  <a:srgbClr val="B2260A"/>
                </a:solidFill>
                <a:latin typeface="Verdana" pitchFamily="34" charset="0"/>
              </a:rPr>
              <a:t>1</a:t>
            </a:r>
            <a:r>
              <a:rPr lang="en-US" altLang="en-US" sz="2400" b="1" dirty="0" smtClean="0">
                <a:solidFill>
                  <a:srgbClr val="B2260A"/>
                </a:solidFill>
                <a:latin typeface="Verdana" pitchFamily="34" charset="0"/>
              </a:rPr>
              <a:t> IGO have requested 	assistance for the development of laws (orange)</a:t>
            </a:r>
            <a:endParaRPr lang="es-AR" altLang="en-US" sz="2400" b="1" dirty="0" smtClean="0">
              <a:solidFill>
                <a:srgbClr val="B2260A"/>
              </a:solidFill>
              <a:latin typeface="Verdana" pitchFamily="34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8600" y="6224588"/>
            <a:ext cx="868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6600"/>
                </a:solidFill>
              </a:rPr>
              <a:t>The boundaries shown on this map do not imply the expression of any opinion whatsoever on the part of UPOV concerning the legal status of any country or territory</a:t>
            </a:r>
          </a:p>
        </p:txBody>
      </p:sp>
      <p:pic>
        <p:nvPicPr>
          <p:cNvPr id="103430" name="Picture 6" descr="Studio spotlight on a moveable 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088" y="-260080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Studio spotlight on a moveable 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488" y="-258556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3819B6-9DDC-4349-9B86-4D091EC04967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28800"/>
            <a:ext cx="8991600" cy="609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UPOV MISSION STATEMENT</a:t>
            </a:r>
            <a:endParaRPr lang="en-US" sz="3600" smtClean="0">
              <a:solidFill>
                <a:srgbClr val="990000"/>
              </a:solidFill>
            </a:endParaRPr>
          </a:p>
        </p:txBody>
      </p:sp>
      <p:sp>
        <p:nvSpPr>
          <p:cNvPr id="282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686800" cy="304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smtClean="0">
                <a:solidFill>
                  <a:srgbClr val="006600"/>
                </a:solidFill>
              </a:rPr>
              <a:t>“To provide and promote an </a:t>
            </a:r>
            <a:r>
              <a:rPr lang="en-US" sz="3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effective system of </a:t>
            </a:r>
            <a:r>
              <a:rPr lang="en-US" sz="3600" b="1" u="sng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3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lant </a:t>
            </a:r>
            <a:r>
              <a:rPr lang="en-US" sz="3600" b="1" u="sng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ariety </a:t>
            </a:r>
            <a:r>
              <a:rPr lang="en-US" sz="3600" b="1" u="sng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3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rotection (PVP)</a:t>
            </a:r>
            <a:r>
              <a:rPr lang="en-US" sz="3600" b="1" smtClean="0">
                <a:solidFill>
                  <a:srgbClr val="006600"/>
                </a:solidFill>
              </a:rPr>
              <a:t>, </a:t>
            </a:r>
            <a:r>
              <a:rPr lang="en-US" sz="3600" smtClean="0">
                <a:solidFill>
                  <a:srgbClr val="006600"/>
                </a:solidFill>
              </a:rPr>
              <a:t>[…]”</a:t>
            </a:r>
          </a:p>
          <a:p>
            <a:pPr eaLnBrk="1" hangingPunct="1">
              <a:buFontTx/>
              <a:buNone/>
              <a:defRPr/>
            </a:pPr>
            <a:endParaRPr lang="en-US" sz="120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  <p:pic>
        <p:nvPicPr>
          <p:cNvPr id="23557" name="Picture 4" descr="UPOV logo_gre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29194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23177" name="Group 9"/>
          <p:cNvGrpSpPr>
            <a:grpSpLocks/>
          </p:cNvGrpSpPr>
          <p:nvPr/>
        </p:nvGrpSpPr>
        <p:grpSpPr bwMode="auto">
          <a:xfrm>
            <a:off x="990600" y="4267200"/>
            <a:ext cx="7772400" cy="1905000"/>
            <a:chOff x="624" y="2688"/>
            <a:chExt cx="4896" cy="1200"/>
          </a:xfrm>
        </p:grpSpPr>
        <p:sp>
          <p:nvSpPr>
            <p:cNvPr id="2823175" name="AutoShape 7"/>
            <p:cNvSpPr>
              <a:spLocks noChangeArrowheads="1"/>
            </p:cNvSpPr>
            <p:nvPr/>
          </p:nvSpPr>
          <p:spPr bwMode="auto">
            <a:xfrm>
              <a:off x="1104" y="2688"/>
              <a:ext cx="4416" cy="1200"/>
            </a:xfrm>
            <a:prstGeom prst="verticalScrol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600" b="1" u="sng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3600" b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lant </a:t>
              </a:r>
              <a:r>
                <a:rPr lang="en-US" sz="3600" b="1" u="sng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r>
                <a:rPr lang="en-US" sz="3600" b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reeder’s </a:t>
              </a:r>
              <a:r>
                <a:rPr lang="en-US" sz="3600" b="1" u="sng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r>
                <a:rPr lang="en-US" sz="3600" b="1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ight (PBR)</a:t>
              </a:r>
            </a:p>
            <a:p>
              <a:pPr algn="ctr">
                <a:defRPr/>
              </a:pPr>
              <a:endParaRPr lang="en-US" sz="3600"/>
            </a:p>
          </p:txBody>
        </p:sp>
        <p:sp>
          <p:nvSpPr>
            <p:cNvPr id="23560" name="AutoShape 6"/>
            <p:cNvSpPr>
              <a:spLocks noChangeArrowheads="1"/>
            </p:cNvSpPr>
            <p:nvPr/>
          </p:nvSpPr>
          <p:spPr bwMode="auto">
            <a:xfrm>
              <a:off x="624" y="2928"/>
              <a:ext cx="528" cy="24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AutoShape 8"/>
            <p:cNvSpPr>
              <a:spLocks noChangeArrowheads="1"/>
            </p:cNvSpPr>
            <p:nvPr/>
          </p:nvSpPr>
          <p:spPr bwMode="auto">
            <a:xfrm>
              <a:off x="1440" y="3456"/>
              <a:ext cx="384" cy="384"/>
            </a:xfrm>
            <a:prstGeom prst="star24">
              <a:avLst>
                <a:gd name="adj" fmla="val 3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2269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C0F41B-8404-4062-A91D-840E3C4C036C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0938" r="3751" b="12500"/>
          <a:stretch>
            <a:fillRect/>
          </a:stretch>
        </p:blipFill>
        <p:spPr bwMode="auto">
          <a:xfrm>
            <a:off x="381000" y="228600"/>
            <a:ext cx="79248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5461" name="Rectangle 5"/>
          <p:cNvSpPr>
            <a:spLocks noChangeArrowheads="1"/>
          </p:cNvSpPr>
          <p:nvPr/>
        </p:nvSpPr>
        <p:spPr bwMode="auto">
          <a:xfrm>
            <a:off x="533400" y="3352800"/>
            <a:ext cx="7696200" cy="2590800"/>
          </a:xfrm>
          <a:prstGeom prst="rect">
            <a:avLst/>
          </a:prstGeom>
          <a:noFill/>
          <a:ln w="2540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5462" name="Rectangle 6"/>
          <p:cNvSpPr>
            <a:spLocks noChangeArrowheads="1"/>
          </p:cNvSpPr>
          <p:nvPr/>
        </p:nvSpPr>
        <p:spPr bwMode="auto">
          <a:xfrm>
            <a:off x="609600" y="3352800"/>
            <a:ext cx="2514600" cy="2590800"/>
          </a:xfrm>
          <a:prstGeom prst="rect">
            <a:avLst/>
          </a:prstGeom>
          <a:noFill/>
          <a:ln w="2540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5463" name="Rectangle 7"/>
          <p:cNvSpPr>
            <a:spLocks noChangeArrowheads="1"/>
          </p:cNvSpPr>
          <p:nvPr/>
        </p:nvSpPr>
        <p:spPr bwMode="auto">
          <a:xfrm>
            <a:off x="5715000" y="3276600"/>
            <a:ext cx="2514600" cy="1066800"/>
          </a:xfrm>
          <a:prstGeom prst="rect">
            <a:avLst/>
          </a:prstGeom>
          <a:noFill/>
          <a:ln w="254000">
            <a:solidFill>
              <a:srgbClr val="00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5464" name="Rectangle 8"/>
          <p:cNvSpPr>
            <a:spLocks noChangeArrowheads="1"/>
          </p:cNvSpPr>
          <p:nvPr/>
        </p:nvSpPr>
        <p:spPr bwMode="auto">
          <a:xfrm>
            <a:off x="3124200" y="4191000"/>
            <a:ext cx="2514600" cy="1066800"/>
          </a:xfrm>
          <a:prstGeom prst="rect">
            <a:avLst/>
          </a:prstGeom>
          <a:noFill/>
          <a:ln w="254000">
            <a:solidFill>
              <a:srgbClr val="00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5465" name="Rectangle 9"/>
          <p:cNvSpPr>
            <a:spLocks noChangeArrowheads="1"/>
          </p:cNvSpPr>
          <p:nvPr/>
        </p:nvSpPr>
        <p:spPr bwMode="auto">
          <a:xfrm>
            <a:off x="609600" y="4876800"/>
            <a:ext cx="2514600" cy="1066800"/>
          </a:xfrm>
          <a:prstGeom prst="rect">
            <a:avLst/>
          </a:prstGeom>
          <a:noFill/>
          <a:ln w="254000">
            <a:solidFill>
              <a:srgbClr val="00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3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5461" grpId="0" animBg="1"/>
      <p:bldP spid="2835462" grpId="0" animBg="1"/>
      <p:bldP spid="2835463" grpId="0" animBg="1"/>
      <p:bldP spid="2835464" grpId="0" animBg="1"/>
      <p:bldP spid="2835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E09-FBD0-4556-8366-A2192FF0320C}" type="slidenum">
              <a:rPr lang="en-US"/>
              <a:pPr/>
              <a:t>9</a:t>
            </a:fld>
            <a:endParaRPr lang="en-US"/>
          </a:p>
        </p:txBody>
      </p:sp>
      <p:sp>
        <p:nvSpPr>
          <p:cNvPr id="297881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http://www.upov.int</a:t>
            </a:r>
            <a:endParaRPr lang="en-US" sz="9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8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0938" r="1250" b="14844"/>
          <a:stretch>
            <a:fillRect/>
          </a:stretch>
        </p:blipFill>
        <p:spPr bwMode="auto">
          <a:xfrm>
            <a:off x="533400" y="609600"/>
            <a:ext cx="8001000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08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1022</Words>
  <Application>Microsoft Office PowerPoint</Application>
  <PresentationFormat>On-screen Show (4:3)</PresentationFormat>
  <Paragraphs>257</Paragraphs>
  <Slides>38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Фотография Photo Editor</vt:lpstr>
      <vt:lpstr>London, United Kingdom November 10, 2014</vt:lpstr>
      <vt:lpstr>Overview</vt:lpstr>
      <vt:lpstr>UPOV: INDEPENDENT INTERGOVERNMENTAL ORGANIZATION</vt:lpstr>
      <vt:lpstr>PowerPoint Presentation</vt:lpstr>
      <vt:lpstr>UPOV MISSION STATEMENT</vt:lpstr>
      <vt:lpstr>72 members of UPOV (green)  16 initiating States &amp; 1 organizations (brown) 24 States and 1 IGO have requested  assistance for the development of laws (orange)</vt:lpstr>
      <vt:lpstr>UPOV MISSION STATEMENT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ST.96 Components without modification</vt:lpstr>
      <vt:lpstr>Use of ST.96 Components without modification</vt:lpstr>
      <vt:lpstr>PowerPoint Presentation</vt:lpstr>
      <vt:lpstr>PowerPoint Presentation</vt:lpstr>
      <vt:lpstr>Data Exchange- Use Cases</vt:lpstr>
      <vt:lpstr>Overview</vt:lpstr>
      <vt:lpstr>Wiki space UPOV_EAS</vt:lpstr>
      <vt:lpstr>PowerPoint Presentation</vt:lpstr>
      <vt:lpstr>Overview</vt:lpstr>
      <vt:lpstr>Work plan and next steps</vt:lpstr>
    </vt:vector>
  </TitlesOfParts>
  <Company>UPOV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MADHOUR Hend</dc:creator>
  <cp:lastModifiedBy>Geraldine Rodriguez</cp:lastModifiedBy>
  <cp:revision>112</cp:revision>
  <cp:lastPrinted>2014-11-06T08:56:38Z</cp:lastPrinted>
  <dcterms:created xsi:type="dcterms:W3CDTF">2014-10-03T06:11:10Z</dcterms:created>
  <dcterms:modified xsi:type="dcterms:W3CDTF">2015-01-21T16:06:37Z</dcterms:modified>
</cp:coreProperties>
</file>