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6" r:id="rId4"/>
    <p:sldId id="270" r:id="rId5"/>
    <p:sldId id="272" r:id="rId6"/>
    <p:sldId id="273" r:id="rId7"/>
    <p:sldId id="271" r:id="rId8"/>
    <p:sldId id="259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ent" initials="P" lastIdx="4" clrIdx="0"/>
  <p:cmAuthor id="1" name="특허청" initials="특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149"/>
    <a:srgbClr val="83A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4604" autoAdjust="0"/>
  </p:normalViewPr>
  <p:slideViewPr>
    <p:cSldViewPr>
      <p:cViewPr>
        <p:scale>
          <a:sx n="106" d="100"/>
          <a:sy n="106" d="100"/>
        </p:scale>
        <p:origin x="-31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EAEC-F8DE-4384-9678-FB782CF19172}" type="datetimeFigureOut">
              <a:rPr lang="ko-KR" altLang="en-US" smtClean="0"/>
              <a:t>2015-01-21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BA-4223-472A-9FF0-27062ED58CE8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16" name="그룹 15"/>
          <p:cNvGrpSpPr/>
          <p:nvPr userDrawn="1"/>
        </p:nvGrpSpPr>
        <p:grpSpPr>
          <a:xfrm>
            <a:off x="0" y="0"/>
            <a:ext cx="9144000" cy="6622753"/>
            <a:chOff x="0" y="0"/>
            <a:chExt cx="9144000" cy="6622753"/>
          </a:xfrm>
        </p:grpSpPr>
        <p:pic>
          <p:nvPicPr>
            <p:cNvPr id="8" name="그림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622753"/>
            </a:xfrm>
            <a:prstGeom prst="rect">
              <a:avLst/>
            </a:prstGeom>
          </p:spPr>
        </p:pic>
        <p:pic>
          <p:nvPicPr>
            <p:cNvPr id="12" name="Picture 2" descr="C:\Users\특허청\Downloads\kipo_logo_img.gi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1242" y="181497"/>
              <a:ext cx="936104" cy="28803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그림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29430"/>
              <a:ext cx="1725588" cy="45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7765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EAEC-F8DE-4384-9678-FB782CF19172}" type="datetimeFigureOut">
              <a:rPr lang="ko-KR" altLang="en-US" smtClean="0"/>
              <a:t>2015-01-21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BA-4223-472A-9FF0-27062ED58C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400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EAEC-F8DE-4384-9678-FB782CF19172}" type="datetimeFigureOut">
              <a:rPr lang="ko-KR" altLang="en-US" smtClean="0"/>
              <a:t>2015-01-21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BA-4223-472A-9FF0-27062ED58C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128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EAEC-F8DE-4384-9678-FB782CF19172}" type="datetimeFigureOut">
              <a:rPr lang="ko-KR" altLang="en-US" smtClean="0"/>
              <a:t>2015-01-21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BA-4223-472A-9FF0-27062ED58C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855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EAEC-F8DE-4384-9678-FB782CF19172}" type="datetimeFigureOut">
              <a:rPr lang="ko-KR" altLang="en-US" smtClean="0"/>
              <a:t>2015-01-21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BA-4223-472A-9FF0-27062ED58C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31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EAEC-F8DE-4384-9678-FB782CF19172}" type="datetimeFigureOut">
              <a:rPr lang="ko-KR" altLang="en-US" smtClean="0"/>
              <a:t>2015-01-21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BA-4223-472A-9FF0-27062ED58C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120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EAEC-F8DE-4384-9678-FB782CF19172}" type="datetimeFigureOut">
              <a:rPr lang="ko-KR" altLang="en-US" smtClean="0"/>
              <a:t>2015-01-21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BA-4223-472A-9FF0-27062ED58C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030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EAEC-F8DE-4384-9678-FB782CF19172}" type="datetimeFigureOut">
              <a:rPr lang="ko-KR" altLang="en-US" smtClean="0"/>
              <a:t>2015-01-21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BA-4223-472A-9FF0-27062ED58C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239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EAEC-F8DE-4384-9678-FB782CF19172}" type="datetimeFigureOut">
              <a:rPr lang="ko-KR" altLang="en-US" smtClean="0"/>
              <a:t>2015-01-21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BA-4223-472A-9FF0-27062ED58C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16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EAEC-F8DE-4384-9678-FB782CF19172}" type="datetimeFigureOut">
              <a:rPr lang="ko-KR" altLang="en-US" smtClean="0"/>
              <a:t>2015-01-21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BA-4223-472A-9FF0-27062ED58C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91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EAEC-F8DE-4384-9678-FB782CF19172}" type="datetimeFigureOut">
              <a:rPr lang="ko-KR" altLang="en-US" smtClean="0"/>
              <a:t>2015-01-21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BA-4223-472A-9FF0-27062ED58C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13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mapeet.com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999\999작업\9외교통상부\시안2psd\본문 copy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 rotWithShape="1"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"/>
          <a:stretch/>
        </p:blipFill>
        <p:spPr>
          <a:xfrm>
            <a:off x="0" y="457200"/>
            <a:ext cx="4991291" cy="656641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1D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0688"/>
            <a:ext cx="9144000" cy="288032"/>
          </a:xfrm>
          <a:prstGeom prst="rect">
            <a:avLst/>
          </a:prstGeom>
          <a:solidFill>
            <a:srgbClr val="9EB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/>
          <p:cNvSpPr/>
          <p:nvPr userDrawn="1"/>
        </p:nvSpPr>
        <p:spPr>
          <a:xfrm>
            <a:off x="0" y="6624736"/>
            <a:ext cx="9144000" cy="260648"/>
          </a:xfrm>
          <a:prstGeom prst="rect">
            <a:avLst/>
          </a:prstGeom>
          <a:solidFill>
            <a:srgbClr val="1D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4">
            <a:hlinkClick r:id="rId15"/>
          </p:cNvPr>
          <p:cNvSpPr/>
          <p:nvPr userDrawn="1"/>
        </p:nvSpPr>
        <p:spPr>
          <a:xfrm>
            <a:off x="6863208" y="6630119"/>
            <a:ext cx="18132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kumimoji="1" lang="en-US" sz="800" kern="1200" cap="small" baseline="0" dirty="0" smtClean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152400" algn="ctr" rotWithShape="0">
                    <a:prstClr val="black">
                      <a:alpha val="7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Korean Intellectual Property Office</a:t>
            </a: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3EAEC-F8DE-4384-9678-FB782CF19172}" type="datetimeFigureOut">
              <a:rPr lang="ko-KR" altLang="en-US" smtClean="0"/>
              <a:t>2015-01-21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FEDBA-4223-472A-9FF0-27062ED58CE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9" name="Picture 5" descr="C:\Users\onnoo-05\Desktop\특허청\psd\png\18\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763" y="96226"/>
            <a:ext cx="1166237" cy="524462"/>
          </a:xfrm>
          <a:prstGeom prst="rect">
            <a:avLst/>
          </a:prstGeom>
          <a:noFill/>
        </p:spPr>
      </p:pic>
      <p:sp>
        <p:nvSpPr>
          <p:cNvPr id="24" name="TextBox 6"/>
          <p:cNvSpPr txBox="1">
            <a:spLocks noChangeArrowheads="1"/>
          </p:cNvSpPr>
          <p:nvPr userDrawn="1"/>
        </p:nvSpPr>
        <p:spPr bwMode="auto">
          <a:xfrm>
            <a:off x="8513683" y="6663965"/>
            <a:ext cx="51914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fld id="{E9D349F2-5226-49F4-AEC0-72B27765BE90}" type="slidenum">
              <a:rPr lang="ko-KR" altLang="en-US" sz="900" smtClean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152400" algn="ctr" rotWithShape="0">
                    <a:prstClr val="black">
                      <a:alpha val="70000"/>
                    </a:prstClr>
                  </a:outerShdw>
                </a:effectLst>
                <a:latin typeface="+mn-ea"/>
                <a:ea typeface="+mn-ea"/>
              </a:rPr>
              <a:pPr algn="r" eaLnBrk="1" hangingPunct="1"/>
              <a:t>‹#›</a:t>
            </a:fld>
            <a:endParaRPr lang="ko-KR" altLang="en-US" sz="5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effectLst>
                <a:outerShdw blurRad="152400" algn="ctr" rotWithShape="0">
                  <a:prstClr val="black">
                    <a:alpha val="70000"/>
                  </a:prst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133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/>
          <p:nvPr/>
        </p:nvSpPr>
        <p:spPr>
          <a:xfrm>
            <a:off x="0" y="1988840"/>
            <a:ext cx="9144000" cy="2376264"/>
          </a:xfrm>
          <a:prstGeom prst="rect">
            <a:avLst/>
          </a:prstGeom>
          <a:solidFill>
            <a:srgbClr val="1D263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55160" y="2721114"/>
            <a:ext cx="8712968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 algn="ctr" eaLnBrk="1" hangingPunct="1"/>
            <a:r>
              <a:rPr lang="en-US" altLang="ko-K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KIPO’s </a:t>
            </a:r>
            <a:r>
              <a:rPr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Activities for ST.96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187624" y="5272172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Korean Intellectual Property Office</a:t>
            </a:r>
            <a:endParaRPr lang="en-US" altLang="ko-KR" sz="20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2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683568" y="1441229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endParaRPr lang="ko-KR" altLang="en-US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369" y="145051"/>
            <a:ext cx="532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Topics of Discussion </a:t>
            </a:r>
            <a:r>
              <a:rPr lang="en-US" altLang="ko-KR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1336675" y="2997200"/>
            <a:ext cx="6389688" cy="547688"/>
          </a:xfrm>
          <a:prstGeom prst="roundRect">
            <a:avLst>
              <a:gd name="adj" fmla="val 48741"/>
            </a:avLst>
          </a:prstGeom>
          <a:gradFill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754188" y="3090347"/>
            <a:ext cx="55324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180000"/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II. Activities</a:t>
            </a:r>
            <a:b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</a:b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1336675" y="2160588"/>
            <a:ext cx="6389688" cy="547687"/>
          </a:xfrm>
          <a:prstGeom prst="roundRect">
            <a:avLst>
              <a:gd name="adj" fmla="val 48741"/>
            </a:avLst>
          </a:prstGeom>
          <a:gradFill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16088" y="2229922"/>
            <a:ext cx="5160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180000"/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I. Background</a:t>
            </a: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1333427" y="3869472"/>
            <a:ext cx="6389688" cy="547688"/>
          </a:xfrm>
          <a:prstGeom prst="roundRect">
            <a:avLst>
              <a:gd name="adj" fmla="val 48741"/>
            </a:avLst>
          </a:prstGeom>
          <a:gradFill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50940" y="3962619"/>
            <a:ext cx="23170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180000"/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III. Future Plan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0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6369" y="145051"/>
            <a:ext cx="532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I. Background</a:t>
            </a:r>
            <a:endParaRPr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320361"/>
              </p:ext>
            </p:extLst>
          </p:nvPr>
        </p:nvGraphicFramePr>
        <p:xfrm>
          <a:off x="1187623" y="3398806"/>
          <a:ext cx="6984777" cy="2304255"/>
        </p:xfrm>
        <a:graphic>
          <a:graphicData uri="http://schemas.openxmlformats.org/drawingml/2006/table">
            <a:tbl>
              <a:tblPr/>
              <a:tblGrid>
                <a:gridCol w="6984777"/>
              </a:tblGrid>
              <a:tr h="41644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굴림체"/>
                          <a:cs typeface="Calibri" pitchFamily="34" charset="0"/>
                        </a:rPr>
                        <a:t>   </a:t>
                      </a: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굴림체"/>
                          <a:cs typeface="Calibri" pitchFamily="34" charset="0"/>
                        </a:rPr>
                        <a:t>Data</a:t>
                      </a:r>
                      <a:r>
                        <a:rPr lang="en-US" altLang="ko-KR" sz="16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굴림체"/>
                          <a:cs typeface="Calibri" pitchFamily="34" charset="0"/>
                        </a:rPr>
                        <a:t> Format by Production Period (Patents, Utility Models)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907" marR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8781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한양중고딕"/>
                      </a:endParaRPr>
                    </a:p>
                  </a:txBody>
                  <a:tcPr marL="17907" marR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내용 개체 틀 17"/>
          <p:cNvSpPr txBox="1">
            <a:spLocks/>
          </p:cNvSpPr>
          <p:nvPr/>
        </p:nvSpPr>
        <p:spPr bwMode="auto">
          <a:xfrm>
            <a:off x="396369" y="980728"/>
            <a:ext cx="7920047" cy="557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  <a:sym typeface="Wingdings 3" pitchFamily="18" charset="2"/>
              </a:rPr>
              <a:t>Objectives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  <a:sym typeface="Wingdings 3" pitchFamily="18" charset="2"/>
            </a:endParaRP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ko-KR" dirty="0" smtClean="0">
                <a:latin typeface="Arial" panose="020B0604020202020204" pitchFamily="34" charset="0"/>
                <a:ea typeface="나눔고딕"/>
                <a:cs typeface="Arial" panose="020B0604020202020204" pitchFamily="34" charset="0"/>
              </a:rPr>
              <a:t>To </a:t>
            </a:r>
            <a:r>
              <a:rPr lang="en-US" altLang="ko-KR" dirty="0">
                <a:latin typeface="Arial" panose="020B0604020202020204" pitchFamily="34" charset="0"/>
                <a:ea typeface="나눔고딕"/>
                <a:cs typeface="Arial" panose="020B0604020202020204" pitchFamily="34" charset="0"/>
              </a:rPr>
              <a:t>secure compatibility and consistency for data exchange and dissemination</a:t>
            </a: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altLang="ko-KR" dirty="0" smtClean="0">
                <a:latin typeface="Arial" panose="020B0604020202020204" pitchFamily="34" charset="0"/>
                <a:ea typeface="나눔고딕"/>
                <a:cs typeface="Arial" panose="020B0604020202020204" pitchFamily="34" charset="0"/>
              </a:rPr>
              <a:t>To </a:t>
            </a:r>
            <a:r>
              <a:rPr lang="en-US" altLang="ko-KR" dirty="0">
                <a:latin typeface="Arial" panose="020B0604020202020204" pitchFamily="34" charset="0"/>
                <a:ea typeface="나눔고딕"/>
                <a:cs typeface="Arial" panose="020B0604020202020204" pitchFamily="34" charset="0"/>
              </a:rPr>
              <a:t>apply WIPO ST.96 </a:t>
            </a:r>
            <a:r>
              <a:rPr lang="en-US" altLang="ko-KR" dirty="0" smtClean="0">
                <a:latin typeface="Arial" panose="020B0604020202020204" pitchFamily="34" charset="0"/>
                <a:ea typeface="나눔고딕"/>
                <a:cs typeface="Arial" panose="020B0604020202020204" pitchFamily="34" charset="0"/>
              </a:rPr>
              <a:t>to </a:t>
            </a:r>
            <a:r>
              <a:rPr lang="en-US" altLang="ko-KR" dirty="0">
                <a:latin typeface="Arial" panose="020B0604020202020204" pitchFamily="34" charset="0"/>
                <a:ea typeface="나눔고딕"/>
                <a:cs typeface="Arial" panose="020B0604020202020204" pitchFamily="34" charset="0"/>
              </a:rPr>
              <a:t>KIPO’s current and future IP data, based on </a:t>
            </a:r>
            <a:r>
              <a:rPr lang="en-US" altLang="ko-KR" dirty="0" smtClean="0">
                <a:latin typeface="Arial" panose="020B0604020202020204" pitchFamily="34" charset="0"/>
                <a:ea typeface="나눔고딕"/>
                <a:cs typeface="Arial" panose="020B0604020202020204" pitchFamily="34" charset="0"/>
              </a:rPr>
              <a:t>our </a:t>
            </a:r>
            <a:r>
              <a:rPr lang="en-US" altLang="ko-KR" dirty="0">
                <a:latin typeface="Arial" panose="020B0604020202020204" pitchFamily="34" charset="0"/>
                <a:ea typeface="나눔고딕"/>
                <a:cs typeface="Arial" panose="020B0604020202020204" pitchFamily="34" charset="0"/>
              </a:rPr>
              <a:t>existing proprietary standards (XML Schema, SGML) </a:t>
            </a:r>
            <a:endParaRPr lang="en-US" altLang="ko-KR" dirty="0" smtClean="0">
              <a:latin typeface="Arial" panose="020B0604020202020204" pitchFamily="34" charset="0"/>
              <a:ea typeface="나눔고딕"/>
              <a:cs typeface="Arial" panose="020B0604020202020204" pitchFamily="34" charset="0"/>
            </a:endParaRPr>
          </a:p>
          <a:p>
            <a:pPr marL="246938" indent="-246938">
              <a:spcAft>
                <a:spcPts val="600"/>
              </a:spcAft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  <a:sym typeface="Wingdings 3" pitchFamily="18" charset="2"/>
              </a:rPr>
              <a:t>2. Current status</a:t>
            </a:r>
          </a:p>
          <a:p>
            <a:pPr marL="246938" indent="-246938">
              <a:spcAft>
                <a:spcPts val="1200"/>
              </a:spcAft>
            </a:pPr>
            <a:endParaRPr lang="en-US" altLang="ko-KR" b="1" dirty="0">
              <a:latin typeface="Arial" panose="020B0604020202020204" pitchFamily="34" charset="0"/>
              <a:ea typeface="나눔고딕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altLang="ko-K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  <a:sym typeface="Wingdings 3" pitchFamily="18" charset="2"/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  <a:sym typeface="Wingdings 3" pitchFamily="18" charset="2"/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endParaRPr lang="en-US" altLang="ko-K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  <a:sym typeface="Wingdings 3" pitchFamily="18" charset="2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altLang="ko-KR" sz="1400" b="1" dirty="0" smtClean="0">
              <a:latin typeface="Arial" panose="020B0604020202020204" pitchFamily="34" charset="0"/>
              <a:ea typeface="나눔고딕"/>
              <a:cs typeface="Arial" panose="020B060402020202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ko-KR" dirty="0" smtClean="0">
                <a:latin typeface="Arial" panose="020B0604020202020204" pitchFamily="34" charset="0"/>
                <a:ea typeface="나눔고딕"/>
                <a:cs typeface="Arial" panose="020B0604020202020204" pitchFamily="34" charset="0"/>
              </a:rPr>
              <a:t>KIPO has used its own XML standards and applied ST.96 for the above-mentioned objectives.</a:t>
            </a:r>
            <a:endParaRPr lang="en-US" altLang="ko-KR" dirty="0">
              <a:latin typeface="Arial" panose="020B0604020202020204" pitchFamily="34" charset="0"/>
              <a:ea typeface="나눔고딕"/>
              <a:cs typeface="Arial" panose="020B0604020202020204" pitchFamily="34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176579" y="3882594"/>
            <a:ext cx="6855543" cy="1758102"/>
            <a:chOff x="1176579" y="3882594"/>
            <a:chExt cx="6855543" cy="1758102"/>
          </a:xfrm>
        </p:grpSpPr>
        <p:cxnSp>
          <p:nvCxnSpPr>
            <p:cNvPr id="13" name="직선 연결선 12"/>
            <p:cNvCxnSpPr/>
            <p:nvPr/>
          </p:nvCxnSpPr>
          <p:spPr>
            <a:xfrm flipV="1">
              <a:off x="6810782" y="4209375"/>
              <a:ext cx="1378" cy="1038209"/>
            </a:xfrm>
            <a:prstGeom prst="line">
              <a:avLst/>
            </a:prstGeom>
            <a:ln w="15240">
              <a:solidFill>
                <a:schemeClr val="tx2">
                  <a:lumMod val="75000"/>
                  <a:alpha val="5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 flipV="1">
              <a:off x="5332371" y="4446925"/>
              <a:ext cx="689" cy="800659"/>
            </a:xfrm>
            <a:prstGeom prst="line">
              <a:avLst/>
            </a:prstGeom>
            <a:ln w="15240">
              <a:solidFill>
                <a:srgbClr val="002060">
                  <a:alpha val="55000"/>
                </a:srgb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 flipV="1">
              <a:off x="7615666" y="4209375"/>
              <a:ext cx="6738" cy="1038210"/>
            </a:xfrm>
            <a:prstGeom prst="line">
              <a:avLst/>
            </a:prstGeom>
            <a:ln w="15240">
              <a:solidFill>
                <a:schemeClr val="tx2">
                  <a:lumMod val="75000"/>
                  <a:alpha val="5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flipV="1">
              <a:off x="2714511" y="4625087"/>
              <a:ext cx="0" cy="629891"/>
            </a:xfrm>
            <a:prstGeom prst="line">
              <a:avLst/>
            </a:prstGeom>
            <a:ln w="15240">
              <a:solidFill>
                <a:schemeClr val="tx2">
                  <a:lumMod val="75000"/>
                  <a:alpha val="5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타원 16"/>
            <p:cNvSpPr/>
            <p:nvPr/>
          </p:nvSpPr>
          <p:spPr>
            <a:xfrm>
              <a:off x="1506100" y="5194621"/>
              <a:ext cx="126392" cy="93659"/>
            </a:xfrm>
            <a:prstGeom prst="ellipse">
              <a:avLst/>
            </a:prstGeom>
            <a:solidFill>
              <a:srgbClr val="002060"/>
            </a:solidFill>
            <a:ln w="6350">
              <a:solidFill>
                <a:schemeClr val="bg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직선 연결선 17"/>
            <p:cNvCxnSpPr>
              <a:endCxn id="45" idx="0"/>
            </p:cNvCxnSpPr>
            <p:nvPr/>
          </p:nvCxnSpPr>
          <p:spPr>
            <a:xfrm flipV="1">
              <a:off x="1569901" y="4884035"/>
              <a:ext cx="0" cy="311555"/>
            </a:xfrm>
            <a:prstGeom prst="line">
              <a:avLst/>
            </a:prstGeom>
            <a:ln w="15240">
              <a:solidFill>
                <a:schemeClr val="tx2">
                  <a:lumMod val="75000"/>
                  <a:alpha val="5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그룹 18"/>
            <p:cNvGrpSpPr/>
            <p:nvPr/>
          </p:nvGrpSpPr>
          <p:grpSpPr>
            <a:xfrm>
              <a:off x="1533415" y="4884035"/>
              <a:ext cx="2347036" cy="71804"/>
              <a:chOff x="2254358" y="5255147"/>
              <a:chExt cx="2316072" cy="87063"/>
            </a:xfrm>
          </p:grpSpPr>
          <p:sp>
            <p:nvSpPr>
              <p:cNvPr id="45" name="타원 44"/>
              <p:cNvSpPr/>
              <p:nvPr/>
            </p:nvSpPr>
            <p:spPr>
              <a:xfrm>
                <a:off x="2254358" y="5255147"/>
                <a:ext cx="72007" cy="8221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타원 45"/>
              <p:cNvSpPr/>
              <p:nvPr/>
            </p:nvSpPr>
            <p:spPr>
              <a:xfrm>
                <a:off x="4498423" y="5259993"/>
                <a:ext cx="72007" cy="8221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4" name="직선 연결선 43"/>
              <p:cNvCxnSpPr/>
              <p:nvPr/>
            </p:nvCxnSpPr>
            <p:spPr>
              <a:xfrm>
                <a:off x="2289766" y="5281049"/>
                <a:ext cx="2244661" cy="0"/>
              </a:xfrm>
              <a:prstGeom prst="line">
                <a:avLst/>
              </a:prstGeom>
              <a:ln w="38100">
                <a:solidFill>
                  <a:srgbClr val="00206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타원 19"/>
            <p:cNvSpPr/>
            <p:nvPr/>
          </p:nvSpPr>
          <p:spPr>
            <a:xfrm>
              <a:off x="2650626" y="5199001"/>
              <a:ext cx="126392" cy="93659"/>
            </a:xfrm>
            <a:prstGeom prst="ellipse">
              <a:avLst/>
            </a:prstGeom>
            <a:solidFill>
              <a:srgbClr val="002060"/>
            </a:solidFill>
            <a:ln w="6350">
              <a:solidFill>
                <a:schemeClr val="bg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그룹 20"/>
            <p:cNvGrpSpPr/>
            <p:nvPr/>
          </p:nvGrpSpPr>
          <p:grpSpPr>
            <a:xfrm>
              <a:off x="2676730" y="4615216"/>
              <a:ext cx="4109807" cy="61643"/>
              <a:chOff x="2248110" y="5258884"/>
              <a:chExt cx="2826879" cy="74743"/>
            </a:xfrm>
          </p:grpSpPr>
          <p:sp>
            <p:nvSpPr>
              <p:cNvPr id="43" name="타원 42"/>
              <p:cNvSpPr/>
              <p:nvPr/>
            </p:nvSpPr>
            <p:spPr>
              <a:xfrm>
                <a:off x="2248110" y="5258884"/>
                <a:ext cx="50237" cy="7474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2" name="직선 연결선 41"/>
              <p:cNvCxnSpPr/>
              <p:nvPr/>
            </p:nvCxnSpPr>
            <p:spPr>
              <a:xfrm>
                <a:off x="2274061" y="5301208"/>
                <a:ext cx="2800928" cy="0"/>
              </a:xfrm>
              <a:prstGeom prst="line">
                <a:avLst/>
              </a:prstGeom>
              <a:ln w="38100">
                <a:solidFill>
                  <a:srgbClr val="00206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타원 21"/>
            <p:cNvSpPr/>
            <p:nvPr/>
          </p:nvSpPr>
          <p:spPr>
            <a:xfrm>
              <a:off x="3774111" y="5212042"/>
              <a:ext cx="126392" cy="93659"/>
            </a:xfrm>
            <a:prstGeom prst="ellipse">
              <a:avLst/>
            </a:prstGeom>
            <a:solidFill>
              <a:srgbClr val="002060"/>
            </a:solidFill>
            <a:ln w="6350">
              <a:solidFill>
                <a:schemeClr val="bg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타원 22"/>
            <p:cNvSpPr/>
            <p:nvPr/>
          </p:nvSpPr>
          <p:spPr>
            <a:xfrm>
              <a:off x="5269864" y="5212042"/>
              <a:ext cx="126392" cy="93659"/>
            </a:xfrm>
            <a:prstGeom prst="ellipse">
              <a:avLst/>
            </a:prstGeom>
            <a:solidFill>
              <a:srgbClr val="002060"/>
            </a:solidFill>
            <a:ln w="6350">
              <a:solidFill>
                <a:schemeClr val="bg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직선 연결선 23"/>
            <p:cNvCxnSpPr/>
            <p:nvPr/>
          </p:nvCxnSpPr>
          <p:spPr>
            <a:xfrm>
              <a:off x="5340997" y="4443049"/>
              <a:ext cx="2274669" cy="0"/>
            </a:xfrm>
            <a:prstGeom prst="line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타원 26"/>
            <p:cNvSpPr/>
            <p:nvPr/>
          </p:nvSpPr>
          <p:spPr>
            <a:xfrm>
              <a:off x="7559209" y="5204886"/>
              <a:ext cx="126392" cy="93659"/>
            </a:xfrm>
            <a:prstGeom prst="ellipse">
              <a:avLst/>
            </a:prstGeom>
            <a:solidFill>
              <a:srgbClr val="002060"/>
            </a:solidFill>
            <a:ln w="6350">
              <a:solidFill>
                <a:schemeClr val="bg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타원 27"/>
            <p:cNvSpPr/>
            <p:nvPr/>
          </p:nvSpPr>
          <p:spPr>
            <a:xfrm>
              <a:off x="6738362" y="5212042"/>
              <a:ext cx="126392" cy="93659"/>
            </a:xfrm>
            <a:prstGeom prst="ellipse">
              <a:avLst/>
            </a:prstGeom>
            <a:solidFill>
              <a:srgbClr val="002060"/>
            </a:solidFill>
            <a:ln w="6350">
              <a:solidFill>
                <a:schemeClr val="bg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직선 연결선 28"/>
            <p:cNvCxnSpPr/>
            <p:nvPr/>
          </p:nvCxnSpPr>
          <p:spPr>
            <a:xfrm>
              <a:off x="6799354" y="4257468"/>
              <a:ext cx="805023" cy="0"/>
            </a:xfrm>
            <a:prstGeom prst="line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552609" y="4112276"/>
              <a:ext cx="5432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ln>
                    <a:solidFill>
                      <a:srgbClr val="A6029A"/>
                    </a:solidFill>
                  </a:ln>
                  <a:solidFill>
                    <a:srgbClr val="A6029A"/>
                  </a:solidFill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rPr>
                <a:t>PDF</a:t>
              </a:r>
              <a:endParaRPr lang="ko-KR" altLang="en-US" sz="1600" dirty="0">
                <a:ln>
                  <a:solidFill>
                    <a:srgbClr val="A6029A"/>
                  </a:solidFill>
                </a:ln>
                <a:solidFill>
                  <a:srgbClr val="A6029A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42559" y="3882594"/>
              <a:ext cx="5549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ln>
                    <a:solidFill>
                      <a:srgbClr val="A6029A"/>
                    </a:solidFill>
                  </a:ln>
                  <a:solidFill>
                    <a:srgbClr val="A6029A"/>
                  </a:solidFill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rPr>
                <a:t>XML</a:t>
              </a:r>
              <a:endParaRPr lang="ko-KR" altLang="en-US" sz="1600" dirty="0">
                <a:ln>
                  <a:solidFill>
                    <a:srgbClr val="A6029A"/>
                  </a:solidFill>
                </a:ln>
                <a:solidFill>
                  <a:srgbClr val="A6029A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532251" y="4590832"/>
              <a:ext cx="5652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US" altLang="ko-KR" sz="1600" b="1" dirty="0" smtClean="0">
                  <a:ln w="3175">
                    <a:solidFill>
                      <a:schemeClr val="bg1">
                        <a:lumMod val="6500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rPr>
                <a:t>TIFF</a:t>
              </a:r>
              <a:endParaRPr lang="ko-KR" altLang="en-US" sz="1600" dirty="0">
                <a:ln w="31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2637449" y="4359072"/>
              <a:ext cx="71200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US" altLang="ko-KR" sz="1600" b="1" dirty="0" smtClean="0">
                  <a:ln w="3175">
                    <a:solidFill>
                      <a:schemeClr val="bg1">
                        <a:lumMod val="6500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rPr>
                <a:t>SGML</a:t>
              </a:r>
              <a:endParaRPr lang="ko-KR" altLang="en-US" sz="1600" dirty="0">
                <a:ln w="31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76579" y="5386780"/>
              <a:ext cx="768474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50" dirty="0" smtClean="0">
                  <a:ln w="3175">
                    <a:solidFill>
                      <a:schemeClr val="bg1">
                        <a:lumMod val="50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돋움" pitchFamily="50" charset="-127"/>
                  <a:cs typeface="Arial" panose="020B0604020202020204" pitchFamily="34" charset="0"/>
                </a:rPr>
                <a:t>1948</a:t>
              </a:r>
              <a:endParaRPr kumimoji="0" lang="ko-KR" altLang="en-US" sz="1050" dirty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38274" y="5386780"/>
              <a:ext cx="768474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50" dirty="0" smtClean="0">
                  <a:ln w="3175">
                    <a:solidFill>
                      <a:schemeClr val="bg1">
                        <a:lumMod val="50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돋움" pitchFamily="50" charset="-127"/>
                  <a:cs typeface="Arial" panose="020B0604020202020204" pitchFamily="34" charset="0"/>
                </a:rPr>
                <a:t>1979</a:t>
              </a:r>
              <a:endParaRPr kumimoji="0" lang="ko-KR" altLang="en-US" sz="1050" dirty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52258" y="5386780"/>
              <a:ext cx="768474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50" dirty="0" smtClean="0">
                  <a:ln w="3175">
                    <a:solidFill>
                      <a:schemeClr val="bg1">
                        <a:lumMod val="50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돋움" pitchFamily="50" charset="-127"/>
                  <a:cs typeface="Arial" panose="020B0604020202020204" pitchFamily="34" charset="0"/>
                </a:rPr>
                <a:t>1998</a:t>
              </a:r>
              <a:endParaRPr kumimoji="0" lang="ko-KR" altLang="en-US" sz="1050" dirty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02934" y="5386780"/>
              <a:ext cx="768474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50" dirty="0" smtClean="0">
                  <a:ln w="3175">
                    <a:solidFill>
                      <a:schemeClr val="bg1">
                        <a:lumMod val="50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돋움" pitchFamily="50" charset="-127"/>
                  <a:cs typeface="Arial" panose="020B0604020202020204" pitchFamily="34" charset="0"/>
                </a:rPr>
                <a:t>2001</a:t>
              </a:r>
              <a:endParaRPr kumimoji="0" lang="ko-KR" altLang="en-US" sz="1050" dirty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25134" y="5386780"/>
              <a:ext cx="768474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50" dirty="0" smtClean="0">
                  <a:ln w="3175">
                    <a:solidFill>
                      <a:schemeClr val="bg1">
                        <a:lumMod val="50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돋움" pitchFamily="50" charset="-127"/>
                  <a:cs typeface="Arial" panose="020B0604020202020204" pitchFamily="34" charset="0"/>
                </a:rPr>
                <a:t>2005</a:t>
              </a:r>
              <a:endParaRPr kumimoji="0" lang="ko-KR" altLang="en-US" sz="1050" dirty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63648" y="5386780"/>
              <a:ext cx="768474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50" dirty="0" smtClean="0">
                  <a:ln w="3175">
                    <a:solidFill>
                      <a:schemeClr val="bg1">
                        <a:lumMod val="50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돋움" pitchFamily="50" charset="-127"/>
                  <a:cs typeface="Arial" panose="020B0604020202020204" pitchFamily="34" charset="0"/>
                </a:rPr>
                <a:t>Present</a:t>
              </a:r>
              <a:endParaRPr kumimoji="0" lang="ko-KR" altLang="en-US" sz="1050" dirty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돋움" pitchFamily="50" charset="-127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33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516801" y="1643050"/>
            <a:ext cx="8136018" cy="4500594"/>
          </a:xfrm>
          <a:prstGeom prst="roundRect">
            <a:avLst>
              <a:gd name="adj" fmla="val 1579"/>
            </a:avLst>
          </a:prstGeom>
          <a:solidFill>
            <a:srgbClr val="FFFFFF">
              <a:alpha val="59999"/>
            </a:srgbClr>
          </a:solidFill>
          <a:ln w="22225" algn="ctr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587172" y="4538792"/>
            <a:ext cx="2815200" cy="413107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7979230" y="4469444"/>
            <a:ext cx="455956" cy="532651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8035733" y="4539482"/>
            <a:ext cx="339789" cy="4097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6813" y="4539490"/>
            <a:ext cx="406631" cy="384721"/>
          </a:xfrm>
          <a:prstGeom prst="rect">
            <a:avLst/>
          </a:prstGeom>
          <a:noFill/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1900" dirty="0">
                <a:solidFill>
                  <a:schemeClr val="accent5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4</a:t>
            </a:r>
            <a:endParaRPr lang="en-US" altLang="ko-KR" sz="1900" dirty="0" smtClean="0">
              <a:solidFill>
                <a:schemeClr val="accent5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</p:txBody>
      </p:sp>
      <p:sp>
        <p:nvSpPr>
          <p:cNvPr id="9" name="TextBox 26"/>
          <p:cNvSpPr txBox="1"/>
          <p:nvPr/>
        </p:nvSpPr>
        <p:spPr>
          <a:xfrm>
            <a:off x="5618381" y="4611235"/>
            <a:ext cx="2454081" cy="261610"/>
          </a:xfrm>
          <a:prstGeom prst="rect">
            <a:avLst/>
          </a:prstGeom>
          <a:noFill/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1100" b="1" dirty="0" smtClean="0">
                <a:ln w="11430"/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Patent Classification Record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807246" y="4534537"/>
            <a:ext cx="2815200" cy="41310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0"/>
          </a:gradFill>
          <a:ln w="9525">
            <a:solidFill>
              <a:schemeClr val="accent2">
                <a:lumMod val="75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그룹 75"/>
          <p:cNvGrpSpPr>
            <a:grpSpLocks noChangeAspect="1"/>
          </p:cNvGrpSpPr>
          <p:nvPr/>
        </p:nvGrpSpPr>
        <p:grpSpPr>
          <a:xfrm>
            <a:off x="710820" y="4458639"/>
            <a:ext cx="455956" cy="549801"/>
            <a:chOff x="308514" y="845338"/>
            <a:chExt cx="565200" cy="565200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308514" y="845338"/>
              <a:ext cx="565200" cy="5652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ln w="9525">
              <a:solidFill>
                <a:schemeClr val="accent2">
                  <a:lumMod val="75000"/>
                </a:schemeClr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378555" y="917338"/>
              <a:ext cx="421200" cy="42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accent2">
                  <a:lumMod val="75000"/>
                </a:schemeClr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706" y="921543"/>
              <a:ext cx="504057" cy="395496"/>
            </a:xfrm>
            <a:prstGeom prst="rect">
              <a:avLst/>
            </a:prstGeom>
            <a:noFill/>
            <a:effectLst>
              <a:outerShdw blurRad="1905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900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rPr>
                <a:t>3</a:t>
              </a:r>
              <a:endParaRPr lang="en-US" altLang="ko-KR" sz="1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25"/>
          <p:cNvSpPr txBox="1"/>
          <p:nvPr/>
        </p:nvSpPr>
        <p:spPr>
          <a:xfrm>
            <a:off x="1214414" y="4602382"/>
            <a:ext cx="2472015" cy="261610"/>
          </a:xfrm>
          <a:prstGeom prst="rect">
            <a:avLst/>
          </a:prstGeom>
          <a:noFill/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1100" b="1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Patent </a:t>
            </a:r>
            <a:r>
              <a:rPr lang="en-US" altLang="ko-KR" sz="1100" b="1" dirty="0">
                <a:ln w="1143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</a:t>
            </a:r>
            <a:r>
              <a:rPr lang="en-US" altLang="ko-KR" sz="1100" b="1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amilies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563894" y="2751621"/>
            <a:ext cx="2815200" cy="413107"/>
          </a:xfrm>
          <a:prstGeom prst="roundRect">
            <a:avLst>
              <a:gd name="adj" fmla="val 50000"/>
            </a:avLst>
          </a:prstGeom>
          <a:solidFill>
            <a:srgbClr val="FFCC66">
              <a:alpha val="76863"/>
            </a:srgbClr>
          </a:solidFill>
          <a:ln w="9525">
            <a:solidFill>
              <a:schemeClr val="accent1">
                <a:lumMod val="75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모서리가 둥근 직사각형 11"/>
          <p:cNvSpPr/>
          <p:nvPr/>
        </p:nvSpPr>
        <p:spPr>
          <a:xfrm>
            <a:off x="8011035" y="2675723"/>
            <a:ext cx="454341" cy="549801"/>
          </a:xfrm>
          <a:prstGeom prst="roundRect">
            <a:avLst>
              <a:gd name="adj" fmla="val 50000"/>
            </a:avLst>
          </a:prstGeom>
          <a:solidFill>
            <a:srgbClr val="FFCC66"/>
          </a:solidFill>
          <a:ln w="9525">
            <a:solidFill>
              <a:schemeClr val="accent1">
                <a:lumMod val="75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모서리가 둥근 직사각형 12"/>
          <p:cNvSpPr/>
          <p:nvPr/>
        </p:nvSpPr>
        <p:spPr>
          <a:xfrm>
            <a:off x="8067338" y="2745761"/>
            <a:ext cx="338585" cy="4097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8038521" y="2745769"/>
            <a:ext cx="405191" cy="384721"/>
          </a:xfrm>
          <a:prstGeom prst="rect">
            <a:avLst/>
          </a:prstGeom>
          <a:noFill/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1900" dirty="0">
                <a:solidFill>
                  <a:srgbClr val="FFCC66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2</a:t>
            </a:r>
            <a:endParaRPr lang="en-US" altLang="ko-KR" sz="1900" dirty="0" smtClean="0">
              <a:solidFill>
                <a:srgbClr val="FFCC66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2708920"/>
            <a:ext cx="2420342" cy="430887"/>
          </a:xfrm>
          <a:prstGeom prst="rect">
            <a:avLst/>
          </a:prstGeom>
          <a:noFill/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1100" b="1" dirty="0" smtClean="0">
                <a:ln w="11430"/>
                <a:solidFill>
                  <a:srgbClr val="C495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Patent/Utility Model/Design </a:t>
            </a:r>
            <a:r>
              <a:rPr lang="en-US" altLang="ko-KR" sz="1100" b="1" dirty="0">
                <a:ln w="11430"/>
                <a:solidFill>
                  <a:srgbClr val="C495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</a:t>
            </a:r>
            <a:r>
              <a:rPr lang="en-US" altLang="ko-KR" sz="1100" b="1" dirty="0" smtClean="0">
                <a:ln w="11430"/>
                <a:solidFill>
                  <a:srgbClr val="C495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azettes and Bibliographic </a:t>
            </a:r>
            <a:r>
              <a:rPr lang="en-US" altLang="ko-KR" sz="1100" b="1" dirty="0">
                <a:ln w="11430"/>
                <a:solidFill>
                  <a:srgbClr val="C495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</a:t>
            </a:r>
            <a:r>
              <a:rPr lang="en-US" altLang="ko-KR" sz="1100" b="1" dirty="0" smtClean="0">
                <a:ln w="11430"/>
                <a:solidFill>
                  <a:srgbClr val="C495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ata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829725" y="2732015"/>
            <a:ext cx="2813580" cy="41409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29292"/>
              </a:gs>
              <a:gs pos="100000">
                <a:srgbClr val="5F5F5F"/>
              </a:gs>
            </a:gsLst>
            <a:lin ang="5400000" scaled="0"/>
          </a:gradFill>
          <a:ln w="9525">
            <a:solidFill>
              <a:srgbClr val="333333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그룹 71"/>
          <p:cNvGrpSpPr>
            <a:grpSpLocks noChangeAspect="1"/>
          </p:cNvGrpSpPr>
          <p:nvPr/>
        </p:nvGrpSpPr>
        <p:grpSpPr>
          <a:xfrm>
            <a:off x="677487" y="2656649"/>
            <a:ext cx="455956" cy="551110"/>
            <a:chOff x="308514" y="845338"/>
            <a:chExt cx="565200" cy="565200"/>
          </a:xfrm>
        </p:grpSpPr>
        <p:sp>
          <p:nvSpPr>
            <p:cNvPr id="23" name="모서리가 둥근 직사각형 22"/>
            <p:cNvSpPr/>
            <p:nvPr/>
          </p:nvSpPr>
          <p:spPr>
            <a:xfrm>
              <a:off x="308514" y="845338"/>
              <a:ext cx="565200" cy="5652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929292"/>
                </a:gs>
                <a:gs pos="100000">
                  <a:srgbClr val="5F5F5F"/>
                </a:gs>
              </a:gsLst>
              <a:lin ang="5400000" scaled="0"/>
            </a:gradFill>
            <a:ln w="9525">
              <a:solidFill>
                <a:srgbClr val="333333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378555" y="917338"/>
              <a:ext cx="421200" cy="42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333333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2706" y="924172"/>
              <a:ext cx="504057" cy="394557"/>
            </a:xfrm>
            <a:prstGeom prst="rect">
              <a:avLst/>
            </a:prstGeom>
            <a:noFill/>
            <a:effectLst>
              <a:outerShdw blurRad="1905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900" dirty="0">
                  <a:solidFill>
                    <a:schemeClr val="bg2">
                      <a:lumMod val="25000"/>
                    </a:schemeClr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HY헤드라인M" pitchFamily="18" charset="-127"/>
                  <a:cs typeface="Arial" panose="020B0604020202020204" pitchFamily="34" charset="0"/>
                </a:rPr>
                <a:t>1</a:t>
              </a:r>
              <a:endParaRPr lang="en-US" altLang="ko-KR" sz="1900" dirty="0" smtClean="0">
                <a:solidFill>
                  <a:schemeClr val="bg2">
                    <a:lumMod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182166" y="2809709"/>
            <a:ext cx="2604016" cy="261610"/>
          </a:xfrm>
          <a:prstGeom prst="rect">
            <a:avLst/>
          </a:prstGeom>
          <a:noFill/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1100" b="1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Standardized Applicant Names</a:t>
            </a:r>
          </a:p>
        </p:txBody>
      </p:sp>
      <p:sp>
        <p:nvSpPr>
          <p:cNvPr id="27" name="도넛 26"/>
          <p:cNvSpPr/>
          <p:nvPr/>
        </p:nvSpPr>
        <p:spPr>
          <a:xfrm>
            <a:off x="3364802" y="2584298"/>
            <a:ext cx="2493082" cy="2578322"/>
          </a:xfrm>
          <a:prstGeom prst="donut">
            <a:avLst>
              <a:gd name="adj" fmla="val 2874"/>
            </a:avLst>
          </a:prstGeom>
          <a:solidFill>
            <a:srgbClr val="0070C0">
              <a:alpha val="62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40110" y="3720364"/>
            <a:ext cx="1329632" cy="615553"/>
          </a:xfrm>
          <a:prstGeom prst="rect">
            <a:avLst/>
          </a:prstGeom>
          <a:noFill/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17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’12</a:t>
            </a:r>
            <a:r>
              <a:rPr lang="ko-KR" altLang="en-US" sz="17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년 </a:t>
            </a:r>
            <a:endParaRPr lang="en-US" altLang="ko-KR" sz="17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17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추진실적</a:t>
            </a:r>
            <a:endParaRPr lang="en-US" altLang="ko-KR" sz="17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29" name="원형 28"/>
          <p:cNvSpPr/>
          <p:nvPr/>
        </p:nvSpPr>
        <p:spPr>
          <a:xfrm rot="5400000" flipH="1">
            <a:off x="3512622" y="2807277"/>
            <a:ext cx="2158854" cy="2100511"/>
          </a:xfrm>
          <a:prstGeom prst="pie">
            <a:avLst>
              <a:gd name="adj1" fmla="val 0"/>
              <a:gd name="adj2" fmla="val 5400000"/>
            </a:avLst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135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원형 29"/>
          <p:cNvSpPr/>
          <p:nvPr/>
        </p:nvSpPr>
        <p:spPr>
          <a:xfrm flipH="1">
            <a:off x="3541794" y="2809977"/>
            <a:ext cx="2100511" cy="2158854"/>
          </a:xfrm>
          <a:prstGeom prst="pie">
            <a:avLst>
              <a:gd name="adj1" fmla="val 0"/>
              <a:gd name="adj2" fmla="val 5400000"/>
            </a:avLst>
          </a:prstGeom>
          <a:gradFill flip="none" rotWithShape="0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9525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원형 30"/>
          <p:cNvSpPr/>
          <p:nvPr/>
        </p:nvSpPr>
        <p:spPr>
          <a:xfrm rot="16200000">
            <a:off x="3536362" y="2807277"/>
            <a:ext cx="2158854" cy="2100511"/>
          </a:xfrm>
          <a:prstGeom prst="pie">
            <a:avLst>
              <a:gd name="adj1" fmla="val 0"/>
              <a:gd name="adj2" fmla="val 5400000"/>
            </a:avLst>
          </a:prstGeom>
          <a:solidFill>
            <a:srgbClr val="FFCC66">
              <a:alpha val="66000"/>
            </a:srgbClr>
          </a:solidFill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원형 31"/>
          <p:cNvSpPr/>
          <p:nvPr/>
        </p:nvSpPr>
        <p:spPr>
          <a:xfrm>
            <a:off x="3565533" y="2809977"/>
            <a:ext cx="2100511" cy="2158854"/>
          </a:xfrm>
          <a:prstGeom prst="pie">
            <a:avLst>
              <a:gd name="adj1" fmla="val 0"/>
              <a:gd name="adj2" fmla="val 5400000"/>
            </a:avLst>
          </a:prstGeom>
          <a:solidFill>
            <a:schemeClr val="accent5">
              <a:lumMod val="5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3806538" y="3044207"/>
            <a:ext cx="1598257" cy="1642650"/>
          </a:xfrm>
          <a:prstGeom prst="ellipse">
            <a:avLst/>
          </a:prstGeom>
          <a:gradFill flip="none" rotWithShape="1">
            <a:gsLst>
              <a:gs pos="0">
                <a:srgbClr val="E8E8E8"/>
              </a:gs>
              <a:gs pos="100000">
                <a:srgbClr val="F3F3F3"/>
              </a:gs>
            </a:gsLst>
            <a:lin ang="18900000" scaled="1"/>
            <a:tileRect/>
          </a:gradFill>
          <a:ln w="12700">
            <a:solidFill>
              <a:srgbClr val="FFFFFF"/>
            </a:solidFill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893582" y="3130654"/>
            <a:ext cx="1420673" cy="1460132"/>
          </a:xfrm>
          <a:prstGeom prst="ellipse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 w="9525">
            <a:solidFill>
              <a:schemeClr val="accent6">
                <a:lumMod val="75000"/>
              </a:schemeClr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원형 34"/>
          <p:cNvSpPr/>
          <p:nvPr/>
        </p:nvSpPr>
        <p:spPr>
          <a:xfrm>
            <a:off x="3901954" y="3130491"/>
            <a:ext cx="1420948" cy="1460416"/>
          </a:xfrm>
          <a:prstGeom prst="pie">
            <a:avLst>
              <a:gd name="adj1" fmla="val 10800000"/>
              <a:gd name="adj2" fmla="val 2603"/>
            </a:avLst>
          </a:pr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FFFFFF">
                  <a:alpha val="15000"/>
                </a:srgbClr>
              </a:gs>
            </a:gsLst>
            <a:lin ang="540000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857223" y="1803432"/>
            <a:ext cx="77955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85750" indent="-285750"/>
            <a:r>
              <a:rPr lang="ko-KR" altLang="en-US" b="1" dirty="0" smtClean="0">
                <a:latin typeface="Arial" panose="020B0604020202020204" pitchFamily="34" charset="0"/>
                <a:ea typeface="나눔고딕"/>
                <a:cs typeface="Arial" panose="020B0604020202020204" pitchFamily="34" charset="0"/>
              </a:rPr>
              <a:t>◈ </a:t>
            </a:r>
            <a:r>
              <a:rPr lang="en-US" altLang="ko-KR" b="1" dirty="0" smtClean="0">
                <a:latin typeface="Arial" panose="020B0604020202020204" pitchFamily="34" charset="0"/>
                <a:ea typeface="나눔고딕"/>
                <a:cs typeface="Arial" panose="020B0604020202020204" pitchFamily="34" charset="0"/>
              </a:rPr>
              <a:t>Establishing a DB of applicant </a:t>
            </a:r>
            <a:r>
              <a:rPr lang="en-US" altLang="ko-KR" b="1" dirty="0">
                <a:latin typeface="Arial" panose="020B0604020202020204" pitchFamily="34" charset="0"/>
                <a:ea typeface="나눔고딕"/>
                <a:cs typeface="Arial" panose="020B0604020202020204" pitchFamily="34" charset="0"/>
              </a:rPr>
              <a:t>representative </a:t>
            </a:r>
            <a:r>
              <a:rPr lang="en-US" altLang="ko-KR" b="1" dirty="0" smtClean="0">
                <a:latin typeface="Arial" panose="020B0604020202020204" pitchFamily="34" charset="0"/>
                <a:ea typeface="나눔고딕"/>
                <a:cs typeface="Arial" panose="020B0604020202020204" pitchFamily="34" charset="0"/>
              </a:rPr>
              <a:t>names, </a:t>
            </a:r>
            <a:r>
              <a:rPr lang="en-US" altLang="ko-KR" b="1" dirty="0">
                <a:latin typeface="Arial" panose="020B0604020202020204" pitchFamily="34" charset="0"/>
                <a:ea typeface="나눔고딕"/>
                <a:cs typeface="Arial" panose="020B0604020202020204" pitchFamily="34" charset="0"/>
              </a:rPr>
              <a:t>patent </a:t>
            </a:r>
            <a:r>
              <a:rPr lang="en-US" altLang="ko-KR" b="1" dirty="0" smtClean="0">
                <a:latin typeface="Arial" panose="020B0604020202020204" pitchFamily="34" charset="0"/>
                <a:ea typeface="나눔고딕"/>
                <a:cs typeface="Arial" panose="020B0604020202020204" pitchFamily="34" charset="0"/>
              </a:rPr>
              <a:t>families, </a:t>
            </a:r>
            <a:r>
              <a:rPr lang="en-US" altLang="ko-KR" b="1" dirty="0">
                <a:latin typeface="Arial" panose="020B0604020202020204" pitchFamily="34" charset="0"/>
                <a:ea typeface="나눔고딕"/>
                <a:cs typeface="Arial" panose="020B0604020202020204" pitchFamily="34" charset="0"/>
              </a:rPr>
              <a:t>patent </a:t>
            </a:r>
            <a:r>
              <a:rPr lang="en-US" altLang="ko-KR" b="1" dirty="0" smtClean="0">
                <a:latin typeface="Arial" panose="020B0604020202020204" pitchFamily="34" charset="0"/>
                <a:ea typeface="나눔고딕"/>
                <a:cs typeface="Arial" panose="020B0604020202020204" pitchFamily="34" charset="0"/>
              </a:rPr>
              <a:t>classifications, </a:t>
            </a:r>
            <a:r>
              <a:rPr lang="en-US" altLang="ko-KR" b="1" dirty="0">
                <a:latin typeface="Arial" panose="020B0604020202020204" pitchFamily="34" charset="0"/>
                <a:ea typeface="나눔고딕"/>
                <a:cs typeface="Arial" panose="020B0604020202020204" pitchFamily="34" charset="0"/>
              </a:rPr>
              <a:t>patent/utility model/design </a:t>
            </a:r>
            <a:r>
              <a:rPr lang="en-US" altLang="ko-KR" b="1" dirty="0" smtClean="0">
                <a:latin typeface="Arial" panose="020B0604020202020204" pitchFamily="34" charset="0"/>
                <a:ea typeface="나눔고딕"/>
                <a:cs typeface="Arial" panose="020B0604020202020204" pitchFamily="34" charset="0"/>
              </a:rPr>
              <a:t>gazettes, </a:t>
            </a:r>
            <a:r>
              <a:rPr lang="en-US" altLang="ko-KR" b="1" dirty="0">
                <a:latin typeface="Arial" panose="020B0604020202020204" pitchFamily="34" charset="0"/>
                <a:ea typeface="나눔고딕"/>
                <a:cs typeface="Arial" panose="020B0604020202020204" pitchFamily="34" charset="0"/>
              </a:rPr>
              <a:t>and </a:t>
            </a:r>
            <a:r>
              <a:rPr lang="en-US" altLang="ko-KR" b="1" dirty="0" smtClean="0">
                <a:latin typeface="Arial" panose="020B0604020202020204" pitchFamily="34" charset="0"/>
                <a:ea typeface="나눔고딕"/>
                <a:cs typeface="Arial" panose="020B0604020202020204" pitchFamily="34" charset="0"/>
              </a:rPr>
              <a:t>bibliographic data in 2014</a:t>
            </a:r>
          </a:p>
        </p:txBody>
      </p:sp>
      <p:sp>
        <p:nvSpPr>
          <p:cNvPr id="39" name="내용 개체 틀 17"/>
          <p:cNvSpPr txBox="1">
            <a:spLocks/>
          </p:cNvSpPr>
          <p:nvPr/>
        </p:nvSpPr>
        <p:spPr bwMode="auto">
          <a:xfrm>
            <a:off x="479280" y="975334"/>
            <a:ext cx="8173538" cy="54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414502" indent="-414502"/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  <a:sym typeface="Wingdings 3" pitchFamily="18" charset="2"/>
              </a:rPr>
              <a:t>1. Construction of ST.96-based DB for Dissemination </a:t>
            </a:r>
            <a:endParaRPr lang="ko-KR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  <a:sym typeface="Wingdings 3" pitchFamily="18" charset="2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677488" y="3225750"/>
            <a:ext cx="2864306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나눔고딕 ExtraBold" pitchFamily="50" charset="-127"/>
                <a:cs typeface="Arial" panose="020B0604020202020204" pitchFamily="34" charset="0"/>
              </a:rPr>
              <a:t>If an applicant has used </a:t>
            </a:r>
            <a:r>
              <a:rPr lang="en-US" altLang="ko-KR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나눔고딕 ExtraBold" pitchFamily="50" charset="-127"/>
                <a:cs typeface="Arial" panose="020B0604020202020204" pitchFamily="34" charset="0"/>
              </a:rPr>
              <a:t>multiple names</a:t>
            </a:r>
            <a:r>
              <a:rPr lang="en-US" altLang="ko-KR" sz="1200" b="1" dirty="0" smtClean="0">
                <a:latin typeface="Arial" panose="020B0604020202020204" pitchFamily="34" charset="0"/>
                <a:ea typeface="나눔고딕 ExtraBold" pitchFamily="50" charset="-127"/>
                <a:cs typeface="Arial" panose="020B0604020202020204" pitchFamily="34" charset="0"/>
              </a:rPr>
              <a:t>,</a:t>
            </a:r>
            <a:r>
              <a:rPr lang="en-US" altLang="ko-KR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나눔고딕 ExtraBold" pitchFamily="50" charset="-127"/>
                <a:cs typeface="Arial" panose="020B0604020202020204" pitchFamily="34" charset="0"/>
              </a:rPr>
              <a:t> a representative name will be designated.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733990" y="5013176"/>
            <a:ext cx="3206119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나눔고딕 ExtraBold" pitchFamily="50" charset="-127"/>
                <a:cs typeface="Arial" panose="020B0604020202020204" pitchFamily="34" charset="0"/>
              </a:rPr>
              <a:t>Patent Family includes all patent </a:t>
            </a:r>
            <a:r>
              <a:rPr lang="en-US" altLang="ko-KR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나눔고딕 ExtraBold" pitchFamily="50" charset="-127"/>
                <a:cs typeface="Arial" panose="020B0604020202020204" pitchFamily="34" charset="0"/>
              </a:rPr>
              <a:t>and </a:t>
            </a:r>
            <a:r>
              <a:rPr lang="en-US" altLang="ko-KR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나눔고딕 ExtraBold" pitchFamily="50" charset="-127"/>
                <a:cs typeface="Arial" panose="020B0604020202020204" pitchFamily="34" charset="0"/>
              </a:rPr>
              <a:t>applicant </a:t>
            </a:r>
            <a:r>
              <a:rPr lang="en-US" altLang="ko-KR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나눔고딕 ExtraBold" pitchFamily="50" charset="-127"/>
                <a:cs typeface="Arial" panose="020B0604020202020204" pitchFamily="34" charset="0"/>
              </a:rPr>
              <a:t>information related to the original </a:t>
            </a:r>
            <a:r>
              <a:rPr lang="en-US" altLang="ko-KR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나눔고딕 ExtraBold" pitchFamily="50" charset="-127"/>
                <a:cs typeface="Arial" panose="020B0604020202020204" pitchFamily="34" charset="0"/>
              </a:rPr>
              <a:t>application. 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5652120" y="5013176"/>
            <a:ext cx="3134722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나눔고딕 ExtraBold" pitchFamily="50" charset="-127"/>
                <a:cs typeface="Arial" panose="020B0604020202020204" pitchFamily="34" charset="0"/>
              </a:rPr>
              <a:t>Classification record according to the various versions of IPC so as to enhance the systematic classification of patent technology 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5796136" y="3212976"/>
            <a:ext cx="2736304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나눔고딕 ExtraBold" pitchFamily="50" charset="-127"/>
                <a:cs typeface="Arial" panose="020B0604020202020204" pitchFamily="34" charset="0"/>
              </a:rPr>
              <a:t>Change existing gazettes (SGML, XML) with KIPO’s proprietary standards to ST. 96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6369" y="145051"/>
            <a:ext cx="5327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II. 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Activities</a:t>
            </a:r>
          </a:p>
          <a:p>
            <a:pPr lvl="0"/>
            <a:endParaRPr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3833971" y="3361448"/>
            <a:ext cx="1598257" cy="1107996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b="1" spc="5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Standardization  </a:t>
            </a:r>
            <a:br>
              <a:rPr lang="en-US" altLang="ko-KR" sz="1200" b="1" spc="5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200" b="1" spc="5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of KIPO’s Data </a:t>
            </a:r>
          </a:p>
          <a:p>
            <a:pPr algn="ctr">
              <a:lnSpc>
                <a:spcPct val="150000"/>
              </a:lnSpc>
            </a:pPr>
            <a:r>
              <a:rPr lang="en-US" altLang="ko-KR" sz="1200" b="1" spc="5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based on ST.96</a:t>
            </a:r>
          </a:p>
          <a:p>
            <a:pPr algn="ctr">
              <a:lnSpc>
                <a:spcPct val="150000"/>
              </a:lnSpc>
            </a:pPr>
            <a:r>
              <a:rPr lang="en-US" altLang="ko-KR" sz="1200" b="1" spc="5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(2014)</a:t>
            </a:r>
          </a:p>
        </p:txBody>
      </p:sp>
    </p:spTree>
    <p:extLst>
      <p:ext uri="{BB962C8B-B14F-4D97-AF65-F5344CB8AC3E}">
        <p14:creationId xmlns:p14="http://schemas.microsoft.com/office/powerpoint/2010/main" val="386540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369" y="145051"/>
            <a:ext cx="5327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II. 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Activities</a:t>
            </a:r>
          </a:p>
          <a:p>
            <a:pPr lvl="0"/>
            <a:endParaRPr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369" y="888552"/>
            <a:ext cx="835209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indent="-625475">
              <a:spcAft>
                <a:spcPts val="1800"/>
              </a:spcAft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  <a:sym typeface="Wingdings 3" pitchFamily="18" charset="2"/>
              </a:rPr>
              <a:t>1-1.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  <a:sym typeface="Wingdings 3" pitchFamily="18" charset="2"/>
              </a:rPr>
              <a:t>Conversion of Gazettes and Bibliographic Data for Patents/Utility Models/Designs to ST.96 Format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  <a:sym typeface="Wingdings 3" pitchFamily="18" charset="2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ko-KR" dirty="0" smtClean="0">
                <a:latin typeface="Arial" panose="020B0604020202020204" pitchFamily="34" charset="0"/>
                <a:ea typeface="나눔고딕"/>
                <a:cs typeface="Arial" panose="020B0604020202020204" pitchFamily="34" charset="0"/>
              </a:rPr>
              <a:t>Users might have some difficulties in understanding and using KIPO’s gazette data since it employs its own schema-based XML standard and does not follow international standards.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ko-KR" dirty="0" smtClean="0">
                <a:latin typeface="Arial" panose="020B0604020202020204" pitchFamily="34" charset="0"/>
                <a:ea typeface="나눔고딕"/>
                <a:cs typeface="Arial" panose="020B0604020202020204" pitchFamily="34" charset="0"/>
              </a:rPr>
              <a:t>To resolve such problems, KIPO has therefore created ST.96-based XML documents after mapping its gazette data—either in SGML or XML, depending on the production period—with ST.96. 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ko-KR" dirty="0" smtClean="0">
                <a:latin typeface="Arial" panose="020B0604020202020204" pitchFamily="34" charset="0"/>
                <a:ea typeface="나눔고딕"/>
                <a:cs typeface="Arial" panose="020B0604020202020204" pitchFamily="34" charset="0"/>
              </a:rPr>
              <a:t>In addition, schema or data errors related to such gazettes are also corrected for conversion into ST.96 format for ease of access and use by foreign offices. </a:t>
            </a:r>
            <a:endParaRPr lang="en-US" altLang="ko-KR" dirty="0">
              <a:latin typeface="Arial" panose="020B0604020202020204" pitchFamily="34" charset="0"/>
              <a:ea typeface="나눔고딕"/>
              <a:cs typeface="Arial" panose="020B0604020202020204" pitchFamily="34" charset="0"/>
            </a:endParaRPr>
          </a:p>
          <a:p>
            <a:pPr marL="1200150" lvl="2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ko-KR" dirty="0" smtClean="0">
                <a:latin typeface="Arial" panose="020B0604020202020204" pitchFamily="34" charset="0"/>
                <a:ea typeface="나눔고딕"/>
                <a:cs typeface="Arial" panose="020B0604020202020204" pitchFamily="34" charset="0"/>
              </a:rPr>
              <a:t>Beginning next year, the JPO will be provided with such ST.96-based data.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ko-KR" dirty="0" smtClean="0">
                <a:latin typeface="Arial" panose="020B0604020202020204" pitchFamily="34" charset="0"/>
                <a:ea typeface="나눔고딕"/>
                <a:cs typeface="Arial" panose="020B0604020202020204" pitchFamily="34" charset="0"/>
              </a:rPr>
              <a:t>Bibliographic data of trademarks in ST.96 has been offered to OHIM since Feb. 2014, whereas design bibliographic data in ST.96 will be provided to OHIM as of Dec. 2014.</a:t>
            </a:r>
          </a:p>
        </p:txBody>
      </p:sp>
    </p:spTree>
    <p:extLst>
      <p:ext uri="{BB962C8B-B14F-4D97-AF65-F5344CB8AC3E}">
        <p14:creationId xmlns:p14="http://schemas.microsoft.com/office/powerpoint/2010/main" val="398896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369" y="145051"/>
            <a:ext cx="5327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II. 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Activities</a:t>
            </a:r>
          </a:p>
          <a:p>
            <a:pPr lvl="0"/>
            <a:endParaRPr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113195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Aft>
                <a:spcPts val="2400"/>
              </a:spcAft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  <a:sym typeface="Wingdings 3" pitchFamily="18" charset="2"/>
              </a:rPr>
              <a:t>2.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  <a:sym typeface="Wingdings 3" pitchFamily="18" charset="2"/>
              </a:rPr>
              <a:t>Dispatch of e-Documents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  <a:sym typeface="Wingdings 3" pitchFamily="18" charset="2"/>
              </a:rPr>
              <a:t>in ST.96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  <a:sym typeface="Wingdings 3" pitchFamily="18" charset="2"/>
              </a:rPr>
              <a:t>Regarding the Hague Agreement to WIPO 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  <a:sym typeface="Wingdings 3" pitchFamily="18" charset="2"/>
            </a:endParaRPr>
          </a:p>
          <a:p>
            <a:pPr marL="715963" lvl="1" indent="-354013">
              <a:spcAft>
                <a:spcPts val="2400"/>
              </a:spcAft>
              <a:buFont typeface="Wingdings" panose="05000000000000000000" pitchFamily="2" charset="2"/>
              <a:buChar char="v"/>
              <a:tabLst>
                <a:tab pos="715963" algn="l"/>
              </a:tabLst>
            </a:pPr>
            <a:r>
              <a:rPr lang="en-US" altLang="ko-KR" dirty="0" smtClean="0">
                <a:latin typeface="Arial" panose="020B0604020202020204" pitchFamily="34" charset="0"/>
                <a:ea typeface="나눔고딕"/>
                <a:cs typeface="Arial" panose="020B0604020202020204" pitchFamily="34" charset="0"/>
              </a:rPr>
              <a:t>KIPO built its international design system as a follow-up to joining the Hague Agreement in July 2014. </a:t>
            </a:r>
            <a:endParaRPr lang="en-US" altLang="ko-KR" dirty="0">
              <a:latin typeface="Arial" panose="020B0604020202020204" pitchFamily="34" charset="0"/>
              <a:ea typeface="나눔고딕"/>
              <a:cs typeface="Arial" panose="020B0604020202020204" pitchFamily="34" charset="0"/>
            </a:endParaRPr>
          </a:p>
          <a:p>
            <a:pPr marL="715963" lvl="1" indent="-354013">
              <a:spcAft>
                <a:spcPts val="2400"/>
              </a:spcAft>
              <a:buFont typeface="Wingdings" panose="05000000000000000000" pitchFamily="2" charset="2"/>
              <a:buChar char="v"/>
              <a:tabLst>
                <a:tab pos="715963" algn="l"/>
              </a:tabLst>
            </a:pPr>
            <a:r>
              <a:rPr lang="en-US" altLang="ko-KR" dirty="0" smtClean="0">
                <a:latin typeface="Arial" panose="020B0604020202020204" pitchFamily="34" charset="0"/>
                <a:ea typeface="나눔고딕"/>
                <a:cs typeface="Arial" panose="020B0604020202020204" pitchFamily="34" charset="0"/>
              </a:rPr>
              <a:t>Through collaboration with WIPO, KIPO was first in the world to be able to start sending international design applications in ST.96 to WIPO.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001509" y="3928111"/>
            <a:ext cx="7553436" cy="1423255"/>
            <a:chOff x="874767" y="4598033"/>
            <a:chExt cx="7553436" cy="1423255"/>
          </a:xfrm>
        </p:grpSpPr>
        <p:sp>
          <p:nvSpPr>
            <p:cNvPr id="13" name="Rectangle 1694"/>
            <p:cNvSpPr>
              <a:spLocks noChangeArrowheads="1"/>
            </p:cNvSpPr>
            <p:nvPr/>
          </p:nvSpPr>
          <p:spPr bwMode="auto">
            <a:xfrm>
              <a:off x="874767" y="4682280"/>
              <a:ext cx="5000196" cy="31095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2700" algn="ctr">
              <a:noFill/>
              <a:miter lim="800000"/>
              <a:headEnd type="none" w="sm" len="sm"/>
              <a:tailEnd type="none" w="sm" len="sm"/>
            </a:ln>
            <a:effectLst>
              <a:outerShdw dist="12700" dir="16200000" algn="ctr" rotWithShape="0">
                <a:srgbClr val="302B24"/>
              </a:outerShdw>
            </a:effectLst>
          </p:spPr>
          <p:txBody>
            <a:bodyPr wrap="none" anchor="ctr">
              <a:noAutofit/>
            </a:bodyPr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1200" b="0" dirty="0" smtClean="0">
                  <a:solidFill>
                    <a:schemeClr val="bg1"/>
                  </a:solidFill>
                  <a:latin typeface="Calibri" panose="020F0502020204030204" pitchFamily="34" charset="0"/>
                  <a:ea typeface="산돌고딕B" pitchFamily="18" charset="-127"/>
                </a:rPr>
                <a:t>KIPO International Design System (newly developed)</a:t>
              </a:r>
              <a:endParaRPr lang="ko-KR" altLang="en-US" sz="1200" b="0" dirty="0">
                <a:solidFill>
                  <a:schemeClr val="bg1"/>
                </a:solidFill>
                <a:latin typeface="Calibri" panose="020F0502020204030204" pitchFamily="34" charset="0"/>
                <a:ea typeface="산돌고딕B" pitchFamily="18" charset="-127"/>
              </a:endParaRPr>
            </a:p>
          </p:txBody>
        </p:sp>
        <p:sp>
          <p:nvSpPr>
            <p:cNvPr id="14" name="Text Box 577" descr="어두운 수평선"/>
            <p:cNvSpPr>
              <a:spLocks noChangeArrowheads="1"/>
            </p:cNvSpPr>
            <p:nvPr/>
          </p:nvSpPr>
          <p:spPr bwMode="gray">
            <a:xfrm>
              <a:off x="931281" y="5033378"/>
              <a:ext cx="1424501" cy="254338"/>
            </a:xfrm>
            <a:prstGeom prst="plus">
              <a:avLst>
                <a:gd name="adj" fmla="val 25000"/>
              </a:avLst>
            </a:prstGeom>
            <a:pattFill prst="dkHorz">
              <a:fgClr>
                <a:srgbClr val="DFE9F1"/>
              </a:fgClr>
              <a:bgClr>
                <a:srgbClr val="D1DFEB"/>
              </a:bgClr>
            </a:pattFill>
            <a:ln w="12700" algn="ctr">
              <a:solidFill>
                <a:srgbClr val="ACC5DC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noAutofit/>
            </a:bodyPr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pPr defTabSz="1393825"/>
              <a:r>
                <a:rPr lang="en-US" altLang="ko-KR" sz="1000" b="0" dirty="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나눔고딕 ExtraBold" pitchFamily="50" charset="-127"/>
                </a:rPr>
                <a:t>Receipt</a:t>
              </a:r>
              <a:endParaRPr lang="ko-KR" altLang="en-US" sz="1000" b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나눔고딕 ExtraBold" pitchFamily="50" charset="-127"/>
              </a:endParaRPr>
            </a:p>
          </p:txBody>
        </p:sp>
        <p:sp>
          <p:nvSpPr>
            <p:cNvPr id="15" name="Text Box 577" descr="어두운 수평선"/>
            <p:cNvSpPr>
              <a:spLocks noChangeArrowheads="1"/>
            </p:cNvSpPr>
            <p:nvPr/>
          </p:nvSpPr>
          <p:spPr bwMode="gray">
            <a:xfrm>
              <a:off x="2648549" y="5033378"/>
              <a:ext cx="1424501" cy="254338"/>
            </a:xfrm>
            <a:prstGeom prst="plus">
              <a:avLst>
                <a:gd name="adj" fmla="val 25000"/>
              </a:avLst>
            </a:prstGeom>
            <a:pattFill prst="dkHorz">
              <a:fgClr>
                <a:srgbClr val="DFE9F1"/>
              </a:fgClr>
              <a:bgClr>
                <a:srgbClr val="D1DFEB"/>
              </a:bgClr>
            </a:pattFill>
            <a:ln w="12700" algn="ctr">
              <a:solidFill>
                <a:srgbClr val="ACC5DC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noAutofit/>
            </a:bodyPr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pPr defTabSz="1393825"/>
              <a:r>
                <a:rPr lang="en-US" altLang="ko-KR" sz="1000" b="0" dirty="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나눔고딕 ExtraBold" pitchFamily="50" charset="-127"/>
                </a:rPr>
                <a:t>Formality Examination </a:t>
              </a:r>
              <a:endParaRPr lang="ko-KR" altLang="en-US" sz="1000" b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나눔고딕 ExtraBold" pitchFamily="50" charset="-127"/>
              </a:endParaRPr>
            </a:p>
          </p:txBody>
        </p:sp>
        <p:sp>
          <p:nvSpPr>
            <p:cNvPr id="16" name="Text Box 577" descr="어두운 수평선"/>
            <p:cNvSpPr>
              <a:spLocks noChangeArrowheads="1"/>
            </p:cNvSpPr>
            <p:nvPr/>
          </p:nvSpPr>
          <p:spPr bwMode="gray">
            <a:xfrm>
              <a:off x="4365815" y="5033378"/>
              <a:ext cx="1424501" cy="254338"/>
            </a:xfrm>
            <a:prstGeom prst="plus">
              <a:avLst>
                <a:gd name="adj" fmla="val 25000"/>
              </a:avLst>
            </a:prstGeom>
            <a:pattFill prst="dkHorz">
              <a:fgClr>
                <a:srgbClr val="DFE9F1"/>
              </a:fgClr>
              <a:bgClr>
                <a:srgbClr val="D1DFEB"/>
              </a:bgClr>
            </a:pattFill>
            <a:ln w="12700" algn="ctr">
              <a:solidFill>
                <a:srgbClr val="ACC5DC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noAutofit/>
            </a:bodyPr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pPr defTabSz="1393825"/>
              <a:r>
                <a:rPr lang="en-US" altLang="ko-KR" sz="1000" b="0" dirty="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나눔고딕 ExtraBold" pitchFamily="50" charset="-127"/>
                </a:rPr>
                <a:t>Dispatch</a:t>
              </a:r>
              <a:endParaRPr lang="ko-KR" altLang="en-US" sz="1000" b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나눔고딕 ExtraBold" pitchFamily="50" charset="-127"/>
              </a:endParaRPr>
            </a:p>
          </p:txBody>
        </p:sp>
        <p:sp>
          <p:nvSpPr>
            <p:cNvPr id="17" name="TextBox 777"/>
            <p:cNvSpPr txBox="1"/>
            <p:nvPr/>
          </p:nvSpPr>
          <p:spPr>
            <a:xfrm>
              <a:off x="874768" y="5402360"/>
              <a:ext cx="1554266" cy="6189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pPr algn="l">
                <a:buFont typeface="Wingdings" pitchFamily="2" charset="2"/>
                <a:buChar char="Ø"/>
              </a:pPr>
              <a:r>
                <a:rPr lang="en-US" altLang="ko-KR" sz="900" b="0" dirty="0">
                  <a:latin typeface="Calibri" panose="020F0502020204030204" pitchFamily="34" charset="0"/>
                  <a:ea typeface="Rix모던고딕 L" pitchFamily="18" charset="-127"/>
                </a:rPr>
                <a:t> </a:t>
              </a:r>
              <a:r>
                <a:rPr lang="en-US" altLang="ko-KR" sz="900" b="0" dirty="0" smtClean="0">
                  <a:latin typeface="Calibri" panose="020F0502020204030204" pitchFamily="34" charset="0"/>
                  <a:ea typeface="Rix모던고딕 L" pitchFamily="18" charset="-127"/>
                </a:rPr>
                <a:t>Receive applications online</a:t>
              </a:r>
            </a:p>
            <a:p>
              <a:pPr algn="l">
                <a:buFont typeface="Wingdings" pitchFamily="2" charset="2"/>
                <a:buChar char="Ø"/>
              </a:pPr>
              <a:r>
                <a:rPr lang="en-US" altLang="ko-KR" sz="900" b="0" dirty="0">
                  <a:latin typeface="Calibri" panose="020F0502020204030204" pitchFamily="34" charset="0"/>
                  <a:ea typeface="Rix모던고딕 L" pitchFamily="18" charset="-127"/>
                </a:rPr>
                <a:t> </a:t>
              </a:r>
              <a:r>
                <a:rPr lang="en-US" altLang="ko-KR" sz="900" b="0" dirty="0" smtClean="0">
                  <a:latin typeface="Calibri" panose="020F0502020204030204" pitchFamily="34" charset="0"/>
                  <a:ea typeface="Rix모던고딕 L" pitchFamily="18" charset="-127"/>
                </a:rPr>
                <a:t>Receive applications in paper</a:t>
              </a:r>
            </a:p>
            <a:p>
              <a:pPr algn="l">
                <a:buFont typeface="Wingdings" pitchFamily="2" charset="2"/>
                <a:buChar char="Ø"/>
              </a:pPr>
              <a:r>
                <a:rPr lang="ko-KR" altLang="en-US" sz="900" b="0" dirty="0" smtClean="0">
                  <a:latin typeface="Calibri" panose="020F0502020204030204" pitchFamily="34" charset="0"/>
                  <a:ea typeface="Rix모던고딕 L" pitchFamily="18" charset="-127"/>
                </a:rPr>
                <a:t> </a:t>
              </a:r>
              <a:r>
                <a:rPr lang="en-US" altLang="ko-KR" sz="900" b="0" dirty="0" smtClean="0">
                  <a:latin typeface="Calibri" panose="020F0502020204030204" pitchFamily="34" charset="0"/>
                  <a:ea typeface="Rix모던고딕 L" pitchFamily="18" charset="-127"/>
                </a:rPr>
                <a:t>Receive them by IB</a:t>
              </a:r>
            </a:p>
            <a:p>
              <a:pPr algn="l">
                <a:buFont typeface="Wingdings" pitchFamily="2" charset="2"/>
                <a:buChar char="Ø"/>
              </a:pPr>
              <a:r>
                <a:rPr lang="ko-KR" altLang="en-US" sz="900" b="0" dirty="0" smtClean="0">
                  <a:latin typeface="Calibri" panose="020F0502020204030204" pitchFamily="34" charset="0"/>
                  <a:ea typeface="Rix모던고딕 L" pitchFamily="18" charset="-127"/>
                </a:rPr>
                <a:t> </a:t>
              </a:r>
              <a:r>
                <a:rPr lang="en-US" altLang="ko-KR" sz="900" b="0" dirty="0" smtClean="0">
                  <a:latin typeface="Calibri" panose="020F0502020204030204" pitchFamily="34" charset="0"/>
                  <a:ea typeface="Rix모던고딕 L" pitchFamily="18" charset="-127"/>
                </a:rPr>
                <a:t>Calculate fees</a:t>
              </a:r>
            </a:p>
            <a:p>
              <a:pPr algn="l">
                <a:buFont typeface="Wingdings" pitchFamily="2" charset="2"/>
                <a:buChar char="Ø"/>
              </a:pPr>
              <a:r>
                <a:rPr lang="en-US" altLang="ko-KR" sz="900" b="0" dirty="0">
                  <a:latin typeface="Calibri" panose="020F0502020204030204" pitchFamily="34" charset="0"/>
                  <a:ea typeface="Rix모던고딕 L" pitchFamily="18" charset="-127"/>
                </a:rPr>
                <a:t> </a:t>
              </a:r>
              <a:r>
                <a:rPr lang="en-US" altLang="ko-KR" sz="900" b="0" dirty="0" smtClean="0">
                  <a:latin typeface="Calibri" panose="020F0502020204030204" pitchFamily="34" charset="0"/>
                  <a:ea typeface="Rix모던고딕 L" pitchFamily="18" charset="-127"/>
                </a:rPr>
                <a:t>Manage such receipts</a:t>
              </a:r>
              <a:endParaRPr lang="ko-KR" altLang="en-US" sz="900" b="0" dirty="0">
                <a:latin typeface="Calibri" panose="020F0502020204030204" pitchFamily="34" charset="0"/>
                <a:ea typeface="Rix모던고딕 L" pitchFamily="18" charset="-127"/>
              </a:endParaRPr>
            </a:p>
          </p:txBody>
        </p:sp>
        <p:sp>
          <p:nvSpPr>
            <p:cNvPr id="18" name="TextBox 777"/>
            <p:cNvSpPr txBox="1"/>
            <p:nvPr/>
          </p:nvSpPr>
          <p:spPr>
            <a:xfrm>
              <a:off x="2501042" y="5402360"/>
              <a:ext cx="1864773" cy="6189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pPr marL="90488" indent="-90488" algn="l">
                <a:buFont typeface="Wingdings" pitchFamily="2" charset="2"/>
                <a:buChar char="Ø"/>
              </a:pPr>
              <a:r>
                <a:rPr lang="ko-KR" altLang="en-US" sz="900" b="0" dirty="0" smtClean="0">
                  <a:latin typeface="Calibri" panose="020F0502020204030204" pitchFamily="34" charset="0"/>
                  <a:ea typeface="Rix모던고딕 L" pitchFamily="18" charset="-127"/>
                </a:rPr>
                <a:t> </a:t>
              </a:r>
              <a:r>
                <a:rPr lang="en-US" altLang="ko-KR" sz="900" b="0" dirty="0" smtClean="0">
                  <a:latin typeface="Calibri" panose="020F0502020204030204" pitchFamily="34" charset="0"/>
                  <a:ea typeface="Rix모던고딕 L" pitchFamily="18" charset="-127"/>
                </a:rPr>
                <a:t>Computerized formality check (including preliminary formality check)</a:t>
              </a:r>
            </a:p>
            <a:p>
              <a:pPr marL="90488" indent="-90488" algn="l">
                <a:buFont typeface="Wingdings" pitchFamily="2" charset="2"/>
                <a:buChar char="Ø"/>
              </a:pPr>
              <a:r>
                <a:rPr lang="ko-KR" altLang="en-US" sz="900" b="0" dirty="0" smtClean="0">
                  <a:latin typeface="Calibri" panose="020F0502020204030204" pitchFamily="34" charset="0"/>
                  <a:ea typeface="Rix모던고딕 L" pitchFamily="18" charset="-127"/>
                </a:rPr>
                <a:t> </a:t>
              </a:r>
              <a:r>
                <a:rPr lang="en-US" altLang="ko-KR" sz="900" b="0" dirty="0" smtClean="0">
                  <a:latin typeface="Calibri" panose="020F0502020204030204" pitchFamily="34" charset="0"/>
                  <a:ea typeface="Rix모던고딕 L" pitchFamily="18" charset="-127"/>
                </a:rPr>
                <a:t>Formality check on screen</a:t>
              </a:r>
            </a:p>
            <a:p>
              <a:pPr marL="90488" indent="-90488" algn="l">
                <a:buFont typeface="Wingdings" pitchFamily="2" charset="2"/>
                <a:buChar char="Ø"/>
              </a:pPr>
              <a:r>
                <a:rPr lang="ko-KR" altLang="en-US" sz="900" b="0" dirty="0" smtClean="0">
                  <a:latin typeface="Calibri" panose="020F0502020204030204" pitchFamily="34" charset="0"/>
                  <a:ea typeface="Rix모던고딕 L" pitchFamily="18" charset="-127"/>
                </a:rPr>
                <a:t> </a:t>
              </a:r>
              <a:r>
                <a:rPr lang="en-US" altLang="ko-KR" sz="900" b="0" dirty="0" smtClean="0">
                  <a:latin typeface="Calibri" panose="020F0502020204030204" pitchFamily="34" charset="0"/>
                  <a:ea typeface="Rix모던고딕 L" pitchFamily="18" charset="-127"/>
                </a:rPr>
                <a:t>Document  transferring</a:t>
              </a:r>
              <a:endParaRPr lang="ko-KR" altLang="en-US" sz="900" b="0" dirty="0">
                <a:latin typeface="Calibri" panose="020F0502020204030204" pitchFamily="34" charset="0"/>
                <a:ea typeface="Rix모던고딕 L" pitchFamily="18" charset="-127"/>
              </a:endParaRPr>
            </a:p>
          </p:txBody>
        </p:sp>
        <p:sp>
          <p:nvSpPr>
            <p:cNvPr id="19" name="TextBox 777"/>
            <p:cNvSpPr txBox="1"/>
            <p:nvPr/>
          </p:nvSpPr>
          <p:spPr>
            <a:xfrm>
              <a:off x="4517265" y="5402360"/>
              <a:ext cx="1203081" cy="4967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  <a:cs typeface="+mn-cs"/>
                </a:defRPr>
              </a:lvl9pPr>
            </a:lstStyle>
            <a:p>
              <a:pPr algn="l">
                <a:buFont typeface="Wingdings" pitchFamily="2" charset="2"/>
                <a:buChar char="Ø"/>
              </a:pPr>
              <a:r>
                <a:rPr lang="ko-KR" altLang="en-US" sz="900" b="0" dirty="0" smtClean="0">
                  <a:latin typeface="Calibri" panose="020F0502020204030204" pitchFamily="34" charset="0"/>
                  <a:ea typeface="Rix모던고딕 L" pitchFamily="18" charset="-127"/>
                </a:rPr>
                <a:t> </a:t>
              </a:r>
              <a:r>
                <a:rPr lang="en-US" altLang="ko-KR" sz="900" b="0" dirty="0" smtClean="0">
                  <a:latin typeface="Calibri" panose="020F0502020204030204" pitchFamily="34" charset="0"/>
                  <a:ea typeface="Rix모던고딕 L" pitchFamily="18" charset="-127"/>
                </a:rPr>
                <a:t>Packaging</a:t>
              </a:r>
            </a:p>
            <a:p>
              <a:pPr algn="l">
                <a:buFont typeface="Wingdings" pitchFamily="2" charset="2"/>
                <a:buChar char="Ø"/>
              </a:pPr>
              <a:r>
                <a:rPr lang="ko-KR" altLang="en-US" sz="900" b="0" dirty="0" smtClean="0">
                  <a:latin typeface="Calibri" panose="020F0502020204030204" pitchFamily="34" charset="0"/>
                  <a:ea typeface="Rix모던고딕 L" pitchFamily="18" charset="-127"/>
                </a:rPr>
                <a:t> </a:t>
              </a:r>
              <a:r>
                <a:rPr lang="en-US" altLang="ko-KR" sz="900" b="0" dirty="0" smtClean="0">
                  <a:latin typeface="Calibri" panose="020F0502020204030204" pitchFamily="34" charset="0"/>
                  <a:ea typeface="Rix모던고딕 L" pitchFamily="18" charset="-127"/>
                </a:rPr>
                <a:t>Transmission</a:t>
              </a:r>
              <a:endParaRPr lang="ko-KR" altLang="en-US" sz="900" b="0" dirty="0">
                <a:latin typeface="Calibri" panose="020F0502020204030204" pitchFamily="34" charset="0"/>
                <a:ea typeface="Rix모던고딕 L" pitchFamily="18" charset="-127"/>
              </a:endParaRPr>
            </a:p>
          </p:txBody>
        </p:sp>
        <p:pic>
          <p:nvPicPr>
            <p:cNvPr id="21" name="Picture 69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7324930" y="4662430"/>
              <a:ext cx="1103273" cy="99679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</p:pic>
        <p:cxnSp>
          <p:nvCxnSpPr>
            <p:cNvPr id="22" name="꺾인 연결선 21"/>
            <p:cNvCxnSpPr>
              <a:stCxn id="16" idx="3"/>
              <a:endCxn id="21" idx="1"/>
            </p:cNvCxnSpPr>
            <p:nvPr/>
          </p:nvCxnSpPr>
          <p:spPr>
            <a:xfrm>
              <a:off x="5790316" y="5160547"/>
              <a:ext cx="1534614" cy="280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2"/>
              </a:solidFill>
              <a:prstDash val="sysDot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803524" y="4598033"/>
              <a:ext cx="18722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Dispatching </a:t>
              </a:r>
            </a:p>
            <a:p>
              <a:pPr algn="ctr"/>
              <a:r>
                <a:rPr lang="en-US" altLang="ko-KR" sz="14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in WIPO ST.96 format</a:t>
              </a:r>
              <a:endParaRPr lang="ko-KR" altLang="en-US" sz="1400" b="1" dirty="0">
                <a:solidFill>
                  <a:srgbClr val="7030A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0259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377344" y="135948"/>
            <a:ext cx="5327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III. Future P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lan</a:t>
            </a:r>
            <a:endParaRPr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pPr lvl="0"/>
            <a:endParaRPr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2673726" y="3571876"/>
            <a:ext cx="1214446" cy="1221966"/>
          </a:xfrm>
          <a:prstGeom prst="roundRect">
            <a:avLst>
              <a:gd name="adj" fmla="val 0"/>
            </a:avLst>
          </a:prstGeom>
          <a:gradFill>
            <a:gsLst>
              <a:gs pos="6000">
                <a:schemeClr val="accent2">
                  <a:lumMod val="40000"/>
                  <a:lumOff val="60000"/>
                  <a:alpha val="89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0"/>
          </a:gradFill>
          <a:ln w="9525">
            <a:solidFill>
              <a:schemeClr val="accent2">
                <a:lumMod val="75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4032968" y="3000372"/>
            <a:ext cx="1193898" cy="1785950"/>
          </a:xfrm>
          <a:prstGeom prst="roundRect">
            <a:avLst>
              <a:gd name="adj" fmla="val 231"/>
            </a:avLst>
          </a:prstGeom>
          <a:gradFill>
            <a:gsLst>
              <a:gs pos="3000">
                <a:schemeClr val="bg1">
                  <a:lumMod val="75000"/>
                </a:schemeClr>
              </a:gs>
              <a:gs pos="100000">
                <a:srgbClr val="5F5F5F"/>
              </a:gs>
            </a:gsLst>
            <a:lin ang="5400000" scaled="0"/>
          </a:gradFill>
          <a:ln w="9525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직사각형 47"/>
          <p:cNvSpPr/>
          <p:nvPr/>
        </p:nvSpPr>
        <p:spPr bwMode="auto">
          <a:xfrm>
            <a:off x="6714898" y="2285991"/>
            <a:ext cx="1214446" cy="2255937"/>
          </a:xfrm>
          <a:prstGeom prst="rect">
            <a:avLst/>
          </a:prstGeom>
          <a:gradFill>
            <a:gsLst>
              <a:gs pos="0">
                <a:schemeClr val="bg1"/>
              </a:gs>
              <a:gs pos="9000">
                <a:schemeClr val="accent5">
                  <a:lumMod val="50000"/>
                </a:schemeClr>
              </a:gs>
              <a:gs pos="5000">
                <a:schemeClr val="accent5">
                  <a:lumMod val="50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0"/>
          </a:gradFill>
          <a:ln w="12700" cap="flat" cmpd="sng" algn="ctr">
            <a:solidFill>
              <a:sysClr val="window" lastClr="FFFFFF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innerShdw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endParaRPr lang="ko-KR" altLang="en-US" sz="1200" b="1" dirty="0">
              <a:solidFill>
                <a:schemeClr val="bg1"/>
              </a:solidFill>
              <a:latin typeface="Arial" panose="020B0604020202020204" pitchFamily="34" charset="0"/>
              <a:ea typeface="궁서" pitchFamily="18" charset="-127"/>
              <a:cs typeface="Arial" panose="020B0604020202020204" pitchFamily="34" charset="0"/>
            </a:endParaRPr>
          </a:p>
        </p:txBody>
      </p:sp>
      <p:sp>
        <p:nvSpPr>
          <p:cNvPr id="49" name="직사각형 48"/>
          <p:cNvSpPr/>
          <p:nvPr/>
        </p:nvSpPr>
        <p:spPr bwMode="auto">
          <a:xfrm>
            <a:off x="5367624" y="2571744"/>
            <a:ext cx="1214446" cy="2302936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ysClr val="window" lastClr="FFFFFF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innerShdw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endParaRPr lang="ko-KR" altLang="en-US" sz="1200" b="1" dirty="0">
              <a:solidFill>
                <a:schemeClr val="bg1"/>
              </a:solidFill>
              <a:latin typeface="Calibri" panose="020F0502020204030204" pitchFamily="34" charset="0"/>
              <a:ea typeface="궁서" pitchFamily="18" charset="-127"/>
              <a:cs typeface="Arial" panose="020B0604020202020204" pitchFamily="34" charset="0"/>
            </a:endParaRPr>
          </a:p>
        </p:txBody>
      </p:sp>
      <p:sp>
        <p:nvSpPr>
          <p:cNvPr id="50" name="직사각형 49"/>
          <p:cNvSpPr/>
          <p:nvPr/>
        </p:nvSpPr>
        <p:spPr bwMode="auto">
          <a:xfrm>
            <a:off x="1316404" y="3859217"/>
            <a:ext cx="1214446" cy="1785950"/>
          </a:xfrm>
          <a:prstGeom prst="rect">
            <a:avLst/>
          </a:prstGeom>
          <a:gradFill>
            <a:gsLst>
              <a:gs pos="0">
                <a:srgbClr val="0070C0"/>
              </a:gs>
              <a:gs pos="0">
                <a:srgbClr val="0070C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2700" cap="flat" cmpd="sng" algn="ctr">
            <a:gradFill>
              <a:gsLst>
                <a:gs pos="0">
                  <a:srgbClr val="0070C0"/>
                </a:gs>
                <a:gs pos="0">
                  <a:srgbClr val="0070C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innerShdw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ko-KR" altLang="en-US" sz="1200" b="1" dirty="0">
              <a:solidFill>
                <a:schemeClr val="bg1"/>
              </a:solidFill>
              <a:latin typeface="Calibri" panose="020F0502020204030204" pitchFamily="34" charset="0"/>
              <a:ea typeface="궁서" pitchFamily="18" charset="-127"/>
              <a:cs typeface="Arial" panose="020B0604020202020204" pitchFamily="34" charset="0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962849"/>
              </p:ext>
            </p:extLst>
          </p:nvPr>
        </p:nvGraphicFramePr>
        <p:xfrm>
          <a:off x="1246886" y="4357694"/>
          <a:ext cx="6715170" cy="20717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{D113A9D2-9D6B-4929-AA2D-F23B5EE8CBE7}</a:tableStyleId>
              </a:tblPr>
              <a:tblGrid>
                <a:gridCol w="1343034"/>
                <a:gridCol w="1343034"/>
                <a:gridCol w="1343034"/>
                <a:gridCol w="1343034"/>
                <a:gridCol w="1343034"/>
              </a:tblGrid>
              <a:tr h="42006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-2012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2016-2017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51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endParaRPr lang="en-US" altLang="ko-KR" sz="1100" b="1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endParaRPr lang="en-US" altLang="ko-KR" sz="1100" b="1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altLang="ko-KR" sz="1000" b="1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altLang="ko-KR" sz="1100" b="1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latinLnBrk="1"/>
                      <a:endParaRPr lang="ko-KR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endParaRPr lang="en-US" altLang="ko-KR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endParaRPr lang="en-US" altLang="ko-KR" sz="1100" b="1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latinLnBrk="1"/>
                      <a:endParaRPr lang="ko-KR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cxnSp>
        <p:nvCxnSpPr>
          <p:cNvPr id="52" name="직선 연결선 51"/>
          <p:cNvCxnSpPr/>
          <p:nvPr/>
        </p:nvCxnSpPr>
        <p:spPr>
          <a:xfrm>
            <a:off x="1408390" y="3714752"/>
            <a:ext cx="1071570" cy="1588"/>
          </a:xfrm>
          <a:prstGeom prst="line">
            <a:avLst/>
          </a:prstGeom>
          <a:ln w="28575">
            <a:solidFill>
              <a:srgbClr val="006B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/>
          <p:nvPr/>
        </p:nvCxnSpPr>
        <p:spPr>
          <a:xfrm flipV="1">
            <a:off x="2479166" y="3460245"/>
            <a:ext cx="794" cy="262967"/>
          </a:xfrm>
          <a:prstGeom prst="line">
            <a:avLst/>
          </a:prstGeom>
          <a:ln w="28575">
            <a:solidFill>
              <a:srgbClr val="006B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2479960" y="3428999"/>
            <a:ext cx="1357322" cy="1588"/>
          </a:xfrm>
          <a:prstGeom prst="line">
            <a:avLst/>
          </a:prstGeom>
          <a:ln w="28575">
            <a:solidFill>
              <a:srgbClr val="006B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3837282" y="2857495"/>
            <a:ext cx="1357322" cy="1588"/>
          </a:xfrm>
          <a:prstGeom prst="line">
            <a:avLst/>
          </a:prstGeom>
          <a:ln w="28575">
            <a:solidFill>
              <a:srgbClr val="006B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5194604" y="2357429"/>
            <a:ext cx="1357322" cy="1588"/>
          </a:xfrm>
          <a:prstGeom prst="line">
            <a:avLst/>
          </a:prstGeom>
          <a:ln w="28575">
            <a:solidFill>
              <a:srgbClr val="006B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 rot="5400000" flipH="1" flipV="1">
            <a:off x="3588043" y="3126830"/>
            <a:ext cx="500066" cy="1588"/>
          </a:xfrm>
          <a:prstGeom prst="line">
            <a:avLst/>
          </a:prstGeom>
          <a:ln w="28575">
            <a:solidFill>
              <a:srgbClr val="006B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 rot="5400000" flipH="1" flipV="1">
            <a:off x="4945365" y="2606668"/>
            <a:ext cx="500066" cy="1588"/>
          </a:xfrm>
          <a:prstGeom prst="line">
            <a:avLst/>
          </a:prstGeom>
          <a:ln w="28575">
            <a:solidFill>
              <a:srgbClr val="006B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 rot="5400000" flipH="1" flipV="1">
            <a:off x="6409844" y="2213759"/>
            <a:ext cx="285752" cy="1588"/>
          </a:xfrm>
          <a:prstGeom prst="line">
            <a:avLst/>
          </a:prstGeom>
          <a:ln w="28575">
            <a:solidFill>
              <a:srgbClr val="006B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/>
          <p:cNvCxnSpPr/>
          <p:nvPr/>
        </p:nvCxnSpPr>
        <p:spPr>
          <a:xfrm>
            <a:off x="6623364" y="2071677"/>
            <a:ext cx="1357322" cy="1588"/>
          </a:xfrm>
          <a:prstGeom prst="straightConnector1">
            <a:avLst/>
          </a:prstGeom>
          <a:ln w="25400">
            <a:solidFill>
              <a:srgbClr val="006BB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모서리가 둥근 직사각형 60"/>
          <p:cNvSpPr/>
          <p:nvPr/>
        </p:nvSpPr>
        <p:spPr bwMode="auto">
          <a:xfrm>
            <a:off x="827852" y="1700808"/>
            <a:ext cx="5622493" cy="360000"/>
          </a:xfrm>
          <a:prstGeom prst="roundRect">
            <a:avLst/>
          </a:prstGeom>
          <a:solidFill>
            <a:srgbClr val="FEC200"/>
          </a:solidFill>
          <a:ln w="12700" cap="flat" cmpd="sng" algn="ctr">
            <a:solidFill>
              <a:sysClr val="window" lastClr="FFFFFF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innerShdw>
              <a:prstClr val="black"/>
            </a:innerShdw>
          </a:effectLst>
        </p:spPr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HY헤드라인M" pitchFamily="18" charset="-127"/>
                <a:cs typeface="Arial" panose="020B0604020202020204" pitchFamily="34" charset="0"/>
                <a:sym typeface="Wingdings 3" pitchFamily="18" charset="2"/>
              </a:rPr>
              <a:t> 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HY헤드라인M" pitchFamily="18" charset="-127"/>
                <a:cs typeface="Arial" panose="020B0604020202020204" pitchFamily="34" charset="0"/>
                <a:sym typeface="Wingdings 3" pitchFamily="18" charset="2"/>
              </a:rPr>
              <a:t>Increase databases for dissemination, </a:t>
            </a:r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HY헤드라인M" pitchFamily="18" charset="-127"/>
                <a:cs typeface="Arial" panose="020B0604020202020204" pitchFamily="34" charset="0"/>
                <a:sym typeface="Wingdings 3" pitchFamily="18" charset="2"/>
              </a:rPr>
              <a:t>from 11 to 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HY헤드라인M" pitchFamily="18" charset="-127"/>
                <a:cs typeface="Arial" panose="020B0604020202020204" pitchFamily="34" charset="0"/>
                <a:sym typeface="Wingdings 3" pitchFamily="18" charset="2"/>
              </a:rPr>
              <a:t>19</a:t>
            </a:r>
            <a:endParaRPr lang="en-US" altLang="ko-K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HY헤드라인M" pitchFamily="18" charset="-127"/>
              <a:cs typeface="Arial" panose="020B0604020202020204" pitchFamily="34" charset="0"/>
              <a:sym typeface="Wingdings 3" pitchFamily="18" charset="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051720" y="3859394"/>
            <a:ext cx="521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  <a:ea typeface="HY동녘B" pitchFamily="18" charset="-127"/>
                <a:cs typeface="Arial" panose="020B0604020202020204" pitchFamily="34" charset="0"/>
              </a:rPr>
              <a:t>11</a:t>
            </a:r>
            <a:endParaRPr lang="ko-KR" altLang="en-US" dirty="0">
              <a:latin typeface="Calibri" panose="020F0502020204030204" pitchFamily="34" charset="0"/>
              <a:ea typeface="HY동녘B" pitchFamily="18" charset="-127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89699" y="3563562"/>
            <a:ext cx="53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  <a:ea typeface="HY동녘B" pitchFamily="18" charset="-127"/>
                <a:cs typeface="Arial" panose="020B0604020202020204" pitchFamily="34" charset="0"/>
              </a:rPr>
              <a:t>12</a:t>
            </a:r>
            <a:endParaRPr lang="ko-KR" altLang="en-US" dirty="0">
              <a:latin typeface="Calibri" panose="020F0502020204030204" pitchFamily="34" charset="0"/>
              <a:ea typeface="HY동녘B" pitchFamily="18" charset="-127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17978" y="3005305"/>
            <a:ext cx="50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latin typeface="Calibri" panose="020F0502020204030204" pitchFamily="34" charset="0"/>
                <a:ea typeface="HY동녘B" pitchFamily="18" charset="-127"/>
                <a:cs typeface="Arial" panose="020B0604020202020204" pitchFamily="34" charset="0"/>
              </a:rPr>
              <a:t>15</a:t>
            </a:r>
            <a:endParaRPr lang="ko-KR" altLang="en-US" dirty="0">
              <a:latin typeface="Calibri" panose="020F0502020204030204" pitchFamily="34" charset="0"/>
              <a:ea typeface="HY동녘B" pitchFamily="18" charset="-127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084168" y="2571743"/>
            <a:ext cx="509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latin typeface="Calibri" panose="020F0502020204030204" pitchFamily="34" charset="0"/>
                <a:ea typeface="HY동녘B" pitchFamily="18" charset="-127"/>
                <a:cs typeface="Arial" panose="020B0604020202020204" pitchFamily="34" charset="0"/>
              </a:rPr>
              <a:t>18</a:t>
            </a:r>
            <a:endParaRPr lang="ko-KR" altLang="en-US" dirty="0">
              <a:latin typeface="Calibri" panose="020F0502020204030204" pitchFamily="34" charset="0"/>
              <a:ea typeface="HY동녘B" pitchFamily="18" charset="-127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12526" y="2315864"/>
            <a:ext cx="54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latin typeface="Arial" panose="020B0604020202020204" pitchFamily="34" charset="0"/>
                <a:ea typeface="HY동녘B" pitchFamily="18" charset="-127"/>
                <a:cs typeface="Arial" panose="020B0604020202020204" pitchFamily="34" charset="0"/>
              </a:rPr>
              <a:t>19</a:t>
            </a:r>
            <a:endParaRPr lang="ko-KR" altLang="en-US" dirty="0">
              <a:latin typeface="Arial" panose="020B0604020202020204" pitchFamily="34" charset="0"/>
              <a:ea typeface="HY동녘B" pitchFamily="18" charset="-127"/>
              <a:cs typeface="Arial" panose="020B0604020202020204" pitchFamily="34" charset="0"/>
            </a:endParaRPr>
          </a:p>
        </p:txBody>
      </p:sp>
      <p:grpSp>
        <p:nvGrpSpPr>
          <p:cNvPr id="67" name="그룹 91"/>
          <p:cNvGrpSpPr/>
          <p:nvPr/>
        </p:nvGrpSpPr>
        <p:grpSpPr>
          <a:xfrm>
            <a:off x="571472" y="1013827"/>
            <a:ext cx="7790704" cy="557785"/>
            <a:chOff x="5524504" y="2813714"/>
            <a:chExt cx="7790704" cy="557785"/>
          </a:xfrm>
        </p:grpSpPr>
        <p:pic>
          <p:nvPicPr>
            <p:cNvPr id="68" name="Picture 7" descr="I:\01_프레젠테이션\00_프리02\201212_02 원_코리아퍼스텍피티\PSD\IMG\#15_img02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5524504" y="2813714"/>
              <a:ext cx="7790704" cy="5577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직사각형 300"/>
            <p:cNvSpPr>
              <a:spLocks noChangeArrowheads="1"/>
            </p:cNvSpPr>
            <p:nvPr/>
          </p:nvSpPr>
          <p:spPr bwMode="auto">
            <a:xfrm>
              <a:off x="5984288" y="2900120"/>
              <a:ext cx="7112644" cy="36378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  <a:scene3d>
                <a:camera prst="orthographicFront"/>
                <a:lightRig rig="threePt" dir="t"/>
              </a:scene3d>
              <a:sp3d>
                <a:bevelT w="0"/>
                <a:contourClr>
                  <a:schemeClr val="bg1"/>
                </a:contourClr>
              </a:sp3d>
            </a:bodyPr>
            <a:lstStyle/>
            <a:p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HY헤드라인M" pitchFamily="18" charset="-127"/>
                  <a:cs typeface="Arial" panose="020B0604020202020204" pitchFamily="34" charset="0"/>
                  <a:sym typeface="Wingdings 3" pitchFamily="18" charset="2"/>
                </a:rPr>
                <a:t>To Construct IP Data in ST.96 for Dissemination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288577" y="4838023"/>
            <a:ext cx="1302436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rIns="0" rtlCol="0">
            <a:spAutoFit/>
          </a:bodyPr>
          <a:lstStyle/>
          <a:p>
            <a:pPr marL="90488" indent="-90488">
              <a:buFont typeface="Arial" pitchFamily="34" charset="0"/>
              <a:buChar char="•"/>
            </a:pPr>
            <a:r>
              <a:rPr lang="en-US" altLang="ko-KR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IPR Gazettes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en-US" altLang="ko-KR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Application trends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en-US" altLang="ko-KR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Patent abstracts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en-US" altLang="ko-KR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Transaction Histories 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en-US" altLang="ko-KR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Registrations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en-US" altLang="ko-KR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Trials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en-US" altLang="ko-KR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Citations for  examination</a:t>
            </a:r>
          </a:p>
          <a:p>
            <a:r>
              <a:rPr lang="en-US" altLang="ko-KR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         …</a:t>
            </a:r>
            <a:endParaRPr lang="ko-KR" altLang="en-US" sz="1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653195" y="4825285"/>
            <a:ext cx="1279698" cy="630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rIns="0" rtlCol="0">
            <a:spAutoFit/>
          </a:bodyPr>
          <a:lstStyle/>
          <a:p>
            <a:pPr marL="87313" indent="-87313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Legal statuses</a:t>
            </a:r>
          </a:p>
          <a:p>
            <a:pPr marL="87313" indent="-87313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Changes in grant holder</a:t>
            </a:r>
            <a:endParaRPr lang="ko-KR" altLang="en-US" sz="1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651336" y="5898941"/>
            <a:ext cx="1281217" cy="477054"/>
          </a:xfrm>
          <a:prstGeom prst="rect">
            <a:avLst/>
          </a:prstGeom>
          <a:solidFill>
            <a:srgbClr val="F7C1EF"/>
          </a:solidFill>
        </p:spPr>
        <p:txBody>
          <a:bodyPr wrap="square" lIns="0" rIns="0" rtlCol="0">
            <a:spAutoFit/>
          </a:bodyPr>
          <a:lstStyle/>
          <a:p>
            <a:pPr marL="90488" indent="-90488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Gazettes (TM)</a:t>
            </a:r>
          </a:p>
          <a:p>
            <a:pPr marL="90488" indent="-90488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Bibliographies (TM)</a:t>
            </a:r>
            <a:endParaRPr lang="en-US" altLang="ko-KR" sz="1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001667" y="4822124"/>
            <a:ext cx="1234164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rIns="0" rtlCol="0">
            <a:spAutoFit/>
          </a:bodyPr>
          <a:lstStyle/>
          <a:p>
            <a:pPr marL="90488" indent="-90488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Patent families</a:t>
            </a:r>
          </a:p>
          <a:p>
            <a:pPr marL="90488" indent="-90488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Patent classifications</a:t>
            </a:r>
          </a:p>
          <a:p>
            <a:pPr marL="90488" indent="-90488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Standardized applicants’ names</a:t>
            </a:r>
            <a:endParaRPr lang="ko-KR" altLang="en-US" sz="1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992480" y="5904274"/>
            <a:ext cx="1578107" cy="477054"/>
          </a:xfrm>
          <a:prstGeom prst="rect">
            <a:avLst/>
          </a:prstGeom>
          <a:solidFill>
            <a:srgbClr val="F7C1EF"/>
          </a:solidFill>
        </p:spPr>
        <p:txBody>
          <a:bodyPr wrap="square" lIns="0" rIns="0" rtlCol="0">
            <a:spAutoFit/>
          </a:bodyPr>
          <a:lstStyle/>
          <a:p>
            <a:pPr marL="87313" indent="-87313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Gazettes (P, UM, D)</a:t>
            </a:r>
          </a:p>
          <a:p>
            <a:pPr marL="87313" indent="-87313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Bibliographies (P, UM, D)</a:t>
            </a:r>
            <a:endParaRPr lang="ko-KR" altLang="en-US" sz="1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284727" y="4821390"/>
            <a:ext cx="1430171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rIns="0" rtlCol="0">
            <a:spAutoFit/>
          </a:bodyPr>
          <a:lstStyle/>
          <a:p>
            <a:pPr marL="90488" indent="-90488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Intermediate documents</a:t>
            </a:r>
          </a:p>
          <a:p>
            <a:pPr marL="90488" indent="-90488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Sequence listings         </a:t>
            </a:r>
          </a:p>
          <a:p>
            <a:pPr marL="90488" indent="-90488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Applicant/agent data</a:t>
            </a:r>
            <a:endParaRPr lang="ko-KR" altLang="en-US" sz="1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751376" y="5920705"/>
            <a:ext cx="1205000" cy="477054"/>
          </a:xfrm>
          <a:prstGeom prst="rect">
            <a:avLst/>
          </a:prstGeom>
          <a:solidFill>
            <a:srgbClr val="F7C1EF"/>
          </a:solidFill>
        </p:spPr>
        <p:txBody>
          <a:bodyPr wrap="square" lIns="0" rIns="0" rtlCol="0">
            <a:spAutoFit/>
          </a:bodyPr>
          <a:lstStyle/>
          <a:p>
            <a:pPr marL="90488" indent="-90488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Trial (trial decisions)</a:t>
            </a:r>
          </a:p>
          <a:p>
            <a:pPr marL="90488" indent="-90488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Gazettes (3D, image)</a:t>
            </a:r>
            <a:endParaRPr lang="ko-KR" altLang="en-US" sz="1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775454" y="4835424"/>
            <a:ext cx="1197783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rIns="0" rtlCol="0">
            <a:spAutoFit/>
          </a:bodyPr>
          <a:lstStyle/>
          <a:p>
            <a:pPr marL="87313" indent="-87313">
              <a:buFont typeface="Arial" pitchFamily="34" charset="0"/>
              <a:buChar char="•"/>
            </a:pPr>
            <a:r>
              <a:rPr lang="en-US" altLang="ko-KR" sz="1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Error correction histories</a:t>
            </a:r>
            <a:endParaRPr lang="ko-KR" altLang="en-US" sz="1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59821" y="4826587"/>
            <a:ext cx="360000" cy="14773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rIns="0" rtlCol="0">
            <a:spAutoFit/>
          </a:bodyPr>
          <a:lstStyle/>
          <a:p>
            <a:endParaRPr lang="en-US" altLang="ko-KR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US" altLang="ko-KR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US" altLang="ko-KR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US" altLang="ko-KR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ko-KR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 rot="18005115">
            <a:off x="676577" y="5056921"/>
            <a:ext cx="727639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new</a:t>
            </a:r>
          </a:p>
        </p:txBody>
      </p:sp>
      <p:sp>
        <p:nvSpPr>
          <p:cNvPr id="80" name="TextBox 79"/>
          <p:cNvSpPr txBox="1"/>
          <p:nvPr/>
        </p:nvSpPr>
        <p:spPr>
          <a:xfrm rot="5400000">
            <a:off x="565916" y="5853361"/>
            <a:ext cx="954759" cy="430887"/>
          </a:xfrm>
          <a:prstGeom prst="rect">
            <a:avLst/>
          </a:prstGeom>
          <a:solidFill>
            <a:srgbClr val="F7C1EF"/>
          </a:solidFill>
          <a:scene3d>
            <a:camera prst="orthographicFront">
              <a:rot lat="21299999" lon="21299994" rev="10799999"/>
            </a:camera>
            <a:lightRig rig="threePt" dir="t"/>
          </a:scene3d>
        </p:spPr>
        <p:txBody>
          <a:bodyPr wrap="square" lIns="0" rIns="0" rtlCol="0">
            <a:spAutoFit/>
          </a:bodyPr>
          <a:lstStyle/>
          <a:p>
            <a:pPr algn="ctr" latinLnBrk="0"/>
            <a:r>
              <a:rPr lang="en-US" altLang="ko-KR" sz="11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Secondary processing</a:t>
            </a:r>
            <a:endParaRPr lang="ko-KR" altLang="en-US" sz="11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99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368218" y="2875002"/>
            <a:ext cx="44032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Thank You</a:t>
            </a:r>
            <a:endParaRPr lang="en-US" altLang="ko-KR" sz="6600" b="1" dirty="0">
              <a:solidFill>
                <a:schemeClr val="tx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655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600</Words>
  <Application>Microsoft Office PowerPoint</Application>
  <PresentationFormat>On-screen Show (4:3)</PresentationFormat>
  <Paragraphs>118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KIPO_template_byS(131017)</dc:title>
  <dc:creator>Shim Wooyang</dc:creator>
  <cp:lastModifiedBy>Geraldine Rodriguez</cp:lastModifiedBy>
  <cp:revision>83</cp:revision>
  <dcterms:created xsi:type="dcterms:W3CDTF">2013-10-17T01:24:42Z</dcterms:created>
  <dcterms:modified xsi:type="dcterms:W3CDTF">2015-01-21T16:08:07Z</dcterms:modified>
</cp:coreProperties>
</file>