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13"/>
  </p:notesMasterIdLst>
  <p:handoutMasterIdLst>
    <p:handoutMasterId r:id="rId14"/>
  </p:handoutMasterIdLst>
  <p:sldIdLst>
    <p:sldId id="257" r:id="rId2"/>
    <p:sldId id="305" r:id="rId3"/>
    <p:sldId id="303" r:id="rId4"/>
    <p:sldId id="295" r:id="rId5"/>
    <p:sldId id="302" r:id="rId6"/>
    <p:sldId id="304" r:id="rId7"/>
    <p:sldId id="307" r:id="rId8"/>
    <p:sldId id="306" r:id="rId9"/>
    <p:sldId id="309" r:id="rId10"/>
    <p:sldId id="310" r:id="rId11"/>
    <p:sldId id="273" r:id="rId12"/>
  </p:sldIdLst>
  <p:sldSz cx="9144000" cy="6858000" type="screen4x3"/>
  <p:notesSz cx="6797675" cy="9928225"/>
  <p:defaultTextStyle>
    <a:defPPr>
      <a:defRPr lang="pl-PL"/>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0000"/>
    <a:srgbClr val="EC7614"/>
    <a:srgbClr val="692169"/>
    <a:srgbClr val="CC0066"/>
    <a:srgbClr val="C800C8"/>
    <a:srgbClr val="FFFF66"/>
    <a:srgbClr val="FF9933"/>
    <a:srgbClr val="00CC00"/>
    <a:srgbClr val="009900"/>
    <a:srgbClr val="FFFF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59" autoAdjust="0"/>
    <p:restoredTop sz="74331" autoAdjust="0"/>
  </p:normalViewPr>
  <p:slideViewPr>
    <p:cSldViewPr>
      <p:cViewPr varScale="1">
        <p:scale>
          <a:sx n="80" d="100"/>
          <a:sy n="80" d="100"/>
        </p:scale>
        <p:origin x="-202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2172"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49DF5D-5DF8-48DD-8755-AE4C5C46432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l-PL"/>
        </a:p>
      </dgm:t>
    </dgm:pt>
    <dgm:pt modelId="{E24345A9-995D-4BC5-9407-BBF6BFB3469A}">
      <dgm:prSet phldrT="[Tekst]"/>
      <dgm:spPr/>
      <dgm:t>
        <a:bodyPr/>
        <a:lstStyle/>
        <a:p>
          <a:pPr algn="ctr"/>
          <a:r>
            <a:rPr lang="en-US" b="1" dirty="0" smtClean="0">
              <a:latin typeface="Constantia" pitchFamily="18" charset="0"/>
            </a:rPr>
            <a:t>Being aware of stereotypes </a:t>
          </a:r>
          <a:r>
            <a:rPr lang="en-US" b="1" i="1" dirty="0" smtClean="0">
              <a:latin typeface="Constantia" pitchFamily="18" charset="0"/>
            </a:rPr>
            <a:t>(unconscious bias)</a:t>
          </a:r>
          <a:endParaRPr lang="en-US" b="1" i="1" dirty="0">
            <a:latin typeface="Constantia" pitchFamily="18" charset="0"/>
          </a:endParaRPr>
        </a:p>
      </dgm:t>
    </dgm:pt>
    <dgm:pt modelId="{4461E751-4902-4B1E-91CC-AB578E89121E}" type="parTrans" cxnId="{946AF500-6C54-41F8-9E9D-EF16BE91E052}">
      <dgm:prSet/>
      <dgm:spPr/>
      <dgm:t>
        <a:bodyPr/>
        <a:lstStyle/>
        <a:p>
          <a:pPr algn="ctr"/>
          <a:endParaRPr lang="pl-PL"/>
        </a:p>
      </dgm:t>
    </dgm:pt>
    <dgm:pt modelId="{4FD59A17-6D14-423A-991C-AFDCE09A6EBA}" type="sibTrans" cxnId="{946AF500-6C54-41F8-9E9D-EF16BE91E052}">
      <dgm:prSet/>
      <dgm:spPr/>
      <dgm:t>
        <a:bodyPr/>
        <a:lstStyle/>
        <a:p>
          <a:pPr algn="ctr"/>
          <a:endParaRPr lang="pl-PL"/>
        </a:p>
      </dgm:t>
    </dgm:pt>
    <dgm:pt modelId="{AD189227-904E-4AE7-86C0-16FD43BFAEC2}">
      <dgm:prSet phldrT="[Tekst]"/>
      <dgm:spPr/>
      <dgm:t>
        <a:bodyPr/>
        <a:lstStyle/>
        <a:p>
          <a:pPr algn="ctr"/>
          <a:r>
            <a:rPr lang="en-US" b="1" noProof="0" smtClean="0">
              <a:latin typeface="Constantia" pitchFamily="18" charset="0"/>
            </a:rPr>
            <a:t>Media</a:t>
          </a:r>
          <a:r>
            <a:rPr lang="en-US" b="1" smtClean="0">
              <a:latin typeface="Constantia" pitchFamily="18" charset="0"/>
            </a:rPr>
            <a:t> and awareness raising</a:t>
          </a:r>
          <a:endParaRPr lang="en-US" b="1" dirty="0">
            <a:latin typeface="Constantia" pitchFamily="18" charset="0"/>
          </a:endParaRPr>
        </a:p>
      </dgm:t>
    </dgm:pt>
    <dgm:pt modelId="{357D07A1-895C-49DE-8FD4-EA1E03384F55}" type="parTrans" cxnId="{3034030A-A490-40DF-86C6-3DA84E5E1462}">
      <dgm:prSet/>
      <dgm:spPr/>
      <dgm:t>
        <a:bodyPr/>
        <a:lstStyle/>
        <a:p>
          <a:pPr algn="ctr"/>
          <a:endParaRPr lang="pl-PL"/>
        </a:p>
      </dgm:t>
    </dgm:pt>
    <dgm:pt modelId="{B6376AC3-A644-4A45-9205-E0D79E2BA28E}" type="sibTrans" cxnId="{3034030A-A490-40DF-86C6-3DA84E5E1462}">
      <dgm:prSet/>
      <dgm:spPr/>
      <dgm:t>
        <a:bodyPr/>
        <a:lstStyle/>
        <a:p>
          <a:pPr algn="ctr"/>
          <a:endParaRPr lang="pl-PL"/>
        </a:p>
      </dgm:t>
    </dgm:pt>
    <dgm:pt modelId="{6EF50027-945D-4EA4-92DE-91E1AEA324FE}">
      <dgm:prSet phldrT="[Tekst]"/>
      <dgm:spPr/>
      <dgm:t>
        <a:bodyPr/>
        <a:lstStyle/>
        <a:p>
          <a:pPr algn="ctr"/>
          <a:r>
            <a:rPr lang="en-US" b="1" dirty="0" smtClean="0">
              <a:latin typeface="Constantia" pitchFamily="18" charset="0"/>
            </a:rPr>
            <a:t>Knowledge aggregation</a:t>
          </a:r>
          <a:endParaRPr lang="en-US" b="1" dirty="0">
            <a:latin typeface="Constantia" pitchFamily="18" charset="0"/>
          </a:endParaRPr>
        </a:p>
      </dgm:t>
    </dgm:pt>
    <dgm:pt modelId="{62D5D0CD-4D37-4640-9E3F-65632977B589}" type="parTrans" cxnId="{D3658D8F-161C-445F-BFA6-C23D22D4F309}">
      <dgm:prSet/>
      <dgm:spPr/>
      <dgm:t>
        <a:bodyPr/>
        <a:lstStyle/>
        <a:p>
          <a:pPr algn="ctr"/>
          <a:endParaRPr lang="pl-PL"/>
        </a:p>
      </dgm:t>
    </dgm:pt>
    <dgm:pt modelId="{E7587811-34A5-448F-9A84-D5945049042E}" type="sibTrans" cxnId="{D3658D8F-161C-445F-BFA6-C23D22D4F309}">
      <dgm:prSet/>
      <dgm:spPr/>
      <dgm:t>
        <a:bodyPr/>
        <a:lstStyle/>
        <a:p>
          <a:pPr algn="ctr"/>
          <a:endParaRPr lang="pl-PL"/>
        </a:p>
      </dgm:t>
    </dgm:pt>
    <dgm:pt modelId="{BD7C1EBA-9BC6-4B84-B6C9-6B904C849773}">
      <dgm:prSet phldrT="[Tekst]"/>
      <dgm:spPr/>
      <dgm:t>
        <a:bodyPr/>
        <a:lstStyle/>
        <a:p>
          <a:pPr algn="ctr"/>
          <a:r>
            <a:rPr lang="en-US" b="1" noProof="0" dirty="0" smtClean="0">
              <a:latin typeface="Constantia" pitchFamily="18" charset="0"/>
            </a:rPr>
            <a:t>Women – leave your comfort zone!</a:t>
          </a:r>
          <a:endParaRPr lang="en-US" b="1" noProof="0" dirty="0">
            <a:latin typeface="Constantia" pitchFamily="18" charset="0"/>
          </a:endParaRPr>
        </a:p>
      </dgm:t>
    </dgm:pt>
    <dgm:pt modelId="{2BCEA63E-3E1F-430E-B190-6BF452E451DF}" type="parTrans" cxnId="{25B68B8A-BA3D-4B83-8AE6-A1258F1BAFA4}">
      <dgm:prSet/>
      <dgm:spPr/>
      <dgm:t>
        <a:bodyPr/>
        <a:lstStyle/>
        <a:p>
          <a:pPr algn="ctr"/>
          <a:endParaRPr lang="pl-PL"/>
        </a:p>
      </dgm:t>
    </dgm:pt>
    <dgm:pt modelId="{BBD6827C-1CC8-4E99-AD1D-DD0C8E01520B}" type="sibTrans" cxnId="{25B68B8A-BA3D-4B83-8AE6-A1258F1BAFA4}">
      <dgm:prSet/>
      <dgm:spPr/>
      <dgm:t>
        <a:bodyPr/>
        <a:lstStyle/>
        <a:p>
          <a:pPr algn="ctr"/>
          <a:endParaRPr lang="pl-PL"/>
        </a:p>
      </dgm:t>
    </dgm:pt>
    <dgm:pt modelId="{62F32D50-F284-4621-AD89-F4F0AD5F15D7}">
      <dgm:prSet phldrT="[Tekst]"/>
      <dgm:spPr/>
      <dgm:t>
        <a:bodyPr/>
        <a:lstStyle/>
        <a:p>
          <a:pPr algn="ctr"/>
          <a:r>
            <a:rPr lang="en-US" b="1" noProof="0" dirty="0" smtClean="0">
              <a:latin typeface="Constantia" pitchFamily="18" charset="0"/>
            </a:rPr>
            <a:t>Promoting diversity and social support for women  especially in technology field</a:t>
          </a:r>
          <a:endParaRPr lang="en-US" b="1" dirty="0">
            <a:latin typeface="Constantia" pitchFamily="18" charset="0"/>
          </a:endParaRPr>
        </a:p>
      </dgm:t>
    </dgm:pt>
    <dgm:pt modelId="{415445EE-19E8-42A9-8D3B-983832B0D37E}" type="parTrans" cxnId="{40DAD0DD-9E46-40C1-B710-5FCCDA7BC04D}">
      <dgm:prSet/>
      <dgm:spPr/>
      <dgm:t>
        <a:bodyPr/>
        <a:lstStyle/>
        <a:p>
          <a:pPr algn="ctr"/>
          <a:endParaRPr lang="pl-PL"/>
        </a:p>
      </dgm:t>
    </dgm:pt>
    <dgm:pt modelId="{7148A76A-4055-475C-A31B-C0ED93085396}" type="sibTrans" cxnId="{40DAD0DD-9E46-40C1-B710-5FCCDA7BC04D}">
      <dgm:prSet/>
      <dgm:spPr/>
      <dgm:t>
        <a:bodyPr/>
        <a:lstStyle/>
        <a:p>
          <a:pPr algn="ctr"/>
          <a:endParaRPr lang="pl-PL"/>
        </a:p>
      </dgm:t>
    </dgm:pt>
    <dgm:pt modelId="{BDB79981-C362-42AA-BA7E-C69DDBC965AD}">
      <dgm:prSet phldrT="[Tekst]"/>
      <dgm:spPr/>
      <dgm:t>
        <a:bodyPr/>
        <a:lstStyle/>
        <a:p>
          <a:pPr algn="ctr"/>
          <a:r>
            <a:rPr lang="en-US" b="1" noProof="0" smtClean="0">
              <a:latin typeface="Constantia" pitchFamily="18" charset="0"/>
            </a:rPr>
            <a:t>Role models in Public Policy</a:t>
          </a:r>
          <a:endParaRPr lang="en-US" b="1" i="1" dirty="0">
            <a:latin typeface="Constantia" pitchFamily="18" charset="0"/>
          </a:endParaRPr>
        </a:p>
      </dgm:t>
    </dgm:pt>
    <dgm:pt modelId="{FD2FDF61-9229-49A0-A348-D639E02378BA}" type="parTrans" cxnId="{38BB6A0F-D159-47E3-8FF7-D30FA092AC37}">
      <dgm:prSet/>
      <dgm:spPr/>
      <dgm:t>
        <a:bodyPr/>
        <a:lstStyle/>
        <a:p>
          <a:endParaRPr lang="pl-PL"/>
        </a:p>
      </dgm:t>
    </dgm:pt>
    <dgm:pt modelId="{0DFBA0CD-12A6-45DB-B61D-186501326270}" type="sibTrans" cxnId="{38BB6A0F-D159-47E3-8FF7-D30FA092AC37}">
      <dgm:prSet/>
      <dgm:spPr/>
      <dgm:t>
        <a:bodyPr/>
        <a:lstStyle/>
        <a:p>
          <a:endParaRPr lang="pl-PL"/>
        </a:p>
      </dgm:t>
    </dgm:pt>
    <dgm:pt modelId="{8CA9B7EB-8DAE-4F2D-8DEC-F1A1E354FFCA}">
      <dgm:prSet phldrT="[Tekst]"/>
      <dgm:spPr/>
      <dgm:t>
        <a:bodyPr/>
        <a:lstStyle/>
        <a:p>
          <a:pPr algn="ctr"/>
          <a:r>
            <a:rPr lang="en-US" b="1" noProof="0" smtClean="0">
              <a:latin typeface="Constantia" pitchFamily="18" charset="0"/>
            </a:rPr>
            <a:t>Promoting equal recruitment , equality in the workplace and fighting gender pay gap</a:t>
          </a:r>
          <a:endParaRPr lang="en-US" b="1" i="1" dirty="0">
            <a:latin typeface="Constantia" pitchFamily="18" charset="0"/>
          </a:endParaRPr>
        </a:p>
      </dgm:t>
    </dgm:pt>
    <dgm:pt modelId="{87985D46-AD5C-4A47-A6AF-670AA6249C45}" type="parTrans" cxnId="{922EF025-E195-4D5C-9FDF-05F8401CE996}">
      <dgm:prSet/>
      <dgm:spPr/>
      <dgm:t>
        <a:bodyPr/>
        <a:lstStyle/>
        <a:p>
          <a:endParaRPr lang="pl-PL"/>
        </a:p>
      </dgm:t>
    </dgm:pt>
    <dgm:pt modelId="{647FCBC4-42BC-44C7-A9C5-B53A82B8EA12}" type="sibTrans" cxnId="{922EF025-E195-4D5C-9FDF-05F8401CE996}">
      <dgm:prSet/>
      <dgm:spPr/>
      <dgm:t>
        <a:bodyPr/>
        <a:lstStyle/>
        <a:p>
          <a:endParaRPr lang="pl-PL"/>
        </a:p>
      </dgm:t>
    </dgm:pt>
    <dgm:pt modelId="{76D63BAE-E0B0-4E1C-91E1-9EC17C6B7203}" type="pres">
      <dgm:prSet presAssocID="{A549DF5D-5DF8-48DD-8755-AE4C5C464329}" presName="diagram" presStyleCnt="0">
        <dgm:presLayoutVars>
          <dgm:dir/>
          <dgm:resizeHandles val="exact"/>
        </dgm:presLayoutVars>
      </dgm:prSet>
      <dgm:spPr/>
      <dgm:t>
        <a:bodyPr/>
        <a:lstStyle/>
        <a:p>
          <a:endParaRPr lang="pl-PL"/>
        </a:p>
      </dgm:t>
    </dgm:pt>
    <dgm:pt modelId="{C3983946-43A8-4D1D-B06E-3A8A2FD79E6A}" type="pres">
      <dgm:prSet presAssocID="{62F32D50-F284-4621-AD89-F4F0AD5F15D7}" presName="node" presStyleLbl="node1" presStyleIdx="0" presStyleCnt="7">
        <dgm:presLayoutVars>
          <dgm:bulletEnabled val="1"/>
        </dgm:presLayoutVars>
      </dgm:prSet>
      <dgm:spPr/>
      <dgm:t>
        <a:bodyPr/>
        <a:lstStyle/>
        <a:p>
          <a:endParaRPr lang="pl-PL"/>
        </a:p>
      </dgm:t>
    </dgm:pt>
    <dgm:pt modelId="{BEF3A408-D14C-41D4-AB6C-4964E01CD8A4}" type="pres">
      <dgm:prSet presAssocID="{7148A76A-4055-475C-A31B-C0ED93085396}" presName="sibTrans" presStyleCnt="0"/>
      <dgm:spPr/>
    </dgm:pt>
    <dgm:pt modelId="{D8B8A2EB-6490-4875-8CE0-9F66D7064C7A}" type="pres">
      <dgm:prSet presAssocID="{E24345A9-995D-4BC5-9407-BBF6BFB3469A}" presName="node" presStyleLbl="node1" presStyleIdx="1" presStyleCnt="7">
        <dgm:presLayoutVars>
          <dgm:bulletEnabled val="1"/>
        </dgm:presLayoutVars>
      </dgm:prSet>
      <dgm:spPr/>
      <dgm:t>
        <a:bodyPr/>
        <a:lstStyle/>
        <a:p>
          <a:endParaRPr lang="pl-PL"/>
        </a:p>
      </dgm:t>
    </dgm:pt>
    <dgm:pt modelId="{8C21F130-A3E9-47B3-861F-DE62B2150ED3}" type="pres">
      <dgm:prSet presAssocID="{4FD59A17-6D14-423A-991C-AFDCE09A6EBA}" presName="sibTrans" presStyleCnt="0"/>
      <dgm:spPr/>
    </dgm:pt>
    <dgm:pt modelId="{6C499516-0AF5-448F-A835-6EB10B22BD2D}" type="pres">
      <dgm:prSet presAssocID="{8CA9B7EB-8DAE-4F2D-8DEC-F1A1E354FFCA}" presName="node" presStyleLbl="node1" presStyleIdx="2" presStyleCnt="7">
        <dgm:presLayoutVars>
          <dgm:bulletEnabled val="1"/>
        </dgm:presLayoutVars>
      </dgm:prSet>
      <dgm:spPr/>
      <dgm:t>
        <a:bodyPr/>
        <a:lstStyle/>
        <a:p>
          <a:endParaRPr lang="pl-PL"/>
        </a:p>
      </dgm:t>
    </dgm:pt>
    <dgm:pt modelId="{6A0B20A2-6A0C-43FB-AFB8-AF200B8FEE2B}" type="pres">
      <dgm:prSet presAssocID="{647FCBC4-42BC-44C7-A9C5-B53A82B8EA12}" presName="sibTrans" presStyleCnt="0"/>
      <dgm:spPr/>
    </dgm:pt>
    <dgm:pt modelId="{A082EF1E-A87A-4A6C-B734-EE46A90C4AFD}" type="pres">
      <dgm:prSet presAssocID="{BDB79981-C362-42AA-BA7E-C69DDBC965AD}" presName="node" presStyleLbl="node1" presStyleIdx="3" presStyleCnt="7">
        <dgm:presLayoutVars>
          <dgm:bulletEnabled val="1"/>
        </dgm:presLayoutVars>
      </dgm:prSet>
      <dgm:spPr/>
      <dgm:t>
        <a:bodyPr/>
        <a:lstStyle/>
        <a:p>
          <a:endParaRPr lang="pl-PL"/>
        </a:p>
      </dgm:t>
    </dgm:pt>
    <dgm:pt modelId="{3EF4BA9B-EB65-4C40-86B9-5D6B1D75D0D9}" type="pres">
      <dgm:prSet presAssocID="{0DFBA0CD-12A6-45DB-B61D-186501326270}" presName="sibTrans" presStyleCnt="0"/>
      <dgm:spPr/>
    </dgm:pt>
    <dgm:pt modelId="{546142F0-C1E2-4537-96F0-F5590135C17A}" type="pres">
      <dgm:prSet presAssocID="{AD189227-904E-4AE7-86C0-16FD43BFAEC2}" presName="node" presStyleLbl="node1" presStyleIdx="4" presStyleCnt="7">
        <dgm:presLayoutVars>
          <dgm:bulletEnabled val="1"/>
        </dgm:presLayoutVars>
      </dgm:prSet>
      <dgm:spPr/>
      <dgm:t>
        <a:bodyPr/>
        <a:lstStyle/>
        <a:p>
          <a:endParaRPr lang="pl-PL"/>
        </a:p>
      </dgm:t>
    </dgm:pt>
    <dgm:pt modelId="{A91E3D9F-1795-4D1A-B3B7-8E493D8B72B2}" type="pres">
      <dgm:prSet presAssocID="{B6376AC3-A644-4A45-9205-E0D79E2BA28E}" presName="sibTrans" presStyleCnt="0"/>
      <dgm:spPr/>
    </dgm:pt>
    <dgm:pt modelId="{07650DF3-4E77-43E1-9AF7-F4A8337598E6}" type="pres">
      <dgm:prSet presAssocID="{6EF50027-945D-4EA4-92DE-91E1AEA324FE}" presName="node" presStyleLbl="node1" presStyleIdx="5" presStyleCnt="7">
        <dgm:presLayoutVars>
          <dgm:bulletEnabled val="1"/>
        </dgm:presLayoutVars>
      </dgm:prSet>
      <dgm:spPr/>
      <dgm:t>
        <a:bodyPr/>
        <a:lstStyle/>
        <a:p>
          <a:endParaRPr lang="pl-PL"/>
        </a:p>
      </dgm:t>
    </dgm:pt>
    <dgm:pt modelId="{304272CA-9910-49EB-B847-FA841C6EAAB9}" type="pres">
      <dgm:prSet presAssocID="{E7587811-34A5-448F-9A84-D5945049042E}" presName="sibTrans" presStyleCnt="0"/>
      <dgm:spPr/>
    </dgm:pt>
    <dgm:pt modelId="{F1EA9706-A13D-4640-9CCB-4C516EEC139D}" type="pres">
      <dgm:prSet presAssocID="{BD7C1EBA-9BC6-4B84-B6C9-6B904C849773}" presName="node" presStyleLbl="node1" presStyleIdx="6" presStyleCnt="7">
        <dgm:presLayoutVars>
          <dgm:bulletEnabled val="1"/>
        </dgm:presLayoutVars>
      </dgm:prSet>
      <dgm:spPr/>
      <dgm:t>
        <a:bodyPr/>
        <a:lstStyle/>
        <a:p>
          <a:endParaRPr lang="pl-PL"/>
        </a:p>
      </dgm:t>
    </dgm:pt>
  </dgm:ptLst>
  <dgm:cxnLst>
    <dgm:cxn modelId="{5F683938-62E9-4BC6-AF2F-F51D62399529}" type="presOf" srcId="{E24345A9-995D-4BC5-9407-BBF6BFB3469A}" destId="{D8B8A2EB-6490-4875-8CE0-9F66D7064C7A}" srcOrd="0" destOrd="0" presId="urn:microsoft.com/office/officeart/2005/8/layout/default"/>
    <dgm:cxn modelId="{946AF500-6C54-41F8-9E9D-EF16BE91E052}" srcId="{A549DF5D-5DF8-48DD-8755-AE4C5C464329}" destId="{E24345A9-995D-4BC5-9407-BBF6BFB3469A}" srcOrd="1" destOrd="0" parTransId="{4461E751-4902-4B1E-91CC-AB578E89121E}" sibTransId="{4FD59A17-6D14-423A-991C-AFDCE09A6EBA}"/>
    <dgm:cxn modelId="{38BB6A0F-D159-47E3-8FF7-D30FA092AC37}" srcId="{A549DF5D-5DF8-48DD-8755-AE4C5C464329}" destId="{BDB79981-C362-42AA-BA7E-C69DDBC965AD}" srcOrd="3" destOrd="0" parTransId="{FD2FDF61-9229-49A0-A348-D639E02378BA}" sibTransId="{0DFBA0CD-12A6-45DB-B61D-186501326270}"/>
    <dgm:cxn modelId="{25CA95EE-8F4C-46FB-B1A2-D05C4E19D674}" type="presOf" srcId="{A549DF5D-5DF8-48DD-8755-AE4C5C464329}" destId="{76D63BAE-E0B0-4E1C-91E1-9EC17C6B7203}" srcOrd="0" destOrd="0" presId="urn:microsoft.com/office/officeart/2005/8/layout/default"/>
    <dgm:cxn modelId="{AF4031A1-1A98-4279-B3C1-69CC87F98754}" type="presOf" srcId="{8CA9B7EB-8DAE-4F2D-8DEC-F1A1E354FFCA}" destId="{6C499516-0AF5-448F-A835-6EB10B22BD2D}" srcOrd="0" destOrd="0" presId="urn:microsoft.com/office/officeart/2005/8/layout/default"/>
    <dgm:cxn modelId="{2EB7FE05-CACB-4B9F-8145-36B25D544509}" type="presOf" srcId="{6EF50027-945D-4EA4-92DE-91E1AEA324FE}" destId="{07650DF3-4E77-43E1-9AF7-F4A8337598E6}" srcOrd="0" destOrd="0" presId="urn:microsoft.com/office/officeart/2005/8/layout/default"/>
    <dgm:cxn modelId="{8126DD65-FA2D-49D3-8BDE-74DEA57CE7C8}" type="presOf" srcId="{62F32D50-F284-4621-AD89-F4F0AD5F15D7}" destId="{C3983946-43A8-4D1D-B06E-3A8A2FD79E6A}" srcOrd="0" destOrd="0" presId="urn:microsoft.com/office/officeart/2005/8/layout/default"/>
    <dgm:cxn modelId="{8F17B165-2242-4BA7-A12C-2B4720C9AB6D}" type="presOf" srcId="{AD189227-904E-4AE7-86C0-16FD43BFAEC2}" destId="{546142F0-C1E2-4537-96F0-F5590135C17A}" srcOrd="0" destOrd="0" presId="urn:microsoft.com/office/officeart/2005/8/layout/default"/>
    <dgm:cxn modelId="{3034030A-A490-40DF-86C6-3DA84E5E1462}" srcId="{A549DF5D-5DF8-48DD-8755-AE4C5C464329}" destId="{AD189227-904E-4AE7-86C0-16FD43BFAEC2}" srcOrd="4" destOrd="0" parTransId="{357D07A1-895C-49DE-8FD4-EA1E03384F55}" sibTransId="{B6376AC3-A644-4A45-9205-E0D79E2BA28E}"/>
    <dgm:cxn modelId="{D3658D8F-161C-445F-BFA6-C23D22D4F309}" srcId="{A549DF5D-5DF8-48DD-8755-AE4C5C464329}" destId="{6EF50027-945D-4EA4-92DE-91E1AEA324FE}" srcOrd="5" destOrd="0" parTransId="{62D5D0CD-4D37-4640-9E3F-65632977B589}" sibTransId="{E7587811-34A5-448F-9A84-D5945049042E}"/>
    <dgm:cxn modelId="{922EF025-E195-4D5C-9FDF-05F8401CE996}" srcId="{A549DF5D-5DF8-48DD-8755-AE4C5C464329}" destId="{8CA9B7EB-8DAE-4F2D-8DEC-F1A1E354FFCA}" srcOrd="2" destOrd="0" parTransId="{87985D46-AD5C-4A47-A6AF-670AA6249C45}" sibTransId="{647FCBC4-42BC-44C7-A9C5-B53A82B8EA12}"/>
    <dgm:cxn modelId="{25B68B8A-BA3D-4B83-8AE6-A1258F1BAFA4}" srcId="{A549DF5D-5DF8-48DD-8755-AE4C5C464329}" destId="{BD7C1EBA-9BC6-4B84-B6C9-6B904C849773}" srcOrd="6" destOrd="0" parTransId="{2BCEA63E-3E1F-430E-B190-6BF452E451DF}" sibTransId="{BBD6827C-1CC8-4E99-AD1D-DD0C8E01520B}"/>
    <dgm:cxn modelId="{E843251A-C211-4C10-B613-DCAD71C8D3BE}" type="presOf" srcId="{BDB79981-C362-42AA-BA7E-C69DDBC965AD}" destId="{A082EF1E-A87A-4A6C-B734-EE46A90C4AFD}" srcOrd="0" destOrd="0" presId="urn:microsoft.com/office/officeart/2005/8/layout/default"/>
    <dgm:cxn modelId="{40DAD0DD-9E46-40C1-B710-5FCCDA7BC04D}" srcId="{A549DF5D-5DF8-48DD-8755-AE4C5C464329}" destId="{62F32D50-F284-4621-AD89-F4F0AD5F15D7}" srcOrd="0" destOrd="0" parTransId="{415445EE-19E8-42A9-8D3B-983832B0D37E}" sibTransId="{7148A76A-4055-475C-A31B-C0ED93085396}"/>
    <dgm:cxn modelId="{9107231A-BB76-4044-AF27-63375F9DA2F7}" type="presOf" srcId="{BD7C1EBA-9BC6-4B84-B6C9-6B904C849773}" destId="{F1EA9706-A13D-4640-9CCB-4C516EEC139D}" srcOrd="0" destOrd="0" presId="urn:microsoft.com/office/officeart/2005/8/layout/default"/>
    <dgm:cxn modelId="{03247262-3810-4CB6-8779-4CD9BB8073A2}" type="presParOf" srcId="{76D63BAE-E0B0-4E1C-91E1-9EC17C6B7203}" destId="{C3983946-43A8-4D1D-B06E-3A8A2FD79E6A}" srcOrd="0" destOrd="0" presId="urn:microsoft.com/office/officeart/2005/8/layout/default"/>
    <dgm:cxn modelId="{D0BEF256-3F3C-42A1-8F79-1C370B3B0129}" type="presParOf" srcId="{76D63BAE-E0B0-4E1C-91E1-9EC17C6B7203}" destId="{BEF3A408-D14C-41D4-AB6C-4964E01CD8A4}" srcOrd="1" destOrd="0" presId="urn:microsoft.com/office/officeart/2005/8/layout/default"/>
    <dgm:cxn modelId="{83271E01-E229-4BBE-BBAF-4FF48644DBDC}" type="presParOf" srcId="{76D63BAE-E0B0-4E1C-91E1-9EC17C6B7203}" destId="{D8B8A2EB-6490-4875-8CE0-9F66D7064C7A}" srcOrd="2" destOrd="0" presId="urn:microsoft.com/office/officeart/2005/8/layout/default"/>
    <dgm:cxn modelId="{FD59F559-782C-407B-8231-6221D20F6AB1}" type="presParOf" srcId="{76D63BAE-E0B0-4E1C-91E1-9EC17C6B7203}" destId="{8C21F130-A3E9-47B3-861F-DE62B2150ED3}" srcOrd="3" destOrd="0" presId="urn:microsoft.com/office/officeart/2005/8/layout/default"/>
    <dgm:cxn modelId="{34816A21-187B-47B2-99A2-B31CE97559EB}" type="presParOf" srcId="{76D63BAE-E0B0-4E1C-91E1-9EC17C6B7203}" destId="{6C499516-0AF5-448F-A835-6EB10B22BD2D}" srcOrd="4" destOrd="0" presId="urn:microsoft.com/office/officeart/2005/8/layout/default"/>
    <dgm:cxn modelId="{AB6D9DD8-7431-4338-B811-5CBAF92B2AFE}" type="presParOf" srcId="{76D63BAE-E0B0-4E1C-91E1-9EC17C6B7203}" destId="{6A0B20A2-6A0C-43FB-AFB8-AF200B8FEE2B}" srcOrd="5" destOrd="0" presId="urn:microsoft.com/office/officeart/2005/8/layout/default"/>
    <dgm:cxn modelId="{0F0B8D33-E508-4530-B992-E07EA43B3228}" type="presParOf" srcId="{76D63BAE-E0B0-4E1C-91E1-9EC17C6B7203}" destId="{A082EF1E-A87A-4A6C-B734-EE46A90C4AFD}" srcOrd="6" destOrd="0" presId="urn:microsoft.com/office/officeart/2005/8/layout/default"/>
    <dgm:cxn modelId="{53EDE126-F0F5-424A-AE0C-29F0183937C2}" type="presParOf" srcId="{76D63BAE-E0B0-4E1C-91E1-9EC17C6B7203}" destId="{3EF4BA9B-EB65-4C40-86B9-5D6B1D75D0D9}" srcOrd="7" destOrd="0" presId="urn:microsoft.com/office/officeart/2005/8/layout/default"/>
    <dgm:cxn modelId="{4E2D7672-7CCE-4F0D-A75E-1CB7AE611196}" type="presParOf" srcId="{76D63BAE-E0B0-4E1C-91E1-9EC17C6B7203}" destId="{546142F0-C1E2-4537-96F0-F5590135C17A}" srcOrd="8" destOrd="0" presId="urn:microsoft.com/office/officeart/2005/8/layout/default"/>
    <dgm:cxn modelId="{1E459AC6-89AE-4029-82FD-AB2E9356282F}" type="presParOf" srcId="{76D63BAE-E0B0-4E1C-91E1-9EC17C6B7203}" destId="{A91E3D9F-1795-4D1A-B3B7-8E493D8B72B2}" srcOrd="9" destOrd="0" presId="urn:microsoft.com/office/officeart/2005/8/layout/default"/>
    <dgm:cxn modelId="{7E355EEB-4038-435D-BC7C-A3F6314BE60E}" type="presParOf" srcId="{76D63BAE-E0B0-4E1C-91E1-9EC17C6B7203}" destId="{07650DF3-4E77-43E1-9AF7-F4A8337598E6}" srcOrd="10" destOrd="0" presId="urn:microsoft.com/office/officeart/2005/8/layout/default"/>
    <dgm:cxn modelId="{B5A25299-DBA0-438C-A0E0-0FE5620AFE70}" type="presParOf" srcId="{76D63BAE-E0B0-4E1C-91E1-9EC17C6B7203}" destId="{304272CA-9910-49EB-B847-FA841C6EAAB9}" srcOrd="11" destOrd="0" presId="urn:microsoft.com/office/officeart/2005/8/layout/default"/>
    <dgm:cxn modelId="{BC89FE34-EC55-40A2-B953-AB70118FA955}" type="presParOf" srcId="{76D63BAE-E0B0-4E1C-91E1-9EC17C6B7203}" destId="{F1EA9706-A13D-4640-9CCB-4C516EEC139D}" srcOrd="12" destOrd="0" presId="urn:microsoft.com/office/officeart/2005/8/layout/defaul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3983946-43A8-4D1D-B06E-3A8A2FD79E6A}">
      <dsp:nvSpPr>
        <dsp:cNvPr id="0" name=""/>
        <dsp:cNvSpPr/>
      </dsp:nvSpPr>
      <dsp:spPr>
        <a:xfrm>
          <a:off x="0" y="43892"/>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noProof="0" dirty="0" smtClean="0">
              <a:latin typeface="Constantia" pitchFamily="18" charset="0"/>
            </a:rPr>
            <a:t>Promoting diversity and social support for women  especially in technology field</a:t>
          </a:r>
          <a:endParaRPr lang="en-US" sz="1500" b="1" kern="1200" dirty="0">
            <a:latin typeface="Constantia" pitchFamily="18" charset="0"/>
          </a:endParaRPr>
        </a:p>
      </dsp:txBody>
      <dsp:txXfrm>
        <a:off x="0" y="43892"/>
        <a:ext cx="2160239" cy="1296144"/>
      </dsp:txXfrm>
    </dsp:sp>
    <dsp:sp modelId="{D8B8A2EB-6490-4875-8CE0-9F66D7064C7A}">
      <dsp:nvSpPr>
        <dsp:cNvPr id="0" name=""/>
        <dsp:cNvSpPr/>
      </dsp:nvSpPr>
      <dsp:spPr>
        <a:xfrm>
          <a:off x="2376264" y="43892"/>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latin typeface="Constantia" pitchFamily="18" charset="0"/>
            </a:rPr>
            <a:t>Being aware of stereotypes </a:t>
          </a:r>
          <a:r>
            <a:rPr lang="en-US" sz="1500" b="1" i="1" kern="1200" dirty="0" smtClean="0">
              <a:latin typeface="Constantia" pitchFamily="18" charset="0"/>
            </a:rPr>
            <a:t>(unconscious bias)</a:t>
          </a:r>
          <a:endParaRPr lang="en-US" sz="1500" b="1" i="1" kern="1200" dirty="0">
            <a:latin typeface="Constantia" pitchFamily="18" charset="0"/>
          </a:endParaRPr>
        </a:p>
      </dsp:txBody>
      <dsp:txXfrm>
        <a:off x="2376264" y="43892"/>
        <a:ext cx="2160239" cy="1296144"/>
      </dsp:txXfrm>
    </dsp:sp>
    <dsp:sp modelId="{6C499516-0AF5-448F-A835-6EB10B22BD2D}">
      <dsp:nvSpPr>
        <dsp:cNvPr id="0" name=""/>
        <dsp:cNvSpPr/>
      </dsp:nvSpPr>
      <dsp:spPr>
        <a:xfrm>
          <a:off x="4752527" y="43892"/>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noProof="0" smtClean="0">
              <a:latin typeface="Constantia" pitchFamily="18" charset="0"/>
            </a:rPr>
            <a:t>Promoting equal recruitment , equality in the workplace and fighting gender pay gap</a:t>
          </a:r>
          <a:endParaRPr lang="en-US" sz="1500" b="1" i="1" kern="1200" dirty="0">
            <a:latin typeface="Constantia" pitchFamily="18" charset="0"/>
          </a:endParaRPr>
        </a:p>
      </dsp:txBody>
      <dsp:txXfrm>
        <a:off x="4752527" y="43892"/>
        <a:ext cx="2160239" cy="1296144"/>
      </dsp:txXfrm>
    </dsp:sp>
    <dsp:sp modelId="{A082EF1E-A87A-4A6C-B734-EE46A90C4AFD}">
      <dsp:nvSpPr>
        <dsp:cNvPr id="0" name=""/>
        <dsp:cNvSpPr/>
      </dsp:nvSpPr>
      <dsp:spPr>
        <a:xfrm>
          <a:off x="0" y="1556060"/>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noProof="0" smtClean="0">
              <a:latin typeface="Constantia" pitchFamily="18" charset="0"/>
            </a:rPr>
            <a:t>Role models in Public Policy</a:t>
          </a:r>
          <a:endParaRPr lang="en-US" sz="1500" b="1" i="1" kern="1200" dirty="0">
            <a:latin typeface="Constantia" pitchFamily="18" charset="0"/>
          </a:endParaRPr>
        </a:p>
      </dsp:txBody>
      <dsp:txXfrm>
        <a:off x="0" y="1556060"/>
        <a:ext cx="2160239" cy="1296144"/>
      </dsp:txXfrm>
    </dsp:sp>
    <dsp:sp modelId="{546142F0-C1E2-4537-96F0-F5590135C17A}">
      <dsp:nvSpPr>
        <dsp:cNvPr id="0" name=""/>
        <dsp:cNvSpPr/>
      </dsp:nvSpPr>
      <dsp:spPr>
        <a:xfrm>
          <a:off x="2376264" y="1556060"/>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noProof="0" smtClean="0">
              <a:latin typeface="Constantia" pitchFamily="18" charset="0"/>
            </a:rPr>
            <a:t>Media</a:t>
          </a:r>
          <a:r>
            <a:rPr lang="en-US" sz="1500" b="1" kern="1200" smtClean="0">
              <a:latin typeface="Constantia" pitchFamily="18" charset="0"/>
            </a:rPr>
            <a:t> and awareness raising</a:t>
          </a:r>
          <a:endParaRPr lang="en-US" sz="1500" b="1" kern="1200" dirty="0">
            <a:latin typeface="Constantia" pitchFamily="18" charset="0"/>
          </a:endParaRPr>
        </a:p>
      </dsp:txBody>
      <dsp:txXfrm>
        <a:off x="2376264" y="1556060"/>
        <a:ext cx="2160239" cy="1296144"/>
      </dsp:txXfrm>
    </dsp:sp>
    <dsp:sp modelId="{07650DF3-4E77-43E1-9AF7-F4A8337598E6}">
      <dsp:nvSpPr>
        <dsp:cNvPr id="0" name=""/>
        <dsp:cNvSpPr/>
      </dsp:nvSpPr>
      <dsp:spPr>
        <a:xfrm>
          <a:off x="4752527" y="1556060"/>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latin typeface="Constantia" pitchFamily="18" charset="0"/>
            </a:rPr>
            <a:t>Knowledge aggregation</a:t>
          </a:r>
          <a:endParaRPr lang="en-US" sz="1500" b="1" kern="1200" dirty="0">
            <a:latin typeface="Constantia" pitchFamily="18" charset="0"/>
          </a:endParaRPr>
        </a:p>
      </dsp:txBody>
      <dsp:txXfrm>
        <a:off x="4752527" y="1556060"/>
        <a:ext cx="2160239" cy="1296144"/>
      </dsp:txXfrm>
    </dsp:sp>
    <dsp:sp modelId="{F1EA9706-A13D-4640-9CCB-4C516EEC139D}">
      <dsp:nvSpPr>
        <dsp:cNvPr id="0" name=""/>
        <dsp:cNvSpPr/>
      </dsp:nvSpPr>
      <dsp:spPr>
        <a:xfrm>
          <a:off x="2376264" y="3068227"/>
          <a:ext cx="2160239" cy="12961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noProof="0" dirty="0" smtClean="0">
              <a:latin typeface="Constantia" pitchFamily="18" charset="0"/>
            </a:rPr>
            <a:t>Women – leave your comfort zone!</a:t>
          </a:r>
          <a:endParaRPr lang="en-US" sz="1500" b="1" kern="1200" noProof="0" dirty="0">
            <a:latin typeface="Constantia" pitchFamily="18" charset="0"/>
          </a:endParaRPr>
        </a:p>
      </dsp:txBody>
      <dsp:txXfrm>
        <a:off x="2376264" y="3068227"/>
        <a:ext cx="2160239" cy="129614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35843" name="Rectangle 3"/>
          <p:cNvSpPr>
            <a:spLocks noGrp="1" noChangeArrowheads="1"/>
          </p:cNvSpPr>
          <p:nvPr>
            <p:ph type="dt" sz="quarter"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35844" name="Rectangle 4"/>
          <p:cNvSpPr>
            <a:spLocks noGrp="1" noChangeArrowheads="1"/>
          </p:cNvSpPr>
          <p:nvPr>
            <p:ph type="ftr" sz="quarter" idx="2"/>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35845" name="Rectangle 5"/>
          <p:cNvSpPr>
            <a:spLocks noGrp="1" noChangeArrowheads="1"/>
          </p:cNvSpPr>
          <p:nvPr>
            <p:ph type="sldNum" sz="quarter" idx="3"/>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3D334EDE-0A45-4A74-B4BB-302CBB639596}" type="slidenum">
              <a:rPr lang="en-US"/>
              <a:pPr>
                <a:defRPr/>
              </a:pPr>
              <a:t>‹#›</a:t>
            </a:fld>
            <a:endParaRPr lang="en-US"/>
          </a:p>
        </p:txBody>
      </p:sp>
    </p:spTree>
    <p:extLst>
      <p:ext uri="{BB962C8B-B14F-4D97-AF65-F5344CB8AC3E}">
        <p14:creationId xmlns="" xmlns:p14="http://schemas.microsoft.com/office/powerpoint/2010/main" val="428840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pl-PL"/>
          </a:p>
        </p:txBody>
      </p:sp>
      <p:sp>
        <p:nvSpPr>
          <p:cNvPr id="15363" name="Rectangle 3"/>
          <p:cNvSpPr>
            <a:spLocks noGrp="1" noChangeArrowheads="1"/>
          </p:cNvSpPr>
          <p:nvPr>
            <p:ph type="dt"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pl-PL"/>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79768" y="4715907"/>
            <a:ext cx="543814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p>
        </p:txBody>
      </p:sp>
      <p:sp>
        <p:nvSpPr>
          <p:cNvPr id="15366" name="Rectangle 6"/>
          <p:cNvSpPr>
            <a:spLocks noGrp="1" noChangeArrowheads="1"/>
          </p:cNvSpPr>
          <p:nvPr>
            <p:ph type="ftr" sz="quarter" idx="4"/>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pl-PL"/>
          </a:p>
        </p:txBody>
      </p:sp>
      <p:sp>
        <p:nvSpPr>
          <p:cNvPr id="15367" name="Rectangle 7"/>
          <p:cNvSpPr>
            <a:spLocks noGrp="1" noChangeArrowheads="1"/>
          </p:cNvSpPr>
          <p:nvPr>
            <p:ph type="sldNum" sz="quarter" idx="5"/>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0484807E-84B4-4A82-A420-86CFE6B8B4BF}" type="slidenum">
              <a:rPr lang="pl-PL"/>
              <a:pPr>
                <a:defRPr/>
              </a:pPr>
              <a:t>‹#›</a:t>
            </a:fld>
            <a:endParaRPr lang="pl-PL"/>
          </a:p>
        </p:txBody>
      </p:sp>
    </p:spTree>
    <p:extLst>
      <p:ext uri="{BB962C8B-B14F-4D97-AF65-F5344CB8AC3E}">
        <p14:creationId xmlns="" xmlns:p14="http://schemas.microsoft.com/office/powerpoint/2010/main" val="6322369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AED5E81A-6E0C-4F74-B925-F846E7C5584A}" type="slidenum">
              <a:rPr lang="pl-PL" smtClean="0"/>
              <a:pPr/>
              <a:t>1</a:t>
            </a:fld>
            <a:endParaRPr lang="pl-PL"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 xmlns:p14="http://schemas.microsoft.com/office/powerpoint/2010/main" val="2283440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10</a:t>
            </a:fld>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1B2EB962-771F-4928-92C4-25554A190A75}" type="slidenum">
              <a:rPr lang="pl-PL" smtClean="0"/>
              <a:pPr/>
              <a:t>11</a:t>
            </a:fld>
            <a:endParaRPr lang="pl-PL"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Tree>
    <p:extLst>
      <p:ext uri="{BB962C8B-B14F-4D97-AF65-F5344CB8AC3E}">
        <p14:creationId xmlns="" xmlns:p14="http://schemas.microsoft.com/office/powerpoint/2010/main" val="197787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en-GB" dirty="0"/>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2</a:t>
            </a:fld>
            <a:endParaRPr lang="pl-PL"/>
          </a:p>
        </p:txBody>
      </p:sp>
    </p:spTree>
    <p:extLst>
      <p:ext uri="{BB962C8B-B14F-4D97-AF65-F5344CB8AC3E}">
        <p14:creationId xmlns="" xmlns:p14="http://schemas.microsoft.com/office/powerpoint/2010/main" val="4127407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92500" lnSpcReduction="10000"/>
          </a:bodyPr>
          <a:lstStyle/>
          <a:p>
            <a:endParaRPr lang="pl-PL" sz="1200" kern="1200" dirty="0" smtClean="0">
              <a:solidFill>
                <a:schemeClr val="tx1"/>
              </a:solidFill>
              <a:effectLst/>
              <a:latin typeface="Arial" charset="0"/>
              <a:ea typeface="+mn-ea"/>
              <a:cs typeface="+mn-cs"/>
            </a:endParaRPr>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3</a:t>
            </a:fld>
            <a:endParaRPr lang="pl-PL"/>
          </a:p>
        </p:txBody>
      </p:sp>
    </p:spTree>
    <p:extLst>
      <p:ext uri="{BB962C8B-B14F-4D97-AF65-F5344CB8AC3E}">
        <p14:creationId xmlns="" xmlns:p14="http://schemas.microsoft.com/office/powerpoint/2010/main" val="3224262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4</a:t>
            </a:fld>
            <a:endParaRPr lang="pl-PL"/>
          </a:p>
        </p:txBody>
      </p:sp>
    </p:spTree>
    <p:extLst>
      <p:ext uri="{BB962C8B-B14F-4D97-AF65-F5344CB8AC3E}">
        <p14:creationId xmlns="" xmlns:p14="http://schemas.microsoft.com/office/powerpoint/2010/main" val="621249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sz="1200" b="1" kern="1200" dirty="0" smtClean="0">
              <a:solidFill>
                <a:schemeClr val="tx1"/>
              </a:solidFill>
              <a:effectLst/>
              <a:latin typeface="Arial" charset="0"/>
              <a:ea typeface="+mn-ea"/>
              <a:cs typeface="+mn-cs"/>
            </a:endParaRPr>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5</a:t>
            </a:fld>
            <a:endParaRPr lang="pl-PL"/>
          </a:p>
        </p:txBody>
      </p:sp>
    </p:spTree>
    <p:extLst>
      <p:ext uri="{BB962C8B-B14F-4D97-AF65-F5344CB8AC3E}">
        <p14:creationId xmlns="" xmlns:p14="http://schemas.microsoft.com/office/powerpoint/2010/main" val="404184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en-GB" dirty="0"/>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6</a:t>
            </a:fld>
            <a:endParaRPr lang="pl-PL"/>
          </a:p>
        </p:txBody>
      </p:sp>
    </p:spTree>
    <p:extLst>
      <p:ext uri="{BB962C8B-B14F-4D97-AF65-F5344CB8AC3E}">
        <p14:creationId xmlns="" xmlns:p14="http://schemas.microsoft.com/office/powerpoint/2010/main" val="3105542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en-GB" dirty="0"/>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7</a:t>
            </a:fld>
            <a:endParaRPr lang="pl-PL"/>
          </a:p>
        </p:txBody>
      </p:sp>
    </p:spTree>
    <p:extLst>
      <p:ext uri="{BB962C8B-B14F-4D97-AF65-F5344CB8AC3E}">
        <p14:creationId xmlns="" xmlns:p14="http://schemas.microsoft.com/office/powerpoint/2010/main" val="2958050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en-GB" dirty="0"/>
          </a:p>
        </p:txBody>
      </p:sp>
      <p:sp>
        <p:nvSpPr>
          <p:cNvPr id="4" name="Symbol zastępczy numeru slajdu 3"/>
          <p:cNvSpPr>
            <a:spLocks noGrp="1"/>
          </p:cNvSpPr>
          <p:nvPr>
            <p:ph type="sldNum" sz="quarter" idx="10"/>
          </p:nvPr>
        </p:nvSpPr>
        <p:spPr/>
        <p:txBody>
          <a:bodyPr/>
          <a:lstStyle/>
          <a:p>
            <a:pPr>
              <a:defRPr/>
            </a:pPr>
            <a:fld id="{0484807E-84B4-4A82-A420-86CFE6B8B4BF}" type="slidenum">
              <a:rPr lang="pl-PL" smtClean="0"/>
              <a:pPr>
                <a:defRPr/>
              </a:pPr>
              <a:t>8</a:t>
            </a:fld>
            <a:endParaRPr lang="pl-PL"/>
          </a:p>
        </p:txBody>
      </p:sp>
    </p:spTree>
    <p:extLst>
      <p:ext uri="{BB962C8B-B14F-4D97-AF65-F5344CB8AC3E}">
        <p14:creationId xmlns="" xmlns:p14="http://schemas.microsoft.com/office/powerpoint/2010/main" val="3820388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0484807E-84B4-4A82-A420-86CFE6B8B4BF}" type="slidenum">
              <a:rPr lang="pl-PL" smtClean="0"/>
              <a:pPr>
                <a:defRPr/>
              </a:pPr>
              <a:t>9</a:t>
            </a:fld>
            <a:endParaRPr lang="pl-PL"/>
          </a:p>
        </p:txBody>
      </p:sp>
    </p:spTree>
    <p:extLst>
      <p:ext uri="{BB962C8B-B14F-4D97-AF65-F5344CB8AC3E}">
        <p14:creationId xmlns="" xmlns:p14="http://schemas.microsoft.com/office/powerpoint/2010/main" val="1603697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pic>
        <p:nvPicPr>
          <p:cNvPr id="8" name="Obraz 7" descr="ppt5.jpg"/>
          <p:cNvPicPr>
            <a:picLocks noChangeAspect="1"/>
          </p:cNvPicPr>
          <p:nvPr/>
        </p:nvPicPr>
        <p:blipFill>
          <a:blip r:embed="rId2" cstate="print"/>
          <a:stretch>
            <a:fillRect/>
          </a:stretch>
        </p:blipFill>
        <p:spPr>
          <a:xfrm>
            <a:off x="0" y="0"/>
            <a:ext cx="9144000" cy="6858000"/>
          </a:xfrm>
          <a:prstGeom prst="rect">
            <a:avLst/>
          </a:prstGeom>
        </p:spPr>
      </p:pic>
      <p:sp>
        <p:nvSpPr>
          <p:cNvPr id="2" name="Tytuł 1"/>
          <p:cNvSpPr>
            <a:spLocks noGrp="1"/>
          </p:cNvSpPr>
          <p:nvPr>
            <p:ph type="ctrTitle"/>
          </p:nvPr>
        </p:nvSpPr>
        <p:spPr>
          <a:xfrm>
            <a:off x="3203848" y="2130425"/>
            <a:ext cx="5472608" cy="1470025"/>
          </a:xfrm>
        </p:spPr>
        <p:txBody>
          <a:bodyPr>
            <a:normAutofit/>
          </a:bodyPr>
          <a:lstStyle>
            <a:lvl1pPr algn="l">
              <a:defRPr sz="2800"/>
            </a:lvl1pPr>
          </a:lstStyle>
          <a:p>
            <a:r>
              <a:rPr lang="pl-PL" smtClean="0"/>
              <a:t>Kliknij, aby edytować styl</a:t>
            </a:r>
            <a:endParaRPr lang="pl-PL" dirty="0"/>
          </a:p>
        </p:txBody>
      </p:sp>
      <p:sp>
        <p:nvSpPr>
          <p:cNvPr id="3" name="Podtytuł 2"/>
          <p:cNvSpPr>
            <a:spLocks noGrp="1"/>
          </p:cNvSpPr>
          <p:nvPr>
            <p:ph type="subTitle" idx="1"/>
          </p:nvPr>
        </p:nvSpPr>
        <p:spPr>
          <a:xfrm>
            <a:off x="3203848" y="3645024"/>
            <a:ext cx="4568552" cy="910952"/>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dirty="0"/>
          </a:p>
        </p:txBody>
      </p:sp>
      <p:sp>
        <p:nvSpPr>
          <p:cNvPr id="7" name="Symbol zastępczy daty 6"/>
          <p:cNvSpPr>
            <a:spLocks noGrp="1"/>
          </p:cNvSpPr>
          <p:nvPr>
            <p:ph type="dt" sz="half" idx="10"/>
          </p:nvPr>
        </p:nvSpPr>
        <p:spPr>
          <a:xfrm>
            <a:off x="5508104" y="5013176"/>
            <a:ext cx="3141712" cy="144016"/>
          </a:xfrm>
        </p:spPr>
        <p:txBody>
          <a:bodyPr/>
          <a:lstStyle/>
          <a:p>
            <a:pPr>
              <a:defRPr/>
            </a:pPr>
            <a:endParaRPr lang="en-US"/>
          </a:p>
        </p:txBody>
      </p:sp>
      <p:pic>
        <p:nvPicPr>
          <p:cNvPr id="6" name="Obraz 5" descr="ppt5.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448473"/>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260648"/>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pl-PL"/>
          </a:p>
        </p:txBody>
      </p:sp>
      <p:sp>
        <p:nvSpPr>
          <p:cNvPr id="4" name="Symbol zastępczy tekstu 3"/>
          <p:cNvSpPr>
            <a:spLocks noGrp="1"/>
          </p:cNvSpPr>
          <p:nvPr>
            <p:ph type="body" sz="half" idx="2"/>
          </p:nvPr>
        </p:nvSpPr>
        <p:spPr>
          <a:xfrm>
            <a:off x="1792288" y="5015211"/>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Symbol zastępczy daty 7"/>
          <p:cNvSpPr>
            <a:spLocks noGrp="1"/>
          </p:cNvSpPr>
          <p:nvPr>
            <p:ph type="dt" sz="half" idx="10"/>
          </p:nvPr>
        </p:nvSpPr>
        <p:spPr/>
        <p:txBody>
          <a:body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Układ niestandardowy">
    <p:spTree>
      <p:nvGrpSpPr>
        <p:cNvPr id="1" name=""/>
        <p:cNvGrpSpPr/>
        <p:nvPr/>
      </p:nvGrpSpPr>
      <p:grpSpPr>
        <a:xfrm>
          <a:off x="0" y="0"/>
          <a:ext cx="0" cy="0"/>
          <a:chOff x="0" y="0"/>
          <a:chExt cx="0" cy="0"/>
        </a:xfrm>
      </p:grpSpPr>
      <p:pic>
        <p:nvPicPr>
          <p:cNvPr id="4" name="Obraz 3" descr="ppt3.jpg"/>
          <p:cNvPicPr>
            <a:picLocks noChangeAspect="1"/>
          </p:cNvPicPr>
          <p:nvPr/>
        </p:nvPicPr>
        <p:blipFill>
          <a:blip r:embed="rId2" cstate="print"/>
          <a:stretch>
            <a:fillRect/>
          </a:stretch>
        </p:blipFill>
        <p:spPr>
          <a:xfrm>
            <a:off x="0" y="-27384"/>
            <a:ext cx="9144000" cy="6858000"/>
          </a:xfrm>
          <a:prstGeom prst="rect">
            <a:avLst/>
          </a:prstGeom>
        </p:spPr>
      </p:pic>
      <p:sp>
        <p:nvSpPr>
          <p:cNvPr id="2" name="Tytuł 1"/>
          <p:cNvSpPr>
            <a:spLocks noGrp="1"/>
          </p:cNvSpPr>
          <p:nvPr>
            <p:ph type="title"/>
          </p:nvPr>
        </p:nvSpPr>
        <p:spPr>
          <a:xfrm>
            <a:off x="1979712" y="2790056"/>
            <a:ext cx="5616624" cy="1143000"/>
          </a:xfrm>
        </p:spPr>
        <p:txBody>
          <a:bodyPr/>
          <a:lstStyle/>
          <a:p>
            <a:r>
              <a:rPr lang="pl-PL" smtClean="0"/>
              <a:t>Kliknij, aby edytować styl</a:t>
            </a:r>
            <a:endParaRPr lang="pl-PL"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Zawartość">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457200" y="274638"/>
            <a:ext cx="8229600" cy="585152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5"/>
          <p:cNvSpPr>
            <a:spLocks noGrp="1" noChangeArrowheads="1"/>
          </p:cNvSpPr>
          <p:nvPr>
            <p:ph type="ftr" sz="quarter" idx="11"/>
          </p:nvPr>
        </p:nvSpPr>
        <p:spPr>
          <a:xfrm>
            <a:off x="1475656" y="6237312"/>
            <a:ext cx="7272808" cy="216025"/>
          </a:xfrm>
          <a:prstGeom prst="rect">
            <a:avLst/>
          </a:prstGeom>
          <a:ln/>
        </p:spPr>
        <p:txBody>
          <a:bodyPr/>
          <a:lstStyle>
            <a:lvl1pPr>
              <a:defRPr sz="1000">
                <a:solidFill>
                  <a:schemeClr val="bg1">
                    <a:lumMod val="50000"/>
                  </a:schemeClr>
                </a:solidFill>
                <a:latin typeface="+mn-lt"/>
              </a:defRPr>
            </a:lvl1pPr>
          </a:lstStyle>
          <a:p>
            <a:pPr algn="ctr">
              <a:defRPr/>
            </a:pPr>
            <a:r>
              <a:rPr lang="en-US" dirty="0" smtClean="0"/>
              <a:t>WIPO-KIPO-KWIA KOREA INTERNATIONAL WOMEN’S INVENTION FORUM 2012</a:t>
            </a:r>
            <a:endParaRPr lang="en-US" dirty="0"/>
          </a:p>
        </p:txBody>
      </p:sp>
      <p:sp>
        <p:nvSpPr>
          <p:cNvPr id="5" name="Rectangle 6"/>
          <p:cNvSpPr>
            <a:spLocks noGrp="1" noChangeArrowheads="1"/>
          </p:cNvSpPr>
          <p:nvPr>
            <p:ph type="sldNum" sz="quarter" idx="12"/>
          </p:nvPr>
        </p:nvSpPr>
        <p:spPr>
          <a:xfrm>
            <a:off x="8316416" y="6237313"/>
            <a:ext cx="370384" cy="216024"/>
          </a:xfrm>
          <a:prstGeom prst="rect">
            <a:avLst/>
          </a:prstGeom>
          <a:ln/>
        </p:spPr>
        <p:txBody>
          <a:bodyPr/>
          <a:lstStyle>
            <a:lvl1pPr>
              <a:defRPr sz="800"/>
            </a:lvl1pPr>
          </a:lstStyle>
          <a:p>
            <a:pPr>
              <a:defRPr/>
            </a:pPr>
            <a:fld id="{6BB29FD2-05E6-4AE7-8FBB-73502C924A1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a:xfrm>
            <a:off x="1619672" y="6309320"/>
            <a:ext cx="7102152" cy="144016"/>
          </a:xfrm>
        </p:spPr>
        <p:txBody>
          <a:bodyPr/>
          <a:lstStyle/>
          <a:p>
            <a:pPr algn="ct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Układ niestandardowy">
    <p:spTree>
      <p:nvGrpSpPr>
        <p:cNvPr id="1" name=""/>
        <p:cNvGrpSpPr/>
        <p:nvPr/>
      </p:nvGrpSpPr>
      <p:grpSpPr>
        <a:xfrm>
          <a:off x="0" y="0"/>
          <a:ext cx="0" cy="0"/>
          <a:chOff x="0" y="0"/>
          <a:chExt cx="0" cy="0"/>
        </a:xfrm>
      </p:grpSpPr>
      <p:pic>
        <p:nvPicPr>
          <p:cNvPr id="4" name="Obraz 3" descr="ppt3.jpg"/>
          <p:cNvPicPr>
            <a:picLocks noChangeAspect="1"/>
          </p:cNvPicPr>
          <p:nvPr/>
        </p:nvPicPr>
        <p:blipFill>
          <a:blip r:embed="rId2" cstate="print"/>
          <a:stretch>
            <a:fillRect/>
          </a:stretch>
        </p:blipFill>
        <p:spPr>
          <a:xfrm>
            <a:off x="0" y="-27384"/>
            <a:ext cx="9144000" cy="6858000"/>
          </a:xfrm>
          <a:prstGeom prst="rect">
            <a:avLst/>
          </a:prstGeom>
        </p:spPr>
      </p:pic>
      <p:sp>
        <p:nvSpPr>
          <p:cNvPr id="2" name="Tytuł 1"/>
          <p:cNvSpPr>
            <a:spLocks noGrp="1"/>
          </p:cNvSpPr>
          <p:nvPr>
            <p:ph type="title"/>
          </p:nvPr>
        </p:nvSpPr>
        <p:spPr>
          <a:xfrm>
            <a:off x="1979712" y="2790056"/>
            <a:ext cx="5616624" cy="1143000"/>
          </a:xfrm>
        </p:spPr>
        <p:txBody>
          <a:bodyPr/>
          <a:lstStyle/>
          <a:p>
            <a:r>
              <a:rPr lang="pl-PL" smtClean="0"/>
              <a:t>Kliknij, aby edytować styl</a:t>
            </a:r>
            <a:endParaRPr lang="pl-PL" dirty="0"/>
          </a:p>
        </p:txBody>
      </p:sp>
      <p:pic>
        <p:nvPicPr>
          <p:cNvPr id="5" name="Obraz 4" descr="ppt3.jpg"/>
          <p:cNvPicPr>
            <a:picLocks noChangeAspect="1"/>
          </p:cNvPicPr>
          <p:nvPr/>
        </p:nvPicPr>
        <p:blipFill>
          <a:blip r:embed="rId2" cstate="print"/>
          <a:stretch>
            <a:fillRect/>
          </a:stretch>
        </p:blipFill>
        <p:spPr>
          <a:xfrm>
            <a:off x="0" y="-27384"/>
            <a:ext cx="9144000"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7" name="Symbol zastępczy daty 6"/>
          <p:cNvSpPr>
            <a:spLocks noGrp="1"/>
          </p:cNvSpPr>
          <p:nvPr>
            <p:ph type="dt" sz="half" idx="10"/>
          </p:nvPr>
        </p:nvSpPr>
        <p:spPr/>
        <p:txBody>
          <a:body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246476" y="116607"/>
            <a:ext cx="8501988" cy="1080145"/>
          </a:xfrm>
        </p:spPr>
        <p:txBody>
          <a:bodyPr/>
          <a:lstStyle/>
          <a:p>
            <a:r>
              <a:rPr lang="pl-PL" smtClean="0"/>
              <a:t>Kliknij, aby edytować styl</a:t>
            </a:r>
            <a:endParaRPr lang="pl-PL" dirty="0"/>
          </a:p>
        </p:txBody>
      </p:sp>
      <p:sp>
        <p:nvSpPr>
          <p:cNvPr id="3" name="Symbol zastępczy zawartości 2"/>
          <p:cNvSpPr>
            <a:spLocks noGrp="1"/>
          </p:cNvSpPr>
          <p:nvPr>
            <p:ph sz="half" idx="1"/>
          </p:nvPr>
        </p:nvSpPr>
        <p:spPr>
          <a:xfrm>
            <a:off x="385192" y="1528193"/>
            <a:ext cx="4172272" cy="427707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576192" y="1528193"/>
            <a:ext cx="4172272" cy="427707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8" name="Symbol zastępczy daty 7"/>
          <p:cNvSpPr>
            <a:spLocks noGrp="1"/>
          </p:cNvSpPr>
          <p:nvPr>
            <p:ph type="dt" sz="half" idx="10"/>
          </p:nvPr>
        </p:nvSpPr>
        <p:spPr/>
        <p:txBody>
          <a:body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44624"/>
            <a:ext cx="8229600" cy="1091833"/>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463106"/>
            <a:ext cx="4040188" cy="6111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02867"/>
            <a:ext cx="4040188" cy="37744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463106"/>
            <a:ext cx="4041775" cy="6111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02867"/>
            <a:ext cx="4041775" cy="37744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10" name="Symbol zastępczy daty 9"/>
          <p:cNvSpPr>
            <a:spLocks noGrp="1"/>
          </p:cNvSpPr>
          <p:nvPr>
            <p:ph type="dt" sz="half" idx="10"/>
          </p:nvPr>
        </p:nvSpPr>
        <p:spPr/>
        <p:txBody>
          <a:body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6" name="Symbol zastępczy daty 5"/>
          <p:cNvSpPr>
            <a:spLocks noGrp="1"/>
          </p:cNvSpPr>
          <p:nvPr>
            <p:ph type="dt" sz="half" idx="10"/>
          </p:nvPr>
        </p:nvSpPr>
        <p:spPr/>
        <p:txBody>
          <a:body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5" name="Symbol zastępczy daty 4"/>
          <p:cNvSpPr>
            <a:spLocks noGrp="1"/>
          </p:cNvSpPr>
          <p:nvPr>
            <p:ph type="dt" sz="half" idx="10"/>
          </p:nvPr>
        </p:nvSpPr>
        <p:spPr/>
        <p:txBody>
          <a:body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149679"/>
            <a:ext cx="3008313" cy="1108538"/>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149679"/>
            <a:ext cx="5111750" cy="558357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311729"/>
            <a:ext cx="3008313" cy="440303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Symbol zastępczy daty 7"/>
          <p:cNvSpPr>
            <a:spLocks noGrp="1"/>
          </p:cNvSpPr>
          <p:nvPr>
            <p:ph type="dt" sz="half" idx="10"/>
          </p:nvPr>
        </p:nvSpPr>
        <p:spPr/>
        <p:txBody>
          <a:body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Obraz 6" descr="ppt10.jpg"/>
          <p:cNvPicPr>
            <a:picLocks noChangeAspect="1"/>
          </p:cNvPicPr>
          <p:nvPr/>
        </p:nvPicPr>
        <p:blipFill>
          <a:blip r:embed="rId14" cstate="print"/>
          <a:stretch>
            <a:fillRect/>
          </a:stretch>
        </p:blipFill>
        <p:spPr>
          <a:xfrm>
            <a:off x="0" y="0"/>
            <a:ext cx="9143999" cy="6858000"/>
          </a:xfrm>
          <a:prstGeom prst="rect">
            <a:avLst/>
          </a:prstGeom>
        </p:spPr>
      </p:pic>
      <p:sp>
        <p:nvSpPr>
          <p:cNvPr id="2" name="Symbol zastępczy tytułu 1"/>
          <p:cNvSpPr>
            <a:spLocks noGrp="1"/>
          </p:cNvSpPr>
          <p:nvPr>
            <p:ph type="title"/>
          </p:nvPr>
        </p:nvSpPr>
        <p:spPr>
          <a:xfrm>
            <a:off x="457200" y="116632"/>
            <a:ext cx="8229600" cy="1143000"/>
          </a:xfrm>
          <a:prstGeom prst="rect">
            <a:avLst/>
          </a:prstGeom>
        </p:spPr>
        <p:txBody>
          <a:bodyPr vert="horz" lIns="91440" tIns="45720" rIns="91440" bIns="45720" rtlCol="0" anchor="ctr">
            <a:normAutofit/>
          </a:bodyPr>
          <a:lstStyle/>
          <a:p>
            <a:r>
              <a:rPr lang="pl-PL" dirty="0" smtClean="0"/>
              <a:t>Kliknij, aby edytować styl</a:t>
            </a:r>
            <a:endParaRPr lang="pl-PL" dirty="0"/>
          </a:p>
        </p:txBody>
      </p:sp>
      <p:sp>
        <p:nvSpPr>
          <p:cNvPr id="3" name="Symbol zastępczy tekstu 2"/>
          <p:cNvSpPr>
            <a:spLocks noGrp="1"/>
          </p:cNvSpPr>
          <p:nvPr>
            <p:ph type="body" idx="1"/>
          </p:nvPr>
        </p:nvSpPr>
        <p:spPr>
          <a:xfrm>
            <a:off x="251520" y="1442195"/>
            <a:ext cx="8640960" cy="4277072"/>
          </a:xfrm>
          <a:prstGeom prst="rect">
            <a:avLst/>
          </a:prstGeom>
        </p:spPr>
        <p:txBody>
          <a:bodyPr vert="horz" lIns="91440" tIns="45720" rIns="91440" bIns="45720" rtlCol="0">
            <a:normAutofit/>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daty 3"/>
          <p:cNvSpPr>
            <a:spLocks noGrp="1"/>
          </p:cNvSpPr>
          <p:nvPr>
            <p:ph type="dt" sz="half" idx="2"/>
          </p:nvPr>
        </p:nvSpPr>
        <p:spPr>
          <a:xfrm>
            <a:off x="5580112" y="6309320"/>
            <a:ext cx="3141712" cy="144016"/>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endParaRPr lang="en-US"/>
          </a:p>
        </p:txBody>
      </p:sp>
      <p:pic>
        <p:nvPicPr>
          <p:cNvPr id="6" name="Obraz 5" descr="ppt10.jpg"/>
          <p:cNvPicPr>
            <a:picLocks noChangeAspect="1"/>
          </p:cNvPicPr>
          <p:nvPr/>
        </p:nvPicPr>
        <p:blipFill>
          <a:blip r:embed="rId14" cstate="print"/>
          <a:stretch>
            <a:fillRect/>
          </a:stretch>
        </p:blipFill>
        <p:spPr>
          <a:xfrm>
            <a:off x="0" y="0"/>
            <a:ext cx="9143999" cy="685800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hd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https://www.youtube.com/watch?v=oj8Py1UXs8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gif"/></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9.xml"/><Relationship Id="rId7" Type="http://schemas.openxmlformats.org/officeDocument/2006/relationships/diagramColors" Target="../diagrams/colors1.xml"/><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3203848" y="3563888"/>
            <a:ext cx="5328592" cy="945232"/>
          </a:xfrm>
        </p:spPr>
        <p:txBody>
          <a:bodyPr anchor="ctr">
            <a:normAutofit/>
          </a:bodyPr>
          <a:lstStyle/>
          <a:p>
            <a:pPr eaLnBrk="1" hangingPunct="1">
              <a:lnSpc>
                <a:spcPct val="90000"/>
              </a:lnSpc>
            </a:pPr>
            <a:r>
              <a:rPr lang="pl-PL" sz="1400" b="1" i="1" dirty="0" smtClean="0">
                <a:solidFill>
                  <a:srgbClr val="CC0000"/>
                </a:solidFill>
                <a:latin typeface="Constantia" pitchFamily="18" charset="0"/>
              </a:rPr>
              <a:t>D</a:t>
            </a:r>
            <a:r>
              <a:rPr lang="en-GB" sz="1400" b="1" i="1" dirty="0" smtClean="0">
                <a:solidFill>
                  <a:srgbClr val="CC0000"/>
                </a:solidFill>
                <a:latin typeface="Constantia" pitchFamily="18" charset="0"/>
              </a:rPr>
              <a:t>r </a:t>
            </a:r>
            <a:r>
              <a:rPr lang="pl-PL" sz="1400" b="1" i="1" dirty="0" smtClean="0">
                <a:solidFill>
                  <a:srgbClr val="CC0000"/>
                </a:solidFill>
                <a:latin typeface="Constantia" pitchFamily="18" charset="0"/>
              </a:rPr>
              <a:t> </a:t>
            </a:r>
            <a:r>
              <a:rPr lang="en-GB" sz="1400" b="1" i="1" dirty="0" smtClean="0">
                <a:solidFill>
                  <a:srgbClr val="CC0000"/>
                </a:solidFill>
                <a:latin typeface="Constantia" pitchFamily="18" charset="0"/>
              </a:rPr>
              <a:t>Alicja Adamczak</a:t>
            </a:r>
          </a:p>
          <a:p>
            <a:pPr eaLnBrk="1" hangingPunct="1">
              <a:lnSpc>
                <a:spcPct val="90000"/>
              </a:lnSpc>
            </a:pPr>
            <a:r>
              <a:rPr lang="en-US" sz="1400" b="1" i="1" dirty="0" smtClean="0">
                <a:solidFill>
                  <a:srgbClr val="CC0000"/>
                </a:solidFill>
                <a:latin typeface="Constantia" pitchFamily="18" charset="0"/>
              </a:rPr>
              <a:t>President of the Patent Office of the Republic of Polan</a:t>
            </a:r>
            <a:r>
              <a:rPr lang="pl-PL" sz="1400" b="1" i="1" dirty="0" smtClean="0">
                <a:solidFill>
                  <a:srgbClr val="CC0000"/>
                </a:solidFill>
                <a:latin typeface="Constantia" pitchFamily="18" charset="0"/>
              </a:rPr>
              <a:t>d</a:t>
            </a:r>
          </a:p>
          <a:p>
            <a:pPr eaLnBrk="1" hangingPunct="1">
              <a:lnSpc>
                <a:spcPct val="90000"/>
              </a:lnSpc>
            </a:pPr>
            <a:r>
              <a:rPr lang="pl-PL" sz="1400" b="1" i="1" dirty="0" smtClean="0">
                <a:solidFill>
                  <a:srgbClr val="CC0000"/>
                </a:solidFill>
                <a:latin typeface="Constantia" pitchFamily="18" charset="0"/>
              </a:rPr>
              <a:t>13 October 2015</a:t>
            </a:r>
            <a:endParaRPr lang="en-US" sz="1400" b="1" i="1" dirty="0" smtClean="0">
              <a:solidFill>
                <a:srgbClr val="CC0000"/>
              </a:solidFill>
              <a:latin typeface="Constantia" pitchFamily="18" charset="0"/>
            </a:endParaRPr>
          </a:p>
        </p:txBody>
      </p:sp>
      <p:sp>
        <p:nvSpPr>
          <p:cNvPr id="3076" name="Rectangle 9"/>
          <p:cNvSpPr>
            <a:spLocks noChangeArrowheads="1"/>
          </p:cNvSpPr>
          <p:nvPr/>
        </p:nvSpPr>
        <p:spPr bwMode="auto">
          <a:xfrm>
            <a:off x="3203848" y="2021642"/>
            <a:ext cx="5616624" cy="1508105"/>
          </a:xfrm>
          <a:prstGeom prst="rect">
            <a:avLst/>
          </a:prstGeom>
          <a:noFill/>
          <a:ln w="9525">
            <a:noFill/>
            <a:miter lim="800000"/>
            <a:headEnd/>
            <a:tailEnd/>
          </a:ln>
        </p:spPr>
        <p:txBody>
          <a:bodyPr wrap="square" anchor="ctr">
            <a:spAutoFit/>
          </a:bodyPr>
          <a:lstStyle/>
          <a:p>
            <a:r>
              <a:rPr lang="pl-PL" sz="3200" i="1" dirty="0" smtClean="0">
                <a:solidFill>
                  <a:srgbClr val="CC0000"/>
                </a:solidFill>
                <a:latin typeface="Constantia" pitchFamily="18" charset="0"/>
              </a:rPr>
              <a:t>Women and IP</a:t>
            </a:r>
          </a:p>
          <a:p>
            <a:r>
              <a:rPr lang="pl-PL" sz="2000" i="1" dirty="0" smtClean="0">
                <a:latin typeface="Constantia" pitchFamily="18" charset="0"/>
              </a:rPr>
              <a:t>Fostering </a:t>
            </a:r>
            <a:r>
              <a:rPr lang="pl-PL" sz="2000" i="1" dirty="0" err="1" smtClean="0">
                <a:latin typeface="Constantia" pitchFamily="18" charset="0"/>
              </a:rPr>
              <a:t>Women’s</a:t>
            </a:r>
            <a:r>
              <a:rPr lang="pl-PL" sz="2000" i="1" dirty="0" smtClean="0">
                <a:latin typeface="Constantia" pitchFamily="18" charset="0"/>
              </a:rPr>
              <a:t> Innovativeness and Entrepreneurship - Good Practice from </a:t>
            </a:r>
            <a:br>
              <a:rPr lang="pl-PL" sz="2000" i="1" dirty="0" smtClean="0">
                <a:latin typeface="Constantia" pitchFamily="18" charset="0"/>
              </a:rPr>
            </a:br>
            <a:r>
              <a:rPr lang="pl-PL" sz="2000" i="1" dirty="0" smtClean="0">
                <a:latin typeface="Constantia" pitchFamily="18" charset="0"/>
              </a:rPr>
              <a:t>the Polish Patent Office</a:t>
            </a:r>
            <a:endParaRPr lang="en-US" sz="2000" i="1" dirty="0">
              <a:solidFill>
                <a:srgbClr val="FF3300"/>
              </a:solidFill>
              <a:latin typeface="Constantia"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stopki 2"/>
          <p:cNvSpPr>
            <a:spLocks noGrp="1"/>
          </p:cNvSpPr>
          <p:nvPr>
            <p:ph type="ftr" sz="quarter" idx="11"/>
          </p:nvPr>
        </p:nvSpPr>
        <p:spPr/>
        <p:txBody>
          <a:bodyPr/>
          <a:lstStyle/>
          <a:p>
            <a:pPr algn="ctr">
              <a:defRPr/>
            </a:pPr>
            <a:r>
              <a:rPr lang="pl-PL" dirty="0" smtClean="0">
                <a:latin typeface="Constantia" pitchFamily="18" charset="0"/>
              </a:rPr>
              <a:t>Panel </a:t>
            </a:r>
            <a:r>
              <a:rPr lang="pl-PL" dirty="0" err="1" smtClean="0">
                <a:latin typeface="Constantia" pitchFamily="18" charset="0"/>
              </a:rPr>
              <a:t>Discussion</a:t>
            </a:r>
            <a:r>
              <a:rPr lang="pl-PL" dirty="0" smtClean="0">
                <a:latin typeface="Constantia" pitchFamily="18" charset="0"/>
              </a:rPr>
              <a:t> on </a:t>
            </a:r>
            <a:r>
              <a:rPr lang="pl-PL" dirty="0" err="1" smtClean="0">
                <a:latin typeface="Constantia" pitchFamily="18" charset="0"/>
              </a:rPr>
              <a:t>Women</a:t>
            </a:r>
            <a:r>
              <a:rPr lang="pl-PL" dirty="0" smtClean="0">
                <a:latin typeface="Constantia" pitchFamily="18" charset="0"/>
              </a:rPr>
              <a:t> and </a:t>
            </a:r>
            <a:r>
              <a:rPr lang="pl-PL" dirty="0" err="1" smtClean="0">
                <a:latin typeface="Constantia" pitchFamily="18" charset="0"/>
              </a:rPr>
              <a:t>Intellectual</a:t>
            </a:r>
            <a:r>
              <a:rPr lang="pl-PL" dirty="0" smtClean="0">
                <a:latin typeface="Constantia" pitchFamily="18" charset="0"/>
              </a:rPr>
              <a:t> Property,  </a:t>
            </a:r>
            <a:r>
              <a:rPr lang="pl-PL" dirty="0" err="1" smtClean="0">
                <a:latin typeface="Constantia" pitchFamily="18" charset="0"/>
              </a:rPr>
              <a:t>Oct</a:t>
            </a:r>
            <a:r>
              <a:rPr lang="pl-PL" dirty="0" smtClean="0">
                <a:latin typeface="Constantia" pitchFamily="18" charset="0"/>
              </a:rPr>
              <a:t>. 13, 2015</a:t>
            </a:r>
            <a:endParaRPr lang="en-US" dirty="0">
              <a:latin typeface="Constantia" pitchFamily="18" charset="0"/>
            </a:endParaRPr>
          </a:p>
        </p:txBody>
      </p:sp>
      <p:sp>
        <p:nvSpPr>
          <p:cNvPr id="4" name="Symbol zastępczy numeru slajdu 3"/>
          <p:cNvSpPr>
            <a:spLocks noGrp="1"/>
          </p:cNvSpPr>
          <p:nvPr>
            <p:ph type="sldNum" sz="quarter" idx="12"/>
          </p:nvPr>
        </p:nvSpPr>
        <p:spPr/>
        <p:txBody>
          <a:bodyPr/>
          <a:lstStyle/>
          <a:p>
            <a:pPr>
              <a:defRPr/>
            </a:pPr>
            <a:fld id="{6BB29FD2-05E6-4AE7-8FBB-73502C924A1F}" type="slidenum">
              <a:rPr lang="en-US" smtClean="0"/>
              <a:pPr>
                <a:defRPr/>
              </a:pPr>
              <a:t>10</a:t>
            </a:fld>
            <a:endParaRPr lang="en-US" dirty="0"/>
          </a:p>
        </p:txBody>
      </p:sp>
      <p:sp>
        <p:nvSpPr>
          <p:cNvPr id="6" name="Symbol zastępczy zawartości 5"/>
          <p:cNvSpPr>
            <a:spLocks noGrp="1"/>
          </p:cNvSpPr>
          <p:nvPr>
            <p:ph/>
          </p:nvPr>
        </p:nvSpPr>
        <p:spPr>
          <a:xfrm>
            <a:off x="467544" y="1124745"/>
            <a:ext cx="8229600" cy="4392488"/>
          </a:xfrm>
          <a:solidFill>
            <a:schemeClr val="tx1"/>
          </a:solidFill>
        </p:spPr>
        <p:txBody>
          <a:bodyPr>
            <a:normAutofit/>
          </a:bodyPr>
          <a:lstStyle/>
          <a:p>
            <a:pPr>
              <a:buNone/>
            </a:pPr>
            <a:endParaRPr lang="pl-PL" sz="1600" dirty="0" smtClean="0">
              <a:solidFill>
                <a:schemeClr val="bg1"/>
              </a:solidFill>
            </a:endParaRPr>
          </a:p>
          <a:p>
            <a:pPr>
              <a:buNone/>
            </a:pPr>
            <a:endParaRPr lang="pl-PL" sz="1600" dirty="0" smtClean="0">
              <a:solidFill>
                <a:schemeClr val="bg1"/>
              </a:solidFill>
            </a:endParaRPr>
          </a:p>
          <a:p>
            <a:pPr>
              <a:buNone/>
            </a:pPr>
            <a:endParaRPr lang="pl-PL" sz="1600" dirty="0" smtClean="0">
              <a:solidFill>
                <a:schemeClr val="bg1"/>
              </a:solidFill>
            </a:endParaRPr>
          </a:p>
          <a:p>
            <a:pPr>
              <a:buNone/>
            </a:pPr>
            <a:r>
              <a:rPr lang="pl-PL" sz="1600" b="1" dirty="0" smtClean="0">
                <a:solidFill>
                  <a:schemeClr val="bg1"/>
                </a:solidFill>
                <a:latin typeface="Constantia" pitchFamily="18" charset="0"/>
                <a:sym typeface="Wingdings"/>
              </a:rPr>
              <a:t>	</a:t>
            </a:r>
            <a:r>
              <a:rPr lang="en-US" sz="2400" i="1" dirty="0" smtClean="0">
                <a:solidFill>
                  <a:schemeClr val="bg1"/>
                </a:solidFill>
                <a:latin typeface="Constantia" pitchFamily="18" charset="0"/>
                <a:sym typeface="Wingdings"/>
              </a:rPr>
              <a:t> We must have perseverance and above all confidence in ourselves. We must believe that we are gifted for something, and that this thing, at whatever cost, must be attained. .</a:t>
            </a:r>
          </a:p>
          <a:p>
            <a:pPr>
              <a:buNone/>
            </a:pPr>
            <a:endParaRPr lang="pl-PL" sz="1600" b="1" dirty="0" smtClean="0">
              <a:solidFill>
                <a:schemeClr val="bg1"/>
              </a:solidFill>
              <a:latin typeface="Constantia" pitchFamily="18" charset="0"/>
              <a:sym typeface="Wingdings"/>
            </a:endParaRPr>
          </a:p>
          <a:p>
            <a:pPr>
              <a:buNone/>
            </a:pPr>
            <a:r>
              <a:rPr lang="pl-PL" sz="1600" i="1" dirty="0" smtClean="0">
                <a:solidFill>
                  <a:schemeClr val="bg1"/>
                </a:solidFill>
                <a:latin typeface="Constantia" pitchFamily="18" charset="0"/>
              </a:rPr>
              <a:t>						</a:t>
            </a:r>
            <a:r>
              <a:rPr lang="pl-PL" sz="1400" i="1" dirty="0" smtClean="0">
                <a:solidFill>
                  <a:schemeClr val="bg1"/>
                </a:solidFill>
                <a:latin typeface="Constantia" pitchFamily="18" charset="0"/>
              </a:rPr>
              <a:t>Maria Skłodowska-Curie</a:t>
            </a:r>
            <a:endParaRPr lang="pl-PL" sz="1400" b="1" dirty="0" smtClean="0">
              <a:solidFill>
                <a:schemeClr val="bg1"/>
              </a:solidFill>
              <a:latin typeface="Constantia" pitchFamily="18" charset="0"/>
              <a:sym typeface="Wingdings"/>
            </a:endParaRPr>
          </a:p>
          <a:p>
            <a:pPr>
              <a:buNone/>
            </a:pPr>
            <a:endParaRPr lang="en-GB" sz="1600" b="1" dirty="0" smtClean="0">
              <a:solidFill>
                <a:schemeClr val="bg1"/>
              </a:solidFill>
              <a:latin typeface="Constantia" pitchFamily="18" charset="0"/>
            </a:endParaRPr>
          </a:p>
          <a:p>
            <a:pPr algn="ctr">
              <a:buNone/>
            </a:pPr>
            <a:endParaRPr lang="pl-PL" sz="1600" dirty="0" smtClean="0">
              <a:solidFill>
                <a:schemeClr val="bg1"/>
              </a:solidFill>
            </a:endParaRPr>
          </a:p>
          <a:p>
            <a:pPr algn="ctr">
              <a:buNone/>
            </a:pPr>
            <a:endParaRPr lang="pl-PL" sz="1600" dirty="0">
              <a:solidFill>
                <a:schemeClr val="bg1"/>
              </a:solidFill>
            </a:endParaRPr>
          </a:p>
        </p:txBody>
      </p:sp>
      <p:pic>
        <p:nvPicPr>
          <p:cNvPr id="9" name="Picture 3"/>
          <p:cNvPicPr>
            <a:picLocks noChangeAspect="1" noChangeArrowheads="1"/>
          </p:cNvPicPr>
          <p:nvPr/>
        </p:nvPicPr>
        <p:blipFill>
          <a:blip r:embed="rId3" cstate="print"/>
          <a:srcRect/>
          <a:stretch>
            <a:fillRect/>
          </a:stretch>
        </p:blipFill>
        <p:spPr bwMode="auto">
          <a:xfrm>
            <a:off x="7236296" y="3140968"/>
            <a:ext cx="1174414" cy="20882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subTitle" idx="1"/>
          </p:nvPr>
        </p:nvSpPr>
        <p:spPr>
          <a:xfrm>
            <a:off x="3347864" y="2636912"/>
            <a:ext cx="5256262" cy="1439862"/>
          </a:xfrm>
        </p:spPr>
        <p:txBody>
          <a:bodyPr>
            <a:normAutofit/>
          </a:bodyPr>
          <a:lstStyle/>
          <a:p>
            <a:pPr>
              <a:lnSpc>
                <a:spcPct val="90000"/>
              </a:lnSpc>
            </a:pPr>
            <a:r>
              <a:rPr lang="en-US" sz="4400" b="1" i="1" dirty="0" smtClean="0">
                <a:solidFill>
                  <a:srgbClr val="CC0000"/>
                </a:solidFill>
                <a:latin typeface="Constantia" pitchFamily="18" charset="0"/>
              </a:rPr>
              <a:t>Thank you for </a:t>
            </a:r>
            <a:br>
              <a:rPr lang="en-US" sz="4400" b="1" i="1" dirty="0" smtClean="0">
                <a:solidFill>
                  <a:srgbClr val="CC0000"/>
                </a:solidFill>
                <a:latin typeface="Constantia" pitchFamily="18" charset="0"/>
              </a:rPr>
            </a:br>
            <a:r>
              <a:rPr lang="en-US" sz="4400" b="1" i="1" dirty="0" smtClean="0">
                <a:solidFill>
                  <a:srgbClr val="CC0000"/>
                </a:solidFill>
                <a:latin typeface="Constantia" pitchFamily="18" charset="0"/>
              </a:rPr>
              <a:t>your attention!</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
          <p:cNvSpPr txBox="1">
            <a:spLocks/>
          </p:cNvSpPr>
          <p:nvPr/>
        </p:nvSpPr>
        <p:spPr>
          <a:xfrm>
            <a:off x="0" y="188640"/>
            <a:ext cx="9144000" cy="576064"/>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pl-PL" sz="2800" i="1" dirty="0" smtClean="0">
                <a:solidFill>
                  <a:srgbClr val="CC0000"/>
                </a:solidFill>
                <a:latin typeface="Constantia" pitchFamily="18" charset="0"/>
              </a:rPr>
              <a:t>Maria Skłodowska-Curie – inspiration for </a:t>
            </a:r>
            <a:r>
              <a:rPr lang="pl-PL" sz="2800" i="1" dirty="0" err="1" smtClean="0">
                <a:solidFill>
                  <a:srgbClr val="CC0000"/>
                </a:solidFill>
                <a:latin typeface="Constantia" pitchFamily="18" charset="0"/>
              </a:rPr>
              <a:t>innumerable</a:t>
            </a:r>
            <a:r>
              <a:rPr lang="pl-PL" sz="2800" i="1" dirty="0" smtClean="0">
                <a:solidFill>
                  <a:srgbClr val="CC0000"/>
                </a:solidFill>
                <a:latin typeface="Constantia" pitchFamily="18" charset="0"/>
              </a:rPr>
              <a:t> </a:t>
            </a:r>
            <a:r>
              <a:rPr lang="pl-PL" sz="2800" i="1" dirty="0" err="1" smtClean="0">
                <a:solidFill>
                  <a:srgbClr val="CC0000"/>
                </a:solidFill>
                <a:latin typeface="Constantia" pitchFamily="18" charset="0"/>
              </a:rPr>
              <a:t>women</a:t>
            </a:r>
            <a:r>
              <a:rPr lang="pl-PL" sz="2800" i="1" dirty="0" smtClean="0">
                <a:solidFill>
                  <a:srgbClr val="CC0000"/>
                </a:solidFill>
                <a:latin typeface="Constantia" pitchFamily="18" charset="0"/>
              </a:rPr>
              <a:t> scientists</a:t>
            </a:r>
            <a:endParaRPr lang="en-GB" sz="2800" i="1" dirty="0">
              <a:solidFill>
                <a:srgbClr val="CC0000"/>
              </a:solidFill>
              <a:latin typeface="Constantia" pitchFamily="18" charset="0"/>
            </a:endParaRPr>
          </a:p>
        </p:txBody>
      </p:sp>
      <p:sp>
        <p:nvSpPr>
          <p:cNvPr id="19" name="Symbol zastępczy stopki 18"/>
          <p:cNvSpPr>
            <a:spLocks noGrp="1"/>
          </p:cNvSpPr>
          <p:nvPr>
            <p:ph type="ftr" sz="quarter" idx="11"/>
          </p:nvPr>
        </p:nvSpPr>
        <p:spPr/>
        <p:txBody>
          <a:bodyPr/>
          <a:lstStyle/>
          <a:p>
            <a:pPr algn="ctr">
              <a:defRPr/>
            </a:pPr>
            <a:r>
              <a:rPr lang="pl-PL" sz="1100" dirty="0" smtClean="0">
                <a:latin typeface="Constantia" pitchFamily="18" charset="0"/>
              </a:rPr>
              <a:t>Panel </a:t>
            </a:r>
            <a:r>
              <a:rPr lang="pl-PL" sz="1100" dirty="0" err="1" smtClean="0">
                <a:latin typeface="Constantia" pitchFamily="18" charset="0"/>
              </a:rPr>
              <a:t>Discussion</a:t>
            </a:r>
            <a:r>
              <a:rPr lang="pl-PL" sz="1100" dirty="0" smtClean="0">
                <a:latin typeface="Constantia" pitchFamily="18" charset="0"/>
              </a:rPr>
              <a:t> on Women and </a:t>
            </a:r>
            <a:r>
              <a:rPr lang="pl-PL" sz="1100" dirty="0" err="1" smtClean="0">
                <a:latin typeface="Constantia" pitchFamily="18" charset="0"/>
              </a:rPr>
              <a:t>Intellectual</a:t>
            </a:r>
            <a:r>
              <a:rPr lang="pl-PL" sz="1100" dirty="0" smtClean="0">
                <a:latin typeface="Constantia" pitchFamily="18" charset="0"/>
              </a:rPr>
              <a:t> Property,  </a:t>
            </a:r>
            <a:r>
              <a:rPr lang="pl-PL" sz="1100" dirty="0" err="1" smtClean="0">
                <a:latin typeface="Constantia" pitchFamily="18" charset="0"/>
              </a:rPr>
              <a:t>Oct</a:t>
            </a:r>
            <a:r>
              <a:rPr lang="pl-PL" sz="1100" dirty="0" smtClean="0">
                <a:latin typeface="Constantia" pitchFamily="18" charset="0"/>
              </a:rPr>
              <a:t>. 13, 2015</a:t>
            </a:r>
            <a:endParaRPr lang="en-US" sz="1100" dirty="0" smtClean="0">
              <a:latin typeface="Constantia" pitchFamily="18" charset="0"/>
            </a:endParaRPr>
          </a:p>
          <a:p>
            <a:pPr algn="ctr">
              <a:defRPr/>
            </a:pPr>
            <a:endParaRPr lang="en-US" dirty="0"/>
          </a:p>
        </p:txBody>
      </p:sp>
      <p:pic>
        <p:nvPicPr>
          <p:cNvPr id="14338" name="Picture 2" descr="http://naukawpolsce.pap.pl/Data/Thumbs/_plugins/information/392717/MzAweDIyNQ,12566640_12565671.jpg"/>
          <p:cNvPicPr>
            <a:picLocks noChangeAspect="1" noChangeArrowheads="1"/>
          </p:cNvPicPr>
          <p:nvPr/>
        </p:nvPicPr>
        <p:blipFill>
          <a:blip r:embed="rId3" cstate="print"/>
          <a:srcRect/>
          <a:stretch>
            <a:fillRect/>
          </a:stretch>
        </p:blipFill>
        <p:spPr bwMode="auto">
          <a:xfrm>
            <a:off x="437535" y="1154967"/>
            <a:ext cx="2672296" cy="3600400"/>
          </a:xfrm>
          <a:prstGeom prst="rect">
            <a:avLst/>
          </a:prstGeom>
          <a:noFill/>
        </p:spPr>
      </p:pic>
      <p:sp>
        <p:nvSpPr>
          <p:cNvPr id="10" name="pole tekstowe 9"/>
          <p:cNvSpPr txBox="1"/>
          <p:nvPr/>
        </p:nvSpPr>
        <p:spPr>
          <a:xfrm>
            <a:off x="3275856" y="1551560"/>
            <a:ext cx="5472608" cy="2523768"/>
          </a:xfrm>
          <a:prstGeom prst="rect">
            <a:avLst/>
          </a:prstGeom>
          <a:noFill/>
        </p:spPr>
        <p:txBody>
          <a:bodyPr wrap="square" rtlCol="0">
            <a:spAutoFit/>
          </a:bodyPr>
          <a:lstStyle/>
          <a:p>
            <a:pPr>
              <a:buClr>
                <a:schemeClr val="accent2"/>
              </a:buClr>
              <a:buFont typeface="Wingdings" pitchFamily="2" charset="2"/>
              <a:buChar char="§"/>
            </a:pPr>
            <a:r>
              <a:rPr lang="pl-PL" sz="2000" b="0" i="1" dirty="0" smtClean="0">
                <a:latin typeface="Constantia" pitchFamily="18" charset="0"/>
              </a:rPr>
              <a:t> best-known </a:t>
            </a:r>
            <a:r>
              <a:rPr lang="en-US" sz="2000" b="0" i="1" dirty="0" smtClean="0">
                <a:latin typeface="Constantia" pitchFamily="18" charset="0"/>
              </a:rPr>
              <a:t>female scientist of all time</a:t>
            </a:r>
            <a:r>
              <a:rPr lang="pl-PL" sz="2000" b="0" i="1" dirty="0" smtClean="0">
                <a:latin typeface="Constantia" pitchFamily="18" charset="0"/>
              </a:rPr>
              <a:t>;</a:t>
            </a:r>
          </a:p>
          <a:p>
            <a:pPr>
              <a:buClr>
                <a:schemeClr val="accent2"/>
              </a:buClr>
              <a:buFont typeface="Wingdings" pitchFamily="2" charset="2"/>
              <a:buChar char="§"/>
            </a:pPr>
            <a:r>
              <a:rPr lang="pl-PL" sz="2000" b="0" i="1" dirty="0" smtClean="0">
                <a:latin typeface="Constantia" pitchFamily="18" charset="0"/>
              </a:rPr>
              <a:t> two-time Nobel Prize winner;</a:t>
            </a:r>
          </a:p>
          <a:p>
            <a:pPr>
              <a:buClr>
                <a:schemeClr val="accent2"/>
              </a:buClr>
              <a:buFont typeface="Wingdings" pitchFamily="2" charset="2"/>
              <a:buChar char="§"/>
            </a:pPr>
            <a:r>
              <a:rPr lang="pl-PL" sz="2000" b="0" i="1" dirty="0" smtClean="0">
                <a:latin typeface="Constantia" pitchFamily="18" charset="0"/>
              </a:rPr>
              <a:t> first female student at the Paris-Sorbonne University;</a:t>
            </a:r>
          </a:p>
          <a:p>
            <a:pPr>
              <a:buClr>
                <a:schemeClr val="accent2"/>
              </a:buClr>
              <a:buFont typeface="Wingdings" pitchFamily="2" charset="2"/>
              <a:buChar char="§"/>
            </a:pPr>
            <a:r>
              <a:rPr lang="pl-PL" sz="2000" b="0" i="1" dirty="0" smtClean="0">
                <a:latin typeface="Constantia" pitchFamily="18" charset="0"/>
              </a:rPr>
              <a:t> first </a:t>
            </a:r>
            <a:r>
              <a:rPr lang="en-US" sz="2000" b="0" i="1" dirty="0" smtClean="0">
                <a:latin typeface="Constantia" pitchFamily="18" charset="0"/>
              </a:rPr>
              <a:t>woman in Europe to receive her </a:t>
            </a:r>
            <a:r>
              <a:rPr lang="pl-PL" sz="2000" b="0" i="1" dirty="0" smtClean="0">
                <a:latin typeface="Constantia" pitchFamily="18" charset="0"/>
              </a:rPr>
              <a:t>PhD in science;</a:t>
            </a:r>
            <a:endParaRPr lang="en-US" sz="2000" b="0" i="1" dirty="0" smtClean="0">
              <a:latin typeface="Constantia" pitchFamily="18" charset="0"/>
            </a:endParaRPr>
          </a:p>
          <a:p>
            <a:pPr>
              <a:buClr>
                <a:schemeClr val="accent2"/>
              </a:buClr>
              <a:buFont typeface="Wingdings" pitchFamily="2" charset="2"/>
              <a:buChar char="§"/>
            </a:pPr>
            <a:r>
              <a:rPr lang="pl-PL" sz="2000" b="0" i="1" dirty="0" smtClean="0">
                <a:latin typeface="Constantia" pitchFamily="18" charset="0"/>
              </a:rPr>
              <a:t> first </a:t>
            </a:r>
            <a:r>
              <a:rPr lang="en-US" sz="2000" b="0" i="1" dirty="0" smtClean="0">
                <a:latin typeface="Constantia" pitchFamily="18" charset="0"/>
              </a:rPr>
              <a:t>woman to win a Nobel Prize </a:t>
            </a:r>
            <a:r>
              <a:rPr lang="pl-PL" sz="2000" b="0" i="1" dirty="0" err="1" smtClean="0">
                <a:latin typeface="Constantia" pitchFamily="18" charset="0"/>
              </a:rPr>
              <a:t>in</a:t>
            </a:r>
            <a:r>
              <a:rPr lang="en-US" sz="2000" b="0" i="1" dirty="0" smtClean="0">
                <a:latin typeface="Constantia" pitchFamily="18" charset="0"/>
              </a:rPr>
              <a:t> Physics</a:t>
            </a:r>
            <a:r>
              <a:rPr lang="pl-PL" sz="2000" b="0" i="1" dirty="0" smtClean="0">
                <a:latin typeface="Constantia" pitchFamily="18" charset="0"/>
              </a:rPr>
              <a:t>.</a:t>
            </a:r>
            <a:endParaRPr lang="pl-PL" sz="2000" b="0" i="1" dirty="0">
              <a:latin typeface="Constantia" pitchFamily="18" charset="0"/>
            </a:endParaRPr>
          </a:p>
          <a:p>
            <a:endParaRPr lang="pl-PL" i="1" dirty="0">
              <a:solidFill>
                <a:schemeClr val="bg1">
                  <a:lumMod val="50000"/>
                </a:schemeClr>
              </a:solidFill>
              <a:latin typeface="Constantia" pitchFamily="18" charset="0"/>
            </a:endParaRPr>
          </a:p>
        </p:txBody>
      </p:sp>
      <p:sp>
        <p:nvSpPr>
          <p:cNvPr id="8" name="pole tekstowe 7"/>
          <p:cNvSpPr txBox="1"/>
          <p:nvPr/>
        </p:nvSpPr>
        <p:spPr>
          <a:xfrm>
            <a:off x="2771800" y="5589240"/>
            <a:ext cx="5688632" cy="369332"/>
          </a:xfrm>
          <a:prstGeom prst="rect">
            <a:avLst/>
          </a:prstGeom>
          <a:noFill/>
        </p:spPr>
        <p:txBody>
          <a:bodyPr wrap="square" rtlCol="0">
            <a:spAutoFit/>
          </a:bodyPr>
          <a:lstStyle/>
          <a:p>
            <a:pPr algn="ctr"/>
            <a:r>
              <a:rPr lang="pl-PL" b="0" dirty="0" smtClean="0">
                <a:solidFill>
                  <a:srgbClr val="CC0000"/>
                </a:solidFill>
              </a:rPr>
              <a:t>https://www.youtube.com/watch?v=oj8Py1UXs8Y</a:t>
            </a:r>
          </a:p>
        </p:txBody>
      </p:sp>
      <p:grpSp>
        <p:nvGrpSpPr>
          <p:cNvPr id="20" name="Grupa 19"/>
          <p:cNvGrpSpPr/>
          <p:nvPr/>
        </p:nvGrpSpPr>
        <p:grpSpPr>
          <a:xfrm>
            <a:off x="3923928" y="3861048"/>
            <a:ext cx="3246115" cy="1728192"/>
            <a:chOff x="3923928" y="3861048"/>
            <a:chExt cx="3246115" cy="1728192"/>
          </a:xfrm>
        </p:grpSpPr>
        <p:pic>
          <p:nvPicPr>
            <p:cNvPr id="13" name="Obraz 12">
              <a:hlinkClick r:id="rId4"/>
            </p:cNvPr>
            <p:cNvPicPr/>
            <p:nvPr/>
          </p:nvPicPr>
          <p:blipFill>
            <a:blip r:embed="rId5" cstate="print"/>
            <a:srcRect l="7603" t="18008" r="42314" b="45339"/>
            <a:stretch>
              <a:fillRect/>
            </a:stretch>
          </p:blipFill>
          <p:spPr bwMode="auto">
            <a:xfrm>
              <a:off x="4283968" y="3861048"/>
              <a:ext cx="2886075" cy="1647825"/>
            </a:xfrm>
            <a:prstGeom prst="rect">
              <a:avLst/>
            </a:prstGeom>
            <a:noFill/>
            <a:ln w="9525">
              <a:noFill/>
              <a:miter lim="800000"/>
              <a:headEnd/>
              <a:tailEnd/>
            </a:ln>
          </p:spPr>
        </p:pic>
        <p:grpSp>
          <p:nvGrpSpPr>
            <p:cNvPr id="17" name="Grupa 16"/>
            <p:cNvGrpSpPr/>
            <p:nvPr/>
          </p:nvGrpSpPr>
          <p:grpSpPr>
            <a:xfrm>
              <a:off x="3923928" y="5085184"/>
              <a:ext cx="648072" cy="504056"/>
              <a:chOff x="827584" y="5085184"/>
              <a:chExt cx="648072" cy="504056"/>
            </a:xfrm>
          </p:grpSpPr>
          <p:sp>
            <p:nvSpPr>
              <p:cNvPr id="14" name="Prostokąt 13"/>
              <p:cNvSpPr/>
              <p:nvPr/>
            </p:nvSpPr>
            <p:spPr>
              <a:xfrm>
                <a:off x="827584" y="5085184"/>
                <a:ext cx="648072" cy="5040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16" name="Trójkąt równoramienny 15"/>
              <p:cNvSpPr/>
              <p:nvPr/>
            </p:nvSpPr>
            <p:spPr>
              <a:xfrm rot="5400000">
                <a:off x="935596" y="5193196"/>
                <a:ext cx="504056" cy="288032"/>
              </a:xfrm>
              <a:prstGeom prst="triangle">
                <a:avLst/>
              </a:prstGeom>
              <a:solidFill>
                <a:schemeClr val="bg1">
                  <a:lumMod val="65000"/>
                </a:schemeClr>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p:cNvSpPr>
            <a:spLocks noGrp="1"/>
          </p:cNvSpPr>
          <p:nvPr>
            <p:ph type="title"/>
          </p:nvPr>
        </p:nvSpPr>
        <p:spPr/>
        <p:txBody>
          <a:bodyPr>
            <a:normAutofit/>
          </a:bodyPr>
          <a:lstStyle/>
          <a:p>
            <a:r>
              <a:rPr lang="pl-PL" sz="2800" b="1" i="1" dirty="0" err="1" smtClean="0">
                <a:solidFill>
                  <a:srgbClr val="CC0000"/>
                </a:solidFill>
                <a:latin typeface="Constantia" pitchFamily="18" charset="0"/>
                <a:ea typeface="+mn-ea"/>
                <a:cs typeface="+mn-cs"/>
              </a:rPr>
              <a:t>How</a:t>
            </a:r>
            <a:r>
              <a:rPr lang="pl-PL" sz="2800" b="1" i="1" dirty="0" smtClean="0">
                <a:solidFill>
                  <a:srgbClr val="CC0000"/>
                </a:solidFill>
                <a:latin typeface="Constantia" pitchFamily="18" charset="0"/>
                <a:ea typeface="+mn-ea"/>
                <a:cs typeface="+mn-cs"/>
              </a:rPr>
              <a:t> </a:t>
            </a:r>
            <a:r>
              <a:rPr lang="pl-PL" sz="2800" b="1" i="1" dirty="0" err="1" smtClean="0">
                <a:solidFill>
                  <a:srgbClr val="CC0000"/>
                </a:solidFill>
                <a:latin typeface="Constantia" pitchFamily="18" charset="0"/>
                <a:ea typeface="+mn-ea"/>
                <a:cs typeface="+mn-cs"/>
              </a:rPr>
              <a:t>can</a:t>
            </a:r>
            <a:r>
              <a:rPr lang="pl-PL" sz="2800" b="1" i="1" dirty="0" smtClean="0">
                <a:solidFill>
                  <a:srgbClr val="CC0000"/>
                </a:solidFill>
                <a:latin typeface="Constantia" pitchFamily="18" charset="0"/>
                <a:ea typeface="+mn-ea"/>
                <a:cs typeface="+mn-cs"/>
              </a:rPr>
              <a:t> we </a:t>
            </a:r>
            <a:r>
              <a:rPr lang="pl-PL" sz="2800" b="1" i="1" dirty="0" err="1" smtClean="0">
                <a:solidFill>
                  <a:srgbClr val="CC0000"/>
                </a:solidFill>
                <a:latin typeface="Constantia" pitchFamily="18" charset="0"/>
                <a:ea typeface="+mn-ea"/>
                <a:cs typeface="+mn-cs"/>
              </a:rPr>
              <a:t>accelerate</a:t>
            </a:r>
            <a:r>
              <a:rPr lang="pl-PL" sz="2800" b="1" i="1" dirty="0" smtClean="0">
                <a:solidFill>
                  <a:srgbClr val="CC0000"/>
                </a:solidFill>
                <a:latin typeface="Constantia" pitchFamily="18" charset="0"/>
                <a:ea typeface="+mn-ea"/>
                <a:cs typeface="+mn-cs"/>
              </a:rPr>
              <a:t> </a:t>
            </a:r>
            <a:r>
              <a:rPr lang="pl-PL" sz="2800" b="1" i="1" dirty="0" err="1" smtClean="0">
                <a:solidFill>
                  <a:srgbClr val="CC0000"/>
                </a:solidFill>
                <a:latin typeface="Constantia" pitchFamily="18" charset="0"/>
                <a:ea typeface="+mn-ea"/>
                <a:cs typeface="+mn-cs"/>
              </a:rPr>
              <a:t>the</a:t>
            </a:r>
            <a:r>
              <a:rPr lang="pl-PL" sz="2800" b="1" i="1" dirty="0" smtClean="0">
                <a:solidFill>
                  <a:srgbClr val="CC0000"/>
                </a:solidFill>
                <a:latin typeface="Constantia" pitchFamily="18" charset="0"/>
                <a:ea typeface="+mn-ea"/>
                <a:cs typeface="+mn-cs"/>
              </a:rPr>
              <a:t> </a:t>
            </a:r>
            <a:r>
              <a:rPr lang="pl-PL" sz="2800" b="1" i="1" dirty="0" err="1" smtClean="0">
                <a:solidFill>
                  <a:srgbClr val="CC0000"/>
                </a:solidFill>
                <a:latin typeface="Constantia" pitchFamily="18" charset="0"/>
                <a:ea typeface="+mn-ea"/>
                <a:cs typeface="+mn-cs"/>
              </a:rPr>
              <a:t>positive</a:t>
            </a:r>
            <a:r>
              <a:rPr lang="pl-PL" sz="2800" b="1" i="1" dirty="0" smtClean="0">
                <a:solidFill>
                  <a:srgbClr val="CC0000"/>
                </a:solidFill>
                <a:latin typeface="Constantia" pitchFamily="18" charset="0"/>
                <a:ea typeface="+mn-ea"/>
                <a:cs typeface="+mn-cs"/>
              </a:rPr>
              <a:t> </a:t>
            </a:r>
            <a:r>
              <a:rPr lang="pl-PL" sz="2800" b="1" i="1" dirty="0" err="1" smtClean="0">
                <a:solidFill>
                  <a:srgbClr val="CC0000"/>
                </a:solidFill>
                <a:latin typeface="Constantia" pitchFamily="18" charset="0"/>
                <a:ea typeface="+mn-ea"/>
                <a:cs typeface="+mn-cs"/>
              </a:rPr>
              <a:t>changes</a:t>
            </a:r>
            <a:r>
              <a:rPr lang="pl-PL" sz="2800" b="1" i="1" dirty="0" smtClean="0">
                <a:solidFill>
                  <a:srgbClr val="CC0000"/>
                </a:solidFill>
                <a:latin typeface="Constantia" pitchFamily="18" charset="0"/>
                <a:ea typeface="+mn-ea"/>
                <a:cs typeface="+mn-cs"/>
              </a:rPr>
              <a:t> we </a:t>
            </a:r>
            <a:r>
              <a:rPr lang="pl-PL" sz="2800" b="1" i="1" dirty="0" err="1" smtClean="0">
                <a:solidFill>
                  <a:srgbClr val="CC0000"/>
                </a:solidFill>
                <a:latin typeface="Constantia" pitchFamily="18" charset="0"/>
                <a:ea typeface="+mn-ea"/>
                <a:cs typeface="+mn-cs"/>
              </a:rPr>
              <a:t>witness</a:t>
            </a:r>
            <a:r>
              <a:rPr lang="pl-PL" sz="2800" b="1" i="1" dirty="0" smtClean="0">
                <a:solidFill>
                  <a:srgbClr val="CC0000"/>
                </a:solidFill>
                <a:latin typeface="Constantia" pitchFamily="18" charset="0"/>
                <a:ea typeface="+mn-ea"/>
                <a:cs typeface="+mn-cs"/>
              </a:rPr>
              <a:t>?</a:t>
            </a:r>
          </a:p>
        </p:txBody>
      </p:sp>
      <p:sp>
        <p:nvSpPr>
          <p:cNvPr id="8" name="Symbol zastępczy zawartości 7"/>
          <p:cNvSpPr>
            <a:spLocks noGrp="1"/>
          </p:cNvSpPr>
          <p:nvPr>
            <p:ph idx="1"/>
          </p:nvPr>
        </p:nvSpPr>
        <p:spPr/>
        <p:txBody>
          <a:bodyPr>
            <a:normAutofit fontScale="92500" lnSpcReduction="10000"/>
          </a:bodyPr>
          <a:lstStyle/>
          <a:p>
            <a:pPr>
              <a:defRPr/>
            </a:pPr>
            <a:r>
              <a:rPr lang="pl-PL" sz="8000" i="1" dirty="0" smtClean="0">
                <a:solidFill>
                  <a:srgbClr val="CC0000"/>
                </a:solidFill>
                <a:latin typeface="Constantia" pitchFamily="18" charset="0"/>
              </a:rPr>
              <a:t>6%  </a:t>
            </a:r>
            <a:r>
              <a:rPr lang="pl-PL" sz="2000" dirty="0" smtClean="0">
                <a:latin typeface="Constantia" pitchFamily="18" charset="0"/>
              </a:rPr>
              <a:t>increase </a:t>
            </a:r>
            <a:r>
              <a:rPr lang="pl-PL" sz="2000" dirty="0" err="1" smtClean="0">
                <a:latin typeface="Constantia" pitchFamily="18" charset="0"/>
              </a:rPr>
              <a:t>in</a:t>
            </a:r>
            <a:r>
              <a:rPr lang="pl-PL" sz="2000" dirty="0" smtClean="0">
                <a:latin typeface="Constantia" pitchFamily="18" charset="0"/>
              </a:rPr>
              <a:t> female </a:t>
            </a:r>
            <a:r>
              <a:rPr lang="pl-PL" sz="2000" dirty="0" err="1" smtClean="0">
                <a:latin typeface="Constantia" pitchFamily="18" charset="0"/>
              </a:rPr>
              <a:t>employment</a:t>
            </a:r>
            <a:r>
              <a:rPr lang="pl-PL" sz="2000" dirty="0" smtClean="0">
                <a:latin typeface="Constantia" pitchFamily="18" charset="0"/>
              </a:rPr>
              <a:t> </a:t>
            </a:r>
            <a:r>
              <a:rPr lang="pl-PL" sz="2000" dirty="0" err="1" smtClean="0">
                <a:latin typeface="Constantia" pitchFamily="18" charset="0"/>
              </a:rPr>
              <a:t>in</a:t>
            </a:r>
            <a:r>
              <a:rPr lang="pl-PL" sz="2000" dirty="0" smtClean="0">
                <a:latin typeface="Constantia" pitchFamily="18" charset="0"/>
              </a:rPr>
              <a:t> </a:t>
            </a:r>
            <a:r>
              <a:rPr lang="pl-PL" sz="2000" dirty="0" err="1" smtClean="0">
                <a:latin typeface="Constantia" pitchFamily="18" charset="0"/>
              </a:rPr>
              <a:t>technological</a:t>
            </a:r>
            <a:r>
              <a:rPr lang="pl-PL" sz="2000" dirty="0" smtClean="0">
                <a:latin typeface="Constantia" pitchFamily="18" charset="0"/>
              </a:rPr>
              <a:t> industry </a:t>
            </a:r>
            <a:r>
              <a:rPr lang="pl-PL" sz="2000" dirty="0" err="1" smtClean="0">
                <a:latin typeface="Constantia" pitchFamily="18" charset="0"/>
              </a:rPr>
              <a:t>over</a:t>
            </a:r>
            <a:r>
              <a:rPr lang="pl-PL" sz="2000" dirty="0" smtClean="0">
                <a:latin typeface="Constantia" pitchFamily="18" charset="0"/>
              </a:rPr>
              <a:t> </a:t>
            </a:r>
            <a:r>
              <a:rPr lang="pl-PL" sz="2000" dirty="0" err="1" smtClean="0">
                <a:latin typeface="Constantia" pitchFamily="18" charset="0"/>
              </a:rPr>
              <a:t>last</a:t>
            </a:r>
            <a:r>
              <a:rPr lang="pl-PL" sz="2000" dirty="0" smtClean="0">
                <a:latin typeface="Constantia" pitchFamily="18" charset="0"/>
              </a:rPr>
              <a:t> 5 </a:t>
            </a:r>
            <a:r>
              <a:rPr lang="pl-PL" sz="2000" dirty="0" err="1" smtClean="0">
                <a:latin typeface="Constantia" pitchFamily="18" charset="0"/>
              </a:rPr>
              <a:t>years</a:t>
            </a:r>
            <a:endParaRPr lang="pl-PL" sz="2000" dirty="0" smtClean="0">
              <a:latin typeface="Constantia" pitchFamily="18" charset="0"/>
            </a:endParaRPr>
          </a:p>
          <a:p>
            <a:r>
              <a:rPr lang="pl-PL" sz="8000" i="1" dirty="0" smtClean="0">
                <a:solidFill>
                  <a:srgbClr val="CC0000"/>
                </a:solidFill>
                <a:latin typeface="Constantia" pitchFamily="18" charset="0"/>
              </a:rPr>
              <a:t>11% </a:t>
            </a:r>
            <a:r>
              <a:rPr lang="pl-PL" sz="2000" dirty="0" smtClean="0">
                <a:latin typeface="Constantia" pitchFamily="18" charset="0"/>
              </a:rPr>
              <a:t>increase </a:t>
            </a:r>
            <a:r>
              <a:rPr lang="pl-PL" sz="2000" dirty="0" err="1" smtClean="0">
                <a:latin typeface="Constantia" pitchFamily="18" charset="0"/>
              </a:rPr>
              <a:t>in</a:t>
            </a:r>
            <a:r>
              <a:rPr lang="pl-PL" sz="2000" dirty="0" smtClean="0">
                <a:latin typeface="Constantia" pitchFamily="18" charset="0"/>
              </a:rPr>
              <a:t> female </a:t>
            </a:r>
            <a:r>
              <a:rPr lang="pl-PL" sz="2000" dirty="0" err="1" smtClean="0">
                <a:latin typeface="Constantia" pitchFamily="18" charset="0"/>
              </a:rPr>
              <a:t>employment</a:t>
            </a:r>
            <a:r>
              <a:rPr lang="pl-PL" sz="2000" dirty="0" smtClean="0">
                <a:latin typeface="Constantia" pitchFamily="18" charset="0"/>
              </a:rPr>
              <a:t> </a:t>
            </a:r>
            <a:r>
              <a:rPr lang="pl-PL" sz="2000" dirty="0" err="1" smtClean="0">
                <a:latin typeface="Constantia" pitchFamily="18" charset="0"/>
              </a:rPr>
              <a:t>in</a:t>
            </a:r>
            <a:r>
              <a:rPr lang="pl-PL" sz="2000" dirty="0" smtClean="0">
                <a:latin typeface="Constantia" pitchFamily="18" charset="0"/>
              </a:rPr>
              <a:t> management </a:t>
            </a:r>
            <a:r>
              <a:rPr lang="pl-PL" sz="2000" dirty="0" err="1" smtClean="0">
                <a:latin typeface="Constantia" pitchFamily="18" charset="0"/>
              </a:rPr>
              <a:t>boards</a:t>
            </a:r>
            <a:r>
              <a:rPr lang="pl-PL" sz="2000" dirty="0" smtClean="0">
                <a:latin typeface="Constantia" pitchFamily="18" charset="0"/>
              </a:rPr>
              <a:t> </a:t>
            </a:r>
            <a:r>
              <a:rPr lang="pl-PL" sz="2000" dirty="0" err="1" smtClean="0">
                <a:latin typeface="Constantia" pitchFamily="18" charset="0"/>
              </a:rPr>
              <a:t>over</a:t>
            </a:r>
            <a:r>
              <a:rPr lang="pl-PL" sz="2000" dirty="0" smtClean="0">
                <a:latin typeface="Constantia" pitchFamily="18" charset="0"/>
              </a:rPr>
              <a:t> </a:t>
            </a:r>
            <a:r>
              <a:rPr lang="pl-PL" sz="2000" dirty="0" err="1" smtClean="0">
                <a:latin typeface="Constantia" pitchFamily="18" charset="0"/>
              </a:rPr>
              <a:t>last</a:t>
            </a:r>
            <a:r>
              <a:rPr lang="pl-PL" sz="2000" dirty="0" smtClean="0">
                <a:latin typeface="Constantia" pitchFamily="18" charset="0"/>
              </a:rPr>
              <a:t> 5 </a:t>
            </a:r>
            <a:r>
              <a:rPr lang="pl-PL" sz="2000" dirty="0" err="1" smtClean="0">
                <a:latin typeface="Constantia" pitchFamily="18" charset="0"/>
              </a:rPr>
              <a:t>years</a:t>
            </a:r>
            <a:endParaRPr lang="pl-PL" sz="2000" dirty="0" smtClean="0">
              <a:latin typeface="Constantia" pitchFamily="18" charset="0"/>
            </a:endParaRPr>
          </a:p>
          <a:p>
            <a:r>
              <a:rPr lang="pl-PL" sz="8000" i="1" dirty="0" smtClean="0">
                <a:solidFill>
                  <a:srgbClr val="CC0000"/>
                </a:solidFill>
                <a:latin typeface="Constantia" pitchFamily="18" charset="0"/>
              </a:rPr>
              <a:t>26% </a:t>
            </a:r>
            <a:r>
              <a:rPr lang="pl-PL" sz="2100" dirty="0" smtClean="0">
                <a:latin typeface="Constantia" pitchFamily="18" charset="0"/>
              </a:rPr>
              <a:t>Management </a:t>
            </a:r>
            <a:r>
              <a:rPr lang="pl-PL" sz="2100" dirty="0" err="1" smtClean="0">
                <a:latin typeface="Constantia" pitchFamily="18" charset="0"/>
              </a:rPr>
              <a:t>Board</a:t>
            </a:r>
            <a:r>
              <a:rPr lang="pl-PL" sz="2100" dirty="0" smtClean="0">
                <a:latin typeface="Constantia" pitchFamily="18" charset="0"/>
              </a:rPr>
              <a:t> </a:t>
            </a:r>
            <a:r>
              <a:rPr lang="pl-PL" sz="2100" dirty="0" err="1" smtClean="0">
                <a:latin typeface="Constantia" pitchFamily="18" charset="0"/>
              </a:rPr>
              <a:t>members</a:t>
            </a:r>
            <a:r>
              <a:rPr lang="pl-PL" sz="2100" dirty="0" smtClean="0">
                <a:latin typeface="Constantia" pitchFamily="18" charset="0"/>
              </a:rPr>
              <a:t> </a:t>
            </a:r>
            <a:r>
              <a:rPr lang="pl-PL" sz="2100" dirty="0" err="1" smtClean="0">
                <a:latin typeface="Constantia" pitchFamily="18" charset="0"/>
              </a:rPr>
              <a:t>are</a:t>
            </a:r>
            <a:r>
              <a:rPr lang="pl-PL" sz="2100" dirty="0" smtClean="0">
                <a:latin typeface="Constantia" pitchFamily="18" charset="0"/>
              </a:rPr>
              <a:t> </a:t>
            </a:r>
            <a:r>
              <a:rPr lang="pl-PL" sz="2100" dirty="0" err="1" smtClean="0">
                <a:latin typeface="Constantia" pitchFamily="18" charset="0"/>
              </a:rPr>
              <a:t>women</a:t>
            </a:r>
            <a:endParaRPr lang="pl-PL" sz="2100" dirty="0" smtClean="0">
              <a:latin typeface="Constantia" pitchFamily="18" charset="0"/>
            </a:endParaRPr>
          </a:p>
          <a:p>
            <a:endParaRPr lang="pl-PL" dirty="0"/>
          </a:p>
        </p:txBody>
      </p:sp>
      <p:sp>
        <p:nvSpPr>
          <p:cNvPr id="13" name="Prostokąt 12"/>
          <p:cNvSpPr/>
          <p:nvPr/>
        </p:nvSpPr>
        <p:spPr>
          <a:xfrm>
            <a:off x="1259632" y="6237313"/>
            <a:ext cx="7560840" cy="538609"/>
          </a:xfrm>
          <a:prstGeom prst="rect">
            <a:avLst/>
          </a:prstGeom>
        </p:spPr>
        <p:txBody>
          <a:bodyPr wrap="square">
            <a:spAutoFit/>
          </a:bodyPr>
          <a:lstStyle/>
          <a:p>
            <a:pPr algn="ctr">
              <a:defRPr/>
            </a:pPr>
            <a:r>
              <a:rPr lang="pl-PL" sz="1100" dirty="0" smtClean="0">
                <a:solidFill>
                  <a:schemeClr val="tx1">
                    <a:lumMod val="50000"/>
                    <a:lumOff val="50000"/>
                  </a:schemeClr>
                </a:solidFill>
                <a:latin typeface="Constantia" pitchFamily="18" charset="0"/>
              </a:rPr>
              <a:t>Panel </a:t>
            </a:r>
            <a:r>
              <a:rPr lang="pl-PL" sz="1100" dirty="0" err="1" smtClean="0">
                <a:solidFill>
                  <a:schemeClr val="tx1">
                    <a:lumMod val="50000"/>
                    <a:lumOff val="50000"/>
                  </a:schemeClr>
                </a:solidFill>
                <a:latin typeface="Constantia" pitchFamily="18" charset="0"/>
              </a:rPr>
              <a:t>Discussion</a:t>
            </a:r>
            <a:r>
              <a:rPr lang="pl-PL" sz="1100" dirty="0" smtClean="0">
                <a:solidFill>
                  <a:schemeClr val="tx1">
                    <a:lumMod val="50000"/>
                    <a:lumOff val="50000"/>
                  </a:schemeClr>
                </a:solidFill>
                <a:latin typeface="Constantia" pitchFamily="18" charset="0"/>
              </a:rPr>
              <a:t> on Women and </a:t>
            </a:r>
            <a:r>
              <a:rPr lang="pl-PL" sz="1100" dirty="0" err="1" smtClean="0">
                <a:solidFill>
                  <a:schemeClr val="tx1">
                    <a:lumMod val="50000"/>
                    <a:lumOff val="50000"/>
                  </a:schemeClr>
                </a:solidFill>
                <a:latin typeface="Constantia" pitchFamily="18" charset="0"/>
              </a:rPr>
              <a:t>Intellectual</a:t>
            </a:r>
            <a:r>
              <a:rPr lang="pl-PL" sz="1100" dirty="0" smtClean="0">
                <a:solidFill>
                  <a:schemeClr val="tx1">
                    <a:lumMod val="50000"/>
                    <a:lumOff val="50000"/>
                  </a:schemeClr>
                </a:solidFill>
                <a:latin typeface="Constantia" pitchFamily="18" charset="0"/>
              </a:rPr>
              <a:t> Property,  </a:t>
            </a:r>
            <a:r>
              <a:rPr lang="pl-PL" sz="1100" dirty="0" err="1" smtClean="0">
                <a:solidFill>
                  <a:schemeClr val="tx1">
                    <a:lumMod val="50000"/>
                    <a:lumOff val="50000"/>
                  </a:schemeClr>
                </a:solidFill>
                <a:latin typeface="Constantia" pitchFamily="18" charset="0"/>
              </a:rPr>
              <a:t>Oct</a:t>
            </a:r>
            <a:r>
              <a:rPr lang="pl-PL" sz="1100" dirty="0" smtClean="0">
                <a:solidFill>
                  <a:schemeClr val="tx1">
                    <a:lumMod val="50000"/>
                    <a:lumOff val="50000"/>
                  </a:schemeClr>
                </a:solidFill>
                <a:latin typeface="Constantia" pitchFamily="18" charset="0"/>
              </a:rPr>
              <a:t>. 13, 2015</a:t>
            </a:r>
            <a:endParaRPr lang="en-US" sz="1100" dirty="0" smtClean="0">
              <a:solidFill>
                <a:schemeClr val="tx1">
                  <a:lumMod val="50000"/>
                  <a:lumOff val="50000"/>
                </a:schemeClr>
              </a:solidFill>
              <a:latin typeface="Constantia" pitchFamily="18" charset="0"/>
            </a:endParaRPr>
          </a:p>
          <a:p>
            <a:pPr algn="ctr">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3"/>
          <p:cNvSpPr>
            <a:spLocks noGrp="1"/>
          </p:cNvSpPr>
          <p:nvPr>
            <p:ph/>
          </p:nvPr>
        </p:nvSpPr>
        <p:spPr>
          <a:xfrm>
            <a:off x="251520" y="908720"/>
            <a:ext cx="8424936" cy="2088232"/>
          </a:xfrm>
        </p:spPr>
        <p:txBody>
          <a:bodyPr>
            <a:normAutofit fontScale="92500" lnSpcReduction="10000"/>
          </a:bodyPr>
          <a:lstStyle/>
          <a:p>
            <a:pPr marL="266700" lvl="0" indent="-180975" algn="just">
              <a:spcAft>
                <a:spcPts val="600"/>
              </a:spcAft>
              <a:buClr>
                <a:srgbClr val="CC0000"/>
              </a:buClr>
              <a:buSzPct val="120000"/>
              <a:buFont typeface="Wingdings" pitchFamily="2" charset="2"/>
              <a:buChar char="§"/>
            </a:pPr>
            <a:r>
              <a:rPr lang="pl-PL" sz="1800" b="1" i="1" dirty="0" smtClean="0">
                <a:latin typeface="Constantia" pitchFamily="18" charset="0"/>
              </a:rPr>
              <a:t> </a:t>
            </a:r>
            <a:r>
              <a:rPr lang="pl-PL" sz="2400" b="1" i="1" dirty="0" smtClean="0">
                <a:latin typeface="Constantia" pitchFamily="18" charset="0"/>
              </a:rPr>
              <a:t>I</a:t>
            </a:r>
            <a:r>
              <a:rPr lang="en-GB" sz="2400" b="1" i="1" dirty="0" smtClean="0">
                <a:latin typeface="Constantia" pitchFamily="18" charset="0"/>
              </a:rPr>
              <a:t>nnovation and Creativity of Women </a:t>
            </a:r>
            <a:r>
              <a:rPr lang="pl-PL" sz="2400" b="1" i="1" dirty="0" smtClean="0">
                <a:latin typeface="Constantia" pitchFamily="18" charset="0"/>
              </a:rPr>
              <a:t>in Science and    Business for Economic D</a:t>
            </a:r>
            <a:r>
              <a:rPr lang="en-GB" sz="2400" b="1" i="1" dirty="0" err="1" smtClean="0">
                <a:latin typeface="Constantia" pitchFamily="18" charset="0"/>
              </a:rPr>
              <a:t>evelopment</a:t>
            </a:r>
            <a:endParaRPr lang="pl-PL" sz="1800" b="1" i="1" dirty="0" smtClean="0">
              <a:latin typeface="Constantia" pitchFamily="18" charset="0"/>
            </a:endParaRPr>
          </a:p>
          <a:p>
            <a:pPr marL="266700" lvl="0" indent="0" algn="just">
              <a:spcAft>
                <a:spcPts val="600"/>
              </a:spcAft>
              <a:buNone/>
            </a:pPr>
            <a:r>
              <a:rPr lang="pl-PL" sz="1800" i="1" dirty="0" smtClean="0">
                <a:latin typeface="Constantia" pitchFamily="18" charset="0"/>
              </a:rPr>
              <a:t>Annual i</a:t>
            </a:r>
            <a:r>
              <a:rPr lang="en-US" sz="1800" i="1" dirty="0" smtClean="0">
                <a:latin typeface="Constantia" pitchFamily="18" charset="0"/>
              </a:rPr>
              <a:t>nternational conference</a:t>
            </a:r>
            <a:r>
              <a:rPr lang="pl-PL" sz="1800" i="1" dirty="0" smtClean="0">
                <a:latin typeface="Constantia" pitchFamily="18" charset="0"/>
              </a:rPr>
              <a:t> </a:t>
            </a:r>
            <a:r>
              <a:rPr lang="en-US" sz="1800" i="1" dirty="0" smtClean="0">
                <a:latin typeface="Constantia" pitchFamily="18" charset="0"/>
              </a:rPr>
              <a:t>organized by the </a:t>
            </a:r>
            <a:r>
              <a:rPr lang="pl-PL" sz="1800" i="1" dirty="0" smtClean="0">
                <a:latin typeface="Constantia" pitchFamily="18" charset="0"/>
              </a:rPr>
              <a:t>Polish Patent Office </a:t>
            </a:r>
            <a:r>
              <a:rPr lang="en-US" sz="1800" i="1" dirty="0" smtClean="0">
                <a:latin typeface="Constantia" pitchFamily="18" charset="0"/>
              </a:rPr>
              <a:t>on women’s entrepreneurship</a:t>
            </a:r>
            <a:r>
              <a:rPr lang="pl-PL" sz="1800" i="1" dirty="0" smtClean="0">
                <a:latin typeface="Constantia" pitchFamily="18" charset="0"/>
              </a:rPr>
              <a:t> </a:t>
            </a:r>
            <a:r>
              <a:rPr lang="en-US" sz="1800" i="1" dirty="0" smtClean="0">
                <a:latin typeface="Constantia" pitchFamily="18" charset="0"/>
              </a:rPr>
              <a:t>and innovativeness</a:t>
            </a:r>
            <a:r>
              <a:rPr lang="pl-PL" sz="1800" i="1" dirty="0" smtClean="0">
                <a:latin typeface="Constantia" pitchFamily="18" charset="0"/>
              </a:rPr>
              <a:t>.  </a:t>
            </a:r>
            <a:r>
              <a:rPr lang="en-US" sz="1800" i="1" dirty="0" smtClean="0">
                <a:latin typeface="Constantia" pitchFamily="18" charset="0"/>
              </a:rPr>
              <a:t>This well-established and developing initiative has been traditionally organized in cooperation with the World Intellectual Property Organization and has been each year declared by the participants and speakers to be a great success</a:t>
            </a:r>
            <a:r>
              <a:rPr lang="pl-PL" sz="1800" i="1" dirty="0" smtClean="0">
                <a:latin typeface="Constantia" pitchFamily="18" charset="0"/>
              </a:rPr>
              <a:t>.</a:t>
            </a:r>
          </a:p>
          <a:p>
            <a:pPr marL="0" lvl="0" indent="0">
              <a:spcAft>
                <a:spcPts val="600"/>
              </a:spcAft>
              <a:buNone/>
            </a:pPr>
            <a:endParaRPr lang="en-US" sz="1800" i="1" dirty="0" smtClean="0">
              <a:latin typeface="Constantia" pitchFamily="18" charset="0"/>
            </a:endParaRPr>
          </a:p>
          <a:p>
            <a:pPr>
              <a:buNone/>
            </a:pPr>
            <a:endParaRPr lang="en-GB" dirty="0"/>
          </a:p>
        </p:txBody>
      </p:sp>
      <p:sp>
        <p:nvSpPr>
          <p:cNvPr id="15" name="Tytuł 1"/>
          <p:cNvSpPr txBox="1">
            <a:spLocks/>
          </p:cNvSpPr>
          <p:nvPr/>
        </p:nvSpPr>
        <p:spPr>
          <a:xfrm>
            <a:off x="0" y="188640"/>
            <a:ext cx="9144000" cy="576064"/>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pl-PL" sz="2800" i="1" dirty="0" err="1" smtClean="0">
                <a:solidFill>
                  <a:srgbClr val="CC0000"/>
                </a:solidFill>
                <a:latin typeface="Constantia" pitchFamily="18" charset="0"/>
              </a:rPr>
              <a:t>Examples</a:t>
            </a:r>
            <a:r>
              <a:rPr lang="pl-PL" sz="2800" i="1" dirty="0" smtClean="0">
                <a:solidFill>
                  <a:srgbClr val="CC0000"/>
                </a:solidFill>
                <a:latin typeface="Constantia" pitchFamily="18" charset="0"/>
              </a:rPr>
              <a:t> of Good </a:t>
            </a:r>
            <a:r>
              <a:rPr lang="pl-PL" sz="2800" i="1" dirty="0" err="1" smtClean="0">
                <a:solidFill>
                  <a:srgbClr val="CC0000"/>
                </a:solidFill>
                <a:latin typeface="Constantia" pitchFamily="18" charset="0"/>
              </a:rPr>
              <a:t>Practices</a:t>
            </a:r>
            <a:r>
              <a:rPr lang="pl-PL" sz="2800" i="1" dirty="0" smtClean="0">
                <a:solidFill>
                  <a:srgbClr val="CC0000"/>
                </a:solidFill>
                <a:latin typeface="Constantia" pitchFamily="18" charset="0"/>
              </a:rPr>
              <a:t> </a:t>
            </a:r>
            <a:r>
              <a:rPr lang="pl-PL" sz="2800" i="1" dirty="0" err="1" smtClean="0">
                <a:solidFill>
                  <a:srgbClr val="CC0000"/>
                </a:solidFill>
                <a:latin typeface="Constantia" pitchFamily="18" charset="0"/>
              </a:rPr>
              <a:t>from</a:t>
            </a:r>
            <a:r>
              <a:rPr lang="pl-PL" sz="2800" i="1" dirty="0" smtClean="0">
                <a:solidFill>
                  <a:srgbClr val="CC0000"/>
                </a:solidFill>
                <a:latin typeface="Constantia" pitchFamily="18" charset="0"/>
              </a:rPr>
              <a:t> the PPO</a:t>
            </a:r>
            <a:endParaRPr lang="en-GB" sz="2800" i="1" dirty="0">
              <a:solidFill>
                <a:srgbClr val="CC0000"/>
              </a:solidFill>
              <a:latin typeface="Constantia" pitchFamily="18" charset="0"/>
            </a:endParaRPr>
          </a:p>
        </p:txBody>
      </p:sp>
      <p:pic>
        <p:nvPicPr>
          <p:cNvPr id="2050" name="Picture 2"/>
          <p:cNvPicPr>
            <a:picLocks noChangeAspect="1" noChangeArrowheads="1"/>
          </p:cNvPicPr>
          <p:nvPr/>
        </p:nvPicPr>
        <p:blipFill>
          <a:blip r:embed="rId3" cstate="print"/>
          <a:srcRect/>
          <a:stretch>
            <a:fillRect/>
          </a:stretch>
        </p:blipFill>
        <p:spPr bwMode="auto">
          <a:xfrm>
            <a:off x="251520" y="2996952"/>
            <a:ext cx="1554345" cy="2198091"/>
          </a:xfrm>
          <a:prstGeom prst="rect">
            <a:avLst/>
          </a:prstGeom>
          <a:noFill/>
          <a:ln w="9525">
            <a:solidFill>
              <a:srgbClr val="CC0000"/>
            </a:solidFill>
            <a:miter lim="800000"/>
            <a:headEnd/>
            <a:tailEnd/>
          </a:ln>
        </p:spPr>
      </p:pic>
      <p:pic>
        <p:nvPicPr>
          <p:cNvPr id="2056" name="Picture 8"/>
          <p:cNvPicPr>
            <a:picLocks noChangeAspect="1" noChangeArrowheads="1"/>
          </p:cNvPicPr>
          <p:nvPr/>
        </p:nvPicPr>
        <p:blipFill>
          <a:blip r:embed="rId4" cstate="print"/>
          <a:srcRect/>
          <a:stretch>
            <a:fillRect/>
          </a:stretch>
        </p:blipFill>
        <p:spPr bwMode="auto">
          <a:xfrm>
            <a:off x="7308304" y="3645024"/>
            <a:ext cx="1630047" cy="2304256"/>
          </a:xfrm>
          <a:prstGeom prst="rect">
            <a:avLst/>
          </a:prstGeom>
          <a:noFill/>
          <a:ln w="9525">
            <a:solidFill>
              <a:srgbClr val="CC0000"/>
            </a:solidFill>
            <a:miter lim="800000"/>
            <a:headEnd/>
            <a:tailEnd/>
          </a:ln>
        </p:spPr>
      </p:pic>
      <p:pic>
        <p:nvPicPr>
          <p:cNvPr id="17" name="Obraz 16"/>
          <p:cNvPicPr/>
          <p:nvPr/>
        </p:nvPicPr>
        <p:blipFill>
          <a:blip r:embed="rId5" cstate="print"/>
          <a:srcRect l="25620" t="11653" r="25455"/>
          <a:stretch>
            <a:fillRect/>
          </a:stretch>
        </p:blipFill>
        <p:spPr bwMode="auto">
          <a:xfrm>
            <a:off x="3347864" y="3645024"/>
            <a:ext cx="1656184" cy="2322562"/>
          </a:xfrm>
          <a:prstGeom prst="rect">
            <a:avLst/>
          </a:prstGeom>
          <a:noFill/>
          <a:ln w="9525">
            <a:solidFill>
              <a:srgbClr val="CC0000"/>
            </a:solidFill>
            <a:miter lim="800000"/>
            <a:headEnd/>
            <a:tailEnd/>
          </a:ln>
        </p:spPr>
      </p:pic>
      <p:pic>
        <p:nvPicPr>
          <p:cNvPr id="21" name="Obraz 20"/>
          <p:cNvPicPr/>
          <p:nvPr/>
        </p:nvPicPr>
        <p:blipFill>
          <a:blip r:embed="rId6" cstate="print"/>
          <a:srcRect l="25950" t="8898" r="23306"/>
          <a:stretch>
            <a:fillRect/>
          </a:stretch>
        </p:blipFill>
        <p:spPr bwMode="auto">
          <a:xfrm>
            <a:off x="4499992" y="2996952"/>
            <a:ext cx="1584176" cy="2263527"/>
          </a:xfrm>
          <a:prstGeom prst="rect">
            <a:avLst/>
          </a:prstGeom>
          <a:noFill/>
          <a:ln w="9525">
            <a:solidFill>
              <a:srgbClr val="CC0000"/>
            </a:solidFill>
            <a:miter lim="800000"/>
            <a:headEnd/>
            <a:tailEnd/>
          </a:ln>
        </p:spPr>
      </p:pic>
      <p:pic>
        <p:nvPicPr>
          <p:cNvPr id="2057" name="Picture 9"/>
          <p:cNvPicPr>
            <a:picLocks noChangeAspect="1" noChangeArrowheads="1"/>
          </p:cNvPicPr>
          <p:nvPr/>
        </p:nvPicPr>
        <p:blipFill>
          <a:blip r:embed="rId7" cstate="print"/>
          <a:srcRect/>
          <a:stretch>
            <a:fillRect/>
          </a:stretch>
        </p:blipFill>
        <p:spPr bwMode="auto">
          <a:xfrm>
            <a:off x="2267744" y="2996952"/>
            <a:ext cx="1621562" cy="2190103"/>
          </a:xfrm>
          <a:prstGeom prst="rect">
            <a:avLst/>
          </a:prstGeom>
          <a:noFill/>
          <a:ln w="9525">
            <a:solidFill>
              <a:srgbClr val="CC0000"/>
            </a:solidFill>
            <a:miter lim="800000"/>
            <a:headEnd/>
            <a:tailEnd/>
          </a:ln>
        </p:spPr>
      </p:pic>
      <p:pic>
        <p:nvPicPr>
          <p:cNvPr id="2058" name="Picture 10"/>
          <p:cNvPicPr>
            <a:picLocks noChangeAspect="1" noChangeArrowheads="1"/>
          </p:cNvPicPr>
          <p:nvPr/>
        </p:nvPicPr>
        <p:blipFill>
          <a:blip r:embed="rId8" cstate="print"/>
          <a:srcRect/>
          <a:stretch>
            <a:fillRect/>
          </a:stretch>
        </p:blipFill>
        <p:spPr bwMode="auto">
          <a:xfrm>
            <a:off x="1331640" y="3645023"/>
            <a:ext cx="1619980" cy="2304257"/>
          </a:xfrm>
          <a:prstGeom prst="rect">
            <a:avLst/>
          </a:prstGeom>
          <a:noFill/>
          <a:ln w="9525">
            <a:solidFill>
              <a:srgbClr val="CC0000"/>
            </a:solidFill>
            <a:miter lim="800000"/>
            <a:headEnd/>
            <a:tailEnd/>
          </a:ln>
        </p:spPr>
      </p:pic>
      <p:pic>
        <p:nvPicPr>
          <p:cNvPr id="2059" name="Picture 11"/>
          <p:cNvPicPr>
            <a:picLocks noChangeAspect="1" noChangeArrowheads="1"/>
          </p:cNvPicPr>
          <p:nvPr/>
        </p:nvPicPr>
        <p:blipFill>
          <a:blip r:embed="rId9" cstate="print"/>
          <a:srcRect/>
          <a:stretch>
            <a:fillRect/>
          </a:stretch>
        </p:blipFill>
        <p:spPr bwMode="auto">
          <a:xfrm>
            <a:off x="6588225" y="2996952"/>
            <a:ext cx="1591488" cy="2232248"/>
          </a:xfrm>
          <a:prstGeom prst="rect">
            <a:avLst/>
          </a:prstGeom>
          <a:noFill/>
          <a:ln w="9525">
            <a:solidFill>
              <a:srgbClr val="CC0000"/>
            </a:solidFill>
            <a:miter lim="800000"/>
            <a:headEnd/>
            <a:tailEnd/>
          </a:ln>
        </p:spPr>
      </p:pic>
      <p:pic>
        <p:nvPicPr>
          <p:cNvPr id="18" name="Obraz 17"/>
          <p:cNvPicPr/>
          <p:nvPr/>
        </p:nvPicPr>
        <p:blipFill>
          <a:blip r:embed="rId10" cstate="print"/>
          <a:srcRect l="50744" t="11017" r="3306" b="4661"/>
          <a:stretch>
            <a:fillRect/>
          </a:stretch>
        </p:blipFill>
        <p:spPr bwMode="auto">
          <a:xfrm>
            <a:off x="5292080" y="3717032"/>
            <a:ext cx="1584176" cy="2232248"/>
          </a:xfrm>
          <a:prstGeom prst="rect">
            <a:avLst/>
          </a:prstGeom>
          <a:noFill/>
          <a:ln w="9525">
            <a:solidFill>
              <a:srgbClr val="CC0000"/>
            </a:solidFill>
            <a:miter lim="800000"/>
            <a:headEnd/>
            <a:tailEnd/>
          </a:ln>
        </p:spPr>
      </p:pic>
      <p:sp>
        <p:nvSpPr>
          <p:cNvPr id="16" name="Symbol zastępczy stopki 18"/>
          <p:cNvSpPr txBox="1">
            <a:spLocks/>
          </p:cNvSpPr>
          <p:nvPr/>
        </p:nvSpPr>
        <p:spPr>
          <a:xfrm>
            <a:off x="1547664" y="6237312"/>
            <a:ext cx="7272808" cy="216025"/>
          </a:xfrm>
          <a:prstGeom prst="rect">
            <a:avLst/>
          </a:prstGeom>
          <a:ln/>
        </p:spPr>
        <p:txBody>
          <a:bodyPr/>
          <a:lstStyle/>
          <a:p>
            <a:pPr algn="ctr">
              <a:defRPr/>
            </a:pPr>
            <a:r>
              <a:rPr lang="pl-PL" sz="1100" dirty="0" smtClean="0">
                <a:solidFill>
                  <a:schemeClr val="tx1">
                    <a:lumMod val="50000"/>
                    <a:lumOff val="50000"/>
                  </a:schemeClr>
                </a:solidFill>
                <a:latin typeface="Constantia" pitchFamily="18" charset="0"/>
              </a:rPr>
              <a:t>Panel </a:t>
            </a:r>
            <a:r>
              <a:rPr lang="pl-PL" sz="1100" dirty="0" err="1" smtClean="0">
                <a:solidFill>
                  <a:schemeClr val="tx1">
                    <a:lumMod val="50000"/>
                    <a:lumOff val="50000"/>
                  </a:schemeClr>
                </a:solidFill>
                <a:latin typeface="Constantia" pitchFamily="18" charset="0"/>
              </a:rPr>
              <a:t>Discussion</a:t>
            </a:r>
            <a:r>
              <a:rPr lang="pl-PL" sz="1100" dirty="0" smtClean="0">
                <a:solidFill>
                  <a:schemeClr val="tx1">
                    <a:lumMod val="50000"/>
                    <a:lumOff val="50000"/>
                  </a:schemeClr>
                </a:solidFill>
                <a:latin typeface="Constantia" pitchFamily="18" charset="0"/>
              </a:rPr>
              <a:t> on Women and </a:t>
            </a:r>
            <a:r>
              <a:rPr lang="pl-PL" sz="1100" dirty="0" err="1" smtClean="0">
                <a:solidFill>
                  <a:schemeClr val="tx1">
                    <a:lumMod val="50000"/>
                    <a:lumOff val="50000"/>
                  </a:schemeClr>
                </a:solidFill>
                <a:latin typeface="Constantia" pitchFamily="18" charset="0"/>
              </a:rPr>
              <a:t>Intellectual</a:t>
            </a:r>
            <a:r>
              <a:rPr lang="pl-PL" sz="1100" dirty="0" smtClean="0">
                <a:solidFill>
                  <a:schemeClr val="tx1">
                    <a:lumMod val="50000"/>
                    <a:lumOff val="50000"/>
                  </a:schemeClr>
                </a:solidFill>
                <a:latin typeface="Constantia" pitchFamily="18" charset="0"/>
              </a:rPr>
              <a:t> Property,  </a:t>
            </a:r>
            <a:r>
              <a:rPr lang="pl-PL" sz="1100" dirty="0" err="1" smtClean="0">
                <a:solidFill>
                  <a:schemeClr val="tx1">
                    <a:lumMod val="50000"/>
                    <a:lumOff val="50000"/>
                  </a:schemeClr>
                </a:solidFill>
                <a:latin typeface="Constantia" pitchFamily="18" charset="0"/>
              </a:rPr>
              <a:t>Oct</a:t>
            </a:r>
            <a:r>
              <a:rPr lang="pl-PL" sz="1100" dirty="0" smtClean="0">
                <a:solidFill>
                  <a:schemeClr val="tx1">
                    <a:lumMod val="50000"/>
                    <a:lumOff val="50000"/>
                  </a:schemeClr>
                </a:solidFill>
                <a:latin typeface="Constantia" pitchFamily="18" charset="0"/>
              </a:rPr>
              <a:t>. 13, 2015</a:t>
            </a:r>
            <a:endParaRPr lang="en-US" sz="1100" dirty="0" smtClean="0">
              <a:solidFill>
                <a:schemeClr val="tx1">
                  <a:lumMod val="50000"/>
                  <a:lumOff val="50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Prostokąt 30"/>
          <p:cNvSpPr/>
          <p:nvPr/>
        </p:nvSpPr>
        <p:spPr>
          <a:xfrm>
            <a:off x="3059832" y="764704"/>
            <a:ext cx="1872208" cy="4896544"/>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path path="circle">
              <a:fillToRect r="100000" b="100000"/>
            </a:path>
            <a:tileRect l="-100000" t="-100000"/>
          </a:grad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29"/>
          <p:cNvSpPr/>
          <p:nvPr/>
        </p:nvSpPr>
        <p:spPr>
          <a:xfrm>
            <a:off x="971600" y="764704"/>
            <a:ext cx="1872208" cy="4896544"/>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path path="circle">
              <a:fillToRect r="100000" b="100000"/>
            </a:path>
            <a:tileRect l="-100000" t="-100000"/>
          </a:grad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Tytuł 1"/>
          <p:cNvSpPr txBox="1">
            <a:spLocks/>
          </p:cNvSpPr>
          <p:nvPr/>
        </p:nvSpPr>
        <p:spPr>
          <a:xfrm>
            <a:off x="0" y="188640"/>
            <a:ext cx="9144000" cy="576064"/>
          </a:xfrm>
          <a:prstGeom prst="rect">
            <a:avLst/>
          </a:prstGeom>
        </p:spPr>
        <p:txBody>
          <a:bodyPr vert="horz" lIns="91440" tIns="45720" rIns="91440" bIns="45720" rtlCol="0">
            <a:noAutofit/>
          </a:bodyPr>
          <a:lstStyle/>
          <a:p>
            <a:pPr marL="342900" lvl="0" indent="-342900" algn="ctr" fontAlgn="auto">
              <a:spcBef>
                <a:spcPct val="20000"/>
              </a:spcBef>
              <a:spcAft>
                <a:spcPts val="0"/>
              </a:spcAft>
              <a:defRPr/>
            </a:pPr>
            <a:r>
              <a:rPr lang="pl-PL" sz="2800" i="1" dirty="0" err="1" smtClean="0">
                <a:solidFill>
                  <a:srgbClr val="CC0000"/>
                </a:solidFill>
                <a:latin typeface="Constantia" pitchFamily="18" charset="0"/>
              </a:rPr>
              <a:t>Examples</a:t>
            </a:r>
            <a:r>
              <a:rPr lang="pl-PL" sz="2800" i="1" dirty="0" smtClean="0">
                <a:solidFill>
                  <a:srgbClr val="CC0000"/>
                </a:solidFill>
                <a:latin typeface="Constantia" pitchFamily="18" charset="0"/>
              </a:rPr>
              <a:t> of </a:t>
            </a:r>
            <a:r>
              <a:rPr lang="pl-PL" sz="2800" i="1" dirty="0" err="1" smtClean="0">
                <a:solidFill>
                  <a:srgbClr val="CC0000"/>
                </a:solidFill>
                <a:latin typeface="Constantia" pitchFamily="18" charset="0"/>
              </a:rPr>
              <a:t>Initiatives</a:t>
            </a:r>
            <a:r>
              <a:rPr lang="pl-PL" sz="2800" i="1" dirty="0" smtClean="0">
                <a:solidFill>
                  <a:srgbClr val="CC0000"/>
                </a:solidFill>
                <a:latin typeface="Constantia" pitchFamily="18" charset="0"/>
              </a:rPr>
              <a:t> </a:t>
            </a:r>
            <a:r>
              <a:rPr lang="pl-PL" sz="2800" i="1" dirty="0" err="1" smtClean="0">
                <a:solidFill>
                  <a:srgbClr val="CC0000"/>
                </a:solidFill>
                <a:latin typeface="Constantia" pitchFamily="18" charset="0"/>
              </a:rPr>
              <a:t>Supported</a:t>
            </a:r>
            <a:r>
              <a:rPr lang="pl-PL" sz="2800" i="1" dirty="0" smtClean="0">
                <a:solidFill>
                  <a:srgbClr val="CC0000"/>
                </a:solidFill>
                <a:latin typeface="Constantia" pitchFamily="18" charset="0"/>
              </a:rPr>
              <a:t> by the PPO</a:t>
            </a:r>
            <a:endParaRPr lang="en-GB" sz="2800" i="1" dirty="0">
              <a:solidFill>
                <a:srgbClr val="CC0000"/>
              </a:solidFill>
              <a:latin typeface="Constantia" pitchFamily="18" charset="0"/>
            </a:endParaRPr>
          </a:p>
        </p:txBody>
      </p:sp>
      <p:sp>
        <p:nvSpPr>
          <p:cNvPr id="19" name="Symbol zastępczy stopki 18"/>
          <p:cNvSpPr>
            <a:spLocks noGrp="1"/>
          </p:cNvSpPr>
          <p:nvPr>
            <p:ph type="ftr" sz="quarter" idx="11"/>
          </p:nvPr>
        </p:nvSpPr>
        <p:spPr/>
        <p:txBody>
          <a:bodyPr/>
          <a:lstStyle/>
          <a:p>
            <a:pPr algn="ctr">
              <a:defRPr/>
            </a:pPr>
            <a:r>
              <a:rPr lang="pl-PL" dirty="0" smtClean="0"/>
              <a:t>Panel Discussion on Women and Intellectual Property,  </a:t>
            </a:r>
            <a:r>
              <a:rPr lang="pl-PL" dirty="0" err="1" smtClean="0"/>
              <a:t>Oct</a:t>
            </a:r>
            <a:r>
              <a:rPr lang="pl-PL" dirty="0" smtClean="0"/>
              <a:t>. 13, 2015</a:t>
            </a:r>
            <a:endParaRPr lang="en-US" dirty="0" smtClean="0"/>
          </a:p>
          <a:p>
            <a:pPr algn="ctr">
              <a:defRPr/>
            </a:pPr>
            <a:endParaRPr lang="en-US" dirty="0"/>
          </a:p>
        </p:txBody>
      </p:sp>
      <p:sp>
        <p:nvSpPr>
          <p:cNvPr id="29" name="Strzałka w lewo i prawo 28"/>
          <p:cNvSpPr/>
          <p:nvPr/>
        </p:nvSpPr>
        <p:spPr>
          <a:xfrm>
            <a:off x="251520" y="4653136"/>
            <a:ext cx="5400599" cy="1152128"/>
          </a:xfrm>
          <a:prstGeom prst="leftRightArrow">
            <a:avLst/>
          </a:prstGeom>
          <a:solidFill>
            <a:srgbClr val="CC0066"/>
          </a:solidFill>
          <a:ln>
            <a:solidFill>
              <a:srgbClr val="C00000"/>
            </a:solidFill>
          </a:ln>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pPr algn="ctr"/>
            <a:r>
              <a:rPr lang="pl-PL" sz="1600" dirty="0" smtClean="0">
                <a:solidFill>
                  <a:schemeClr val="bg1"/>
                </a:solidFill>
                <a:latin typeface="Constantia" pitchFamily="18" charset="0"/>
              </a:rPr>
              <a:t>Polish Patent Office – </a:t>
            </a:r>
            <a:br>
              <a:rPr lang="pl-PL" sz="1600" dirty="0" smtClean="0">
                <a:solidFill>
                  <a:schemeClr val="bg1"/>
                </a:solidFill>
                <a:latin typeface="Constantia" pitchFamily="18" charset="0"/>
              </a:rPr>
            </a:br>
            <a:r>
              <a:rPr lang="pl-PL" sz="1600" dirty="0" smtClean="0">
                <a:solidFill>
                  <a:schemeClr val="bg1"/>
                </a:solidFill>
                <a:latin typeface="Constantia" pitchFamily="18" charset="0"/>
              </a:rPr>
              <a:t>Partner of the </a:t>
            </a:r>
            <a:r>
              <a:rPr lang="pl-PL" sz="1600" dirty="0" err="1" smtClean="0">
                <a:solidFill>
                  <a:schemeClr val="bg1"/>
                </a:solidFill>
                <a:latin typeface="Constantia" pitchFamily="18" charset="0"/>
              </a:rPr>
              <a:t>Campaigns</a:t>
            </a:r>
            <a:endParaRPr lang="pl-PL" sz="1600" dirty="0">
              <a:solidFill>
                <a:schemeClr val="bg1"/>
              </a:solidFill>
              <a:latin typeface="Constantia" pitchFamily="18" charset="0"/>
            </a:endParaRPr>
          </a:p>
        </p:txBody>
      </p:sp>
      <p:pic>
        <p:nvPicPr>
          <p:cNvPr id="13314" name="Picture 2" descr="http://www.dziewczynynapolitechniki.pl/do_pobrania/dziewczyny_na_politechniki_logo.jpg"/>
          <p:cNvPicPr>
            <a:picLocks noChangeAspect="1" noChangeArrowheads="1"/>
          </p:cNvPicPr>
          <p:nvPr/>
        </p:nvPicPr>
        <p:blipFill>
          <a:blip r:embed="rId3" cstate="print"/>
          <a:srcRect/>
          <a:stretch>
            <a:fillRect/>
          </a:stretch>
        </p:blipFill>
        <p:spPr bwMode="auto">
          <a:xfrm>
            <a:off x="1115616" y="908720"/>
            <a:ext cx="1539600" cy="1872208"/>
          </a:xfrm>
          <a:prstGeom prst="rect">
            <a:avLst/>
          </a:prstGeom>
          <a:noFill/>
          <a:ln w="28575">
            <a:solidFill>
              <a:srgbClr val="CC0066"/>
            </a:solidFill>
          </a:ln>
        </p:spPr>
      </p:pic>
      <p:pic>
        <p:nvPicPr>
          <p:cNvPr id="13316" name="Picture 4" descr="http://www.dziewczynynapolitechniki.pl/do_pobrania/dziewczyny_do_scislych.gif"/>
          <p:cNvPicPr>
            <a:picLocks noChangeAspect="1" noChangeArrowheads="1"/>
          </p:cNvPicPr>
          <p:nvPr/>
        </p:nvPicPr>
        <p:blipFill>
          <a:blip r:embed="rId4" cstate="print"/>
          <a:srcRect/>
          <a:stretch>
            <a:fillRect/>
          </a:stretch>
        </p:blipFill>
        <p:spPr bwMode="auto">
          <a:xfrm>
            <a:off x="3203848" y="908720"/>
            <a:ext cx="1549469" cy="1872862"/>
          </a:xfrm>
          <a:prstGeom prst="rect">
            <a:avLst/>
          </a:prstGeom>
          <a:noFill/>
          <a:ln w="28575">
            <a:solidFill>
              <a:srgbClr val="CC0066"/>
            </a:solidFill>
          </a:ln>
        </p:spPr>
      </p:pic>
      <p:sp>
        <p:nvSpPr>
          <p:cNvPr id="32" name="pole tekstowe 31"/>
          <p:cNvSpPr txBox="1"/>
          <p:nvPr/>
        </p:nvSpPr>
        <p:spPr>
          <a:xfrm>
            <a:off x="1115616" y="2852936"/>
            <a:ext cx="1512168" cy="590931"/>
          </a:xfrm>
          <a:prstGeom prst="rect">
            <a:avLst/>
          </a:prstGeom>
          <a:noFill/>
        </p:spPr>
        <p:txBody>
          <a:bodyPr wrap="square" rtlCol="0">
            <a:spAutoFit/>
          </a:bodyPr>
          <a:lstStyle/>
          <a:p>
            <a:pPr lvl="0" algn="ctr" defTabSz="488950">
              <a:lnSpc>
                <a:spcPct val="90000"/>
              </a:lnSpc>
              <a:spcAft>
                <a:spcPct val="35000"/>
              </a:spcAft>
            </a:pPr>
            <a:r>
              <a:rPr lang="en-US" dirty="0" smtClean="0">
                <a:solidFill>
                  <a:srgbClr val="0070C0"/>
                </a:solidFill>
                <a:latin typeface="Constantia" pitchFamily="18" charset="0"/>
              </a:rPr>
              <a:t>Girls </a:t>
            </a:r>
            <a:r>
              <a:rPr lang="pl-PL" dirty="0" smtClean="0">
                <a:solidFill>
                  <a:srgbClr val="0070C0"/>
                </a:solidFill>
                <a:latin typeface="Constantia" pitchFamily="18" charset="0"/>
              </a:rPr>
              <a:t>as Engineers</a:t>
            </a:r>
            <a:r>
              <a:rPr lang="en-US" dirty="0" smtClean="0">
                <a:solidFill>
                  <a:srgbClr val="0070C0"/>
                </a:solidFill>
              </a:rPr>
              <a:t>!</a:t>
            </a:r>
            <a:endParaRPr lang="pl-PL" dirty="0" smtClean="0">
              <a:solidFill>
                <a:srgbClr val="0070C0"/>
              </a:solidFill>
            </a:endParaRPr>
          </a:p>
        </p:txBody>
      </p:sp>
      <p:sp>
        <p:nvSpPr>
          <p:cNvPr id="33" name="pole tekstowe 32"/>
          <p:cNvSpPr txBox="1"/>
          <p:nvPr/>
        </p:nvSpPr>
        <p:spPr>
          <a:xfrm>
            <a:off x="3203848" y="2852936"/>
            <a:ext cx="1584176" cy="646331"/>
          </a:xfrm>
          <a:prstGeom prst="rect">
            <a:avLst/>
          </a:prstGeom>
          <a:noFill/>
        </p:spPr>
        <p:txBody>
          <a:bodyPr wrap="square" rtlCol="0">
            <a:spAutoFit/>
          </a:bodyPr>
          <a:lstStyle/>
          <a:p>
            <a:pPr lvl="0" algn="ctr"/>
            <a:r>
              <a:rPr lang="pl-PL" dirty="0" smtClean="0">
                <a:solidFill>
                  <a:srgbClr val="0070C0"/>
                </a:solidFill>
                <a:latin typeface="Constantia" pitchFamily="18" charset="0"/>
              </a:rPr>
              <a:t>Girls go Science!</a:t>
            </a:r>
            <a:endParaRPr lang="pl-PL" sz="1050" dirty="0" smtClean="0">
              <a:solidFill>
                <a:schemeClr val="bg1"/>
              </a:solidFill>
              <a:latin typeface="Constantia" pitchFamily="18" charset="0"/>
            </a:endParaRPr>
          </a:p>
        </p:txBody>
      </p:sp>
      <p:sp>
        <p:nvSpPr>
          <p:cNvPr id="34" name="pole tekstowe 33"/>
          <p:cNvSpPr txBox="1"/>
          <p:nvPr/>
        </p:nvSpPr>
        <p:spPr>
          <a:xfrm>
            <a:off x="1115616" y="3573016"/>
            <a:ext cx="3672408" cy="1172629"/>
          </a:xfrm>
          <a:prstGeom prst="rect">
            <a:avLst/>
          </a:prstGeom>
          <a:solidFill>
            <a:srgbClr val="0070C0"/>
          </a:solidFill>
          <a:ln>
            <a:solidFill>
              <a:srgbClr val="CC0066"/>
            </a:solidFill>
          </a:ln>
        </p:spPr>
        <p:txBody>
          <a:bodyPr wrap="square" rtlCol="0">
            <a:spAutoFit/>
          </a:bodyPr>
          <a:lstStyle/>
          <a:p>
            <a:pPr lvl="0" algn="ctr" defTabSz="488950">
              <a:lnSpc>
                <a:spcPct val="90000"/>
              </a:lnSpc>
              <a:spcAft>
                <a:spcPct val="35000"/>
              </a:spcAft>
            </a:pPr>
            <a:r>
              <a:rPr lang="en-US" sz="1300" dirty="0" smtClean="0">
                <a:solidFill>
                  <a:schemeClr val="bg1"/>
                </a:solidFill>
                <a:latin typeface="Constantia" pitchFamily="18" charset="0"/>
              </a:rPr>
              <a:t>The main aim of “Girls as Engineers!” and “Girls go Science!” is to introduce technical and engineering studies to female high school students and to promote this educational path as interesting, </a:t>
            </a:r>
            <a:r>
              <a:rPr lang="pl-PL" sz="1300" dirty="0" err="1" smtClean="0">
                <a:solidFill>
                  <a:schemeClr val="bg1"/>
                </a:solidFill>
                <a:latin typeface="Constantia" pitchFamily="18" charset="0"/>
              </a:rPr>
              <a:t>satisfying</a:t>
            </a:r>
            <a:r>
              <a:rPr lang="en-US" sz="1300" dirty="0" smtClean="0">
                <a:solidFill>
                  <a:schemeClr val="bg1"/>
                </a:solidFill>
                <a:latin typeface="Constantia" pitchFamily="18" charset="0"/>
              </a:rPr>
              <a:t> and very beneficial in the long run.</a:t>
            </a:r>
            <a:endParaRPr lang="pl-PL" sz="1300" dirty="0" smtClean="0">
              <a:solidFill>
                <a:schemeClr val="bg1"/>
              </a:solidFill>
              <a:latin typeface="Constantia" pitchFamily="18" charset="0"/>
            </a:endParaRPr>
          </a:p>
        </p:txBody>
      </p:sp>
      <p:sp>
        <p:nvSpPr>
          <p:cNvPr id="35" name="pole tekstowe 34"/>
          <p:cNvSpPr txBox="1"/>
          <p:nvPr/>
        </p:nvSpPr>
        <p:spPr>
          <a:xfrm>
            <a:off x="5580112" y="1988841"/>
            <a:ext cx="3563888" cy="584775"/>
          </a:xfrm>
          <a:prstGeom prst="rect">
            <a:avLst/>
          </a:prstGeom>
          <a:noFill/>
        </p:spPr>
        <p:txBody>
          <a:bodyPr wrap="square" rtlCol="0">
            <a:spAutoFit/>
          </a:bodyPr>
          <a:lstStyle/>
          <a:p>
            <a:r>
              <a:rPr lang="en-US" sz="1600" b="0" i="1" dirty="0" smtClean="0">
                <a:latin typeface="Constantia" pitchFamily="18" charset="0"/>
              </a:rPr>
              <a:t>Over 70 000 girls have participated in </a:t>
            </a:r>
            <a:r>
              <a:rPr lang="pl-PL" sz="1600" b="0" i="1" dirty="0" smtClean="0">
                <a:latin typeface="Constantia" pitchFamily="18" charset="0"/>
              </a:rPr>
              <a:t>the</a:t>
            </a:r>
            <a:r>
              <a:rPr lang="en-US" sz="1600" b="0" i="1" dirty="0" smtClean="0">
                <a:latin typeface="Constantia" pitchFamily="18" charset="0"/>
              </a:rPr>
              <a:t> campaigns</a:t>
            </a:r>
            <a:r>
              <a:rPr lang="en-US" sz="1400" dirty="0" smtClean="0">
                <a:solidFill>
                  <a:srgbClr val="0070C0"/>
                </a:solidFill>
              </a:rPr>
              <a:t>.</a:t>
            </a:r>
            <a:endParaRPr lang="pl-PL" dirty="0"/>
          </a:p>
        </p:txBody>
      </p:sp>
      <p:pic>
        <p:nvPicPr>
          <p:cNvPr id="13317" name="Picture 5"/>
          <p:cNvPicPr>
            <a:picLocks noChangeAspect="1" noChangeArrowheads="1"/>
          </p:cNvPicPr>
          <p:nvPr/>
        </p:nvPicPr>
        <p:blipFill>
          <a:blip r:embed="rId5" cstate="print"/>
          <a:srcRect/>
          <a:stretch>
            <a:fillRect/>
          </a:stretch>
        </p:blipFill>
        <p:spPr bwMode="auto">
          <a:xfrm>
            <a:off x="5292080" y="764704"/>
            <a:ext cx="288032" cy="607431"/>
          </a:xfrm>
          <a:prstGeom prst="rect">
            <a:avLst/>
          </a:prstGeom>
          <a:noFill/>
          <a:ln w="9525">
            <a:noFill/>
            <a:miter lim="800000"/>
            <a:headEnd/>
            <a:tailEnd/>
          </a:ln>
        </p:spPr>
      </p:pic>
      <p:sp>
        <p:nvSpPr>
          <p:cNvPr id="37" name="pole tekstowe 36"/>
          <p:cNvSpPr txBox="1"/>
          <p:nvPr/>
        </p:nvSpPr>
        <p:spPr>
          <a:xfrm>
            <a:off x="5580112" y="764704"/>
            <a:ext cx="3384376" cy="1246495"/>
          </a:xfrm>
          <a:prstGeom prst="rect">
            <a:avLst/>
          </a:prstGeom>
          <a:noFill/>
        </p:spPr>
        <p:txBody>
          <a:bodyPr wrap="square" rtlCol="0">
            <a:spAutoFit/>
          </a:bodyPr>
          <a:lstStyle/>
          <a:p>
            <a:r>
              <a:rPr lang="pl-PL" sz="1600" b="0" i="1" dirty="0" err="1" smtClean="0">
                <a:latin typeface="Constantia" pitchFamily="18" charset="0"/>
              </a:rPr>
              <a:t>Organized</a:t>
            </a:r>
            <a:r>
              <a:rPr lang="pl-PL" sz="1600" b="0" i="1" dirty="0" smtClean="0">
                <a:latin typeface="Constantia" pitchFamily="18" charset="0"/>
              </a:rPr>
              <a:t> </a:t>
            </a:r>
            <a:r>
              <a:rPr lang="pl-PL" sz="1600" b="0" i="1" dirty="0" err="1" smtClean="0">
                <a:latin typeface="Constantia" pitchFamily="18" charset="0"/>
              </a:rPr>
              <a:t>since</a:t>
            </a:r>
            <a:r>
              <a:rPr lang="pl-PL" sz="1600" b="0" i="1" dirty="0" smtClean="0">
                <a:latin typeface="Constantia" pitchFamily="18" charset="0"/>
              </a:rPr>
              <a:t> 2006 </a:t>
            </a:r>
            <a:r>
              <a:rPr lang="en-US" sz="1600" b="0" i="1" dirty="0" smtClean="0">
                <a:latin typeface="Constantia" pitchFamily="18" charset="0"/>
              </a:rPr>
              <a:t>by the Perspektywy Education Foundation and the Conference of Rectors of Polish Technical Universities</a:t>
            </a:r>
            <a:r>
              <a:rPr lang="pl-PL" sz="1400" dirty="0" smtClean="0">
                <a:solidFill>
                  <a:srgbClr val="0070C0"/>
                </a:solidFill>
              </a:rPr>
              <a:t>.</a:t>
            </a:r>
          </a:p>
          <a:p>
            <a:endParaRPr lang="pl-PL" sz="1100" dirty="0" smtClean="0"/>
          </a:p>
        </p:txBody>
      </p:sp>
      <p:sp>
        <p:nvSpPr>
          <p:cNvPr id="38" name="pole tekstowe 37"/>
          <p:cNvSpPr txBox="1"/>
          <p:nvPr/>
        </p:nvSpPr>
        <p:spPr>
          <a:xfrm>
            <a:off x="5580112" y="2564904"/>
            <a:ext cx="3563888" cy="1738938"/>
          </a:xfrm>
          <a:prstGeom prst="rect">
            <a:avLst/>
          </a:prstGeom>
          <a:noFill/>
        </p:spPr>
        <p:txBody>
          <a:bodyPr wrap="square" rtlCol="0">
            <a:spAutoFit/>
          </a:bodyPr>
          <a:lstStyle/>
          <a:p>
            <a:r>
              <a:rPr lang="en-US" sz="1600" b="0" i="1" dirty="0" smtClean="0">
                <a:latin typeface="Constantia" pitchFamily="18" charset="0"/>
              </a:rPr>
              <a:t>Each year in April Polish public technical universities and STEM (Science, Technology, Engineering, Mathematic) faculties invited to take part in an „National Open Day - For Girls Only”.</a:t>
            </a:r>
          </a:p>
          <a:p>
            <a:endParaRPr lang="pl-PL" sz="1100" dirty="0" smtClean="0"/>
          </a:p>
        </p:txBody>
      </p:sp>
      <p:sp>
        <p:nvSpPr>
          <p:cNvPr id="39" name="pole tekstowe 38"/>
          <p:cNvSpPr txBox="1"/>
          <p:nvPr/>
        </p:nvSpPr>
        <p:spPr>
          <a:xfrm>
            <a:off x="5580112" y="4149080"/>
            <a:ext cx="3563888" cy="1538883"/>
          </a:xfrm>
          <a:prstGeom prst="rect">
            <a:avLst/>
          </a:prstGeom>
          <a:noFill/>
        </p:spPr>
        <p:txBody>
          <a:bodyPr wrap="square" rtlCol="0">
            <a:spAutoFit/>
          </a:bodyPr>
          <a:lstStyle/>
          <a:p>
            <a:r>
              <a:rPr lang="en-US" sz="1600" dirty="0" smtClean="0">
                <a:latin typeface="Constantia" pitchFamily="18" charset="0"/>
              </a:rPr>
              <a:t>“</a:t>
            </a:r>
            <a:r>
              <a:rPr lang="pl-PL" sz="1600" i="1" dirty="0" smtClean="0">
                <a:latin typeface="Constantia" pitchFamily="18" charset="0"/>
              </a:rPr>
              <a:t>Girls as Engineers!</a:t>
            </a:r>
            <a:r>
              <a:rPr lang="pl-PL" sz="1600" i="1" dirty="0" smtClean="0">
                <a:latin typeface="Constantia" pitchFamily="18" charset="0"/>
                <a:sym typeface="Wingdings"/>
              </a:rPr>
              <a:t> ”</a:t>
            </a:r>
            <a:r>
              <a:rPr lang="pl-PL" sz="1600" b="0" i="1" dirty="0" smtClean="0">
                <a:latin typeface="Constantia" pitchFamily="18" charset="0"/>
                <a:sym typeface="Wingdings"/>
              </a:rPr>
              <a:t>and </a:t>
            </a:r>
            <a:r>
              <a:rPr lang="en-US" sz="1600" dirty="0" smtClean="0">
                <a:latin typeface="Constantia" pitchFamily="18" charset="0"/>
              </a:rPr>
              <a:t>“</a:t>
            </a:r>
            <a:r>
              <a:rPr lang="pl-PL" sz="1600" i="1" dirty="0" smtClean="0">
                <a:latin typeface="Constantia" pitchFamily="18" charset="0"/>
              </a:rPr>
              <a:t>Girls</a:t>
            </a:r>
            <a:r>
              <a:rPr lang="pl-PL" sz="1600" i="1" dirty="0" smtClean="0">
                <a:latin typeface="Constantia" pitchFamily="18" charset="0"/>
                <a:sym typeface="Wingdings"/>
              </a:rPr>
              <a:t> </a:t>
            </a:r>
            <a:r>
              <a:rPr lang="pl-PL" sz="1600" i="1" dirty="0" smtClean="0">
                <a:latin typeface="Constantia" pitchFamily="18" charset="0"/>
              </a:rPr>
              <a:t>go Science</a:t>
            </a:r>
            <a:r>
              <a:rPr lang="pl-PL" sz="1600" b="0" i="1" dirty="0" smtClean="0">
                <a:latin typeface="Constantia" pitchFamily="18" charset="0"/>
              </a:rPr>
              <a:t> ” h</a:t>
            </a:r>
            <a:r>
              <a:rPr lang="en-US" sz="1600" b="0" i="1" dirty="0" err="1" smtClean="0">
                <a:latin typeface="Constantia" pitchFamily="18" charset="0"/>
              </a:rPr>
              <a:t>ave</a:t>
            </a:r>
            <a:r>
              <a:rPr lang="en-US" sz="1600" b="0" i="1" dirty="0" smtClean="0">
                <a:latin typeface="Constantia" pitchFamily="18" charset="0"/>
              </a:rPr>
              <a:t> been very successful; the share of girls involved in the STEM</a:t>
            </a:r>
            <a:r>
              <a:rPr lang="pl-PL" sz="1600" b="0" i="1" dirty="0" smtClean="0">
                <a:latin typeface="Constantia" pitchFamily="18" charset="0"/>
              </a:rPr>
              <a:t> </a:t>
            </a:r>
            <a:r>
              <a:rPr lang="en-US" sz="1600" b="0" i="1" dirty="0" smtClean="0">
                <a:latin typeface="Constantia" pitchFamily="18" charset="0"/>
              </a:rPr>
              <a:t>education in Poland increased from </a:t>
            </a:r>
            <a:r>
              <a:rPr lang="en-US" sz="1600" i="1" dirty="0" smtClean="0">
                <a:latin typeface="Constantia" pitchFamily="18" charset="0"/>
              </a:rPr>
              <a:t>29% to 37%.</a:t>
            </a:r>
          </a:p>
          <a:p>
            <a:endParaRPr lang="pl-PL" sz="1400" dirty="0" smtClean="0">
              <a:solidFill>
                <a:srgbClr val="0070C0"/>
              </a:solidFill>
            </a:endParaRPr>
          </a:p>
        </p:txBody>
      </p:sp>
      <p:pic>
        <p:nvPicPr>
          <p:cNvPr id="44" name="Picture 5"/>
          <p:cNvPicPr>
            <a:picLocks noChangeAspect="1" noChangeArrowheads="1"/>
          </p:cNvPicPr>
          <p:nvPr/>
        </p:nvPicPr>
        <p:blipFill>
          <a:blip r:embed="rId5" cstate="print"/>
          <a:srcRect/>
          <a:stretch>
            <a:fillRect/>
          </a:stretch>
        </p:blipFill>
        <p:spPr bwMode="auto">
          <a:xfrm>
            <a:off x="5292080" y="1916832"/>
            <a:ext cx="288032" cy="607431"/>
          </a:xfrm>
          <a:prstGeom prst="rect">
            <a:avLst/>
          </a:prstGeom>
          <a:noFill/>
          <a:ln w="9525">
            <a:noFill/>
            <a:miter lim="800000"/>
            <a:headEnd/>
            <a:tailEnd/>
          </a:ln>
        </p:spPr>
      </p:pic>
      <p:pic>
        <p:nvPicPr>
          <p:cNvPr id="45" name="Picture 5"/>
          <p:cNvPicPr>
            <a:picLocks noChangeAspect="1" noChangeArrowheads="1"/>
          </p:cNvPicPr>
          <p:nvPr/>
        </p:nvPicPr>
        <p:blipFill>
          <a:blip r:embed="rId5" cstate="print"/>
          <a:srcRect/>
          <a:stretch>
            <a:fillRect/>
          </a:stretch>
        </p:blipFill>
        <p:spPr bwMode="auto">
          <a:xfrm>
            <a:off x="5292080" y="2780928"/>
            <a:ext cx="288032" cy="607431"/>
          </a:xfrm>
          <a:prstGeom prst="rect">
            <a:avLst/>
          </a:prstGeom>
          <a:noFill/>
          <a:ln w="9525">
            <a:noFill/>
            <a:miter lim="800000"/>
            <a:headEnd/>
            <a:tailEnd/>
          </a:ln>
        </p:spPr>
      </p:pic>
      <p:pic>
        <p:nvPicPr>
          <p:cNvPr id="46" name="Picture 5"/>
          <p:cNvPicPr>
            <a:picLocks noChangeAspect="1" noChangeArrowheads="1"/>
          </p:cNvPicPr>
          <p:nvPr/>
        </p:nvPicPr>
        <p:blipFill>
          <a:blip r:embed="rId5" cstate="print"/>
          <a:srcRect/>
          <a:stretch>
            <a:fillRect/>
          </a:stretch>
        </p:blipFill>
        <p:spPr bwMode="auto">
          <a:xfrm>
            <a:off x="5292080" y="4221088"/>
            <a:ext cx="288032" cy="6074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trzałka w lewo 51"/>
          <p:cNvSpPr/>
          <p:nvPr/>
        </p:nvSpPr>
        <p:spPr>
          <a:xfrm rot="5400000">
            <a:off x="6048164" y="3969060"/>
            <a:ext cx="2448272" cy="1368152"/>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dirty="0"/>
          </a:p>
        </p:txBody>
      </p:sp>
      <p:sp>
        <p:nvSpPr>
          <p:cNvPr id="30" name="Prostokąt 29"/>
          <p:cNvSpPr/>
          <p:nvPr/>
        </p:nvSpPr>
        <p:spPr>
          <a:xfrm>
            <a:off x="467544" y="764704"/>
            <a:ext cx="5184576" cy="4896544"/>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path path="circle">
              <a:fillToRect r="100000" b="100000"/>
            </a:path>
            <a:tileRect l="-100000" t="-100000"/>
          </a:gra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5" name="Tytuł 1"/>
          <p:cNvSpPr txBox="1">
            <a:spLocks/>
          </p:cNvSpPr>
          <p:nvPr/>
        </p:nvSpPr>
        <p:spPr>
          <a:xfrm>
            <a:off x="0" y="188640"/>
            <a:ext cx="9144000" cy="576064"/>
          </a:xfrm>
          <a:prstGeom prst="rect">
            <a:avLst/>
          </a:prstGeom>
        </p:spPr>
        <p:txBody>
          <a:bodyPr vert="horz" lIns="91440" tIns="45720" rIns="91440" bIns="45720" rtlCol="0">
            <a:noAutofit/>
          </a:bodyPr>
          <a:lstStyle/>
          <a:p>
            <a:pPr marL="342900" lvl="0" indent="-342900" algn="ctr" fontAlgn="auto">
              <a:spcBef>
                <a:spcPct val="20000"/>
              </a:spcBef>
              <a:spcAft>
                <a:spcPts val="0"/>
              </a:spcAft>
              <a:defRPr/>
            </a:pPr>
            <a:r>
              <a:rPr lang="pl-PL" sz="2800" i="1" dirty="0" err="1" smtClean="0">
                <a:solidFill>
                  <a:srgbClr val="CC0000"/>
                </a:solidFill>
                <a:latin typeface="Constantia" pitchFamily="18" charset="0"/>
              </a:rPr>
              <a:t>Examples</a:t>
            </a:r>
            <a:r>
              <a:rPr lang="pl-PL" sz="2800" i="1" dirty="0" smtClean="0">
                <a:solidFill>
                  <a:srgbClr val="CC0000"/>
                </a:solidFill>
                <a:latin typeface="Constantia" pitchFamily="18" charset="0"/>
              </a:rPr>
              <a:t> of </a:t>
            </a:r>
            <a:r>
              <a:rPr lang="pl-PL" sz="2800" i="1" dirty="0" err="1" smtClean="0">
                <a:solidFill>
                  <a:srgbClr val="CC0000"/>
                </a:solidFill>
                <a:latin typeface="Constantia" pitchFamily="18" charset="0"/>
              </a:rPr>
              <a:t>Initiatives</a:t>
            </a:r>
            <a:r>
              <a:rPr lang="pl-PL" sz="2800" i="1" dirty="0" smtClean="0">
                <a:solidFill>
                  <a:srgbClr val="CC0000"/>
                </a:solidFill>
                <a:latin typeface="Constantia" pitchFamily="18" charset="0"/>
              </a:rPr>
              <a:t> </a:t>
            </a:r>
            <a:r>
              <a:rPr lang="pl-PL" sz="2800" i="1" dirty="0" err="1" smtClean="0">
                <a:solidFill>
                  <a:srgbClr val="CC0000"/>
                </a:solidFill>
                <a:latin typeface="Constantia" pitchFamily="18" charset="0"/>
              </a:rPr>
              <a:t>Supported</a:t>
            </a:r>
            <a:r>
              <a:rPr lang="pl-PL" sz="2800" i="1" dirty="0" smtClean="0">
                <a:solidFill>
                  <a:srgbClr val="CC0000"/>
                </a:solidFill>
                <a:latin typeface="Constantia" pitchFamily="18" charset="0"/>
              </a:rPr>
              <a:t> by the PPO</a:t>
            </a:r>
            <a:endParaRPr lang="en-GB" sz="2800" i="1" dirty="0">
              <a:solidFill>
                <a:srgbClr val="CC0000"/>
              </a:solidFill>
              <a:latin typeface="Constantia" pitchFamily="18" charset="0"/>
            </a:endParaRPr>
          </a:p>
        </p:txBody>
      </p:sp>
      <p:sp>
        <p:nvSpPr>
          <p:cNvPr id="19" name="Symbol zastępczy stopki 18"/>
          <p:cNvSpPr>
            <a:spLocks noGrp="1"/>
          </p:cNvSpPr>
          <p:nvPr>
            <p:ph type="ftr" sz="quarter" idx="11"/>
          </p:nvPr>
        </p:nvSpPr>
        <p:spPr/>
        <p:txBody>
          <a:bodyPr/>
          <a:lstStyle/>
          <a:p>
            <a:pPr algn="ctr">
              <a:defRPr/>
            </a:pPr>
            <a:r>
              <a:rPr lang="pl-PL" dirty="0" smtClean="0">
                <a:latin typeface="Constantia" pitchFamily="18" charset="0"/>
              </a:rPr>
              <a:t>Panel </a:t>
            </a:r>
            <a:r>
              <a:rPr lang="pl-PL" dirty="0" err="1" smtClean="0">
                <a:latin typeface="Constantia" pitchFamily="18" charset="0"/>
              </a:rPr>
              <a:t>Discussion</a:t>
            </a:r>
            <a:r>
              <a:rPr lang="pl-PL" dirty="0" smtClean="0">
                <a:latin typeface="Constantia" pitchFamily="18" charset="0"/>
              </a:rPr>
              <a:t> on Women and </a:t>
            </a:r>
            <a:r>
              <a:rPr lang="pl-PL" dirty="0" err="1" smtClean="0">
                <a:latin typeface="Constantia" pitchFamily="18" charset="0"/>
              </a:rPr>
              <a:t>Intellectual</a:t>
            </a:r>
            <a:r>
              <a:rPr lang="pl-PL" dirty="0" smtClean="0">
                <a:latin typeface="Constantia" pitchFamily="18" charset="0"/>
              </a:rPr>
              <a:t> Property,  </a:t>
            </a:r>
            <a:r>
              <a:rPr lang="pl-PL" dirty="0" err="1" smtClean="0">
                <a:latin typeface="Constantia" pitchFamily="18" charset="0"/>
              </a:rPr>
              <a:t>Oct</a:t>
            </a:r>
            <a:r>
              <a:rPr lang="pl-PL" dirty="0" smtClean="0">
                <a:latin typeface="Constantia" pitchFamily="18" charset="0"/>
              </a:rPr>
              <a:t>. 13, 2015</a:t>
            </a:r>
            <a:endParaRPr lang="en-US" dirty="0" smtClean="0">
              <a:latin typeface="Constantia" pitchFamily="18" charset="0"/>
            </a:endParaRPr>
          </a:p>
          <a:p>
            <a:pPr algn="ctr">
              <a:defRPr/>
            </a:pPr>
            <a:endParaRPr lang="en-US" dirty="0" smtClean="0"/>
          </a:p>
          <a:p>
            <a:pPr algn="ctr">
              <a:defRPr/>
            </a:pPr>
            <a:endParaRPr lang="en-US" dirty="0"/>
          </a:p>
        </p:txBody>
      </p:sp>
      <p:sp>
        <p:nvSpPr>
          <p:cNvPr id="32" name="pole tekstowe 31"/>
          <p:cNvSpPr txBox="1"/>
          <p:nvPr/>
        </p:nvSpPr>
        <p:spPr>
          <a:xfrm>
            <a:off x="467544" y="2348880"/>
            <a:ext cx="4320480" cy="341632"/>
          </a:xfrm>
          <a:prstGeom prst="rect">
            <a:avLst/>
          </a:prstGeom>
          <a:noFill/>
        </p:spPr>
        <p:txBody>
          <a:bodyPr wrap="square" rtlCol="0">
            <a:spAutoFit/>
          </a:bodyPr>
          <a:lstStyle/>
          <a:p>
            <a:pPr lvl="0" algn="ctr" defTabSz="488950">
              <a:lnSpc>
                <a:spcPct val="90000"/>
              </a:lnSpc>
              <a:spcAft>
                <a:spcPct val="35000"/>
              </a:spcAft>
            </a:pPr>
            <a:r>
              <a:rPr lang="pl-PL" dirty="0" smtClean="0">
                <a:solidFill>
                  <a:schemeClr val="bg1"/>
                </a:solidFill>
                <a:latin typeface="Constantia" pitchFamily="18" charset="0"/>
              </a:rPr>
              <a:t>Congress  of  Women</a:t>
            </a:r>
          </a:p>
        </p:txBody>
      </p:sp>
      <p:pic>
        <p:nvPicPr>
          <p:cNvPr id="22" name="Picture 2"/>
          <p:cNvPicPr>
            <a:picLocks noChangeAspect="1" noChangeArrowheads="1"/>
          </p:cNvPicPr>
          <p:nvPr/>
        </p:nvPicPr>
        <p:blipFill>
          <a:blip r:embed="rId3" cstate="print"/>
          <a:srcRect l="7219" t="16562" r="76643" b="37574"/>
          <a:stretch>
            <a:fillRect/>
          </a:stretch>
        </p:blipFill>
        <p:spPr bwMode="auto">
          <a:xfrm>
            <a:off x="611560" y="2780928"/>
            <a:ext cx="228026" cy="216024"/>
          </a:xfrm>
          <a:prstGeom prst="rect">
            <a:avLst/>
          </a:prstGeom>
          <a:noFill/>
          <a:ln w="9525">
            <a:solidFill>
              <a:schemeClr val="bg1"/>
            </a:solidFill>
            <a:miter lim="800000"/>
            <a:headEnd/>
            <a:tailEnd/>
          </a:ln>
        </p:spPr>
      </p:pic>
      <p:sp>
        <p:nvSpPr>
          <p:cNvPr id="25" name="pole tekstowe 24"/>
          <p:cNvSpPr txBox="1"/>
          <p:nvPr/>
        </p:nvSpPr>
        <p:spPr>
          <a:xfrm>
            <a:off x="827584" y="4077072"/>
            <a:ext cx="4320480" cy="1477328"/>
          </a:xfrm>
          <a:prstGeom prst="rect">
            <a:avLst/>
          </a:prstGeom>
          <a:noFill/>
        </p:spPr>
        <p:txBody>
          <a:bodyPr wrap="square" rtlCol="0">
            <a:spAutoFit/>
          </a:bodyPr>
          <a:lstStyle/>
          <a:p>
            <a:r>
              <a:rPr lang="en-GB" sz="1300" i="1" dirty="0" smtClean="0">
                <a:solidFill>
                  <a:srgbClr val="CC0000"/>
                </a:solidFill>
                <a:latin typeface="Constantia" pitchFamily="18" charset="0"/>
                <a:cs typeface="Arial" pitchFamily="34" charset="0"/>
              </a:rPr>
              <a:t>The aim of all the Congress meetings is raising the consciousness, exchange of information about activities and problems of women in Poland, mutual support,  community building, solidarity, formulation of proposals, lobbying, and the creation of mechanisms to achieve all of the above</a:t>
            </a:r>
            <a:r>
              <a:rPr lang="pl-PL" sz="1300" i="1" dirty="0" smtClean="0">
                <a:solidFill>
                  <a:srgbClr val="CC0000"/>
                </a:solidFill>
                <a:latin typeface="Constantia" pitchFamily="18" charset="0"/>
                <a:cs typeface="Arial" pitchFamily="34" charset="0"/>
              </a:rPr>
              <a:t>.</a:t>
            </a:r>
          </a:p>
          <a:p>
            <a:endParaRPr lang="pl-PL" sz="1200" dirty="0"/>
          </a:p>
        </p:txBody>
      </p:sp>
      <p:pic>
        <p:nvPicPr>
          <p:cNvPr id="32774" name="Picture 6"/>
          <p:cNvPicPr>
            <a:picLocks noChangeAspect="1" noChangeArrowheads="1"/>
          </p:cNvPicPr>
          <p:nvPr/>
        </p:nvPicPr>
        <p:blipFill>
          <a:blip r:embed="rId4" cstate="print"/>
          <a:srcRect t="3963" b="20736"/>
          <a:stretch>
            <a:fillRect/>
          </a:stretch>
        </p:blipFill>
        <p:spPr bwMode="auto">
          <a:xfrm>
            <a:off x="611560" y="908720"/>
            <a:ext cx="4896544" cy="1368152"/>
          </a:xfrm>
          <a:prstGeom prst="rect">
            <a:avLst/>
          </a:prstGeom>
          <a:noFill/>
          <a:ln w="12700">
            <a:solidFill>
              <a:srgbClr val="EC7614"/>
            </a:solidFill>
            <a:miter lim="800000"/>
            <a:headEnd/>
            <a:tailEnd/>
          </a:ln>
        </p:spPr>
      </p:pic>
      <p:sp>
        <p:nvSpPr>
          <p:cNvPr id="40" name="pole tekstowe 39"/>
          <p:cNvSpPr txBox="1"/>
          <p:nvPr/>
        </p:nvSpPr>
        <p:spPr>
          <a:xfrm>
            <a:off x="827584" y="2708920"/>
            <a:ext cx="3888432" cy="292388"/>
          </a:xfrm>
          <a:prstGeom prst="rect">
            <a:avLst/>
          </a:prstGeom>
          <a:noFill/>
        </p:spPr>
        <p:txBody>
          <a:bodyPr wrap="square" rtlCol="0">
            <a:spAutoFit/>
          </a:bodyPr>
          <a:lstStyle/>
          <a:p>
            <a:r>
              <a:rPr lang="en-GB" sz="1300" i="1" dirty="0" smtClean="0">
                <a:solidFill>
                  <a:srgbClr val="CC0000"/>
                </a:solidFill>
                <a:latin typeface="Constantia" pitchFamily="18" charset="0"/>
                <a:cs typeface="Arial" pitchFamily="34" charset="0"/>
              </a:rPr>
              <a:t>The largest civic movement in Poland</a:t>
            </a:r>
            <a:r>
              <a:rPr lang="pl-PL" sz="1300" dirty="0" smtClean="0">
                <a:solidFill>
                  <a:srgbClr val="CC0000"/>
                </a:solidFill>
                <a:latin typeface="Constantia" pitchFamily="18" charset="0"/>
                <a:cs typeface="Arial" pitchFamily="34" charset="0"/>
              </a:rPr>
              <a:t>;</a:t>
            </a:r>
          </a:p>
        </p:txBody>
      </p:sp>
      <p:sp>
        <p:nvSpPr>
          <p:cNvPr id="41" name="pole tekstowe 40"/>
          <p:cNvSpPr txBox="1"/>
          <p:nvPr/>
        </p:nvSpPr>
        <p:spPr>
          <a:xfrm>
            <a:off x="827584" y="3068960"/>
            <a:ext cx="4464496" cy="892552"/>
          </a:xfrm>
          <a:prstGeom prst="rect">
            <a:avLst/>
          </a:prstGeom>
          <a:noFill/>
        </p:spPr>
        <p:txBody>
          <a:bodyPr wrap="square" rtlCol="0">
            <a:spAutoFit/>
          </a:bodyPr>
          <a:lstStyle/>
          <a:p>
            <a:r>
              <a:rPr lang="en-GB" sz="1300" i="1" dirty="0" smtClean="0">
                <a:solidFill>
                  <a:srgbClr val="CC0000"/>
                </a:solidFill>
                <a:latin typeface="Constantia" pitchFamily="18" charset="0"/>
                <a:cs typeface="Arial" pitchFamily="34" charset="0"/>
              </a:rPr>
              <a:t>A movement that brings together women from all over Poland, irrespective of their views, origin, class, profession, and membership in parties, organisations, and background</a:t>
            </a:r>
            <a:r>
              <a:rPr lang="pl-PL" sz="1300" i="1" dirty="0" smtClean="0">
                <a:solidFill>
                  <a:srgbClr val="CC0000"/>
                </a:solidFill>
                <a:latin typeface="Constantia" pitchFamily="18" charset="0"/>
                <a:cs typeface="Arial" pitchFamily="34" charset="0"/>
              </a:rPr>
              <a:t>;</a:t>
            </a:r>
          </a:p>
        </p:txBody>
      </p:sp>
      <p:pic>
        <p:nvPicPr>
          <p:cNvPr id="42" name="Picture 2"/>
          <p:cNvPicPr>
            <a:picLocks noChangeAspect="1" noChangeArrowheads="1"/>
          </p:cNvPicPr>
          <p:nvPr/>
        </p:nvPicPr>
        <p:blipFill>
          <a:blip r:embed="rId3" cstate="print"/>
          <a:srcRect l="7219" t="16562" r="76643" b="37574"/>
          <a:stretch>
            <a:fillRect/>
          </a:stretch>
        </p:blipFill>
        <p:spPr bwMode="auto">
          <a:xfrm>
            <a:off x="611560" y="3212976"/>
            <a:ext cx="228026" cy="216024"/>
          </a:xfrm>
          <a:prstGeom prst="rect">
            <a:avLst/>
          </a:prstGeom>
          <a:noFill/>
          <a:ln w="9525">
            <a:solidFill>
              <a:schemeClr val="bg1"/>
            </a:solidFill>
            <a:miter lim="800000"/>
            <a:headEnd/>
            <a:tailEnd/>
          </a:ln>
        </p:spPr>
      </p:pic>
      <p:pic>
        <p:nvPicPr>
          <p:cNvPr id="43" name="Picture 2"/>
          <p:cNvPicPr>
            <a:picLocks noChangeAspect="1" noChangeArrowheads="1"/>
          </p:cNvPicPr>
          <p:nvPr/>
        </p:nvPicPr>
        <p:blipFill>
          <a:blip r:embed="rId3" cstate="print"/>
          <a:srcRect l="7219" t="16562" r="76643" b="37574"/>
          <a:stretch>
            <a:fillRect/>
          </a:stretch>
        </p:blipFill>
        <p:spPr bwMode="auto">
          <a:xfrm>
            <a:off x="611560" y="4149080"/>
            <a:ext cx="228026" cy="216024"/>
          </a:xfrm>
          <a:prstGeom prst="rect">
            <a:avLst/>
          </a:prstGeom>
          <a:noFill/>
          <a:ln w="9525">
            <a:solidFill>
              <a:schemeClr val="bg1"/>
            </a:solidFill>
            <a:miter lim="800000"/>
            <a:headEnd/>
            <a:tailEnd/>
          </a:ln>
        </p:spPr>
      </p:pic>
      <p:sp>
        <p:nvSpPr>
          <p:cNvPr id="48" name="pole tekstowe 47"/>
          <p:cNvSpPr txBox="1"/>
          <p:nvPr/>
        </p:nvSpPr>
        <p:spPr>
          <a:xfrm>
            <a:off x="5868144" y="1556792"/>
            <a:ext cx="2736304" cy="1292662"/>
          </a:xfrm>
          <a:prstGeom prst="rect">
            <a:avLst/>
          </a:prstGeom>
          <a:noFill/>
        </p:spPr>
        <p:txBody>
          <a:bodyPr wrap="square" rtlCol="0">
            <a:spAutoFit/>
          </a:bodyPr>
          <a:lstStyle/>
          <a:p>
            <a:pPr algn="ctr"/>
            <a:r>
              <a:rPr lang="pl-PL" sz="1300" i="1" dirty="0" smtClean="0">
                <a:latin typeface="Constantia" pitchFamily="18" charset="0"/>
                <a:cs typeface="Arial" pitchFamily="34" charset="0"/>
              </a:rPr>
              <a:t>T</a:t>
            </a:r>
            <a:r>
              <a:rPr lang="en-US" sz="1300" i="1" dirty="0" smtClean="0">
                <a:latin typeface="Constantia" pitchFamily="18" charset="0"/>
                <a:cs typeface="Arial" pitchFamily="34" charset="0"/>
              </a:rPr>
              <a:t>he discussion panels</a:t>
            </a:r>
            <a:r>
              <a:rPr lang="pl-PL" sz="1300" i="1" dirty="0" smtClean="0">
                <a:latin typeface="Constantia" pitchFamily="18" charset="0"/>
                <a:cs typeface="Arial" pitchFamily="34" charset="0"/>
              </a:rPr>
              <a:t> </a:t>
            </a:r>
            <a:r>
              <a:rPr lang="pl-PL" sz="1300" i="1" dirty="0" err="1" smtClean="0">
                <a:latin typeface="Constantia" pitchFamily="18" charset="0"/>
                <a:cs typeface="Arial" pitchFamily="34" charset="0"/>
              </a:rPr>
              <a:t>during</a:t>
            </a:r>
            <a:r>
              <a:rPr lang="pl-PL" sz="1300" i="1" dirty="0" smtClean="0">
                <a:latin typeface="Constantia" pitchFamily="18" charset="0"/>
                <a:cs typeface="Arial" pitchFamily="34" charset="0"/>
              </a:rPr>
              <a:t> the 7th Congress of Women </a:t>
            </a:r>
            <a:r>
              <a:rPr lang="pl-PL" sz="1300" i="1" dirty="0" err="1" smtClean="0">
                <a:latin typeface="Constantia" pitchFamily="18" charset="0"/>
                <a:cs typeface="Arial" pitchFamily="34" charset="0"/>
              </a:rPr>
              <a:t>took</a:t>
            </a:r>
            <a:r>
              <a:rPr lang="pl-PL" sz="1300" i="1" dirty="0" smtClean="0">
                <a:latin typeface="Constantia" pitchFamily="18" charset="0"/>
                <a:cs typeface="Arial" pitchFamily="34" charset="0"/>
              </a:rPr>
              <a:t> place in the: </a:t>
            </a:r>
            <a:r>
              <a:rPr lang="pl-PL" sz="1300" i="1" dirty="0" err="1" smtClean="0">
                <a:latin typeface="Constantia" pitchFamily="18" charset="0"/>
                <a:cs typeface="Arial" pitchFamily="34" charset="0"/>
              </a:rPr>
              <a:t>Parenting</a:t>
            </a:r>
            <a:r>
              <a:rPr lang="pl-PL" sz="1300" i="1" dirty="0" smtClean="0">
                <a:latin typeface="Constantia" pitchFamily="18" charset="0"/>
                <a:cs typeface="Arial" pitchFamily="34" charset="0"/>
              </a:rPr>
              <a:t>, </a:t>
            </a:r>
            <a:r>
              <a:rPr lang="pl-PL" sz="1300" i="1" dirty="0" err="1" smtClean="0">
                <a:latin typeface="Constantia" pitchFamily="18" charset="0"/>
                <a:cs typeface="Arial" pitchFamily="34" charset="0"/>
              </a:rPr>
              <a:t>Education</a:t>
            </a:r>
            <a:r>
              <a:rPr lang="pl-PL" sz="1300" i="1" dirty="0" smtClean="0">
                <a:latin typeface="Constantia" pitchFamily="18" charset="0"/>
                <a:cs typeface="Arial" pitchFamily="34" charset="0"/>
              </a:rPr>
              <a:t>, </a:t>
            </a:r>
            <a:r>
              <a:rPr lang="pl-PL" sz="1300" i="1" dirty="0" err="1" smtClean="0">
                <a:latin typeface="Constantia" pitchFamily="18" charset="0"/>
                <a:cs typeface="Arial" pitchFamily="34" charset="0"/>
              </a:rPr>
              <a:t>Social</a:t>
            </a:r>
            <a:r>
              <a:rPr lang="pl-PL" sz="1300" i="1" dirty="0" smtClean="0">
                <a:latin typeface="Constantia" pitchFamily="18" charset="0"/>
                <a:cs typeface="Arial" pitchFamily="34" charset="0"/>
              </a:rPr>
              <a:t>, </a:t>
            </a:r>
            <a:r>
              <a:rPr lang="pl-PL" sz="1300" i="1" dirty="0" err="1" smtClean="0">
                <a:latin typeface="Constantia" pitchFamily="18" charset="0"/>
                <a:cs typeface="Arial" pitchFamily="34" charset="0"/>
              </a:rPr>
              <a:t>Spiritual</a:t>
            </a:r>
            <a:r>
              <a:rPr lang="pl-PL" sz="1300" i="1" dirty="0" smtClean="0">
                <a:latin typeface="Constantia" pitchFamily="18" charset="0"/>
                <a:cs typeface="Arial" pitchFamily="34" charset="0"/>
              </a:rPr>
              <a:t>, Public Speech,  Health, </a:t>
            </a:r>
            <a:r>
              <a:rPr lang="pl-PL" sz="1300" i="1" dirty="0" err="1" smtClean="0">
                <a:latin typeface="Constantia" pitchFamily="18" charset="0"/>
                <a:cs typeface="Arial" pitchFamily="34" charset="0"/>
              </a:rPr>
              <a:t>Culture</a:t>
            </a:r>
            <a:r>
              <a:rPr lang="pl-PL" sz="1300" i="1" dirty="0" smtClean="0">
                <a:latin typeface="Constantia" pitchFamily="18" charset="0"/>
                <a:cs typeface="Arial" pitchFamily="34" charset="0"/>
              </a:rPr>
              <a:t>, Green and</a:t>
            </a:r>
          </a:p>
        </p:txBody>
      </p:sp>
      <p:sp>
        <p:nvSpPr>
          <p:cNvPr id="49" name="pole tekstowe 48"/>
          <p:cNvSpPr txBox="1"/>
          <p:nvPr/>
        </p:nvSpPr>
        <p:spPr>
          <a:xfrm>
            <a:off x="5796136" y="2852936"/>
            <a:ext cx="2880320" cy="523220"/>
          </a:xfrm>
          <a:prstGeom prst="rect">
            <a:avLst/>
          </a:prstGeom>
          <a:noFill/>
          <a:ln w="12700">
            <a:solidFill>
              <a:srgbClr val="CC0000"/>
            </a:solidFill>
          </a:ln>
        </p:spPr>
        <p:txBody>
          <a:bodyPr wrap="square" rtlCol="0">
            <a:spAutoFit/>
          </a:bodyPr>
          <a:lstStyle/>
          <a:p>
            <a:pPr algn="ctr"/>
            <a:r>
              <a:rPr lang="pl-PL" sz="1400" i="1" dirty="0" smtClean="0">
                <a:latin typeface="Constantia" pitchFamily="18" charset="0"/>
                <a:cs typeface="Arial" pitchFamily="34" charset="0"/>
              </a:rPr>
              <a:t>Innovation and Entrepreneurship Centre</a:t>
            </a:r>
          </a:p>
        </p:txBody>
      </p:sp>
      <p:pic>
        <p:nvPicPr>
          <p:cNvPr id="32775" name="Picture 7"/>
          <p:cNvPicPr>
            <a:picLocks noChangeAspect="1" noChangeArrowheads="1"/>
          </p:cNvPicPr>
          <p:nvPr/>
        </p:nvPicPr>
        <p:blipFill>
          <a:blip r:embed="rId5" cstate="print"/>
          <a:srcRect l="5734" r="4433"/>
          <a:stretch>
            <a:fillRect/>
          </a:stretch>
        </p:blipFill>
        <p:spPr bwMode="auto">
          <a:xfrm>
            <a:off x="5759624" y="836713"/>
            <a:ext cx="2772816" cy="696410"/>
          </a:xfrm>
          <a:prstGeom prst="rect">
            <a:avLst/>
          </a:prstGeom>
          <a:noFill/>
          <a:ln w="9525">
            <a:noFill/>
            <a:miter lim="800000"/>
            <a:headEnd/>
            <a:tailEnd/>
          </a:ln>
        </p:spPr>
      </p:pic>
      <p:sp>
        <p:nvSpPr>
          <p:cNvPr id="51" name="Strzałka w lewo 50"/>
          <p:cNvSpPr/>
          <p:nvPr/>
        </p:nvSpPr>
        <p:spPr>
          <a:xfrm>
            <a:off x="5004048" y="3933056"/>
            <a:ext cx="3816424" cy="1800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err="1" smtClean="0">
                <a:latin typeface="Constantia" pitchFamily="18" charset="0"/>
              </a:rPr>
              <a:t>Dr</a:t>
            </a:r>
            <a:r>
              <a:rPr lang="pl-PL" sz="1200" dirty="0" smtClean="0">
                <a:latin typeface="Constantia" pitchFamily="18" charset="0"/>
              </a:rPr>
              <a:t>. </a:t>
            </a:r>
            <a:r>
              <a:rPr lang="en-US" sz="1200" dirty="0" smtClean="0">
                <a:latin typeface="Constantia" pitchFamily="18" charset="0"/>
              </a:rPr>
              <a:t>Alicja Adamczak</a:t>
            </a:r>
            <a:r>
              <a:rPr lang="pl-PL" sz="1200" dirty="0" smtClean="0">
                <a:latin typeface="Constantia" pitchFamily="18" charset="0"/>
              </a:rPr>
              <a:t>, </a:t>
            </a:r>
          </a:p>
          <a:p>
            <a:pPr algn="ctr"/>
            <a:r>
              <a:rPr lang="pl-PL" sz="1200" dirty="0" err="1" smtClean="0">
                <a:latin typeface="Constantia" pitchFamily="18" charset="0"/>
              </a:rPr>
              <a:t>President</a:t>
            </a:r>
            <a:r>
              <a:rPr lang="pl-PL" sz="1200" dirty="0" smtClean="0">
                <a:latin typeface="Constantia" pitchFamily="18" charset="0"/>
              </a:rPr>
              <a:t> of the </a:t>
            </a:r>
            <a:r>
              <a:rPr lang="en-US" sz="1200" dirty="0" smtClean="0">
                <a:latin typeface="Constantia" pitchFamily="18" charset="0"/>
              </a:rPr>
              <a:t>Polish Patent Office</a:t>
            </a:r>
            <a:r>
              <a:rPr lang="pl-PL" sz="1200" dirty="0" smtClean="0">
                <a:latin typeface="Constantia" pitchFamily="18" charset="0"/>
              </a:rPr>
              <a:t> </a:t>
            </a:r>
            <a:r>
              <a:rPr lang="pl-PL" sz="1200" dirty="0" err="1" smtClean="0">
                <a:latin typeface="Constantia" pitchFamily="18" charset="0"/>
              </a:rPr>
              <a:t>is</a:t>
            </a:r>
            <a:r>
              <a:rPr lang="pl-PL" sz="1200" dirty="0" smtClean="0">
                <a:latin typeface="Constantia" pitchFamily="18" charset="0"/>
              </a:rPr>
              <a:t> a </a:t>
            </a:r>
            <a:r>
              <a:rPr lang="pl-PL" sz="1200" dirty="0" err="1" smtClean="0">
                <a:latin typeface="Constantia" pitchFamily="18" charset="0"/>
              </a:rPr>
              <a:t>member</a:t>
            </a:r>
            <a:r>
              <a:rPr lang="pl-PL" sz="1200" dirty="0" smtClean="0">
                <a:latin typeface="Constantia" pitchFamily="18" charset="0"/>
              </a:rPr>
              <a:t> of t</a:t>
            </a:r>
            <a:r>
              <a:rPr lang="en-US" sz="1200" dirty="0" smtClean="0">
                <a:latin typeface="Constantia" pitchFamily="18" charset="0"/>
              </a:rPr>
              <a:t>he </a:t>
            </a:r>
            <a:r>
              <a:rPr lang="en-US" sz="1200" dirty="0" err="1" smtClean="0">
                <a:latin typeface="Constantia" pitchFamily="18" charset="0"/>
              </a:rPr>
              <a:t>Programme</a:t>
            </a:r>
            <a:r>
              <a:rPr lang="en-US" sz="1200" dirty="0" smtClean="0">
                <a:latin typeface="Constantia" pitchFamily="18" charset="0"/>
              </a:rPr>
              <a:t> Board</a:t>
            </a:r>
            <a:r>
              <a:rPr lang="pl-PL" sz="1200" dirty="0" smtClean="0">
                <a:latin typeface="Constantia" pitchFamily="18" charset="0"/>
              </a:rPr>
              <a:t> of the Congress of Wo</a:t>
            </a:r>
            <a:r>
              <a:rPr lang="pl-PL" sz="1200" dirty="0" smtClean="0"/>
              <a:t>men</a:t>
            </a:r>
            <a:endParaRPr lang="pl-PL" sz="1200" dirty="0"/>
          </a:p>
        </p:txBody>
      </p:sp>
      <p:sp>
        <p:nvSpPr>
          <p:cNvPr id="53" name="pole tekstowe 52"/>
          <p:cNvSpPr txBox="1"/>
          <p:nvPr/>
        </p:nvSpPr>
        <p:spPr>
          <a:xfrm>
            <a:off x="6660232" y="3645024"/>
            <a:ext cx="1584176" cy="461665"/>
          </a:xfrm>
          <a:prstGeom prst="rect">
            <a:avLst/>
          </a:prstGeom>
          <a:noFill/>
        </p:spPr>
        <p:txBody>
          <a:bodyPr wrap="square" rtlCol="0">
            <a:spAutoFit/>
          </a:bodyPr>
          <a:lstStyle/>
          <a:p>
            <a:r>
              <a:rPr lang="pl-PL" sz="1200" dirty="0" smtClean="0">
                <a:solidFill>
                  <a:schemeClr val="lt1"/>
                </a:solidFill>
                <a:latin typeface="+mn-lt"/>
              </a:rPr>
              <a:t>    </a:t>
            </a:r>
            <a:r>
              <a:rPr lang="pl-PL" sz="1200" dirty="0" err="1" smtClean="0">
                <a:solidFill>
                  <a:schemeClr val="lt1"/>
                </a:solidFill>
                <a:latin typeface="Constantia" pitchFamily="18" charset="0"/>
              </a:rPr>
              <a:t>Area</a:t>
            </a:r>
            <a:r>
              <a:rPr lang="pl-PL" sz="1200" dirty="0" smtClean="0">
                <a:solidFill>
                  <a:schemeClr val="lt1"/>
                </a:solidFill>
                <a:latin typeface="Constantia" pitchFamily="18" charset="0"/>
              </a:rPr>
              <a:t> of cooperation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Prostokąt z rogami ściętymi z jednej strony 30"/>
          <p:cNvSpPr/>
          <p:nvPr/>
        </p:nvSpPr>
        <p:spPr>
          <a:xfrm>
            <a:off x="251520" y="3933056"/>
            <a:ext cx="8568952" cy="1944216"/>
          </a:xfrm>
          <a:prstGeom prst="snip2SameRect">
            <a:avLst>
              <a:gd name="adj1" fmla="val 35506"/>
              <a:gd name="adj2" fmla="val 0"/>
            </a:avLst>
          </a:prstGeom>
          <a:gradFill>
            <a:gsLst>
              <a:gs pos="0">
                <a:schemeClr val="bg1">
                  <a:lumMod val="50000"/>
                </a:schemeClr>
              </a:gs>
              <a:gs pos="39999">
                <a:srgbClr val="85C2FF"/>
              </a:gs>
              <a:gs pos="70000">
                <a:srgbClr val="C4D6EB"/>
              </a:gs>
              <a:gs pos="100000">
                <a:srgbClr val="FFEBFA"/>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Tytuł 1"/>
          <p:cNvSpPr txBox="1">
            <a:spLocks/>
          </p:cNvSpPr>
          <p:nvPr/>
        </p:nvSpPr>
        <p:spPr>
          <a:xfrm>
            <a:off x="0" y="188640"/>
            <a:ext cx="9144000" cy="576064"/>
          </a:xfrm>
          <a:prstGeom prst="rect">
            <a:avLst/>
          </a:prstGeom>
        </p:spPr>
        <p:txBody>
          <a:bodyPr vert="horz" lIns="91440" tIns="45720" rIns="91440" bIns="45720" rtlCol="0">
            <a:noAutofit/>
          </a:bodyPr>
          <a:lstStyle/>
          <a:p>
            <a:pPr marL="342900" lvl="0" indent="-342900" algn="ctr" fontAlgn="auto">
              <a:spcBef>
                <a:spcPct val="20000"/>
              </a:spcBef>
              <a:spcAft>
                <a:spcPts val="0"/>
              </a:spcAft>
              <a:defRPr/>
            </a:pPr>
            <a:r>
              <a:rPr lang="pl-PL" sz="2800" i="1" dirty="0" err="1" smtClean="0">
                <a:solidFill>
                  <a:srgbClr val="CC0000"/>
                </a:solidFill>
                <a:latin typeface="Constantia" pitchFamily="18" charset="0"/>
              </a:rPr>
              <a:t>Examples</a:t>
            </a:r>
            <a:r>
              <a:rPr lang="pl-PL" sz="2800" i="1" dirty="0" smtClean="0">
                <a:solidFill>
                  <a:srgbClr val="CC0000"/>
                </a:solidFill>
                <a:latin typeface="Constantia" pitchFamily="18" charset="0"/>
              </a:rPr>
              <a:t> of </a:t>
            </a:r>
            <a:r>
              <a:rPr lang="pl-PL" sz="2800" i="1" dirty="0" err="1" smtClean="0">
                <a:solidFill>
                  <a:srgbClr val="CC0000"/>
                </a:solidFill>
                <a:latin typeface="Constantia" pitchFamily="18" charset="0"/>
              </a:rPr>
              <a:t>Initiatives</a:t>
            </a:r>
            <a:r>
              <a:rPr lang="pl-PL" sz="2800" i="1" dirty="0" smtClean="0">
                <a:solidFill>
                  <a:srgbClr val="CC0000"/>
                </a:solidFill>
                <a:latin typeface="Constantia" pitchFamily="18" charset="0"/>
              </a:rPr>
              <a:t> </a:t>
            </a:r>
            <a:r>
              <a:rPr lang="pl-PL" sz="2800" i="1" dirty="0" err="1" smtClean="0">
                <a:solidFill>
                  <a:srgbClr val="CC0000"/>
                </a:solidFill>
                <a:latin typeface="Constantia" pitchFamily="18" charset="0"/>
              </a:rPr>
              <a:t>Supported</a:t>
            </a:r>
            <a:r>
              <a:rPr lang="pl-PL" sz="2800" i="1" dirty="0" smtClean="0">
                <a:solidFill>
                  <a:srgbClr val="CC0000"/>
                </a:solidFill>
                <a:latin typeface="Constantia" pitchFamily="18" charset="0"/>
              </a:rPr>
              <a:t> by the PPO</a:t>
            </a:r>
            <a:endParaRPr lang="en-GB" sz="2800" i="1" dirty="0">
              <a:solidFill>
                <a:srgbClr val="CC0000"/>
              </a:solidFill>
              <a:latin typeface="Constantia" pitchFamily="18" charset="0"/>
            </a:endParaRPr>
          </a:p>
        </p:txBody>
      </p:sp>
      <p:sp>
        <p:nvSpPr>
          <p:cNvPr id="19" name="Symbol zastępczy stopki 18"/>
          <p:cNvSpPr>
            <a:spLocks noGrp="1"/>
          </p:cNvSpPr>
          <p:nvPr>
            <p:ph type="ftr" sz="quarter" idx="11"/>
          </p:nvPr>
        </p:nvSpPr>
        <p:spPr/>
        <p:txBody>
          <a:bodyPr/>
          <a:lstStyle/>
          <a:p>
            <a:pPr algn="ctr">
              <a:defRPr/>
            </a:pPr>
            <a:r>
              <a:rPr lang="pl-PL" dirty="0" smtClean="0"/>
              <a:t>Panel </a:t>
            </a:r>
            <a:r>
              <a:rPr lang="pl-PL" dirty="0" err="1" smtClean="0"/>
              <a:t>Discussion</a:t>
            </a:r>
            <a:r>
              <a:rPr lang="pl-PL" dirty="0" smtClean="0"/>
              <a:t> on Women and </a:t>
            </a:r>
            <a:r>
              <a:rPr lang="pl-PL" dirty="0" err="1" smtClean="0"/>
              <a:t>Intellectual</a:t>
            </a:r>
            <a:r>
              <a:rPr lang="pl-PL" dirty="0" smtClean="0"/>
              <a:t> Property,  </a:t>
            </a:r>
            <a:r>
              <a:rPr lang="pl-PL" dirty="0" err="1" smtClean="0"/>
              <a:t>Oct</a:t>
            </a:r>
            <a:r>
              <a:rPr lang="pl-PL" dirty="0" smtClean="0"/>
              <a:t>. 13, 2015</a:t>
            </a:r>
            <a:endParaRPr lang="en-US" dirty="0" smtClean="0"/>
          </a:p>
          <a:p>
            <a:pPr algn="ctr">
              <a:defRPr/>
            </a:pPr>
            <a:endParaRPr lang="en-US" dirty="0"/>
          </a:p>
        </p:txBody>
      </p:sp>
      <p:sp>
        <p:nvSpPr>
          <p:cNvPr id="24" name="Prostokąt zaokrąglony 23"/>
          <p:cNvSpPr/>
          <p:nvPr/>
        </p:nvSpPr>
        <p:spPr>
          <a:xfrm>
            <a:off x="1115616" y="836712"/>
            <a:ext cx="3168352" cy="4104456"/>
          </a:xfrm>
          <a:prstGeom prst="roundRect">
            <a:avLst/>
          </a:prstGeom>
          <a:solidFill>
            <a:schemeClr val="accent5">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pl-PL" sz="1000" dirty="0" smtClean="0"/>
          </a:p>
          <a:p>
            <a:endParaRPr lang="pl-PL" sz="1000" dirty="0" smtClean="0"/>
          </a:p>
          <a:p>
            <a:endParaRPr lang="pl-PL" sz="1000" dirty="0" smtClean="0"/>
          </a:p>
          <a:p>
            <a:endParaRPr lang="pl-PL" sz="1000" dirty="0" smtClean="0"/>
          </a:p>
          <a:p>
            <a:endParaRPr lang="pl-PL" sz="1000" dirty="0" smtClean="0"/>
          </a:p>
          <a:p>
            <a:endParaRPr lang="pl-PL" sz="1000" dirty="0" smtClean="0"/>
          </a:p>
          <a:p>
            <a:endParaRPr lang="pl-PL" sz="1000" dirty="0" smtClean="0"/>
          </a:p>
          <a:p>
            <a:r>
              <a:rPr lang="en-GB" sz="1300" dirty="0" smtClean="0">
                <a:solidFill>
                  <a:schemeClr val="bg1"/>
                </a:solidFill>
                <a:latin typeface="Constantia" pitchFamily="18" charset="0"/>
              </a:rPr>
              <a:t>The aim of the contest is to find talented women scientists and to reward them for their incredible creativity and idea</a:t>
            </a:r>
            <a:r>
              <a:rPr lang="pl-PL" sz="1300" dirty="0" smtClean="0">
                <a:solidFill>
                  <a:schemeClr val="bg1"/>
                </a:solidFill>
                <a:latin typeface="Constantia" pitchFamily="18" charset="0"/>
              </a:rPr>
              <a:t>s</a:t>
            </a:r>
            <a:r>
              <a:rPr lang="en-GB" sz="1300" dirty="0" smtClean="0">
                <a:solidFill>
                  <a:schemeClr val="bg1"/>
                </a:solidFill>
                <a:latin typeface="Constantia" pitchFamily="18" charset="0"/>
              </a:rPr>
              <a:t>. </a:t>
            </a:r>
            <a:endParaRPr lang="pl-PL" sz="1300" dirty="0" smtClean="0">
              <a:solidFill>
                <a:schemeClr val="bg1"/>
              </a:solidFill>
              <a:latin typeface="Constantia" pitchFamily="18" charset="0"/>
            </a:endParaRPr>
          </a:p>
          <a:p>
            <a:endParaRPr lang="pl-PL" sz="1300" dirty="0" smtClean="0">
              <a:solidFill>
                <a:schemeClr val="bg1"/>
              </a:solidFill>
              <a:latin typeface="Constantia" pitchFamily="18" charset="0"/>
            </a:endParaRPr>
          </a:p>
          <a:p>
            <a:r>
              <a:rPr lang="en-GB" sz="1300" dirty="0" smtClean="0">
                <a:solidFill>
                  <a:schemeClr val="bg1"/>
                </a:solidFill>
                <a:latin typeface="Constantia" pitchFamily="18" charset="0"/>
              </a:rPr>
              <a:t>The authors of innovative inventions are invited to present their solutions at the international trade fair iENA  in Nuremberg. </a:t>
            </a:r>
            <a:endParaRPr lang="pl-PL" sz="1300" dirty="0" smtClean="0">
              <a:solidFill>
                <a:schemeClr val="bg1"/>
              </a:solidFill>
              <a:latin typeface="Constantia" pitchFamily="18" charset="0"/>
            </a:endParaRPr>
          </a:p>
          <a:p>
            <a:endParaRPr lang="pl-PL" sz="1300" dirty="0" smtClean="0">
              <a:solidFill>
                <a:schemeClr val="bg1"/>
              </a:solidFill>
              <a:latin typeface="Constantia" pitchFamily="18" charset="0"/>
            </a:endParaRPr>
          </a:p>
          <a:p>
            <a:r>
              <a:rPr lang="en-GB" sz="1300" dirty="0" smtClean="0">
                <a:solidFill>
                  <a:schemeClr val="bg1"/>
                </a:solidFill>
                <a:latin typeface="Constantia" pitchFamily="18" charset="0"/>
              </a:rPr>
              <a:t>The competition “Innovation is a Woman” has been organized for the fifth time by the Foundation Women of Science</a:t>
            </a:r>
            <a:r>
              <a:rPr lang="en-GB" sz="1200" dirty="0" smtClean="0">
                <a:solidFill>
                  <a:schemeClr val="bg1"/>
                </a:solidFill>
                <a:latin typeface="Constantia" pitchFamily="18" charset="0"/>
              </a:rPr>
              <a:t>. </a:t>
            </a:r>
            <a:endParaRPr lang="pl-PL" sz="1200" dirty="0" smtClean="0">
              <a:solidFill>
                <a:schemeClr val="bg1"/>
              </a:solidFill>
              <a:latin typeface="Constantia" pitchFamily="18" charset="0"/>
            </a:endParaRPr>
          </a:p>
        </p:txBody>
      </p:sp>
      <p:pic>
        <p:nvPicPr>
          <p:cNvPr id="37890" name="Picture 2" descr="Kobiety Nauki"/>
          <p:cNvPicPr>
            <a:picLocks noChangeAspect="1" noChangeArrowheads="1"/>
          </p:cNvPicPr>
          <p:nvPr/>
        </p:nvPicPr>
        <p:blipFill>
          <a:blip r:embed="rId3" cstate="print"/>
          <a:srcRect/>
          <a:stretch>
            <a:fillRect/>
          </a:stretch>
        </p:blipFill>
        <p:spPr bwMode="auto">
          <a:xfrm>
            <a:off x="1331640" y="908720"/>
            <a:ext cx="880098" cy="990110"/>
          </a:xfrm>
          <a:prstGeom prst="rect">
            <a:avLst/>
          </a:prstGeom>
          <a:noFill/>
        </p:spPr>
      </p:pic>
      <p:sp>
        <p:nvSpPr>
          <p:cNvPr id="26" name="pole tekstowe 25"/>
          <p:cNvSpPr txBox="1"/>
          <p:nvPr/>
        </p:nvSpPr>
        <p:spPr>
          <a:xfrm>
            <a:off x="2267744" y="1052736"/>
            <a:ext cx="1728192" cy="590931"/>
          </a:xfrm>
          <a:prstGeom prst="rect">
            <a:avLst/>
          </a:prstGeom>
          <a:noFill/>
        </p:spPr>
        <p:txBody>
          <a:bodyPr wrap="square" rtlCol="0">
            <a:spAutoFit/>
          </a:bodyPr>
          <a:lstStyle/>
          <a:p>
            <a:pPr lvl="0" algn="ctr" defTabSz="488950">
              <a:lnSpc>
                <a:spcPct val="90000"/>
              </a:lnSpc>
              <a:spcAft>
                <a:spcPct val="35000"/>
              </a:spcAft>
            </a:pPr>
            <a:r>
              <a:rPr lang="pl-PL" dirty="0" smtClean="0">
                <a:solidFill>
                  <a:srgbClr val="692169"/>
                </a:solidFill>
                <a:latin typeface="Constantia" pitchFamily="18" charset="0"/>
              </a:rPr>
              <a:t>„Innovation </a:t>
            </a:r>
            <a:br>
              <a:rPr lang="pl-PL" dirty="0" smtClean="0">
                <a:solidFill>
                  <a:srgbClr val="692169"/>
                </a:solidFill>
                <a:latin typeface="Constantia" pitchFamily="18" charset="0"/>
              </a:rPr>
            </a:br>
            <a:r>
              <a:rPr lang="pl-PL" dirty="0" smtClean="0">
                <a:solidFill>
                  <a:srgbClr val="692169"/>
                </a:solidFill>
                <a:latin typeface="Constantia" pitchFamily="18" charset="0"/>
              </a:rPr>
              <a:t>is a Wom</a:t>
            </a:r>
            <a:r>
              <a:rPr lang="pl-PL" dirty="0" smtClean="0">
                <a:solidFill>
                  <a:srgbClr val="692169"/>
                </a:solidFill>
              </a:rPr>
              <a:t>an”</a:t>
            </a:r>
          </a:p>
        </p:txBody>
      </p:sp>
      <p:sp>
        <p:nvSpPr>
          <p:cNvPr id="28" name="Prostokąt zaokrąglony 27"/>
          <p:cNvSpPr/>
          <p:nvPr/>
        </p:nvSpPr>
        <p:spPr>
          <a:xfrm>
            <a:off x="4788024" y="836712"/>
            <a:ext cx="3168352" cy="4104456"/>
          </a:xfrm>
          <a:prstGeom prst="roundRect">
            <a:avLst/>
          </a:prstGeom>
          <a:solidFill>
            <a:schemeClr val="bg1">
              <a:lumMod val="8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endParaRPr lang="pl-PL" sz="1000" dirty="0" smtClean="0"/>
          </a:p>
          <a:p>
            <a:endParaRPr lang="pl-PL" sz="1000" dirty="0" smtClean="0"/>
          </a:p>
          <a:p>
            <a:endParaRPr lang="pl-PL" sz="1000" dirty="0" smtClean="0"/>
          </a:p>
          <a:p>
            <a:endParaRPr lang="pl-PL" sz="1000" dirty="0" smtClean="0"/>
          </a:p>
          <a:p>
            <a:endParaRPr lang="pl-PL" sz="1000" dirty="0" smtClean="0"/>
          </a:p>
          <a:p>
            <a:endParaRPr lang="pl-PL" sz="1000" dirty="0" smtClean="0"/>
          </a:p>
          <a:p>
            <a:endParaRPr lang="pl-PL" sz="1000" dirty="0" smtClean="0">
              <a:solidFill>
                <a:schemeClr val="bg1"/>
              </a:solidFill>
            </a:endParaRPr>
          </a:p>
          <a:p>
            <a:r>
              <a:rPr lang="en-GB" sz="1400" dirty="0" smtClean="0">
                <a:solidFill>
                  <a:schemeClr val="accent3">
                    <a:lumMod val="50000"/>
                  </a:schemeClr>
                </a:solidFill>
                <a:latin typeface="Constantia" pitchFamily="18" charset="0"/>
              </a:rPr>
              <a:t>The conference aims at considering how to strengthen the empowerment of women in professional and social life, including how to support their self-esteem in order for them to carry out their tasks better and more effectively.</a:t>
            </a:r>
            <a:endParaRPr lang="pl-PL" sz="1400" dirty="0" smtClean="0">
              <a:solidFill>
                <a:schemeClr val="accent3">
                  <a:lumMod val="50000"/>
                </a:schemeClr>
              </a:solidFill>
              <a:latin typeface="Constantia" pitchFamily="18" charset="0"/>
            </a:endParaRPr>
          </a:p>
          <a:p>
            <a:endParaRPr lang="pl-PL" sz="1400" dirty="0" smtClean="0">
              <a:solidFill>
                <a:schemeClr val="accent3">
                  <a:lumMod val="50000"/>
                </a:schemeClr>
              </a:solidFill>
              <a:latin typeface="Constantia" pitchFamily="18" charset="0"/>
            </a:endParaRPr>
          </a:p>
          <a:p>
            <a:r>
              <a:rPr lang="pl-PL" sz="1400" dirty="0" smtClean="0">
                <a:solidFill>
                  <a:schemeClr val="accent3">
                    <a:lumMod val="50000"/>
                  </a:schemeClr>
                </a:solidFill>
                <a:latin typeface="Constantia" pitchFamily="18" charset="0"/>
              </a:rPr>
              <a:t>T</a:t>
            </a:r>
            <a:r>
              <a:rPr lang="en-US" sz="1400" dirty="0" smtClean="0">
                <a:solidFill>
                  <a:schemeClr val="accent3">
                    <a:lumMod val="50000"/>
                  </a:schemeClr>
                </a:solidFill>
                <a:latin typeface="Constantia" pitchFamily="18" charset="0"/>
              </a:rPr>
              <a:t>he </a:t>
            </a:r>
            <a:r>
              <a:rPr lang="pl-PL" sz="1400" dirty="0" err="1" smtClean="0">
                <a:solidFill>
                  <a:schemeClr val="accent3">
                    <a:lumMod val="50000"/>
                  </a:schemeClr>
                </a:solidFill>
                <a:latin typeface="Constantia" pitchFamily="18" charset="0"/>
              </a:rPr>
              <a:t>aim</a:t>
            </a:r>
            <a:r>
              <a:rPr lang="pl-PL" sz="1400" dirty="0" smtClean="0">
                <a:solidFill>
                  <a:schemeClr val="accent3">
                    <a:lumMod val="50000"/>
                  </a:schemeClr>
                </a:solidFill>
                <a:latin typeface="Constantia" pitchFamily="18" charset="0"/>
              </a:rPr>
              <a:t> </a:t>
            </a:r>
            <a:r>
              <a:rPr lang="pl-PL" sz="1400" dirty="0" err="1" smtClean="0">
                <a:solidFill>
                  <a:schemeClr val="accent3">
                    <a:lumMod val="50000"/>
                  </a:schemeClr>
                </a:solidFill>
                <a:latin typeface="Constantia" pitchFamily="18" charset="0"/>
              </a:rPr>
              <a:t>is</a:t>
            </a:r>
            <a:r>
              <a:rPr lang="pl-PL" sz="1400" dirty="0" smtClean="0">
                <a:solidFill>
                  <a:schemeClr val="accent3">
                    <a:lumMod val="50000"/>
                  </a:schemeClr>
                </a:solidFill>
                <a:latin typeface="Constantia" pitchFamily="18" charset="0"/>
              </a:rPr>
              <a:t> to p</a:t>
            </a:r>
            <a:r>
              <a:rPr lang="en-US" sz="1400" dirty="0" err="1" smtClean="0">
                <a:solidFill>
                  <a:schemeClr val="accent3">
                    <a:lumMod val="50000"/>
                  </a:schemeClr>
                </a:solidFill>
                <a:latin typeface="Constantia" pitchFamily="18" charset="0"/>
              </a:rPr>
              <a:t>rovide</a:t>
            </a:r>
            <a:r>
              <a:rPr lang="en-US" sz="1400" dirty="0" smtClean="0">
                <a:solidFill>
                  <a:schemeClr val="accent3">
                    <a:lumMod val="50000"/>
                  </a:schemeClr>
                </a:solidFill>
                <a:latin typeface="Constantia" pitchFamily="18" charset="0"/>
              </a:rPr>
              <a:t> a place where </a:t>
            </a:r>
            <a:r>
              <a:rPr lang="pl-PL" sz="1400" dirty="0" err="1" smtClean="0">
                <a:solidFill>
                  <a:schemeClr val="accent3">
                    <a:lumMod val="50000"/>
                  </a:schemeClr>
                </a:solidFill>
                <a:latin typeface="Constantia" pitchFamily="18" charset="0"/>
              </a:rPr>
              <a:t>women</a:t>
            </a:r>
            <a:r>
              <a:rPr lang="en-US" sz="1400" dirty="0" smtClean="0">
                <a:solidFill>
                  <a:schemeClr val="accent3">
                    <a:lumMod val="50000"/>
                  </a:schemeClr>
                </a:solidFill>
                <a:latin typeface="Constantia" pitchFamily="18" charset="0"/>
              </a:rPr>
              <a:t> can share their experience and thoughts</a:t>
            </a:r>
            <a:r>
              <a:rPr lang="pl-PL" sz="1400" dirty="0" smtClean="0">
                <a:solidFill>
                  <a:schemeClr val="accent3">
                    <a:lumMod val="50000"/>
                  </a:schemeClr>
                </a:solidFill>
                <a:latin typeface="Constantia" pitchFamily="18" charset="0"/>
              </a:rPr>
              <a:t>.</a:t>
            </a:r>
            <a:endParaRPr lang="pl-PL" sz="1400" dirty="0">
              <a:solidFill>
                <a:schemeClr val="accent3">
                  <a:lumMod val="50000"/>
                </a:schemeClr>
              </a:solidFill>
              <a:latin typeface="Constantia" pitchFamily="18" charset="0"/>
            </a:endParaRPr>
          </a:p>
        </p:txBody>
      </p:sp>
      <p:sp>
        <p:nvSpPr>
          <p:cNvPr id="33" name="pole tekstowe 32"/>
          <p:cNvSpPr txBox="1"/>
          <p:nvPr/>
        </p:nvSpPr>
        <p:spPr>
          <a:xfrm>
            <a:off x="1043608" y="5157192"/>
            <a:ext cx="6912768" cy="984885"/>
          </a:xfrm>
          <a:prstGeom prst="rect">
            <a:avLst/>
          </a:prstGeom>
          <a:noFill/>
        </p:spPr>
        <p:txBody>
          <a:bodyPr wrap="square" rtlCol="0">
            <a:spAutoFit/>
          </a:bodyPr>
          <a:lstStyle/>
          <a:p>
            <a:pPr algn="ctr"/>
            <a:r>
              <a:rPr lang="pl-PL" sz="2000" dirty="0" smtClean="0">
                <a:solidFill>
                  <a:schemeClr val="bg1"/>
                </a:solidFill>
                <a:latin typeface="Constantia" pitchFamily="18" charset="0"/>
              </a:rPr>
              <a:t>Polish Patent Office – </a:t>
            </a:r>
            <a:br>
              <a:rPr lang="pl-PL" sz="2000" dirty="0" smtClean="0">
                <a:solidFill>
                  <a:schemeClr val="bg1"/>
                </a:solidFill>
                <a:latin typeface="Constantia" pitchFamily="18" charset="0"/>
              </a:rPr>
            </a:br>
            <a:r>
              <a:rPr lang="pl-PL" sz="2000" dirty="0" smtClean="0">
                <a:solidFill>
                  <a:schemeClr val="bg1"/>
                </a:solidFill>
                <a:latin typeface="Constantia" pitchFamily="18" charset="0"/>
              </a:rPr>
              <a:t>Partner of the </a:t>
            </a:r>
            <a:r>
              <a:rPr lang="pl-PL" sz="2000" dirty="0" err="1" smtClean="0">
                <a:solidFill>
                  <a:schemeClr val="bg1"/>
                </a:solidFill>
                <a:latin typeface="Constantia" pitchFamily="18" charset="0"/>
              </a:rPr>
              <a:t>Initiatives</a:t>
            </a:r>
            <a:endParaRPr lang="pl-PL" sz="2000" dirty="0" smtClean="0">
              <a:solidFill>
                <a:schemeClr val="bg1"/>
              </a:solidFill>
              <a:latin typeface="Constantia" pitchFamily="18" charset="0"/>
            </a:endParaRPr>
          </a:p>
          <a:p>
            <a:pPr algn="ctr"/>
            <a:endParaRPr lang="pl-PL" dirty="0">
              <a:latin typeface="Constantia" pitchFamily="18" charset="0"/>
            </a:endParaRPr>
          </a:p>
        </p:txBody>
      </p:sp>
      <p:pic>
        <p:nvPicPr>
          <p:cNvPr id="37892" name="Picture 4" descr="http://archiwum.kobietawiedzawladza.pl/images/logo.png"/>
          <p:cNvPicPr>
            <a:picLocks noChangeAspect="1" noChangeArrowheads="1"/>
          </p:cNvPicPr>
          <p:nvPr/>
        </p:nvPicPr>
        <p:blipFill>
          <a:blip r:embed="rId4" cstate="print"/>
          <a:srcRect/>
          <a:stretch>
            <a:fillRect/>
          </a:stretch>
        </p:blipFill>
        <p:spPr bwMode="auto">
          <a:xfrm>
            <a:off x="4860032" y="836712"/>
            <a:ext cx="1296144" cy="1296145"/>
          </a:xfrm>
          <a:prstGeom prst="rect">
            <a:avLst/>
          </a:prstGeom>
          <a:noFill/>
        </p:spPr>
      </p:pic>
      <p:sp>
        <p:nvSpPr>
          <p:cNvPr id="34" name="pole tekstowe 33"/>
          <p:cNvSpPr txBox="1"/>
          <p:nvPr/>
        </p:nvSpPr>
        <p:spPr>
          <a:xfrm>
            <a:off x="5940152" y="1052736"/>
            <a:ext cx="2016224" cy="923330"/>
          </a:xfrm>
          <a:prstGeom prst="rect">
            <a:avLst/>
          </a:prstGeom>
          <a:noFill/>
        </p:spPr>
        <p:txBody>
          <a:bodyPr wrap="square" rtlCol="0">
            <a:spAutoFit/>
          </a:bodyPr>
          <a:lstStyle/>
          <a:p>
            <a:pPr algn="ctr"/>
            <a:r>
              <a:rPr lang="en-GB" dirty="0" smtClean="0">
                <a:solidFill>
                  <a:srgbClr val="CC0000"/>
                </a:solidFill>
                <a:latin typeface="Constantia" pitchFamily="18" charset="0"/>
              </a:rPr>
              <a:t>“Woman – Knowledge – Power”</a:t>
            </a:r>
            <a:endParaRPr lang="pl-PL" dirty="0" err="1" smtClean="0">
              <a:solidFill>
                <a:srgbClr val="CC0000"/>
              </a:solidFill>
              <a:latin typeface="Constanti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
          <p:cNvSpPr txBox="1">
            <a:spLocks/>
          </p:cNvSpPr>
          <p:nvPr/>
        </p:nvSpPr>
        <p:spPr>
          <a:xfrm>
            <a:off x="0" y="188640"/>
            <a:ext cx="9144000" cy="576064"/>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pl-PL" sz="2800" i="1" dirty="0" err="1" smtClean="0">
                <a:solidFill>
                  <a:srgbClr val="CC0000"/>
                </a:solidFill>
                <a:latin typeface="Constantia" pitchFamily="18" charset="0"/>
              </a:rPr>
              <a:t>Variety</a:t>
            </a:r>
            <a:r>
              <a:rPr lang="pl-PL" sz="2800" i="1" dirty="0" smtClean="0">
                <a:solidFill>
                  <a:srgbClr val="CC0000"/>
                </a:solidFill>
                <a:latin typeface="Constantia" pitchFamily="18" charset="0"/>
              </a:rPr>
              <a:t> of </a:t>
            </a:r>
            <a:r>
              <a:rPr lang="pl-PL" sz="2800" i="1" dirty="0" err="1" smtClean="0">
                <a:solidFill>
                  <a:srgbClr val="CC0000"/>
                </a:solidFill>
                <a:latin typeface="Constantia" pitchFamily="18" charset="0"/>
              </a:rPr>
              <a:t>Bottom-up</a:t>
            </a:r>
            <a:r>
              <a:rPr lang="pl-PL" sz="2800" i="1" dirty="0" smtClean="0">
                <a:solidFill>
                  <a:srgbClr val="CC0000"/>
                </a:solidFill>
                <a:latin typeface="Constantia" pitchFamily="18" charset="0"/>
              </a:rPr>
              <a:t> </a:t>
            </a:r>
            <a:r>
              <a:rPr lang="pl-PL" sz="2800" i="1" dirty="0" err="1" smtClean="0">
                <a:solidFill>
                  <a:srgbClr val="CC0000"/>
                </a:solidFill>
                <a:latin typeface="Constantia" pitchFamily="18" charset="0"/>
              </a:rPr>
              <a:t>Initiatives</a:t>
            </a:r>
            <a:r>
              <a:rPr lang="pl-PL" sz="2800" i="1" dirty="0" smtClean="0">
                <a:solidFill>
                  <a:srgbClr val="CC0000"/>
                </a:solidFill>
                <a:latin typeface="Constantia" pitchFamily="18" charset="0"/>
              </a:rPr>
              <a:t> in Poland</a:t>
            </a:r>
            <a:endParaRPr lang="en-GB" sz="2800" i="1" dirty="0">
              <a:solidFill>
                <a:srgbClr val="CC0000"/>
              </a:solidFill>
              <a:latin typeface="Constantia" pitchFamily="18" charset="0"/>
            </a:endParaRPr>
          </a:p>
        </p:txBody>
      </p:sp>
      <p:sp>
        <p:nvSpPr>
          <p:cNvPr id="19" name="Symbol zastępczy stopki 18"/>
          <p:cNvSpPr>
            <a:spLocks noGrp="1"/>
          </p:cNvSpPr>
          <p:nvPr>
            <p:ph type="ftr" sz="quarter" idx="11"/>
          </p:nvPr>
        </p:nvSpPr>
        <p:spPr/>
        <p:txBody>
          <a:bodyPr/>
          <a:lstStyle/>
          <a:p>
            <a:pPr algn="ctr">
              <a:defRPr/>
            </a:pPr>
            <a:r>
              <a:rPr lang="pl-PL" sz="1100" dirty="0" smtClean="0">
                <a:latin typeface="Constantia" pitchFamily="18" charset="0"/>
              </a:rPr>
              <a:t>Panel Discussion on Women and Intellectual Property,  </a:t>
            </a:r>
            <a:r>
              <a:rPr lang="pl-PL" sz="1100" dirty="0" err="1" smtClean="0">
                <a:latin typeface="Constantia" pitchFamily="18" charset="0"/>
              </a:rPr>
              <a:t>Oct</a:t>
            </a:r>
            <a:r>
              <a:rPr lang="pl-PL" sz="1100" dirty="0" smtClean="0">
                <a:latin typeface="Constantia" pitchFamily="18" charset="0"/>
              </a:rPr>
              <a:t>. 13, 2015</a:t>
            </a:r>
            <a:endParaRPr lang="en-US" sz="1100" dirty="0">
              <a:latin typeface="Constantia" pitchFamily="18" charset="0"/>
            </a:endParaRPr>
          </a:p>
        </p:txBody>
      </p:sp>
      <p:pic>
        <p:nvPicPr>
          <p:cNvPr id="34818" name="Picture 2" descr="https://upload.wikimedia.org/wikipedia/commons/f/f0/Polska_kontur_bialy.pn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2195736" y="908720"/>
            <a:ext cx="4243827" cy="4176464"/>
          </a:xfrm>
          <a:prstGeom prst="rect">
            <a:avLst/>
          </a:prstGeom>
          <a:noFill/>
        </p:spPr>
      </p:pic>
      <p:sp>
        <p:nvSpPr>
          <p:cNvPr id="22" name="Objaśnienie prostokątne zaokrąglone 21"/>
          <p:cNvSpPr/>
          <p:nvPr/>
        </p:nvSpPr>
        <p:spPr>
          <a:xfrm>
            <a:off x="107504" y="3068960"/>
            <a:ext cx="2232248" cy="1512168"/>
          </a:xfrm>
          <a:prstGeom prst="wedgeRoundRectCallout">
            <a:avLst>
              <a:gd name="adj1" fmla="val 113412"/>
              <a:gd name="adj2" fmla="val -53041"/>
              <a:gd name="adj3" fmla="val 16667"/>
            </a:avLst>
          </a:prstGeom>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lvl="0" algn="ctr"/>
            <a:r>
              <a:rPr lang="en-US" sz="1200" i="1" u="sng" dirty="0" smtClean="0">
                <a:solidFill>
                  <a:srgbClr val="C00000"/>
                </a:solidFill>
                <a:latin typeface="Constantia" pitchFamily="18" charset="0"/>
              </a:rPr>
              <a:t>Best Woman Inventor</a:t>
            </a:r>
            <a:r>
              <a:rPr lang="en-US" sz="1200" u="sng" dirty="0" smtClean="0">
                <a:solidFill>
                  <a:srgbClr val="C00000"/>
                </a:solidFill>
                <a:latin typeface="Constantia" pitchFamily="18" charset="0"/>
              </a:rPr>
              <a:t>  </a:t>
            </a:r>
            <a:endParaRPr lang="pl-PL" sz="1200" u="sng" dirty="0" smtClean="0">
              <a:solidFill>
                <a:srgbClr val="C00000"/>
              </a:solidFill>
              <a:latin typeface="Constantia" pitchFamily="18" charset="0"/>
            </a:endParaRPr>
          </a:p>
          <a:p>
            <a:pPr lvl="0" algn="ctr"/>
            <a:r>
              <a:rPr lang="en-US" sz="1100" b="0" dirty="0" smtClean="0">
                <a:latin typeface="Constantia" pitchFamily="18" charset="0"/>
              </a:rPr>
              <a:t>competition organized by the Association of Polish Inventors and Rationalize</a:t>
            </a:r>
            <a:r>
              <a:rPr lang="pl-PL" sz="1100" b="0" dirty="0" err="1" smtClean="0">
                <a:latin typeface="Constantia" pitchFamily="18" charset="0"/>
              </a:rPr>
              <a:t>r</a:t>
            </a:r>
            <a:r>
              <a:rPr lang="en-US" sz="1100" b="0" dirty="0" smtClean="0">
                <a:latin typeface="Constantia" pitchFamily="18" charset="0"/>
              </a:rPr>
              <a:t>s and </a:t>
            </a:r>
            <a:r>
              <a:rPr lang="pl-PL" sz="1100" b="0" dirty="0" smtClean="0">
                <a:latin typeface="Constantia" pitchFamily="18" charset="0"/>
              </a:rPr>
              <a:t>the </a:t>
            </a:r>
            <a:r>
              <a:rPr lang="en-US" sz="1100" b="0" dirty="0" smtClean="0">
                <a:latin typeface="Constantia" pitchFamily="18" charset="0"/>
              </a:rPr>
              <a:t>periodical</a:t>
            </a:r>
            <a:r>
              <a:rPr lang="pl-PL" sz="1100" b="0" dirty="0" smtClean="0">
                <a:latin typeface="Constantia" pitchFamily="18" charset="0"/>
              </a:rPr>
              <a:t> </a:t>
            </a:r>
            <a:r>
              <a:rPr lang="en-US" sz="1100" b="0" dirty="0" smtClean="0">
                <a:latin typeface="Constantia" pitchFamily="18" charset="0"/>
              </a:rPr>
              <a:t>„Technical Review. Engineering Magazine”</a:t>
            </a:r>
            <a:r>
              <a:rPr lang="pl-PL" sz="1100" b="0" dirty="0" smtClean="0">
                <a:latin typeface="Constantia" pitchFamily="18" charset="0"/>
              </a:rPr>
              <a:t>.</a:t>
            </a:r>
            <a:endParaRPr lang="pl-PL" sz="1000" dirty="0">
              <a:latin typeface="Constantia" pitchFamily="18" charset="0"/>
            </a:endParaRPr>
          </a:p>
        </p:txBody>
      </p:sp>
      <p:sp>
        <p:nvSpPr>
          <p:cNvPr id="23" name="Objaśnienie prostokątne zaokrąglone 22"/>
          <p:cNvSpPr/>
          <p:nvPr/>
        </p:nvSpPr>
        <p:spPr>
          <a:xfrm>
            <a:off x="6588224" y="692696"/>
            <a:ext cx="2376264" cy="1728192"/>
          </a:xfrm>
          <a:prstGeom prst="wedgeRoundRectCallout">
            <a:avLst>
              <a:gd name="adj1" fmla="val -95565"/>
              <a:gd name="adj2" fmla="val 45398"/>
              <a:gd name="adj3" fmla="val 16667"/>
            </a:avLst>
          </a:prstGeom>
          <a:solidFill>
            <a:schemeClr val="bg1">
              <a:lumMod val="85000"/>
            </a:schemeClr>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algn="ctr"/>
            <a:r>
              <a:rPr lang="en-GB" sz="1200" i="1" u="sng" dirty="0" smtClean="0">
                <a:solidFill>
                  <a:srgbClr val="C00000"/>
                </a:solidFill>
                <a:latin typeface="Constantia" pitchFamily="18" charset="0"/>
              </a:rPr>
              <a:t>Woman’s Potential Survey</a:t>
            </a:r>
            <a:endParaRPr lang="pl-PL" sz="1200" i="1" u="sng" dirty="0" smtClean="0">
              <a:solidFill>
                <a:srgbClr val="C00000"/>
              </a:solidFill>
              <a:latin typeface="Constantia" pitchFamily="18" charset="0"/>
            </a:endParaRPr>
          </a:p>
          <a:p>
            <a:pPr algn="ctr"/>
            <a:r>
              <a:rPr lang="en-GB" sz="950" dirty="0" smtClean="0">
                <a:solidFill>
                  <a:srgbClr val="EC7614"/>
                </a:solidFill>
                <a:latin typeface="Constantia" pitchFamily="18" charset="0"/>
              </a:rPr>
              <a:t>Objective of survey is a</a:t>
            </a:r>
            <a:r>
              <a:rPr lang="pl-PL" sz="950" dirty="0" smtClean="0">
                <a:solidFill>
                  <a:srgbClr val="EC7614"/>
                </a:solidFill>
                <a:latin typeface="Constantia" pitchFamily="18" charset="0"/>
              </a:rPr>
              <a:t>n </a:t>
            </a:r>
            <a:r>
              <a:rPr lang="en-GB" sz="950" dirty="0" smtClean="0">
                <a:solidFill>
                  <a:srgbClr val="EC7614"/>
                </a:solidFill>
                <a:latin typeface="Constantia" pitchFamily="18" charset="0"/>
              </a:rPr>
              <a:t>analysis of conditions relating to the choice of educational path by women as well as a diagnosis how facilitate activation and dynamisation of women’s potential for the technological industry.</a:t>
            </a:r>
            <a:endParaRPr lang="pl-PL" sz="950" dirty="0">
              <a:solidFill>
                <a:srgbClr val="EC7614"/>
              </a:solidFill>
              <a:latin typeface="Constantia" pitchFamily="18" charset="0"/>
            </a:endParaRPr>
          </a:p>
        </p:txBody>
      </p:sp>
      <p:sp>
        <p:nvSpPr>
          <p:cNvPr id="24" name="Objaśnienie prostokątne zaokrąglone 23"/>
          <p:cNvSpPr/>
          <p:nvPr/>
        </p:nvSpPr>
        <p:spPr>
          <a:xfrm>
            <a:off x="6588224" y="3861048"/>
            <a:ext cx="2160240" cy="2160240"/>
          </a:xfrm>
          <a:prstGeom prst="wedgeRoundRectCallout">
            <a:avLst>
              <a:gd name="adj1" fmla="val -108909"/>
              <a:gd name="adj2" fmla="val -83979"/>
              <a:gd name="adj3" fmla="val 16667"/>
            </a:avLst>
          </a:prstGeom>
          <a:solidFill>
            <a:srgbClr val="C0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algn="ctr"/>
            <a:endParaRPr lang="pl-PL" sz="1050" u="sng" dirty="0" smtClean="0">
              <a:solidFill>
                <a:srgbClr val="FFFF00"/>
              </a:solidFill>
            </a:endParaRPr>
          </a:p>
          <a:p>
            <a:pPr algn="ctr"/>
            <a:r>
              <a:rPr lang="en-GB" sz="1200" u="sng" dirty="0" smtClean="0">
                <a:solidFill>
                  <a:srgbClr val="FFFF00"/>
                </a:solidFill>
                <a:latin typeface="Constantia" pitchFamily="18" charset="0"/>
              </a:rPr>
              <a:t>Lean in STEM! Project</a:t>
            </a:r>
            <a:endParaRPr lang="pl-PL" sz="1200" u="sng" dirty="0" smtClean="0">
              <a:solidFill>
                <a:srgbClr val="FFFF00"/>
              </a:solidFill>
              <a:latin typeface="Constantia" pitchFamily="18" charset="0"/>
            </a:endParaRPr>
          </a:p>
          <a:p>
            <a:pPr algn="ctr"/>
            <a:endParaRPr lang="pl-PL" sz="200" u="sng" dirty="0" smtClean="0">
              <a:solidFill>
                <a:srgbClr val="FFFF00"/>
              </a:solidFill>
              <a:latin typeface="Constantia" pitchFamily="18" charset="0"/>
            </a:endParaRPr>
          </a:p>
          <a:p>
            <a:pPr algn="ctr"/>
            <a:r>
              <a:rPr lang="en-GB" sz="1000" b="0" dirty="0" smtClean="0">
                <a:latin typeface="Constantia" pitchFamily="18" charset="0"/>
              </a:rPr>
              <a:t>The project offers several solutions supporting creation of a female networking culture in the technological industry and the STEM area. The objective of the project is promotion of technical and scientific education and career in the technological industry and other STEM-related areas among young women.</a:t>
            </a:r>
            <a:endParaRPr lang="pl-PL" sz="1000" b="0" dirty="0" smtClean="0">
              <a:latin typeface="Constantia" pitchFamily="18" charset="0"/>
            </a:endParaRPr>
          </a:p>
          <a:p>
            <a:pPr lvl="0" algn="ctr"/>
            <a:endParaRPr lang="pl-PL" sz="1000" dirty="0">
              <a:solidFill>
                <a:srgbClr val="EC7614"/>
              </a:solidFill>
              <a:latin typeface="Constantia" pitchFamily="18" charset="0"/>
            </a:endParaRPr>
          </a:p>
        </p:txBody>
      </p:sp>
      <p:sp>
        <p:nvSpPr>
          <p:cNvPr id="25" name="Objaśnienie prostokątne zaokrąglone 24"/>
          <p:cNvSpPr/>
          <p:nvPr/>
        </p:nvSpPr>
        <p:spPr>
          <a:xfrm>
            <a:off x="179512" y="836712"/>
            <a:ext cx="1800200" cy="2016224"/>
          </a:xfrm>
          <a:prstGeom prst="wedgeRoundRectCallout">
            <a:avLst>
              <a:gd name="adj1" fmla="val 206314"/>
              <a:gd name="adj2" fmla="val 24249"/>
              <a:gd name="adj3" fmla="val 16667"/>
            </a:avLst>
          </a:prstGeom>
          <a:solidFill>
            <a:srgbClr val="C0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lvl="0" algn="ctr"/>
            <a:r>
              <a:rPr lang="en-US" sz="1200" i="1" u="sng" dirty="0" smtClean="0">
                <a:solidFill>
                  <a:srgbClr val="EC7614"/>
                </a:solidFill>
                <a:latin typeface="Constantia" pitchFamily="18" charset="0"/>
              </a:rPr>
              <a:t>Women’s Entrepreneurship Foundation</a:t>
            </a:r>
            <a:r>
              <a:rPr lang="pl-PL" sz="1200" i="1" u="sng" dirty="0" smtClean="0">
                <a:solidFill>
                  <a:srgbClr val="EC7614"/>
                </a:solidFill>
                <a:latin typeface="Constantia" pitchFamily="18" charset="0"/>
              </a:rPr>
              <a:t>/ Black Swan Fund</a:t>
            </a:r>
            <a:r>
              <a:rPr lang="en-US" sz="1200" i="1" u="sng" dirty="0" smtClean="0">
                <a:solidFill>
                  <a:srgbClr val="EC7614"/>
                </a:solidFill>
                <a:latin typeface="Constantia" pitchFamily="18" charset="0"/>
              </a:rPr>
              <a:t> </a:t>
            </a:r>
            <a:endParaRPr lang="pl-PL" sz="1200" i="1" u="sng" dirty="0" smtClean="0">
              <a:solidFill>
                <a:srgbClr val="EC7614"/>
              </a:solidFill>
              <a:latin typeface="Constantia" pitchFamily="18" charset="0"/>
            </a:endParaRPr>
          </a:p>
          <a:p>
            <a:pPr lvl="0" algn="ctr"/>
            <a:r>
              <a:rPr lang="en-US" sz="1000" b="0" dirty="0" smtClean="0">
                <a:latin typeface="Constantia" pitchFamily="18" charset="0"/>
              </a:rPr>
              <a:t>is a non profit organization dedicated to promote female entrepreneurship in Poland</a:t>
            </a:r>
            <a:r>
              <a:rPr lang="pl-PL" sz="1000" b="0" dirty="0" smtClean="0">
                <a:latin typeface="Constantia" pitchFamily="18" charset="0"/>
              </a:rPr>
              <a:t> and </a:t>
            </a:r>
            <a:r>
              <a:rPr lang="en-US" sz="1000" b="0" dirty="0" smtClean="0">
                <a:latin typeface="Constantia" pitchFamily="18" charset="0"/>
              </a:rPr>
              <a:t>support women who want to set up and grow their own businesses.</a:t>
            </a:r>
            <a:endParaRPr lang="pl-PL" sz="800" b="0" dirty="0">
              <a:solidFill>
                <a:srgbClr val="EC7614"/>
              </a:solidFill>
              <a:latin typeface="Constantia" pitchFamily="18" charset="0"/>
            </a:endParaRPr>
          </a:p>
        </p:txBody>
      </p:sp>
      <p:sp>
        <p:nvSpPr>
          <p:cNvPr id="26" name="Objaśnienie prostokątne zaokrąglone 25"/>
          <p:cNvSpPr/>
          <p:nvPr/>
        </p:nvSpPr>
        <p:spPr>
          <a:xfrm>
            <a:off x="1187624" y="4797152"/>
            <a:ext cx="5040560" cy="1152128"/>
          </a:xfrm>
          <a:prstGeom prst="wedgeRoundRectCallout">
            <a:avLst>
              <a:gd name="adj1" fmla="val -1157"/>
              <a:gd name="adj2" fmla="val -79202"/>
              <a:gd name="adj3" fmla="val 16667"/>
            </a:avLst>
          </a:prstGeom>
          <a:solidFill>
            <a:schemeClr val="bg1">
              <a:lumMod val="65000"/>
            </a:schemeClr>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algn="ctr"/>
            <a:r>
              <a:rPr lang="pl-PL" sz="1200" i="1" u="sng" dirty="0" smtClean="0">
                <a:solidFill>
                  <a:srgbClr val="C00000"/>
                </a:solidFill>
                <a:latin typeface="Constantia" pitchFamily="18" charset="0"/>
              </a:rPr>
              <a:t>C</a:t>
            </a:r>
            <a:r>
              <a:rPr lang="en-US" sz="1200" i="1" u="sng" dirty="0" err="1" smtClean="0">
                <a:solidFill>
                  <a:srgbClr val="C00000"/>
                </a:solidFill>
                <a:latin typeface="Constantia" pitchFamily="18" charset="0"/>
              </a:rPr>
              <a:t>ompetition</a:t>
            </a:r>
            <a:r>
              <a:rPr lang="en-US" sz="1200" i="1" u="sng" dirty="0" smtClean="0">
                <a:solidFill>
                  <a:srgbClr val="C00000"/>
                </a:solidFill>
                <a:latin typeface="Constantia" pitchFamily="18" charset="0"/>
              </a:rPr>
              <a:t> "Girls of the Future - in the footsteps of Maria </a:t>
            </a:r>
            <a:r>
              <a:rPr lang="en-US" sz="1200" i="1" u="sng" dirty="0" err="1" smtClean="0">
                <a:solidFill>
                  <a:srgbClr val="C00000"/>
                </a:solidFill>
                <a:latin typeface="Constantia" pitchFamily="18" charset="0"/>
              </a:rPr>
              <a:t>Skłodowska</a:t>
            </a:r>
            <a:r>
              <a:rPr lang="en-US" sz="1200" i="1" u="sng" dirty="0" smtClean="0">
                <a:solidFill>
                  <a:srgbClr val="C00000"/>
                </a:solidFill>
                <a:latin typeface="Constantia" pitchFamily="18" charset="0"/>
              </a:rPr>
              <a:t>-Curie</a:t>
            </a:r>
            <a:r>
              <a:rPr lang="pl-PL" sz="1200" i="1" u="sng" dirty="0" smtClean="0">
                <a:solidFill>
                  <a:srgbClr val="C00000"/>
                </a:solidFill>
                <a:latin typeface="Constantia" pitchFamily="18" charset="0"/>
              </a:rPr>
              <a:t>”</a:t>
            </a:r>
          </a:p>
          <a:p>
            <a:pPr algn="ctr"/>
            <a:endParaRPr lang="pl-PL" sz="500" u="sng" dirty="0" smtClean="0">
              <a:latin typeface="Constantia" pitchFamily="18" charset="0"/>
            </a:endParaRPr>
          </a:p>
          <a:p>
            <a:pPr algn="ctr"/>
            <a:r>
              <a:rPr lang="en-US" sz="1100" b="0" dirty="0" smtClean="0">
                <a:latin typeface="Constantia" pitchFamily="18" charset="0"/>
              </a:rPr>
              <a:t>organized by the Ministry of Science and Higher Education and Elle magazine</a:t>
            </a:r>
            <a:r>
              <a:rPr lang="pl-PL" sz="1100" b="0" dirty="0" smtClean="0">
                <a:latin typeface="Constantia" pitchFamily="18" charset="0"/>
              </a:rPr>
              <a:t> to </a:t>
            </a:r>
            <a:r>
              <a:rPr lang="en-US" sz="1100" b="0" dirty="0" smtClean="0">
                <a:latin typeface="Constantia" pitchFamily="18" charset="0"/>
              </a:rPr>
              <a:t>award</a:t>
            </a:r>
            <a:r>
              <a:rPr lang="pl-PL" sz="1100" b="0" dirty="0" smtClean="0">
                <a:latin typeface="Constantia" pitchFamily="18" charset="0"/>
              </a:rPr>
              <a:t> </a:t>
            </a:r>
            <a:r>
              <a:rPr lang="en-US" sz="1100" b="0" dirty="0" smtClean="0">
                <a:latin typeface="Constantia" pitchFamily="18" charset="0"/>
              </a:rPr>
              <a:t>outstanding students in science, engineering, natural and medical sciences, who conduct their own research or work in research teams.</a:t>
            </a:r>
            <a:endParaRPr lang="pl-PL" sz="1100" b="0" dirty="0">
              <a:solidFill>
                <a:srgbClr val="EC7614"/>
              </a:solidFill>
              <a:latin typeface="Constantia" pitchFamily="18" charset="0"/>
            </a:endParaRPr>
          </a:p>
        </p:txBody>
      </p:sp>
      <p:sp>
        <p:nvSpPr>
          <p:cNvPr id="27" name="Objaśnienie prostokątne zaokrąglone 26"/>
          <p:cNvSpPr/>
          <p:nvPr/>
        </p:nvSpPr>
        <p:spPr>
          <a:xfrm>
            <a:off x="6804248" y="2564904"/>
            <a:ext cx="2160240" cy="1152128"/>
          </a:xfrm>
          <a:prstGeom prst="wedgeRoundRectCallout">
            <a:avLst>
              <a:gd name="adj1" fmla="val -125286"/>
              <a:gd name="adj2" fmla="val -27948"/>
              <a:gd name="adj3" fmla="val 16667"/>
            </a:avLst>
          </a:prstGeom>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lvl="0" algn="ctr"/>
            <a:r>
              <a:rPr lang="en-US" sz="1100" u="sng" dirty="0" smtClean="0">
                <a:solidFill>
                  <a:schemeClr val="bg1">
                    <a:lumMod val="50000"/>
                  </a:schemeClr>
                </a:solidFill>
                <a:latin typeface="Constantia" pitchFamily="18" charset="0"/>
              </a:rPr>
              <a:t>"For Women in Science" </a:t>
            </a:r>
            <a:r>
              <a:rPr lang="en-US" sz="1050" b="0" dirty="0" err="1" smtClean="0">
                <a:latin typeface="Constantia" pitchFamily="18" charset="0"/>
              </a:rPr>
              <a:t>organised</a:t>
            </a:r>
            <a:r>
              <a:rPr lang="en-US" sz="1050" b="0" dirty="0" smtClean="0">
                <a:latin typeface="Constantia" pitchFamily="18" charset="0"/>
              </a:rPr>
              <a:t> by </a:t>
            </a:r>
            <a:r>
              <a:rPr lang="en-US" sz="1050" b="0" dirty="0" err="1" smtClean="0">
                <a:latin typeface="Constantia" pitchFamily="18" charset="0"/>
              </a:rPr>
              <a:t>L'Oréal</a:t>
            </a:r>
            <a:r>
              <a:rPr lang="en-US" sz="1050" b="0" dirty="0" smtClean="0">
                <a:latin typeface="Constantia" pitchFamily="18" charset="0"/>
              </a:rPr>
              <a:t> Polska in collaboration with Polish Committee for UNESCO and the Ministry of Science and Higher Education</a:t>
            </a:r>
            <a:endParaRPr lang="pl-PL" sz="1050" b="0" dirty="0">
              <a:latin typeface="Constantia" pitchFamily="18" charset="0"/>
            </a:endParaRPr>
          </a:p>
        </p:txBody>
      </p:sp>
      <p:sp>
        <p:nvSpPr>
          <p:cNvPr id="11" name="Objaśnienie prostokątne zaokrąglone 10"/>
          <p:cNvSpPr/>
          <p:nvPr/>
        </p:nvSpPr>
        <p:spPr>
          <a:xfrm>
            <a:off x="5076056" y="1052736"/>
            <a:ext cx="1296144" cy="936104"/>
          </a:xfrm>
          <a:prstGeom prst="wedgeRoundRectCallout">
            <a:avLst>
              <a:gd name="adj1" fmla="val -44245"/>
              <a:gd name="adj2" fmla="val 85336"/>
              <a:gd name="adj3" fmla="val 16667"/>
            </a:avLst>
          </a:prstGeom>
          <a:solidFill>
            <a:srgbClr val="C0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rtlCol="0" anchor="ctr"/>
          <a:lstStyle/>
          <a:p>
            <a:pPr algn="ctr"/>
            <a:r>
              <a:rPr lang="en-US" sz="1200" u="sng" dirty="0" smtClean="0">
                <a:solidFill>
                  <a:srgbClr val="FFFF00"/>
                </a:solidFill>
                <a:latin typeface="Constantia" pitchFamily="18" charset="0"/>
              </a:rPr>
              <a:t>Women Leadership in Business Foundation</a:t>
            </a:r>
            <a:endParaRPr lang="pl-PL" sz="1200" u="sng" dirty="0">
              <a:solidFill>
                <a:srgbClr val="FFFF00"/>
              </a:solidFill>
              <a:latin typeface="Constanti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a:bodyPr>
          <a:lstStyle/>
          <a:p>
            <a:pPr marL="0" indent="0" algn="ctr">
              <a:buNone/>
            </a:pPr>
            <a:r>
              <a:rPr lang="en-GB" b="1" i="1" dirty="0" smtClean="0">
                <a:solidFill>
                  <a:srgbClr val="CC0000"/>
                </a:solidFill>
                <a:latin typeface="Constantia" pitchFamily="18" charset="0"/>
              </a:rPr>
              <a:t>Are we there yet? - Recommendations</a:t>
            </a:r>
          </a:p>
          <a:p>
            <a:pPr marL="0" indent="0" algn="ctr">
              <a:buNone/>
            </a:pPr>
            <a:endParaRPr lang="pl-PL" i="1" dirty="0" smtClean="0">
              <a:solidFill>
                <a:srgbClr val="CC0000"/>
              </a:solidFill>
              <a:latin typeface="Constantia" pitchFamily="18" charset="0"/>
            </a:endParaRPr>
          </a:p>
          <a:p>
            <a:pPr marL="0" indent="0">
              <a:buNone/>
            </a:pPr>
            <a:endParaRPr lang="pl-PL" i="1" dirty="0">
              <a:solidFill>
                <a:srgbClr val="CC0000"/>
              </a:solidFill>
              <a:latin typeface="Constantia" pitchFamily="18" charset="0"/>
            </a:endParaRPr>
          </a:p>
          <a:p>
            <a:pPr marL="0" indent="0">
              <a:buNone/>
            </a:pPr>
            <a:r>
              <a:rPr lang="pl-PL" i="1" dirty="0" smtClean="0">
                <a:solidFill>
                  <a:srgbClr val="CC0000"/>
                </a:solidFill>
                <a:latin typeface="Constantia" pitchFamily="18" charset="0"/>
              </a:rPr>
              <a:t> </a:t>
            </a:r>
          </a:p>
        </p:txBody>
      </p:sp>
      <p:sp>
        <p:nvSpPr>
          <p:cNvPr id="3" name="Footer Placeholder 2"/>
          <p:cNvSpPr>
            <a:spLocks noGrp="1"/>
          </p:cNvSpPr>
          <p:nvPr>
            <p:ph type="ftr" sz="quarter" idx="11"/>
          </p:nvPr>
        </p:nvSpPr>
        <p:spPr/>
        <p:txBody>
          <a:bodyPr/>
          <a:lstStyle/>
          <a:p>
            <a:pPr algn="ctr">
              <a:defRPr/>
            </a:pPr>
            <a:r>
              <a:rPr lang="pl-PL" sz="1100" dirty="0" smtClean="0">
                <a:latin typeface="Constantia" pitchFamily="18" charset="0"/>
              </a:rPr>
              <a:t>Panel Discussion on Women and Intellectual Property,  </a:t>
            </a:r>
            <a:r>
              <a:rPr lang="pl-PL" sz="1100" dirty="0" err="1" smtClean="0">
                <a:latin typeface="Constantia" pitchFamily="18" charset="0"/>
              </a:rPr>
              <a:t>Oct</a:t>
            </a:r>
            <a:r>
              <a:rPr lang="pl-PL" sz="1100" dirty="0" smtClean="0">
                <a:latin typeface="Constantia" pitchFamily="18" charset="0"/>
              </a:rPr>
              <a:t>. 13, 2015</a:t>
            </a:r>
            <a:endParaRPr lang="en-US" sz="1100" dirty="0">
              <a:latin typeface="Constantia" pitchFamily="18" charset="0"/>
            </a:endParaRPr>
          </a:p>
        </p:txBody>
      </p:sp>
      <p:graphicFrame>
        <p:nvGraphicFramePr>
          <p:cNvPr id="6" name="Diagram 5"/>
          <p:cNvGraphicFramePr/>
          <p:nvPr/>
        </p:nvGraphicFramePr>
        <p:xfrm>
          <a:off x="1115616" y="1052736"/>
          <a:ext cx="6912768" cy="440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8817305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UP">
  <a:themeElements>
    <a:clrScheme name="Aspek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k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spek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5790</TotalTime>
  <Words>1051</Words>
  <Application>Microsoft Office PowerPoint</Application>
  <PresentationFormat>Pokaz na ekranie (4:3)</PresentationFormat>
  <Paragraphs>120</Paragraphs>
  <Slides>11</Slides>
  <Notes>11</Notes>
  <HiddenSlides>0</HiddenSlides>
  <MMClips>0</MMClips>
  <ScaleCrop>false</ScaleCrop>
  <HeadingPairs>
    <vt:vector size="4" baseType="variant">
      <vt:variant>
        <vt:lpstr>Motyw</vt:lpstr>
      </vt:variant>
      <vt:variant>
        <vt:i4>1</vt:i4>
      </vt:variant>
      <vt:variant>
        <vt:lpstr>Tytuły slajdów</vt:lpstr>
      </vt:variant>
      <vt:variant>
        <vt:i4>11</vt:i4>
      </vt:variant>
    </vt:vector>
  </HeadingPairs>
  <TitlesOfParts>
    <vt:vector size="12" baseType="lpstr">
      <vt:lpstr>UP</vt:lpstr>
      <vt:lpstr>Slajd 1</vt:lpstr>
      <vt:lpstr>Slajd 2</vt:lpstr>
      <vt:lpstr>How can we accelerate the positive changes we witness?</vt:lpstr>
      <vt:lpstr>Slajd 4</vt:lpstr>
      <vt:lpstr>Slajd 5</vt:lpstr>
      <vt:lpstr>Slajd 6</vt:lpstr>
      <vt:lpstr>Slajd 7</vt:lpstr>
      <vt:lpstr>Slajd 8</vt:lpstr>
      <vt:lpstr>Slajd 9</vt:lpstr>
      <vt:lpstr>Slajd 10</vt:lpstr>
      <vt:lpstr>Slajd 11</vt:lpstr>
    </vt:vector>
  </TitlesOfParts>
  <Company>U.P.R.P.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mgedlek</dc:creator>
  <cp:lastModifiedBy>Włodzimierz Kućko (admin)</cp:lastModifiedBy>
  <cp:revision>364</cp:revision>
  <dcterms:created xsi:type="dcterms:W3CDTF">2007-03-19T12:19:14Z</dcterms:created>
  <dcterms:modified xsi:type="dcterms:W3CDTF">2015-10-09T09:50:49Z</dcterms:modified>
</cp:coreProperties>
</file>