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0" r:id="rId1"/>
  </p:sldMasterIdLst>
  <p:notesMasterIdLst>
    <p:notesMasterId r:id="rId32"/>
  </p:notesMasterIdLst>
  <p:handoutMasterIdLst>
    <p:handoutMasterId r:id="rId33"/>
  </p:handoutMasterIdLst>
  <p:sldIdLst>
    <p:sldId id="256" r:id="rId2"/>
    <p:sldId id="257" r:id="rId3"/>
    <p:sldId id="259" r:id="rId4"/>
    <p:sldId id="290" r:id="rId5"/>
    <p:sldId id="296" r:id="rId6"/>
    <p:sldId id="297" r:id="rId7"/>
    <p:sldId id="299" r:id="rId8"/>
    <p:sldId id="298" r:id="rId9"/>
    <p:sldId id="300" r:id="rId10"/>
    <p:sldId id="260" r:id="rId11"/>
    <p:sldId id="261" r:id="rId12"/>
    <p:sldId id="262" r:id="rId13"/>
    <p:sldId id="263" r:id="rId14"/>
    <p:sldId id="264" r:id="rId15"/>
    <p:sldId id="265" r:id="rId16"/>
    <p:sldId id="279" r:id="rId17"/>
    <p:sldId id="280" r:id="rId18"/>
    <p:sldId id="281" r:id="rId19"/>
    <p:sldId id="267" r:id="rId20"/>
    <p:sldId id="268" r:id="rId21"/>
    <p:sldId id="270" r:id="rId22"/>
    <p:sldId id="282" r:id="rId23"/>
    <p:sldId id="287" r:id="rId24"/>
    <p:sldId id="288" r:id="rId25"/>
    <p:sldId id="289" r:id="rId26"/>
    <p:sldId id="293" r:id="rId27"/>
    <p:sldId id="292" r:id="rId28"/>
    <p:sldId id="294" r:id="rId29"/>
    <p:sldId id="295" r:id="rId30"/>
    <p:sldId id="301" r:id="rId31"/>
  </p:sldIdLst>
  <p:sldSz cx="9144000" cy="6858000" type="screen4x3"/>
  <p:notesSz cx="6854825" cy="9664700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114FFB"/>
    <a:srgbClr val="618FFD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142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57161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594225"/>
            <a:ext cx="5026025" cy="406876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89873" tIns="44148" rIns="89873" bIns="441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notes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1747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68400" y="842963"/>
            <a:ext cx="4518025" cy="338772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  <p:extLst>
      <p:ext uri="{BB962C8B-B14F-4D97-AF65-F5344CB8AC3E}">
        <p14:creationId xmlns:p14="http://schemas.microsoft.com/office/powerpoint/2010/main" val="297778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3277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9/8/2011</a:t>
            </a:r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9/8/2011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© Vladimir Yossifov, 2011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9/8/2011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1728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818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9/8/2011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9/8/2011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9/8/2011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9/8/2011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9/8/2011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9/8/2011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9/8/2011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r>
              <a:rPr lang="en-US" smtClean="0"/>
              <a:t>9/8/2011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r>
              <a:rPr lang="en-US" smtClean="0"/>
              <a:t>9/8/2011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r>
              <a:rPr lang="en-US" smtClean="0"/>
              <a:t>© Vladimir Yossifov, 2011 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FEBEB0A-9E3D-4B14-9782-E2AE3DA60D9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661" r:id="rId12"/>
    <p:sldLayoutId id="2147483660" r:id="rId13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1828800"/>
            <a:ext cx="7406640" cy="1472184"/>
          </a:xfrm>
        </p:spPr>
        <p:txBody>
          <a:bodyPr>
            <a:normAutofit fontScale="90000"/>
          </a:bodyPr>
          <a:lstStyle/>
          <a:p>
            <a:pPr algn="r"/>
            <a:r>
              <a:rPr lang="en-US" sz="2700" b="1" dirty="0">
                <a:solidFill>
                  <a:srgbClr val="002060"/>
                </a:solidFill>
                <a:effectLst/>
              </a:rPr>
              <a:t>WIPO TRAINING OF TRAINERS PROGRAM ON EFFECTIVE INTELLECTUAL PROPERTY ASSET MANAGEMENT BY SMALL AND MEDIUM-SIZED ENTERPRISES (SMEs) </a:t>
            </a:r>
            <a:br>
              <a:rPr lang="en-US" sz="2700" b="1" dirty="0">
                <a:solidFill>
                  <a:srgbClr val="002060"/>
                </a:solidFill>
                <a:effectLst/>
              </a:rPr>
            </a:br>
            <a:r>
              <a:rPr lang="en-US" dirty="0" smtClean="0">
                <a:solidFill>
                  <a:srgbClr val="002060"/>
                </a:solidFill>
              </a:rPr>
              <a:t/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organized by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/>
            </a:r>
            <a:br>
              <a:rPr lang="en-US" sz="20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0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the World Intellectual Property Organization (WIPO)</a:t>
            </a:r>
            <a:br>
              <a:rPr lang="en-US" sz="20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</a:b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and the 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Turkish Patent Institute</a:t>
            </a:r>
            <a:r>
              <a:rPr lang="en-US" sz="20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000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Istanbul, September 13 to 15,  2011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886200"/>
            <a:ext cx="7924800" cy="1752600"/>
          </a:xfrm>
        </p:spPr>
        <p:txBody>
          <a:bodyPr>
            <a:normAutofit fontScale="85000" lnSpcReduction="20000"/>
          </a:bodyPr>
          <a:lstStyle/>
          <a:p>
            <a:pPr marL="342900" indent="-342900">
              <a:defRPr/>
            </a:pPr>
            <a:r>
              <a:rPr lang="en-US" sz="3300" dirty="0">
                <a:solidFill>
                  <a:srgbClr val="FF0000"/>
                </a:solidFill>
                <a:effectLst/>
              </a:rPr>
              <a:t>Shaping Business Strategy </a:t>
            </a:r>
            <a:r>
              <a:rPr lang="en-US" sz="3300" dirty="0" smtClean="0">
                <a:solidFill>
                  <a:srgbClr val="FF0000"/>
                </a:solidFill>
                <a:effectLst/>
              </a:rPr>
              <a:t>through </a:t>
            </a:r>
            <a:br>
              <a:rPr lang="en-US" sz="3300" dirty="0" smtClean="0">
                <a:solidFill>
                  <a:srgbClr val="FF0000"/>
                </a:solidFill>
                <a:effectLst/>
              </a:rPr>
            </a:br>
            <a:r>
              <a:rPr lang="en-US" sz="3300" dirty="0" smtClean="0">
                <a:solidFill>
                  <a:srgbClr val="FF0000"/>
                </a:solidFill>
                <a:effectLst/>
              </a:rPr>
              <a:t>Competitive </a:t>
            </a:r>
            <a:r>
              <a:rPr lang="en-US" sz="3300" dirty="0">
                <a:solidFill>
                  <a:srgbClr val="FF0000"/>
                </a:solidFill>
                <a:effectLst/>
              </a:rPr>
              <a:t>Intelligence – </a:t>
            </a:r>
            <a:r>
              <a:rPr lang="en-US" sz="3300" dirty="0" smtClean="0">
                <a:solidFill>
                  <a:srgbClr val="FF0000"/>
                </a:solidFill>
                <a:effectLst/>
              </a:rPr>
              <a:t/>
            </a:r>
            <a:br>
              <a:rPr lang="en-US" sz="3300" dirty="0" smtClean="0">
                <a:solidFill>
                  <a:srgbClr val="FF0000"/>
                </a:solidFill>
                <a:effectLst/>
              </a:rPr>
            </a:br>
            <a:r>
              <a:rPr lang="en-US" sz="3300" dirty="0" smtClean="0">
                <a:solidFill>
                  <a:srgbClr val="FF0000"/>
                </a:solidFill>
                <a:effectLst/>
              </a:rPr>
              <a:t>Strategic </a:t>
            </a:r>
            <a:r>
              <a:rPr lang="en-US" sz="3300" dirty="0">
                <a:solidFill>
                  <a:srgbClr val="FF0000"/>
                </a:solidFill>
                <a:effectLst/>
              </a:rPr>
              <a:t>Use of Intellectual Property </a:t>
            </a:r>
            <a:r>
              <a:rPr lang="en-US" sz="3300" dirty="0" smtClean="0">
                <a:solidFill>
                  <a:srgbClr val="FF0000"/>
                </a:solidFill>
                <a:effectLst/>
              </a:rPr>
              <a:t>Information</a:t>
            </a:r>
          </a:p>
          <a:p>
            <a:pPr marL="342900" indent="-342900" algn="r"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presented by Vladimir </a:t>
            </a:r>
            <a:r>
              <a:rPr lang="en-US" sz="2000" dirty="0" err="1" smtClean="0">
                <a:solidFill>
                  <a:schemeClr val="tx2"/>
                </a:solidFill>
              </a:rPr>
              <a:t>Yossifov</a:t>
            </a:r>
            <a:r>
              <a:rPr lang="en-US" sz="2000" dirty="0" smtClean="0">
                <a:solidFill>
                  <a:schemeClr val="tx2"/>
                </a:solidFill>
              </a:rPr>
              <a:t>,</a:t>
            </a:r>
          </a:p>
          <a:p>
            <a:pPr marL="342900" indent="-342900" algn="r">
              <a:defRPr/>
            </a:pPr>
            <a:r>
              <a:rPr lang="en-US" sz="2000" dirty="0" smtClean="0">
                <a:solidFill>
                  <a:schemeClr val="tx2"/>
                </a:solidFill>
              </a:rPr>
              <a:t>Consultant, IP Services</a:t>
            </a:r>
            <a:endParaRPr lang="en-US" dirty="0" smtClean="0"/>
          </a:p>
          <a:p>
            <a:pPr marL="342900" indent="-342900">
              <a:defRPr/>
            </a:pPr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 spd="slow"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solidFill>
                  <a:srgbClr val="002060"/>
                </a:solidFill>
              </a:rPr>
              <a:t>Inventors, Inventions, Information and the Real World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752600"/>
            <a:ext cx="7866888" cy="48006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Many SMEs created on the basis of innovative ideas and products </a:t>
            </a:r>
          </a:p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</a:rPr>
              <a:t>Successful inventions respond to real needs</a:t>
            </a:r>
          </a:p>
          <a:p>
            <a:pPr>
              <a:defRPr/>
            </a:pPr>
            <a:r>
              <a:rPr lang="en-US" dirty="0" smtClean="0"/>
              <a:t>Cooperation between: creators of invention &amp; technology, explorers &amp; market creators, invention &amp; technology users</a:t>
            </a:r>
          </a:p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</a:rPr>
              <a:t>Crucial point </a:t>
            </a:r>
            <a:r>
              <a:rPr lang="en-US" dirty="0" smtClean="0"/>
              <a:t>in the innovation process: </a:t>
            </a:r>
            <a:r>
              <a:rPr lang="en-US" dirty="0" smtClean="0">
                <a:solidFill>
                  <a:srgbClr val="FF0000"/>
                </a:solidFill>
              </a:rPr>
              <a:t>production, marketing &amp; commercialization stage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ransition spd="slow"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solidFill>
                  <a:srgbClr val="002060"/>
                </a:solidFill>
              </a:rPr>
              <a:t>Inventors, Inventions, Information and the Real World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dirty="0" smtClean="0"/>
              <a:t>Patents documents:  description of scientific, technical concepts &amp; practical details of processes &amp; apparatus</a:t>
            </a:r>
          </a:p>
          <a:p>
            <a:pPr>
              <a:defRPr/>
            </a:pPr>
            <a:r>
              <a:rPr lang="en-US" dirty="0" smtClean="0"/>
              <a:t>Inventions have an economic value when used in industry</a:t>
            </a:r>
          </a:p>
          <a:p>
            <a:pPr>
              <a:defRPr/>
            </a:pPr>
            <a:r>
              <a:rPr lang="en-US" dirty="0" smtClean="0"/>
              <a:t>Incentive for the creation of new technology &amp; inventions (exclusive rights to inventors)</a:t>
            </a:r>
          </a:p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</a:rPr>
              <a:t>NOTE:  Patents are business tools, however granted on technical criteria, not on commercial merits!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 spd="slow">
    <p:rand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solidFill>
                  <a:srgbClr val="002060"/>
                </a:solidFill>
              </a:rPr>
              <a:t>Information Aspects of the Industrial Property System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Functions:  Protection &amp; Information </a:t>
            </a:r>
          </a:p>
          <a:p>
            <a:pPr>
              <a:defRPr/>
            </a:pPr>
            <a:r>
              <a:rPr lang="en-US" dirty="0" smtClean="0"/>
              <a:t>Importance of </a:t>
            </a:r>
            <a:r>
              <a:rPr lang="en-US" dirty="0"/>
              <a:t>i</a:t>
            </a:r>
            <a:r>
              <a:rPr lang="en-US" dirty="0" smtClean="0"/>
              <a:t>nformation sharing: Publication is the basis for new technological development by other inventors</a:t>
            </a:r>
          </a:p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</a:rPr>
              <a:t>Unique source of technological and business information</a:t>
            </a:r>
          </a:p>
          <a:p>
            <a:pPr>
              <a:defRPr/>
            </a:pPr>
            <a:r>
              <a:rPr lang="en-US" dirty="0" smtClean="0"/>
              <a:t>Growing number of IP offices using the Internet to publish patent documents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 spd="slow">
    <p:rand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/>
              <a:t>Information Aspects of the Industrial Property System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524000"/>
            <a:ext cx="7772400" cy="51054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The IP System:</a:t>
            </a:r>
            <a:endParaRPr lang="en-US" sz="2800" dirty="0"/>
          </a:p>
          <a:p>
            <a:r>
              <a:rPr lang="en-US" sz="2800" dirty="0" smtClean="0">
                <a:solidFill>
                  <a:srgbClr val="FF0000"/>
                </a:solidFill>
              </a:rPr>
              <a:t>Incentive </a:t>
            </a:r>
            <a:r>
              <a:rPr lang="en-US" sz="2800" dirty="0">
                <a:solidFill>
                  <a:srgbClr val="FF0000"/>
                </a:solidFill>
              </a:rPr>
              <a:t>to create new technology </a:t>
            </a:r>
            <a:r>
              <a:rPr lang="en-US" sz="2800" dirty="0"/>
              <a:t>= new products, inventions and commercial opportunities</a:t>
            </a:r>
          </a:p>
          <a:p>
            <a:r>
              <a:rPr lang="en-US" sz="2800" dirty="0" smtClean="0"/>
              <a:t>Legal </a:t>
            </a:r>
            <a:r>
              <a:rPr lang="en-US" sz="2800" dirty="0"/>
              <a:t>framework to encourage investment</a:t>
            </a:r>
          </a:p>
          <a:p>
            <a:r>
              <a:rPr lang="en-US" sz="2800" dirty="0">
                <a:solidFill>
                  <a:srgbClr val="FF0000"/>
                </a:solidFill>
              </a:rPr>
              <a:t>Instrument for commercial &amp; industrial planning &amp; </a:t>
            </a:r>
            <a:r>
              <a:rPr lang="en-US" sz="2800" dirty="0" smtClean="0">
                <a:solidFill>
                  <a:srgbClr val="FF0000"/>
                </a:solidFill>
              </a:rPr>
              <a:t>strategic </a:t>
            </a:r>
            <a:r>
              <a:rPr lang="en-US" sz="2800" dirty="0">
                <a:solidFill>
                  <a:srgbClr val="FF0000"/>
                </a:solidFill>
              </a:rPr>
              <a:t>decision-making</a:t>
            </a:r>
          </a:p>
          <a:p>
            <a:r>
              <a:rPr lang="en-US" sz="2800" dirty="0" smtClean="0"/>
              <a:t>Publication </a:t>
            </a:r>
            <a:r>
              <a:rPr lang="en-US" sz="2800" dirty="0"/>
              <a:t>of information </a:t>
            </a:r>
          </a:p>
          <a:p>
            <a:pPr lvl="1"/>
            <a:r>
              <a:rPr lang="en-US" dirty="0">
                <a:sym typeface="Wingdings" pitchFamily="2" charset="2"/>
              </a:rPr>
              <a:t> new R&amp;D projects</a:t>
            </a:r>
          </a:p>
          <a:p>
            <a:pPr lvl="1"/>
            <a:r>
              <a:rPr lang="en-US" dirty="0">
                <a:sym typeface="Wingdings" pitchFamily="2" charset="2"/>
              </a:rPr>
              <a:t></a:t>
            </a:r>
            <a:r>
              <a:rPr lang="en-US" dirty="0"/>
              <a:t> a catalyst for commercialization of inventions</a:t>
            </a:r>
          </a:p>
          <a:p>
            <a:pPr>
              <a:defRPr/>
            </a:pPr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  <p:transition spd="slow">
    <p:rand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/>
              <a:t>Information Aspects of the Industrial Property System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</a:rPr>
              <a:t>Matches technology, suppliers &amp; recipients</a:t>
            </a:r>
          </a:p>
          <a:p>
            <a:pPr>
              <a:defRPr/>
            </a:pPr>
            <a:r>
              <a:rPr lang="en-US" dirty="0" smtClean="0"/>
              <a:t>Stimulates invention &amp; innovation through the pool of technological information in patent documents</a:t>
            </a:r>
          </a:p>
          <a:p>
            <a:pPr>
              <a:defRPr/>
            </a:pPr>
            <a:r>
              <a:rPr lang="en-US" dirty="0" smtClean="0"/>
              <a:t>State-of-the-art searches: to prevent duplication in research work, to identify newly developing areas of technology for future </a:t>
            </a:r>
            <a:r>
              <a:rPr lang="en-US" dirty="0"/>
              <a:t>R&amp;D </a:t>
            </a:r>
            <a:r>
              <a:rPr lang="en-US" dirty="0" smtClean="0"/>
              <a:t>activity and product development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608" y="76200"/>
            <a:ext cx="7498080" cy="11430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/>
              <a:t>Industrial Property Information  as a Source of Business Intelligence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371600"/>
            <a:ext cx="8438535" cy="59436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defRPr/>
            </a:pPr>
            <a:r>
              <a:rPr lang="en-US" sz="4200" dirty="0" smtClean="0"/>
              <a:t>Indicator of countries or companies’ activities in various fields</a:t>
            </a:r>
          </a:p>
          <a:p>
            <a:pPr>
              <a:lnSpc>
                <a:spcPct val="120000"/>
              </a:lnSpc>
              <a:defRPr/>
            </a:pPr>
            <a:r>
              <a:rPr lang="en-US" sz="4200" dirty="0" smtClean="0"/>
              <a:t>IPR analysis: a means of forecasting future industrial developments in different countries and company strategies</a:t>
            </a:r>
          </a:p>
          <a:p>
            <a:pPr>
              <a:lnSpc>
                <a:spcPct val="120000"/>
              </a:lnSpc>
              <a:defRPr/>
            </a:pPr>
            <a:r>
              <a:rPr lang="en-US" sz="4200" dirty="0"/>
              <a:t>Monitoring technology trends and competitors' R&amp;D activities</a:t>
            </a:r>
          </a:p>
          <a:p>
            <a:pPr>
              <a:lnSpc>
                <a:spcPct val="120000"/>
              </a:lnSpc>
              <a:defRPr/>
            </a:pPr>
            <a:r>
              <a:rPr lang="en-US" sz="4200" dirty="0" smtClean="0"/>
              <a:t>Early indicator for business and market expansion</a:t>
            </a:r>
          </a:p>
          <a:p>
            <a:pPr>
              <a:lnSpc>
                <a:spcPct val="120000"/>
              </a:lnSpc>
              <a:defRPr/>
            </a:pPr>
            <a:r>
              <a:rPr lang="en-US" sz="4200" dirty="0" smtClean="0"/>
              <a:t>Early </a:t>
            </a:r>
            <a:r>
              <a:rPr lang="en-US" sz="4200" dirty="0"/>
              <a:t>indication of future trends in </a:t>
            </a:r>
            <a:r>
              <a:rPr lang="en-US" sz="4200" dirty="0" smtClean="0"/>
              <a:t>a company’s activities</a:t>
            </a:r>
            <a:endParaRPr lang="en-US" sz="4200" dirty="0"/>
          </a:p>
          <a:p>
            <a:pPr>
              <a:lnSpc>
                <a:spcPct val="120000"/>
              </a:lnSpc>
              <a:defRPr/>
            </a:pPr>
            <a:r>
              <a:rPr lang="en-US" sz="4200" dirty="0"/>
              <a:t>Technological information in patent documents is not secret, freely used to support </a:t>
            </a:r>
            <a:r>
              <a:rPr lang="en-US" sz="4200" dirty="0" smtClean="0"/>
              <a:t>business and R&amp;D activities</a:t>
            </a:r>
          </a:p>
          <a:p>
            <a:pPr>
              <a:lnSpc>
                <a:spcPct val="120000"/>
              </a:lnSpc>
              <a:defRPr/>
            </a:pPr>
            <a:r>
              <a:rPr lang="en-US" sz="4200" dirty="0" smtClean="0"/>
              <a:t>If </a:t>
            </a:r>
            <a:r>
              <a:rPr lang="en-US" sz="4200" dirty="0"/>
              <a:t>a given invention is not protected by a patent  in the country of the user,  </a:t>
            </a:r>
            <a:r>
              <a:rPr lang="en-US" sz="4200" dirty="0" smtClean="0"/>
              <a:t>it can be used industrially and commercially in </a:t>
            </a:r>
            <a:r>
              <a:rPr lang="en-US" sz="4200" dirty="0"/>
              <a:t>that country, </a:t>
            </a:r>
            <a:r>
              <a:rPr lang="en-US" sz="4200" dirty="0" smtClean="0"/>
              <a:t> without need of </a:t>
            </a:r>
            <a:r>
              <a:rPr lang="en-US" sz="4200" dirty="0"/>
              <a:t>the consent of the owner.</a:t>
            </a:r>
          </a:p>
          <a:p>
            <a:pPr>
              <a:lnSpc>
                <a:spcPct val="120000"/>
              </a:lnSpc>
              <a:defRPr/>
            </a:pPr>
            <a:r>
              <a:rPr lang="en-US" sz="4200" dirty="0" smtClean="0"/>
              <a:t>Patent </a:t>
            </a:r>
            <a:r>
              <a:rPr lang="en-US" sz="4200" dirty="0"/>
              <a:t>only requested if there is an economic interest</a:t>
            </a:r>
          </a:p>
          <a:p>
            <a:pPr>
              <a:defRPr/>
            </a:pPr>
            <a:endParaRPr lang="en-US" sz="2800" dirty="0" smtClean="0"/>
          </a:p>
          <a:p>
            <a:pPr marL="82296" indent="0">
              <a:buNone/>
              <a:defRPr/>
            </a:pPr>
            <a:r>
              <a:rPr lang="en-US" sz="2800" dirty="0" smtClean="0"/>
              <a:t> </a:t>
            </a:r>
            <a:endParaRPr lang="en-US" sz="26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3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ChangeArrowheads="1"/>
          </p:cNvSpPr>
          <p:nvPr/>
        </p:nvSpPr>
        <p:spPr bwMode="auto">
          <a:xfrm>
            <a:off x="457200" y="1371600"/>
            <a:ext cx="8686800" cy="507574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488" tIns="44450" rIns="90488" bIns="44450">
            <a:spAutoFit/>
          </a:bodyPr>
          <a:lstStyle/>
          <a:p>
            <a:pPr defTabSz="762000">
              <a:tabLst>
                <a:tab pos="385763" algn="l"/>
              </a:tabLst>
              <a:defRPr/>
            </a:pPr>
            <a:r>
              <a:rPr lang="en-US" dirty="0"/>
              <a:t>	</a:t>
            </a:r>
            <a:r>
              <a:rPr lang="en-US" sz="2800" dirty="0">
                <a:latin typeface="+mn-lt"/>
              </a:rPr>
              <a:t>Patent documents cover most of what is new and most of what is worthwhile knowing about technology development.</a:t>
            </a:r>
          </a:p>
          <a:p>
            <a:pPr defTabSz="762000">
              <a:tabLst>
                <a:tab pos="385763" algn="l"/>
              </a:tabLst>
              <a:defRPr/>
            </a:pPr>
            <a:r>
              <a:rPr lang="en-US" sz="2800" dirty="0">
                <a:latin typeface="+mn-lt"/>
              </a:rPr>
              <a:t>	Patent documents have a fairly uniform structure:</a:t>
            </a:r>
          </a:p>
          <a:p>
            <a:pPr marL="571500" lvl="1" defTabSz="762000">
              <a:buClr>
                <a:srgbClr val="0070C0"/>
              </a:buClr>
              <a:buFont typeface="Webdings" pitchFamily="18" charset="2"/>
              <a:buChar char="="/>
              <a:tabLst>
                <a:tab pos="385763" algn="l"/>
              </a:tabLst>
              <a:defRPr/>
            </a:pPr>
            <a:r>
              <a:rPr lang="en-US" sz="2800" dirty="0">
                <a:latin typeface="+mn-lt"/>
              </a:rPr>
              <a:t> the claims give the essence of what is new;</a:t>
            </a:r>
          </a:p>
          <a:p>
            <a:pPr marL="571500" lvl="1" defTabSz="762000">
              <a:buClr>
                <a:srgbClr val="0070C0"/>
              </a:buClr>
              <a:buFont typeface="Webdings" pitchFamily="18" charset="2"/>
              <a:buChar char="="/>
              <a:tabLst>
                <a:tab pos="385763" algn="l"/>
              </a:tabLst>
              <a:defRPr/>
            </a:pPr>
            <a:r>
              <a:rPr lang="en-US" sz="2800" dirty="0">
                <a:latin typeface="+mn-lt"/>
              </a:rPr>
              <a:t> the description - </a:t>
            </a:r>
          </a:p>
          <a:p>
            <a:pPr marL="1143000" lvl="2" defTabSz="762000">
              <a:buClr>
                <a:srgbClr val="618FFD"/>
              </a:buClr>
              <a:buFont typeface="Webdings" pitchFamily="18" charset="2"/>
              <a:buChar char="4"/>
              <a:tabLst>
                <a:tab pos="385763" algn="l"/>
              </a:tabLst>
              <a:defRPr/>
            </a:pPr>
            <a:r>
              <a:rPr lang="en-US" sz="2800" dirty="0">
                <a:latin typeface="+mn-lt"/>
              </a:rPr>
              <a:t>gives the background to the invention; and</a:t>
            </a:r>
          </a:p>
          <a:p>
            <a:pPr marL="1143000" lvl="2" defTabSz="762000">
              <a:buClr>
                <a:srgbClr val="618FFD"/>
              </a:buClr>
              <a:buFont typeface="Webdings" pitchFamily="18" charset="2"/>
              <a:buChar char="4"/>
              <a:tabLst>
                <a:tab pos="385763" algn="l"/>
              </a:tabLst>
              <a:defRPr/>
            </a:pPr>
            <a:r>
              <a:rPr lang="en-US" sz="2800" dirty="0">
                <a:latin typeface="+mn-lt"/>
              </a:rPr>
              <a:t> defines the difference between the pre-existent technology and what the invention contributes to technology development.</a:t>
            </a:r>
          </a:p>
          <a:p>
            <a:pPr defTabSz="762000">
              <a:tabLst>
                <a:tab pos="385763" algn="l"/>
              </a:tabLst>
              <a:defRPr/>
            </a:pPr>
            <a:r>
              <a:rPr lang="en-US" sz="2800" dirty="0">
                <a:latin typeface="+mn-lt"/>
              </a:rPr>
              <a:t>	</a:t>
            </a:r>
            <a:endParaRPr lang="en-US" dirty="0"/>
          </a:p>
          <a:p>
            <a:pPr defTabSz="762000">
              <a:tabLst>
                <a:tab pos="385763" algn="l"/>
              </a:tabLst>
              <a:defRPr/>
            </a:pPr>
            <a:r>
              <a:rPr lang="en-US" sz="1600" dirty="0"/>
              <a:t>		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1219200" y="58738"/>
            <a:ext cx="782457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chemeClr val="tx2"/>
                </a:solidFill>
                <a:latin typeface="+mj-lt"/>
              </a:rPr>
              <a:t>Advantages of Patent </a:t>
            </a:r>
            <a:r>
              <a:rPr lang="en-US" sz="4000" dirty="0" smtClean="0">
                <a:solidFill>
                  <a:schemeClr val="tx2"/>
                </a:solidFill>
                <a:latin typeface="+mj-lt"/>
              </a:rPr>
              <a:t>Documents as </a:t>
            </a:r>
            <a:br>
              <a:rPr lang="en-US" sz="4000" dirty="0" smtClean="0">
                <a:solidFill>
                  <a:schemeClr val="tx2"/>
                </a:solidFill>
                <a:latin typeface="+mj-lt"/>
              </a:rPr>
            </a:br>
            <a:r>
              <a:rPr lang="en-US" sz="4000" dirty="0" smtClean="0">
                <a:latin typeface="+mj-lt"/>
              </a:rPr>
              <a:t>a Source of Business Intelligence</a:t>
            </a:r>
            <a:endParaRPr lang="en-US" sz="2000" dirty="0">
              <a:latin typeface="+mj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838200" y="1524000"/>
            <a:ext cx="8077200" cy="4329113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488" tIns="44450" rIns="90488" bIns="44450">
            <a:spAutoFit/>
          </a:bodyPr>
          <a:lstStyle/>
          <a:p>
            <a:pPr defTabSz="762000">
              <a:tabLst>
                <a:tab pos="385763" algn="l"/>
              </a:tabLst>
              <a:defRPr/>
            </a:pPr>
            <a:r>
              <a:rPr lang="en-US" sz="1600" dirty="0"/>
              <a:t>	</a:t>
            </a:r>
            <a:r>
              <a:rPr lang="en-US" sz="2800" dirty="0">
                <a:latin typeface="+mn-lt"/>
              </a:rPr>
              <a:t>Many patent documents contain an abstract and drawings.</a:t>
            </a:r>
          </a:p>
          <a:p>
            <a:pPr defTabSz="762000">
              <a:tabLst>
                <a:tab pos="385763" algn="l"/>
              </a:tabLst>
              <a:defRPr/>
            </a:pPr>
            <a:endParaRPr lang="en-US" sz="2800" dirty="0">
              <a:latin typeface="+mn-lt"/>
            </a:endParaRPr>
          </a:p>
          <a:p>
            <a:pPr defTabSz="762000">
              <a:tabLst>
                <a:tab pos="385763" algn="l"/>
              </a:tabLst>
              <a:defRPr/>
            </a:pPr>
            <a:r>
              <a:rPr lang="en-US" sz="2800" dirty="0">
                <a:latin typeface="+mn-lt"/>
              </a:rPr>
              <a:t>	Patent documents generally contain information which is not divulged in any other form of literature.</a:t>
            </a:r>
          </a:p>
          <a:p>
            <a:pPr defTabSz="762000">
              <a:tabLst>
                <a:tab pos="385763" algn="l"/>
              </a:tabLst>
              <a:defRPr/>
            </a:pPr>
            <a:endParaRPr lang="en-US" sz="2800" dirty="0">
              <a:latin typeface="+mn-lt"/>
            </a:endParaRPr>
          </a:p>
          <a:p>
            <a:pPr defTabSz="762000">
              <a:tabLst>
                <a:tab pos="385763" algn="l"/>
              </a:tabLst>
              <a:defRPr/>
            </a:pPr>
            <a:r>
              <a:rPr lang="en-US" sz="2800" dirty="0">
                <a:latin typeface="+mn-lt"/>
              </a:rPr>
              <a:t>	70% of the technology disclosed in U.S. patent documents from </a:t>
            </a:r>
            <a:r>
              <a:rPr lang="en-US" sz="2800" dirty="0" smtClean="0">
                <a:latin typeface="+mn-lt"/>
              </a:rPr>
              <a:t>in the 70’s </a:t>
            </a:r>
            <a:r>
              <a:rPr lang="en-US" sz="2800" dirty="0">
                <a:latin typeface="+mn-lt"/>
              </a:rPr>
              <a:t>had not been disclosed in non-patent literature.</a:t>
            </a:r>
          </a:p>
          <a:p>
            <a:pPr defTabSz="762000">
              <a:tabLst>
                <a:tab pos="385763" algn="l"/>
              </a:tabLst>
              <a:defRPr/>
            </a:pPr>
            <a:r>
              <a:rPr lang="en-US" sz="2600" dirty="0">
                <a:latin typeface="+mn-lt"/>
              </a:rPr>
              <a:t>	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1219200" y="58738"/>
            <a:ext cx="782457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chemeClr val="tx2"/>
                </a:solidFill>
                <a:latin typeface="+mj-lt"/>
              </a:rPr>
              <a:t>Advantages of Patent Documents as </a:t>
            </a:r>
            <a:br>
              <a:rPr lang="en-US" sz="4000" dirty="0">
                <a:solidFill>
                  <a:schemeClr val="tx2"/>
                </a:solidFill>
                <a:latin typeface="+mj-lt"/>
              </a:rPr>
            </a:br>
            <a:r>
              <a:rPr lang="en-US" sz="4000" dirty="0">
                <a:latin typeface="+mj-lt"/>
              </a:rPr>
              <a:t>a Source of Business Intelligence</a:t>
            </a:r>
            <a:endParaRPr lang="en-US" sz="2000" dirty="0">
              <a:latin typeface="+mj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ChangeArrowheads="1"/>
          </p:cNvSpPr>
          <p:nvPr/>
        </p:nvSpPr>
        <p:spPr bwMode="auto">
          <a:xfrm>
            <a:off x="838200" y="1524000"/>
            <a:ext cx="8077200" cy="507574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488" tIns="44450" rIns="90488" bIns="44450">
            <a:spAutoFit/>
          </a:bodyPr>
          <a:lstStyle/>
          <a:p>
            <a:pPr defTabSz="762000">
              <a:tabLst>
                <a:tab pos="385763" algn="l"/>
              </a:tabLst>
              <a:defRPr/>
            </a:pPr>
            <a:r>
              <a:rPr lang="en-US" sz="1600" dirty="0"/>
              <a:t>	</a:t>
            </a:r>
            <a:endParaRPr lang="en-US" sz="2600" dirty="0"/>
          </a:p>
          <a:p>
            <a:pPr defTabSz="762000">
              <a:tabLst>
                <a:tab pos="385763" algn="l"/>
              </a:tabLst>
              <a:defRPr/>
            </a:pPr>
            <a:r>
              <a:rPr lang="en-US" sz="2800" dirty="0">
                <a:latin typeface="+mn-lt"/>
              </a:rPr>
              <a:t>Patent documents bear “classification </a:t>
            </a:r>
            <a:r>
              <a:rPr lang="en-US" sz="2800" dirty="0" smtClean="0">
                <a:latin typeface="+mn-lt"/>
              </a:rPr>
              <a:t>symbols” which facilitate searching and retrieving information</a:t>
            </a:r>
            <a:endParaRPr lang="en-US" sz="2800" dirty="0">
              <a:latin typeface="+mn-lt"/>
            </a:endParaRPr>
          </a:p>
          <a:p>
            <a:pPr defTabSz="762000">
              <a:tabLst>
                <a:tab pos="385763" algn="l"/>
              </a:tabLst>
              <a:defRPr/>
            </a:pPr>
            <a:endParaRPr lang="en-US" sz="2800" dirty="0">
              <a:latin typeface="+mn-lt"/>
            </a:endParaRPr>
          </a:p>
          <a:p>
            <a:pPr defTabSz="762000">
              <a:tabLst>
                <a:tab pos="385763" algn="l"/>
              </a:tabLst>
              <a:defRPr/>
            </a:pPr>
            <a:r>
              <a:rPr lang="en-US" sz="2800" dirty="0">
                <a:latin typeface="+mn-lt"/>
              </a:rPr>
              <a:t>	The International Patent Classification (IPC) has been established by an intergovernmental agreement, and is now applied by over </a:t>
            </a:r>
            <a:r>
              <a:rPr lang="en-US" sz="2800" dirty="0" smtClean="0">
                <a:latin typeface="+mn-lt"/>
              </a:rPr>
              <a:t>130 </a:t>
            </a:r>
            <a:r>
              <a:rPr lang="en-US" sz="2800" dirty="0">
                <a:latin typeface="+mn-lt"/>
              </a:rPr>
              <a:t>Patent Offices worldwide.</a:t>
            </a:r>
          </a:p>
          <a:p>
            <a:pPr defTabSz="762000">
              <a:tabLst>
                <a:tab pos="385763" algn="l"/>
              </a:tabLst>
              <a:defRPr/>
            </a:pPr>
            <a:endParaRPr lang="en-US" sz="2800" dirty="0">
              <a:latin typeface="+mn-lt"/>
            </a:endParaRPr>
          </a:p>
          <a:p>
            <a:pPr defTabSz="762000">
              <a:tabLst>
                <a:tab pos="385763" algn="l"/>
              </a:tabLst>
              <a:defRPr/>
            </a:pPr>
            <a:r>
              <a:rPr lang="en-US" sz="2800" dirty="0">
                <a:latin typeface="+mn-lt"/>
              </a:rPr>
              <a:t>	Patent documents belonging to a given classification subdivision contain a highly concentrated technically advanced information on a given technological field</a:t>
            </a:r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.</a:t>
            </a: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  <a:endParaRPr lang="en-US" sz="1600" dirty="0"/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1219200" y="58738"/>
            <a:ext cx="7824578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schemeClr val="tx2"/>
                </a:solidFill>
                <a:latin typeface="+mj-lt"/>
              </a:rPr>
              <a:t>Advantages of Patent Documents as </a:t>
            </a:r>
            <a:br>
              <a:rPr lang="en-US" sz="4000" dirty="0">
                <a:solidFill>
                  <a:schemeClr val="tx2"/>
                </a:solidFill>
                <a:latin typeface="+mj-lt"/>
              </a:rPr>
            </a:br>
            <a:r>
              <a:rPr lang="en-US" sz="4000" dirty="0">
                <a:solidFill>
                  <a:schemeClr val="tx2"/>
                </a:solidFill>
                <a:latin typeface="+mj-lt"/>
              </a:rPr>
              <a:t>a </a:t>
            </a:r>
            <a:r>
              <a:rPr lang="en-US" sz="4000" dirty="0" smtClean="0">
                <a:solidFill>
                  <a:schemeClr val="tx2"/>
                </a:solidFill>
                <a:latin typeface="+mj-lt"/>
              </a:rPr>
              <a:t>Business Intelligence Source</a:t>
            </a:r>
            <a:endParaRPr lang="en-US" sz="2000" dirty="0">
              <a:latin typeface="+mj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tx2"/>
                </a:solidFill>
              </a:rPr>
              <a:t>Advantages of Patent Documents as </a:t>
            </a:r>
            <a:br>
              <a:rPr lang="en-US" sz="4000" dirty="0">
                <a:solidFill>
                  <a:schemeClr val="tx2"/>
                </a:solidFill>
              </a:rPr>
            </a:br>
            <a:r>
              <a:rPr lang="en-US" sz="4000" dirty="0"/>
              <a:t>a Source of Business Intelligence</a:t>
            </a:r>
            <a:endParaRPr lang="en-US" sz="2000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indent="0">
              <a:buNone/>
              <a:defRPr/>
            </a:pPr>
            <a:r>
              <a:rPr lang="en-US" dirty="0" smtClean="0"/>
              <a:t>User Groups:</a:t>
            </a:r>
          </a:p>
          <a:p>
            <a:r>
              <a:rPr lang="en-US" dirty="0" smtClean="0"/>
              <a:t>Industry</a:t>
            </a:r>
            <a:r>
              <a:rPr lang="en-US" dirty="0"/>
              <a:t>: especially R&amp;D intensive</a:t>
            </a:r>
          </a:p>
          <a:p>
            <a:r>
              <a:rPr lang="en-US" dirty="0" smtClean="0"/>
              <a:t>R&amp;D </a:t>
            </a:r>
            <a:r>
              <a:rPr lang="en-US" dirty="0"/>
              <a:t>Institutions</a:t>
            </a:r>
          </a:p>
          <a:p>
            <a:r>
              <a:rPr lang="en-US" dirty="0" smtClean="0"/>
              <a:t>Small </a:t>
            </a:r>
            <a:r>
              <a:rPr lang="en-US" dirty="0"/>
              <a:t>&amp; medium-size enterprises</a:t>
            </a:r>
          </a:p>
          <a:p>
            <a:r>
              <a:rPr lang="en-US" dirty="0" smtClean="0"/>
              <a:t>Individual </a:t>
            </a:r>
            <a:r>
              <a:rPr lang="en-US" dirty="0"/>
              <a:t>inventors</a:t>
            </a:r>
          </a:p>
          <a:p>
            <a:r>
              <a:rPr lang="en-US" dirty="0" smtClean="0"/>
              <a:t>Professionals </a:t>
            </a:r>
            <a:r>
              <a:rPr lang="en-US" dirty="0"/>
              <a:t>in Industrial Property</a:t>
            </a:r>
          </a:p>
          <a:p>
            <a:r>
              <a:rPr lang="en-US" dirty="0" smtClean="0"/>
              <a:t>Educational </a:t>
            </a:r>
            <a:r>
              <a:rPr lang="en-US" dirty="0"/>
              <a:t>institutions &amp; university students</a:t>
            </a:r>
          </a:p>
          <a:p>
            <a:r>
              <a:rPr lang="en-US" dirty="0" smtClean="0"/>
              <a:t>Government </a:t>
            </a:r>
            <a:r>
              <a:rPr lang="en-US" dirty="0"/>
              <a:t>authorities</a:t>
            </a:r>
          </a:p>
          <a:p>
            <a:pPr marL="82296" indent="0">
              <a:buNone/>
              <a:defRPr/>
            </a:pPr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ransition spd="med">
    <p:rand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9906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002060"/>
                </a:solidFill>
              </a:rPr>
              <a:t>Introduction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838200"/>
            <a:ext cx="8077200" cy="57150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fr-FR" dirty="0" err="1">
                <a:solidFill>
                  <a:srgbClr val="FF0000"/>
                </a:solidFill>
              </a:rPr>
              <a:t>K</a:t>
            </a:r>
            <a:r>
              <a:rPr lang="fr-FR" dirty="0" err="1" smtClean="0">
                <a:solidFill>
                  <a:srgbClr val="FF0000"/>
                </a:solidFill>
              </a:rPr>
              <a:t>nowledge</a:t>
            </a:r>
            <a:r>
              <a:rPr lang="fr-FR" dirty="0" smtClean="0">
                <a:solidFill>
                  <a:srgbClr val="FF0000"/>
                </a:solidFill>
              </a:rPr>
              <a:t> +  </a:t>
            </a:r>
            <a:r>
              <a:rPr lang="fr-FR" dirty="0" err="1" smtClean="0">
                <a:solidFill>
                  <a:srgbClr val="FF0000"/>
                </a:solidFill>
              </a:rPr>
              <a:t>Brainpower</a:t>
            </a:r>
            <a:r>
              <a:rPr lang="fr-FR" dirty="0" smtClean="0">
                <a:solidFill>
                  <a:srgbClr val="FF0000"/>
                </a:solidFill>
              </a:rPr>
              <a:t> + information = </a:t>
            </a:r>
            <a:r>
              <a:rPr lang="fr-FR" dirty="0" err="1" smtClean="0">
                <a:solidFill>
                  <a:srgbClr val="FF0000"/>
                </a:solidFill>
              </a:rPr>
              <a:t>competitive</a:t>
            </a:r>
            <a:r>
              <a:rPr lang="fr-FR" dirty="0" smtClean="0">
                <a:solidFill>
                  <a:srgbClr val="FF0000"/>
                </a:solidFill>
              </a:rPr>
              <a:t> </a:t>
            </a:r>
            <a:r>
              <a:rPr lang="fr-FR" dirty="0" err="1" smtClean="0">
                <a:solidFill>
                  <a:srgbClr val="FF0000"/>
                </a:solidFill>
              </a:rPr>
              <a:t>advantage</a:t>
            </a:r>
            <a:endParaRPr lang="fr-FR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fr-FR" dirty="0" smtClean="0">
                <a:solidFill>
                  <a:srgbClr val="002060"/>
                </a:solidFill>
              </a:rPr>
              <a:t>Innovation and </a:t>
            </a:r>
            <a:r>
              <a:rPr lang="fr-FR" dirty="0" err="1" smtClean="0">
                <a:solidFill>
                  <a:srgbClr val="002060"/>
                </a:solidFill>
              </a:rPr>
              <a:t>creativity</a:t>
            </a:r>
            <a:r>
              <a:rPr lang="fr-FR" dirty="0" smtClean="0">
                <a:solidFill>
                  <a:srgbClr val="002060"/>
                </a:solidFill>
              </a:rPr>
              <a:t> lead to </a:t>
            </a:r>
            <a:r>
              <a:rPr lang="fr-FR" dirty="0" err="1" smtClean="0">
                <a:solidFill>
                  <a:srgbClr val="002060"/>
                </a:solidFill>
              </a:rPr>
              <a:t>competitive</a:t>
            </a:r>
            <a:r>
              <a:rPr lang="fr-FR" dirty="0" smtClean="0">
                <a:solidFill>
                  <a:srgbClr val="002060"/>
                </a:solidFill>
              </a:rPr>
              <a:t> </a:t>
            </a:r>
            <a:r>
              <a:rPr lang="fr-FR" dirty="0" err="1" smtClean="0">
                <a:solidFill>
                  <a:srgbClr val="002060"/>
                </a:solidFill>
              </a:rPr>
              <a:t>advantage</a:t>
            </a:r>
            <a:r>
              <a:rPr lang="fr-FR" dirty="0" smtClean="0">
                <a:solidFill>
                  <a:srgbClr val="002060"/>
                </a:solidFill>
              </a:rPr>
              <a:t>  </a:t>
            </a:r>
          </a:p>
          <a:p>
            <a:pPr>
              <a:defRPr/>
            </a:pPr>
            <a:r>
              <a:rPr lang="en-US" dirty="0" smtClean="0">
                <a:solidFill>
                  <a:srgbClr val="002060"/>
                </a:solidFill>
              </a:rPr>
              <a:t>Information revolution in private and professional life - information a marketable product</a:t>
            </a:r>
          </a:p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</a:rPr>
              <a:t>Technology &amp; inventions, knowledge &amp; information are parts of innovation process</a:t>
            </a:r>
          </a:p>
          <a:p>
            <a:pPr>
              <a:defRPr/>
            </a:pPr>
            <a:r>
              <a:rPr lang="en-US" dirty="0" smtClean="0">
                <a:solidFill>
                  <a:srgbClr val="002060"/>
                </a:solidFill>
              </a:rPr>
              <a:t>The World Wide Web;  a tool for access to information and dissemination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610600" cy="1219200"/>
          </a:xfrm>
        </p:spPr>
        <p:txBody>
          <a:bodyPr>
            <a:normAutofit fontScale="90000"/>
          </a:bodyPr>
          <a:lstStyle/>
          <a:p>
            <a:r>
              <a:rPr lang="en-US" sz="4000" dirty="0">
                <a:solidFill>
                  <a:schemeClr val="tx2"/>
                </a:solidFill>
              </a:rPr>
              <a:t>Advantages of Patent Documents as </a:t>
            </a:r>
            <a:br>
              <a:rPr lang="en-US" sz="4000" dirty="0">
                <a:solidFill>
                  <a:schemeClr val="tx2"/>
                </a:solidFill>
              </a:rPr>
            </a:br>
            <a:r>
              <a:rPr lang="en-US" sz="4000" dirty="0"/>
              <a:t>a Source of Business Intelligence</a:t>
            </a:r>
            <a:endParaRPr lang="en-US" sz="20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077200" cy="838200"/>
          </a:xfrm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sz="3000" dirty="0" smtClean="0"/>
              <a:t>Information contained in patent documents is useful to:</a:t>
            </a:r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512763" y="1981200"/>
            <a:ext cx="8559800" cy="4891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 smtClean="0">
                <a:latin typeface="+mn-lt"/>
              </a:rPr>
              <a:t> identify </a:t>
            </a:r>
            <a:r>
              <a:rPr lang="en-US" dirty="0">
                <a:latin typeface="+mn-lt"/>
              </a:rPr>
              <a:t>new ideas &amp; technical solutions, products &amp; processes</a:t>
            </a:r>
          </a:p>
          <a:p>
            <a:pPr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>
                <a:latin typeface="+mn-lt"/>
              </a:rPr>
              <a:t> identify the state-of-the-art in a specific technological field</a:t>
            </a:r>
          </a:p>
          <a:p>
            <a:pPr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>
                <a:latin typeface="+mn-lt"/>
              </a:rPr>
              <a:t> </a:t>
            </a:r>
            <a:r>
              <a:rPr lang="en-US" dirty="0" smtClean="0">
                <a:latin typeface="+mn-lt"/>
              </a:rPr>
              <a:t>avoid duplication of R&amp;D work</a:t>
            </a:r>
          </a:p>
          <a:p>
            <a:pPr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 smtClean="0">
                <a:latin typeface="+mn-lt"/>
              </a:rPr>
              <a:t> improve an existing product or process</a:t>
            </a:r>
          </a:p>
          <a:p>
            <a:pPr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 smtClean="0">
                <a:latin typeface="+mn-lt"/>
              </a:rPr>
              <a:t> develop new technical solutions, products &amp; processes</a:t>
            </a:r>
          </a:p>
          <a:p>
            <a:pPr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 smtClean="0">
                <a:latin typeface="+mn-lt"/>
              </a:rPr>
              <a:t> identify existing or prospective IPR’s </a:t>
            </a:r>
          </a:p>
          <a:p>
            <a:pPr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 smtClean="0">
                <a:latin typeface="+mn-lt"/>
              </a:rPr>
              <a:t> assess novelty &amp; patentability </a:t>
            </a:r>
          </a:p>
          <a:p>
            <a:pPr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 smtClean="0">
                <a:latin typeface="+mn-lt"/>
              </a:rPr>
              <a:t> monitor activities of competitors</a:t>
            </a:r>
          </a:p>
          <a:p>
            <a:pPr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 smtClean="0">
                <a:latin typeface="+mn-lt"/>
              </a:rPr>
              <a:t> identify a market niche</a:t>
            </a:r>
            <a:endParaRPr lang="en-US" sz="2200" dirty="0" smtClean="0">
              <a:latin typeface="+mn-lt"/>
            </a:endParaRPr>
          </a:p>
          <a:p>
            <a:pPr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 smtClean="0">
                <a:latin typeface="+mn-lt"/>
              </a:rPr>
              <a:t> reverse Engineering</a:t>
            </a:r>
          </a:p>
          <a:p>
            <a:pPr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 smtClean="0">
                <a:latin typeface="+mn-lt"/>
              </a:rPr>
              <a:t> assess </a:t>
            </a:r>
            <a:r>
              <a:rPr lang="en-US" dirty="0">
                <a:latin typeface="+mn-lt"/>
              </a:rPr>
              <a:t>&amp; evaluate specific technology &amp; identify licensors</a:t>
            </a:r>
          </a:p>
          <a:p>
            <a:pPr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>
                <a:latin typeface="+mn-lt"/>
              </a:rPr>
              <a:t> identify alternative technology &amp; its sources</a:t>
            </a:r>
          </a:p>
          <a:p>
            <a:pPr>
              <a:buClr>
                <a:schemeClr val="tx2"/>
              </a:buClr>
              <a:buFont typeface="Wingdings" pitchFamily="2" charset="2"/>
              <a:buChar char="ü"/>
            </a:pPr>
            <a:r>
              <a:rPr lang="en-US" dirty="0">
                <a:latin typeface="+mn-lt"/>
              </a:rPr>
              <a:t> locate sources of know-how in a specific field of </a:t>
            </a:r>
            <a:r>
              <a:rPr lang="en-US" dirty="0" smtClean="0">
                <a:latin typeface="+mn-lt"/>
              </a:rPr>
              <a:t>technology</a:t>
            </a:r>
            <a:endParaRPr lang="en-US" dirty="0">
              <a:latin typeface="+mn-lt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ransition spd="med">
    <p:rand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mtClean="0"/>
              <a:t>Characteristic of Patent Documents &amp; their Contents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981200"/>
            <a:ext cx="7772400" cy="4114800"/>
          </a:xfrm>
        </p:spPr>
        <p:txBody>
          <a:bodyPr/>
          <a:lstStyle/>
          <a:p>
            <a:pPr>
              <a:defRPr/>
            </a:pPr>
            <a:r>
              <a:rPr lang="en-US" smtClean="0"/>
              <a:t>Description, Claims, Drawings</a:t>
            </a:r>
          </a:p>
          <a:p>
            <a:pPr>
              <a:defRPr/>
            </a:pPr>
            <a:r>
              <a:rPr lang="en-US" smtClean="0"/>
              <a:t>Abstracts</a:t>
            </a:r>
          </a:p>
          <a:p>
            <a:pPr>
              <a:defRPr/>
            </a:pPr>
            <a:r>
              <a:rPr lang="en-US" smtClean="0"/>
              <a:t>Classification</a:t>
            </a:r>
          </a:p>
          <a:p>
            <a:pPr>
              <a:defRPr/>
            </a:pPr>
            <a:r>
              <a:rPr lang="en-US" smtClean="0"/>
              <a:t>Date</a:t>
            </a:r>
          </a:p>
          <a:p>
            <a:pPr>
              <a:defRPr/>
            </a:pPr>
            <a:r>
              <a:rPr lang="en-US" smtClean="0"/>
              <a:t>Inventor, Applicant, Owner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ransition spd="med">
    <p:rand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609600" y="1698625"/>
            <a:ext cx="8310563" cy="4521751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488" tIns="44450" rIns="90488" bIns="44450">
            <a:spAutoFit/>
          </a:bodyPr>
          <a:lstStyle/>
          <a:p>
            <a:pPr defTabSz="762000">
              <a:buClr>
                <a:schemeClr val="tx2"/>
              </a:buClr>
              <a:buFont typeface="Webdings" pitchFamily="18" charset="2"/>
              <a:buChar char="="/>
              <a:tabLst>
                <a:tab pos="385763" algn="l"/>
              </a:tabLst>
              <a:defRPr/>
            </a:pPr>
            <a:r>
              <a:rPr lang="en-US" sz="3200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 </a:t>
            </a:r>
            <a:r>
              <a:rPr lang="en-US" sz="3200" dirty="0">
                <a:latin typeface="+mn-lt"/>
              </a:rPr>
              <a:t>Patent documents bear a date.</a:t>
            </a:r>
          </a:p>
          <a:p>
            <a:pPr defTabSz="762000">
              <a:buClr>
                <a:schemeClr val="tx2"/>
              </a:buClr>
              <a:buFont typeface="Webdings" pitchFamily="18" charset="2"/>
              <a:buChar char="="/>
              <a:tabLst>
                <a:tab pos="385763" algn="l"/>
              </a:tabLst>
              <a:defRPr/>
            </a:pPr>
            <a:r>
              <a:rPr lang="en-US" sz="3200" dirty="0">
                <a:latin typeface="+mn-lt"/>
              </a:rPr>
              <a:t>  Patent documents indicate the name and address of the applicant, the patentee (the owner), the inventor, and the agent or representative, or at least one or two of those persons.</a:t>
            </a:r>
          </a:p>
          <a:p>
            <a:pPr defTabSz="762000">
              <a:buClr>
                <a:schemeClr val="tx2"/>
              </a:buClr>
              <a:buFont typeface="Webdings" pitchFamily="18" charset="2"/>
              <a:buChar char="="/>
              <a:tabLst>
                <a:tab pos="385763" algn="l"/>
              </a:tabLst>
              <a:defRPr/>
            </a:pPr>
            <a:r>
              <a:rPr lang="en-US" sz="3200" dirty="0">
                <a:latin typeface="+mn-lt"/>
              </a:rPr>
              <a:t>  Patent documents often give detailed information on the possibility of </a:t>
            </a:r>
            <a:r>
              <a:rPr lang="en-US" sz="3200" dirty="0" smtClean="0">
                <a:latin typeface="+mn-lt"/>
              </a:rPr>
              <a:t>the practical </a:t>
            </a:r>
            <a:r>
              <a:rPr lang="en-US" sz="3200" dirty="0">
                <a:latin typeface="+mn-lt"/>
              </a:rPr>
              <a:t>application </a:t>
            </a:r>
            <a:r>
              <a:rPr lang="en-US" sz="3200" dirty="0" smtClean="0">
                <a:latin typeface="+mn-lt"/>
              </a:rPr>
              <a:t>of an invention.</a:t>
            </a:r>
            <a:endParaRPr lang="en-US" dirty="0">
              <a:latin typeface="+mn-lt"/>
            </a:endParaRPr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US" sz="4400" dirty="0">
                <a:solidFill>
                  <a:schemeClr val="tx2"/>
                </a:solidFill>
                <a:latin typeface="+mj-lt"/>
              </a:rPr>
              <a:t>Characteristic of Patent Documents &amp; their Contents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 smtClean="0">
                <a:solidFill>
                  <a:srgbClr val="002060"/>
                </a:solidFill>
              </a:rPr>
              <a:t>Various Types of Searches Using Patent Documentation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47800"/>
            <a:ext cx="7772400" cy="5181600"/>
          </a:xfrm>
        </p:spPr>
        <p:txBody>
          <a:bodyPr/>
          <a:lstStyle/>
          <a:p>
            <a:pPr>
              <a:defRPr/>
            </a:pPr>
            <a:r>
              <a:rPr lang="en-US" smtClean="0"/>
              <a:t>Pre-Application Searches (PAS)</a:t>
            </a:r>
          </a:p>
          <a:p>
            <a:pPr>
              <a:defRPr/>
            </a:pPr>
            <a:r>
              <a:rPr lang="en-US" smtClean="0"/>
              <a:t>State-of-the-Art Searches</a:t>
            </a:r>
          </a:p>
          <a:p>
            <a:pPr lvl="1">
              <a:defRPr/>
            </a:pPr>
            <a:r>
              <a:rPr lang="en-US" sz="2400" smtClean="0"/>
              <a:t>Especially useful in relation to technology development or technology transfer </a:t>
            </a:r>
            <a:endParaRPr lang="en-US" smtClean="0"/>
          </a:p>
          <a:p>
            <a:pPr>
              <a:defRPr/>
            </a:pPr>
            <a:r>
              <a:rPr lang="en-US" smtClean="0"/>
              <a:t>Novelty Searches</a:t>
            </a:r>
          </a:p>
          <a:p>
            <a:pPr lvl="1">
              <a:defRPr/>
            </a:pPr>
            <a:r>
              <a:rPr lang="en-US" sz="2400" smtClean="0"/>
              <a:t>To discover relevant prior art, disclosed in patent documents or any scientific publications</a:t>
            </a:r>
            <a:endParaRPr lang="en-US" smtClean="0"/>
          </a:p>
          <a:p>
            <a:pPr>
              <a:defRPr/>
            </a:pPr>
            <a:r>
              <a:rPr lang="en-US" smtClean="0"/>
              <a:t>Patentability or Validity Searches</a:t>
            </a:r>
          </a:p>
          <a:p>
            <a:pPr lvl="1">
              <a:defRPr/>
            </a:pPr>
            <a:r>
              <a:rPr lang="en-US" sz="2400" smtClean="0"/>
              <a:t>Novelty and patentability searches - mainly  carried out by industrial property offices in support of patent examination procedures</a:t>
            </a:r>
            <a:r>
              <a:rPr lang="en-US" sz="1800" smtClean="0"/>
              <a:t>.</a:t>
            </a:r>
            <a:endParaRPr lang="en-US" smtClean="0"/>
          </a:p>
          <a:p>
            <a:pPr>
              <a:defRPr/>
            </a:pPr>
            <a:endParaRPr lang="en-US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5867400" y="6400800"/>
            <a:ext cx="2895600" cy="323850"/>
          </a:xfrm>
        </p:spPr>
        <p:txBody>
          <a:bodyPr/>
          <a:lstStyle/>
          <a:p>
            <a:r>
              <a:rPr lang="en-US" smtClean="0">
                <a:solidFill>
                  <a:schemeClr val="tx1"/>
                </a:solidFill>
              </a:rPr>
              <a:t>© Vladimir Yossifov, 2011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p:transition spd="med">
    <p:rand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dirty="0" smtClean="0">
                <a:solidFill>
                  <a:srgbClr val="002060"/>
                </a:solidFill>
              </a:rPr>
              <a:t>Various Types of Searches Using Patent Documentation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47800"/>
            <a:ext cx="7772400" cy="5181600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Name Searches</a:t>
            </a:r>
          </a:p>
          <a:p>
            <a:pPr lvl="1">
              <a:defRPr/>
            </a:pPr>
            <a:r>
              <a:rPr lang="en-US" sz="2400" dirty="0" smtClean="0"/>
              <a:t>To locate information about published patent documents involving specific companies or individuals (applicants, assignees, patentees or inventors)</a:t>
            </a:r>
          </a:p>
          <a:p>
            <a:pPr>
              <a:defRPr/>
            </a:pPr>
            <a:r>
              <a:rPr lang="en-US" dirty="0" smtClean="0"/>
              <a:t>Technological Activity Searches</a:t>
            </a:r>
            <a:endParaRPr lang="en-US" sz="2000" dirty="0" smtClean="0"/>
          </a:p>
          <a:p>
            <a:pPr lvl="1">
              <a:defRPr/>
            </a:pPr>
            <a:r>
              <a:rPr lang="en-US" sz="2400" dirty="0" smtClean="0"/>
              <a:t>To identify companies and/or inventors active in a specific field of technology.</a:t>
            </a:r>
            <a:endParaRPr lang="en-US" dirty="0" smtClean="0"/>
          </a:p>
          <a:p>
            <a:pPr>
              <a:defRPr/>
            </a:pPr>
            <a:r>
              <a:rPr lang="en-US" dirty="0" smtClean="0"/>
              <a:t>Infringement Searches</a:t>
            </a:r>
          </a:p>
          <a:p>
            <a:pPr lvl="1">
              <a:defRPr/>
            </a:pPr>
            <a:r>
              <a:rPr lang="en-US" sz="2400" dirty="0" smtClean="0"/>
              <a:t>To locate patents and published patent applications which might be infringed by a given industrial or commercial activity.</a:t>
            </a:r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© Vladimir </a:t>
            </a:r>
            <a:r>
              <a:rPr lang="en-US" dirty="0" err="1" smtClean="0">
                <a:solidFill>
                  <a:schemeClr val="tx1"/>
                </a:solidFill>
              </a:rPr>
              <a:t>Yossifov</a:t>
            </a:r>
            <a:r>
              <a:rPr lang="en-US" dirty="0" smtClean="0">
                <a:solidFill>
                  <a:schemeClr val="tx1"/>
                </a:solidFill>
              </a:rPr>
              <a:t>, 2011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  <p:transition spd="med">
    <p:rand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smtClean="0"/>
              <a:t>Various Types of Searches Using Patent Documentation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447800"/>
            <a:ext cx="7772400" cy="5181600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smtClean="0"/>
              <a:t>Patent Family Searches</a:t>
            </a:r>
          </a:p>
          <a:p>
            <a:pPr lvl="1">
              <a:defRPr/>
            </a:pPr>
            <a:r>
              <a:rPr lang="en-US" sz="2400" smtClean="0"/>
              <a:t>to find the countries in which a patent applications (for the same invention) have been filed;</a:t>
            </a:r>
          </a:p>
          <a:p>
            <a:pPr lvl="1">
              <a:defRPr/>
            </a:pPr>
            <a:r>
              <a:rPr lang="en-US" sz="2400" smtClean="0"/>
              <a:t>to find a “patent family member” that is written in a desired language;</a:t>
            </a:r>
          </a:p>
          <a:p>
            <a:pPr lvl="1">
              <a:defRPr/>
            </a:pPr>
            <a:r>
              <a:rPr lang="en-US" sz="2400" smtClean="0"/>
              <a:t>to obtain a list of prior art documents or “references cited”;</a:t>
            </a:r>
          </a:p>
          <a:p>
            <a:pPr lvl="1">
              <a:defRPr/>
            </a:pPr>
            <a:r>
              <a:rPr lang="en-US" sz="2400" smtClean="0"/>
              <a:t>to estimate the importance of the invention.</a:t>
            </a:r>
            <a:endParaRPr lang="en-US" smtClean="0"/>
          </a:p>
          <a:p>
            <a:pPr>
              <a:defRPr/>
            </a:pPr>
            <a:r>
              <a:rPr lang="en-US" smtClean="0"/>
              <a:t>Legal Status Searches</a:t>
            </a:r>
          </a:p>
          <a:p>
            <a:pPr lvl="1">
              <a:defRPr/>
            </a:pPr>
            <a:r>
              <a:rPr lang="en-US" sz="2400" smtClean="0"/>
              <a:t>To obtain information on the validity (status) of a patent or a published patent application, on a given date, under the applicable patent legislation in one or more countries.</a:t>
            </a:r>
            <a:endParaRPr lang="en-US" sz="180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ransition spd="med">
    <p:rand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458200" cy="121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effectLst/>
              </a:rPr>
              <a:t>Importance of Industrial Property Rights for R&amp;D and Business Development</a:t>
            </a:r>
            <a:endParaRPr lang="en-US" dirty="0" smtClean="0">
              <a:solidFill>
                <a:srgbClr val="002060"/>
              </a:solidFill>
              <a:effectLst/>
            </a:endParaRP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458200" cy="51054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effectLst/>
              </a:rPr>
              <a:t>use technological, legal and commercial information contained in patent documents in the decision-making process (before starting R&amp;D projects or the development of new products, marketing of such products, launching a new company, etc.)</a:t>
            </a:r>
          </a:p>
          <a:p>
            <a:pPr lvl="3">
              <a:defRPr/>
            </a:pPr>
            <a:endParaRPr lang="en-US" sz="2400" b="1" dirty="0" smtClean="0">
              <a:effectLst/>
            </a:endParaRPr>
          </a:p>
          <a:p>
            <a:pPr lvl="3">
              <a:defRPr/>
            </a:pPr>
            <a:endParaRPr lang="en-US" sz="16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458200" cy="121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sz="3600" dirty="0" smtClean="0">
                <a:solidFill>
                  <a:srgbClr val="002060"/>
                </a:solidFill>
                <a:effectLst/>
              </a:rPr>
              <a:t>Industrial Property Strategies of Innovative and R&amp;D based SMEs</a:t>
            </a:r>
            <a:endParaRPr lang="en-US" sz="4800" dirty="0" smtClean="0">
              <a:solidFill>
                <a:srgbClr val="002060"/>
              </a:solidFill>
              <a:effectLst/>
            </a:endParaRP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458200" cy="5105400"/>
          </a:xfrm>
        </p:spPr>
        <p:txBody>
          <a:bodyPr/>
          <a:lstStyle/>
          <a:p>
            <a:pPr>
              <a:buFont typeface="Monotype Sorts" pitchFamily="2" charset="2"/>
              <a:buNone/>
              <a:defRPr/>
            </a:pPr>
            <a:r>
              <a:rPr lang="en-US" sz="2800" dirty="0" smtClean="0"/>
              <a:t>- provide information for important management decisions (e.g. new research or product development projects)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2800" dirty="0" smtClean="0"/>
              <a:t> - identify and protect new products and research results through IPRs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2800" dirty="0" smtClean="0"/>
              <a:t> - establish basis for R&amp;D cooperation and transfer of research results to larger companies (licensing, franchising) </a:t>
            </a:r>
          </a:p>
          <a:p>
            <a:pPr>
              <a:buFont typeface="Monotype Sorts" pitchFamily="2" charset="2"/>
              <a:buNone/>
              <a:defRPr/>
            </a:pPr>
            <a:r>
              <a:rPr lang="en-US" sz="2800" dirty="0" smtClean="0"/>
              <a:t> - generate income for future product development and R&amp;D	</a:t>
            </a:r>
          </a:p>
          <a:p>
            <a:pPr>
              <a:buFont typeface="Monotype Sorts" pitchFamily="2" charset="2"/>
              <a:buNone/>
              <a:defRPr/>
            </a:pPr>
            <a:endParaRPr lang="en-US" sz="28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458200" cy="121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sz="3600" dirty="0" smtClean="0">
                <a:effectLst/>
              </a:rPr>
              <a:t>Industrial Property Strategies </a:t>
            </a:r>
            <a:r>
              <a:rPr lang="en-US" sz="3600" dirty="0">
                <a:effectLst/>
              </a:rPr>
              <a:t>of Innovative and R&amp;D based SMEs</a:t>
            </a:r>
            <a:endParaRPr lang="en-US" sz="4800" dirty="0" smtClean="0">
              <a:effectLst/>
            </a:endParaRP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458200" cy="5105400"/>
          </a:xfrm>
        </p:spPr>
        <p:txBody>
          <a:bodyPr>
            <a:normAutofit lnSpcReduction="10000"/>
          </a:bodyPr>
          <a:lstStyle/>
          <a:p>
            <a:pPr>
              <a:buFont typeface="Monotype Sorts" pitchFamily="2" charset="2"/>
              <a:buNone/>
              <a:defRPr/>
            </a:pPr>
            <a:r>
              <a:rPr lang="en-US" sz="2800" dirty="0" smtClean="0"/>
              <a:t>A</a:t>
            </a:r>
            <a:r>
              <a:rPr lang="en-US" sz="2800" dirty="0" smtClean="0">
                <a:effectLst/>
              </a:rPr>
              <a:t>ny new product development project should start with assessment of the state-of-the-art, as disclosed in the patent literature, to:</a:t>
            </a:r>
          </a:p>
          <a:p>
            <a:pPr>
              <a:defRPr/>
            </a:pPr>
            <a:r>
              <a:rPr lang="en-US" sz="2800" dirty="0" smtClean="0">
                <a:effectLst/>
              </a:rPr>
              <a:t>minimize the risk of using valuable R&amp;D resources on reinventing an existing product</a:t>
            </a:r>
          </a:p>
          <a:p>
            <a:pPr>
              <a:defRPr/>
            </a:pPr>
            <a:r>
              <a:rPr lang="en-US" sz="2800" dirty="0" smtClean="0">
                <a:effectLst/>
              </a:rPr>
              <a:t>identify leading companies or individuals involved in the development of </a:t>
            </a:r>
            <a:r>
              <a:rPr lang="en-US" sz="2800" b="1" dirty="0" smtClean="0">
                <a:effectLst/>
              </a:rPr>
              <a:t>s</a:t>
            </a:r>
            <a:r>
              <a:rPr lang="en-US" sz="2800" dirty="0" smtClean="0">
                <a:effectLst/>
              </a:rPr>
              <a:t>imilar projects</a:t>
            </a:r>
          </a:p>
          <a:p>
            <a:pPr>
              <a:defRPr/>
            </a:pPr>
            <a:r>
              <a:rPr lang="en-US" sz="2800" dirty="0" smtClean="0">
                <a:effectLst/>
              </a:rPr>
              <a:t>stimulate new ideas.</a:t>
            </a:r>
          </a:p>
          <a:p>
            <a:pPr>
              <a:buFont typeface="Monotype Sorts" pitchFamily="2" charset="2"/>
              <a:buNone/>
              <a:defRPr/>
            </a:pPr>
            <a:endParaRPr lang="en-US" sz="2800" dirty="0" smtClean="0">
              <a:effectLst/>
            </a:endParaRPr>
          </a:p>
          <a:p>
            <a:pPr>
              <a:buFont typeface="Monotype Sorts" pitchFamily="2" charset="2"/>
              <a:buNone/>
              <a:defRPr/>
            </a:pPr>
            <a:r>
              <a:rPr lang="en-US" sz="2800" dirty="0" smtClean="0">
                <a:effectLst/>
              </a:rPr>
              <a:t>Periodic project development review should always include review of IPR related issues   </a:t>
            </a:r>
          </a:p>
          <a:p>
            <a:pPr>
              <a:buFont typeface="Monotype Sorts" pitchFamily="2" charset="2"/>
              <a:buNone/>
              <a:defRPr/>
            </a:pPr>
            <a:endParaRPr lang="en-US" sz="2800" dirty="0" smtClean="0">
              <a:effectLst/>
            </a:endParaRPr>
          </a:p>
          <a:p>
            <a:pPr>
              <a:defRPr/>
            </a:pPr>
            <a:endParaRPr lang="en-US" sz="2800" dirty="0" smtClean="0">
              <a:effectLst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458200" cy="121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r>
              <a:rPr lang="en-US" sz="3600" dirty="0" smtClean="0">
                <a:solidFill>
                  <a:srgbClr val="002060"/>
                </a:solidFill>
                <a:effectLst/>
              </a:rPr>
              <a:t>Industrial Property Strategies of Innovative </a:t>
            </a:r>
            <a:r>
              <a:rPr lang="en-US" sz="3600" dirty="0">
                <a:solidFill>
                  <a:srgbClr val="002060"/>
                </a:solidFill>
                <a:effectLst/>
              </a:rPr>
              <a:t>and R&amp;D based SMEs</a:t>
            </a:r>
            <a:endParaRPr lang="en-US" sz="4800" dirty="0" smtClean="0">
              <a:solidFill>
                <a:srgbClr val="002060"/>
              </a:solidFill>
              <a:effectLst/>
            </a:endParaRPr>
          </a:p>
        </p:txBody>
      </p:sp>
      <p:sp>
        <p:nvSpPr>
          <p:cNvPr id="5325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458200" cy="51054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 lnSpcReduction="10000"/>
          </a:bodyPr>
          <a:lstStyle/>
          <a:p>
            <a:pPr>
              <a:buFont typeface="Monotype Sorts" pitchFamily="2" charset="2"/>
              <a:buNone/>
            </a:pPr>
            <a:r>
              <a:rPr lang="en-US" sz="2800" dirty="0" smtClean="0">
                <a:effectLst/>
              </a:rPr>
              <a:t>Periodic project development review should always include review of IPR related issues :</a:t>
            </a:r>
          </a:p>
          <a:p>
            <a:r>
              <a:rPr lang="en-US" sz="2800" dirty="0" smtClean="0">
                <a:effectLst/>
              </a:rPr>
              <a:t>patentability of research results (prior to publishing or disclosing information to 3</a:t>
            </a:r>
            <a:r>
              <a:rPr lang="en-US" sz="2800" baseline="30000" dirty="0" smtClean="0">
                <a:effectLst/>
              </a:rPr>
              <a:t>rd</a:t>
            </a:r>
            <a:r>
              <a:rPr lang="en-US" sz="2800" dirty="0" smtClean="0">
                <a:effectLst/>
              </a:rPr>
              <a:t> parties)</a:t>
            </a:r>
          </a:p>
          <a:p>
            <a:r>
              <a:rPr lang="en-US" sz="2800" dirty="0" smtClean="0">
                <a:effectLst/>
              </a:rPr>
              <a:t>filing national patent applications (home country)</a:t>
            </a:r>
          </a:p>
          <a:p>
            <a:r>
              <a:rPr lang="en-US" sz="2800" dirty="0" smtClean="0"/>
              <a:t>Select between patent and utility model protection (where applicable)</a:t>
            </a:r>
            <a:endParaRPr lang="en-US" sz="2800" dirty="0" smtClean="0">
              <a:effectLst/>
            </a:endParaRPr>
          </a:p>
          <a:p>
            <a:r>
              <a:rPr lang="en-US" sz="2800" dirty="0" smtClean="0">
                <a:effectLst/>
              </a:rPr>
              <a:t>decision concerning IPR protection abroad</a:t>
            </a:r>
          </a:p>
          <a:p>
            <a:r>
              <a:rPr lang="en-US" sz="2800" dirty="0" smtClean="0">
                <a:effectLst/>
              </a:rPr>
              <a:t>packaging commercial proposals for transfer of technology or research results</a:t>
            </a:r>
          </a:p>
          <a:p>
            <a:r>
              <a:rPr lang="en-US" sz="2800" dirty="0" smtClean="0">
                <a:effectLst/>
              </a:rPr>
              <a:t>monitoring competitors’ activities</a:t>
            </a:r>
          </a:p>
          <a:p>
            <a:pPr>
              <a:buFont typeface="Monotype Sorts" pitchFamily="2" charset="2"/>
              <a:buNone/>
            </a:pPr>
            <a:endParaRPr lang="en-US" sz="2800" dirty="0" smtClean="0">
              <a:effectLst/>
            </a:endParaRPr>
          </a:p>
          <a:p>
            <a:endParaRPr lang="en-US" sz="2800" dirty="0" smtClean="0">
              <a:effectLst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32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2192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solidFill>
                  <a:srgbClr val="002060"/>
                </a:solidFill>
              </a:rPr>
              <a:t>Growing Role of Intellectual Property Rights (IPR)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295400"/>
            <a:ext cx="8153400" cy="5486400"/>
          </a:xfrm>
        </p:spPr>
        <p:txBody>
          <a:bodyPr/>
          <a:lstStyle/>
          <a:p>
            <a:pPr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</a:rPr>
              <a:t>IPR </a:t>
            </a:r>
            <a:r>
              <a:rPr lang="en-US" dirty="0" smtClean="0">
                <a:solidFill>
                  <a:schemeClr val="tx2"/>
                </a:solidFill>
              </a:rPr>
              <a:t>=</a:t>
            </a:r>
            <a:r>
              <a:rPr lang="en-US" dirty="0" smtClean="0"/>
              <a:t> Information incorporated in tangible objects, reproduced in different locations</a:t>
            </a:r>
          </a:p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</a:rPr>
              <a:t>IPR = Economic Asset  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</a:t>
            </a:r>
            <a:r>
              <a:rPr lang="en-US" dirty="0" smtClean="0">
                <a:solidFill>
                  <a:srgbClr val="FF0000"/>
                </a:solidFill>
              </a:rPr>
              <a:t> control</a:t>
            </a:r>
            <a:r>
              <a:rPr lang="en-US" dirty="0" smtClean="0"/>
              <a:t> over technology, new products &amp; processes         </a:t>
            </a:r>
            <a:r>
              <a:rPr lang="en-US" dirty="0" smtClean="0">
                <a:solidFill>
                  <a:srgbClr val="FF0000"/>
                </a:solidFill>
                <a:sym typeface="Wingdings" pitchFamily="2" charset="2"/>
              </a:rPr>
              <a:t></a:t>
            </a:r>
            <a:r>
              <a:rPr lang="en-US" dirty="0" smtClean="0"/>
              <a:t> secure the way to “competitive advantage”</a:t>
            </a:r>
          </a:p>
          <a:p>
            <a:pPr>
              <a:defRPr/>
            </a:pPr>
            <a:r>
              <a:rPr lang="en-US" dirty="0" smtClean="0"/>
              <a:t>A sound patent system provides a legal environment conductive to encouragement of innovation and technology transfer</a:t>
            </a:r>
            <a:endParaRPr lang="en-US" sz="26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1" y="1156063"/>
            <a:ext cx="8183563" cy="105156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rgbClr val="00B050"/>
                </a:solidFill>
                <a:latin typeface="Comic Sans MS" pitchFamily="66" charset="0"/>
              </a:rPr>
              <a:t>Thank you for your attention</a:t>
            </a:r>
            <a:endParaRPr lang="en-US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1219200" y="2410097"/>
            <a:ext cx="6400800" cy="2664823"/>
          </a:xfrm>
        </p:spPr>
        <p:txBody>
          <a:bodyPr/>
          <a:lstStyle/>
          <a:p>
            <a:pPr marL="82296" indent="0" algn="ctr" eaLnBrk="1" hangingPunct="1">
              <a:buNone/>
            </a:pPr>
            <a:r>
              <a:rPr lang="en-US" sz="2400" dirty="0" smtClean="0">
                <a:solidFill>
                  <a:srgbClr val="002060"/>
                </a:solidFill>
              </a:rPr>
              <a:t>Vladimir </a:t>
            </a:r>
            <a:r>
              <a:rPr lang="en-US" sz="2400" dirty="0" err="1" smtClean="0">
                <a:solidFill>
                  <a:srgbClr val="002060"/>
                </a:solidFill>
              </a:rPr>
              <a:t>Yossifov</a:t>
            </a:r>
            <a:endParaRPr lang="en-US" sz="2400" dirty="0" smtClean="0">
              <a:solidFill>
                <a:srgbClr val="002060"/>
              </a:solidFill>
            </a:endParaRPr>
          </a:p>
          <a:p>
            <a:pPr marL="82296" indent="0" algn="ctr" eaLnBrk="1" hangingPunct="1">
              <a:buNone/>
            </a:pPr>
            <a:r>
              <a:rPr lang="en-US" sz="2400" dirty="0" smtClean="0">
                <a:solidFill>
                  <a:srgbClr val="002060"/>
                </a:solidFill>
              </a:rPr>
              <a:t>Consultant, IP Services</a:t>
            </a:r>
          </a:p>
          <a:p>
            <a:pPr marL="82296" indent="0" algn="ctr" eaLnBrk="1" hangingPunct="1">
              <a:buNone/>
            </a:pPr>
            <a:r>
              <a:rPr lang="en-US" sz="2400" dirty="0" smtClean="0">
                <a:solidFill>
                  <a:srgbClr val="002060"/>
                </a:solidFill>
              </a:rPr>
              <a:t>Geneva, Switzerland</a:t>
            </a:r>
          </a:p>
          <a:p>
            <a:pPr eaLnBrk="1" hangingPunct="1"/>
            <a:endParaRPr lang="en-US" sz="2400" dirty="0" smtClean="0"/>
          </a:p>
          <a:p>
            <a:pPr marL="82296" indent="0" algn="ctr" eaLnBrk="1" hangingPunct="1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vladimir@yossifov.com</a:t>
            </a:r>
          </a:p>
        </p:txBody>
      </p:sp>
    </p:spTree>
    <p:extLst>
      <p:ext uri="{BB962C8B-B14F-4D97-AF65-F5344CB8AC3E}">
        <p14:creationId xmlns:p14="http://schemas.microsoft.com/office/powerpoint/2010/main" val="11593065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21920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smtClean="0">
                <a:solidFill>
                  <a:srgbClr val="002060"/>
                </a:solidFill>
              </a:rPr>
              <a:t>Growing Role of Intellectual Property Rights (IPR)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295400"/>
            <a:ext cx="7772400" cy="5486400"/>
          </a:xfrm>
        </p:spPr>
        <p:txBody>
          <a:bodyPr/>
          <a:lstStyle/>
          <a:p>
            <a:pPr>
              <a:defRPr/>
            </a:pPr>
            <a:endParaRPr lang="en-US" sz="2600" dirty="0" smtClean="0"/>
          </a:p>
          <a:p>
            <a:pPr>
              <a:defRPr/>
            </a:pPr>
            <a:r>
              <a:rPr lang="en-US" dirty="0" smtClean="0"/>
              <a:t>Worldwide patent applications - each year over two million, result in some 800,000 granted patents</a:t>
            </a:r>
          </a:p>
          <a:p>
            <a:pPr>
              <a:defRPr/>
            </a:pPr>
            <a:r>
              <a:rPr lang="en-US" dirty="0" smtClean="0"/>
              <a:t>Patent documents published each year  over two million, total published over 60 million</a:t>
            </a:r>
            <a:r>
              <a:rPr lang="en-US" sz="2600" dirty="0" smtClean="0"/>
              <a:t>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86800" cy="1219200"/>
          </a:xfrm>
        </p:spPr>
        <p:txBody>
          <a:bodyPr/>
          <a:lstStyle/>
          <a:p>
            <a:pPr>
              <a:defRPr/>
            </a:pPr>
            <a:r>
              <a:rPr lang="en-US" sz="3600" dirty="0" smtClean="0">
                <a:solidFill>
                  <a:srgbClr val="002060"/>
                </a:solidFill>
              </a:rPr>
              <a:t>Insufficient Use of Information Contained in Patent Documents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2600" dirty="0" smtClean="0"/>
              <a:t>Surveys show that less than 7% of enterprises use patent literature as an innovative instrument</a:t>
            </a:r>
          </a:p>
          <a:p>
            <a:pPr>
              <a:defRPr/>
            </a:pPr>
            <a:r>
              <a:rPr lang="en-US" sz="2600" dirty="0" smtClean="0"/>
              <a:t>Less than 20% of companies with more than 100 staff use patent literature for business and R&amp;D intelligence</a:t>
            </a:r>
          </a:p>
          <a:p>
            <a:pPr>
              <a:defRPr/>
            </a:pPr>
            <a:r>
              <a:rPr lang="en-US" sz="2600" dirty="0" smtClean="0">
                <a:solidFill>
                  <a:srgbClr val="FF0000"/>
                </a:solidFill>
              </a:rPr>
              <a:t>Only 2-3% of SMEs (enterprises with less than 100 staff) use patent literature for </a:t>
            </a:r>
            <a:r>
              <a:rPr lang="en-US" sz="2600" dirty="0">
                <a:solidFill>
                  <a:srgbClr val="FF0000"/>
                </a:solidFill>
              </a:rPr>
              <a:t>business and R&amp;D intelligence</a:t>
            </a:r>
            <a:endParaRPr lang="en-US" sz="2600" dirty="0" smtClean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sz="2600" dirty="0" smtClean="0"/>
              <a:t>55% of patent applications originate from enterprises with 500 &amp; more employees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spd="med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458200" cy="1219200"/>
          </a:xfrm>
        </p:spPr>
        <p:txBody>
          <a:bodyPr/>
          <a:lstStyle/>
          <a:p>
            <a:pPr>
              <a:defRPr/>
            </a:pPr>
            <a:r>
              <a:rPr lang="en-US" sz="3600" dirty="0" smtClean="0">
                <a:solidFill>
                  <a:srgbClr val="002060"/>
                </a:solidFill>
              </a:rPr>
              <a:t>Insufficient Use of Information Contained in Patent Documents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458200" cy="5105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In EC countries, </a:t>
            </a:r>
            <a:r>
              <a:rPr lang="en-US" dirty="0" smtClean="0">
                <a:solidFill>
                  <a:srgbClr val="FF0000"/>
                </a:solidFill>
              </a:rPr>
              <a:t>billions per are lost every year for duplicate R&amp;D work </a:t>
            </a:r>
            <a:r>
              <a:rPr lang="en-US" dirty="0" smtClean="0"/>
              <a:t>– some researchers speak of 30% of European R&amp;D being duplicative work.,</a:t>
            </a:r>
          </a:p>
          <a:p>
            <a:pPr>
              <a:defRPr/>
            </a:pPr>
            <a:r>
              <a:rPr lang="en-US" dirty="0" smtClean="0"/>
              <a:t>UK Patent Office refers to 20 billion Pounds wasted to develop things already developed and documented. 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458200" cy="1219200"/>
          </a:xfrm>
        </p:spPr>
        <p:txBody>
          <a:bodyPr/>
          <a:lstStyle/>
          <a:p>
            <a:pPr>
              <a:defRPr/>
            </a:pPr>
            <a:r>
              <a:rPr lang="en-US" sz="3600" dirty="0" smtClean="0">
                <a:solidFill>
                  <a:srgbClr val="002060"/>
                </a:solidFill>
              </a:rPr>
              <a:t>Insufficient Use of Information Contained in Patent Documents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458200" cy="5105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z="2800" dirty="0" smtClean="0"/>
              <a:t>Users of patent information are not informed about patent literature</a:t>
            </a:r>
          </a:p>
          <a:p>
            <a:pPr>
              <a:defRPr/>
            </a:pPr>
            <a:r>
              <a:rPr lang="en-US" sz="2800" dirty="0" smtClean="0"/>
              <a:t>Small improvements are also disclosed in patent documents.  </a:t>
            </a:r>
          </a:p>
          <a:p>
            <a:pPr>
              <a:defRPr/>
            </a:pPr>
            <a:r>
              <a:rPr lang="en-US" sz="2800" dirty="0" smtClean="0">
                <a:solidFill>
                  <a:srgbClr val="FF0000"/>
                </a:solidFill>
              </a:rPr>
              <a:t>Patent documents disclose most recent information which is not divulged in other form of literature</a:t>
            </a:r>
          </a:p>
          <a:p>
            <a:pPr>
              <a:defRPr/>
            </a:pPr>
            <a:r>
              <a:rPr lang="en-US" sz="2800" dirty="0" smtClean="0"/>
              <a:t>Without information about the state-of-the-art, there is a high risk of developing a product a second time</a:t>
            </a:r>
          </a:p>
          <a:p>
            <a:pPr>
              <a:defRPr/>
            </a:pPr>
            <a:r>
              <a:rPr lang="en-US" sz="2800" dirty="0" smtClean="0"/>
              <a:t>Industrial property offices should make publicity for their existing services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812135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228600"/>
            <a:ext cx="8458200" cy="12192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2060"/>
                </a:solidFill>
                <a:effectLst/>
              </a:rPr>
              <a:t>Importance of Industrial Property Rights for SMEs, R&amp;D and Business Development</a:t>
            </a:r>
            <a:endParaRPr lang="en-US" dirty="0" smtClean="0">
              <a:solidFill>
                <a:srgbClr val="002060"/>
              </a:solidFill>
              <a:effectLst/>
            </a:endParaRP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458200" cy="51054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dirty="0" smtClean="0">
                <a:effectLst/>
              </a:rPr>
              <a:t>Enterprises, in particular SMEs, universities or R&amp;D organizations should manage their intellectual property assets </a:t>
            </a:r>
            <a:r>
              <a:rPr lang="en-US" sz="2800" dirty="0" smtClean="0">
                <a:effectLst/>
              </a:rPr>
              <a:t>(inventions and patents for inventions, industrial designs, trademarks, know-how, trade secrets, geographical indications and appellations of origin, software, copyright, etc.) </a:t>
            </a:r>
          </a:p>
          <a:p>
            <a:pPr>
              <a:defRPr/>
            </a:pPr>
            <a:r>
              <a:rPr lang="en-US" dirty="0" smtClean="0">
                <a:solidFill>
                  <a:srgbClr val="FF0000"/>
                </a:solidFill>
                <a:effectLst/>
              </a:rPr>
              <a:t>identify intellectual property developed, acquired and used by its employees</a:t>
            </a:r>
            <a:r>
              <a:rPr lang="en-US" dirty="0" smtClean="0">
                <a:effectLst/>
              </a:rPr>
              <a:t>;</a:t>
            </a:r>
          </a:p>
          <a:p>
            <a:pPr>
              <a:defRPr/>
            </a:pPr>
            <a:r>
              <a:rPr lang="en-US" dirty="0" smtClean="0">
                <a:effectLst/>
              </a:rPr>
              <a:t>to decide on ownership in intellectual property developed, acquired and used;</a:t>
            </a:r>
          </a:p>
          <a:p>
            <a:pPr lvl="3">
              <a:defRPr/>
            </a:pPr>
            <a:endParaRPr lang="en-US" sz="16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07950" y="274638"/>
            <a:ext cx="8856663" cy="993775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rgbClr val="002060"/>
                </a:solidFill>
                <a:effectLst/>
              </a:rPr>
              <a:t>Importance of Industrial Property Rights for SMEs, R&amp;D and Business Development</a:t>
            </a:r>
            <a:endParaRPr lang="en-US" sz="3600" dirty="0"/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50825" y="1268413"/>
            <a:ext cx="8642350" cy="5570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tabLst>
                <a:tab pos="3436938" algn="l"/>
              </a:tabLst>
            </a:pPr>
            <a:r>
              <a:rPr lang="en-US" sz="2800" dirty="0" smtClean="0">
                <a:latin typeface="+mn-lt"/>
              </a:rPr>
              <a:t>The IP system was set-up to encourage and reward creative and entrepreneurial individuals</a:t>
            </a:r>
          </a:p>
          <a:p>
            <a:endParaRPr lang="en-US" sz="2800" dirty="0">
              <a:latin typeface="+mn-lt"/>
            </a:endParaRPr>
          </a:p>
          <a:p>
            <a:r>
              <a:rPr lang="en-US" sz="2800" dirty="0">
                <a:solidFill>
                  <a:srgbClr val="FF3300"/>
                </a:solidFill>
                <a:latin typeface="+mn-lt"/>
              </a:rPr>
              <a:t>In the modern</a:t>
            </a:r>
            <a:r>
              <a:rPr lang="en-US" sz="2800" dirty="0">
                <a:latin typeface="+mn-lt"/>
              </a:rPr>
              <a:t> era</a:t>
            </a:r>
            <a:r>
              <a:rPr lang="ro-RO" sz="2800" dirty="0">
                <a:latin typeface="+mn-lt"/>
              </a:rPr>
              <a:t>,</a:t>
            </a:r>
            <a:r>
              <a:rPr lang="en-US" sz="2800" dirty="0">
                <a:latin typeface="+mn-lt"/>
              </a:rPr>
              <a:t> </a:t>
            </a:r>
            <a:r>
              <a:rPr lang="en-US" sz="2800" dirty="0" smtClean="0">
                <a:latin typeface="+mn-lt"/>
              </a:rPr>
              <a:t>many of these creative and entrepreneurial individuals create SMEs to promote their inventive ideas to the market place.</a:t>
            </a:r>
            <a:endParaRPr lang="en-US" sz="2800" dirty="0">
              <a:latin typeface="+mn-lt"/>
            </a:endParaRPr>
          </a:p>
          <a:p>
            <a:endParaRPr lang="en-US" sz="2800" dirty="0">
              <a:latin typeface="+mn-lt"/>
            </a:endParaRPr>
          </a:p>
          <a:p>
            <a:r>
              <a:rPr lang="en-US" sz="2800" dirty="0">
                <a:latin typeface="+mn-lt"/>
              </a:rPr>
              <a:t>Are </a:t>
            </a:r>
            <a:r>
              <a:rPr lang="en-US" sz="2800" dirty="0" smtClean="0">
                <a:latin typeface="+mn-lt"/>
              </a:rPr>
              <a:t>SMEs</a:t>
            </a:r>
            <a:r>
              <a:rPr lang="ro-RO" sz="2800" dirty="0" smtClean="0">
                <a:latin typeface="+mn-lt"/>
              </a:rPr>
              <a:t> </a:t>
            </a:r>
            <a:r>
              <a:rPr lang="en-US" sz="2800" dirty="0">
                <a:latin typeface="+mn-lt"/>
              </a:rPr>
              <a:t>inventive </a:t>
            </a:r>
            <a:r>
              <a:rPr lang="en-US" sz="2800" dirty="0" smtClean="0">
                <a:latin typeface="+mn-lt"/>
              </a:rPr>
              <a:t>and innovative entities?</a:t>
            </a:r>
            <a:endParaRPr lang="en-US" sz="2800" dirty="0">
              <a:latin typeface="+mn-lt"/>
            </a:endParaRPr>
          </a:p>
          <a:p>
            <a:endParaRPr lang="en-US" sz="2800" dirty="0">
              <a:latin typeface="+mn-lt"/>
            </a:endParaRPr>
          </a:p>
          <a:p>
            <a:r>
              <a:rPr lang="en-US" sz="2800" dirty="0">
                <a:latin typeface="+mn-lt"/>
              </a:rPr>
              <a:t>Are they more inventive then </a:t>
            </a:r>
            <a:r>
              <a:rPr lang="en-US" sz="2800" dirty="0" smtClean="0">
                <a:latin typeface="+mn-lt"/>
              </a:rPr>
              <a:t>LARGE companies?</a:t>
            </a:r>
            <a:endParaRPr lang="en-US" sz="2800" dirty="0">
              <a:latin typeface="+mn-lt"/>
            </a:endParaRPr>
          </a:p>
          <a:p>
            <a:endParaRPr lang="en-US" sz="2800" dirty="0">
              <a:latin typeface="+mn-lt"/>
            </a:endParaRPr>
          </a:p>
          <a:p>
            <a:r>
              <a:rPr lang="en-US" sz="2800" dirty="0">
                <a:latin typeface="+mn-lt"/>
              </a:rPr>
              <a:t>Why?</a:t>
            </a:r>
          </a:p>
          <a:p>
            <a:endParaRPr lang="en-US" sz="2000" b="1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Vladimir Yossifov, 2011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BEB0A-9E3D-4B14-9782-E2AE3DA60D96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6233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1472215061</TotalTime>
  <Pages>23</Pages>
  <Words>1811</Words>
  <Application>Microsoft Office PowerPoint</Application>
  <PresentationFormat>On-screen Show (4:3)</PresentationFormat>
  <Paragraphs>251</Paragraphs>
  <Slides>30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Solstice</vt:lpstr>
      <vt:lpstr>WIPO TRAINING OF TRAINERS PROGRAM ON EFFECTIVE INTELLECTUAL PROPERTY ASSET MANAGEMENT BY SMALL AND MEDIUM-SIZED ENTERPRISES (SMEs)   organized by  the World Intellectual Property Organization (WIPO) and the Turkish Patent Institute Istanbul, September 13 to 15,  2011</vt:lpstr>
      <vt:lpstr>Introduction</vt:lpstr>
      <vt:lpstr>Growing Role of Intellectual Property Rights (IPR)</vt:lpstr>
      <vt:lpstr>Growing Role of Intellectual Property Rights (IPR)</vt:lpstr>
      <vt:lpstr>Insufficient Use of Information Contained in Patent Documents</vt:lpstr>
      <vt:lpstr>Insufficient Use of Information Contained in Patent Documents</vt:lpstr>
      <vt:lpstr>Insufficient Use of Information Contained in Patent Documents</vt:lpstr>
      <vt:lpstr>Importance of Industrial Property Rights for SMEs, R&amp;D and Business Development</vt:lpstr>
      <vt:lpstr>Importance of Industrial Property Rights for SMEs, R&amp;D and Business Development</vt:lpstr>
      <vt:lpstr>Inventors, Inventions, Information and the Real World</vt:lpstr>
      <vt:lpstr>Inventors, Inventions, Information and the Real World</vt:lpstr>
      <vt:lpstr>Information Aspects of the Industrial Property System</vt:lpstr>
      <vt:lpstr>Information Aspects of the Industrial Property System</vt:lpstr>
      <vt:lpstr>Information Aspects of the Industrial Property System</vt:lpstr>
      <vt:lpstr>Industrial Property Information  as a Source of Business Intelligence</vt:lpstr>
      <vt:lpstr>PowerPoint Presentation</vt:lpstr>
      <vt:lpstr>PowerPoint Presentation</vt:lpstr>
      <vt:lpstr>PowerPoint Presentation</vt:lpstr>
      <vt:lpstr>Advantages of Patent Documents as  a Source of Business Intelligence</vt:lpstr>
      <vt:lpstr>Advantages of Patent Documents as  a Source of Business Intelligence</vt:lpstr>
      <vt:lpstr>Characteristic of Patent Documents &amp; their Contents</vt:lpstr>
      <vt:lpstr>PowerPoint Presentation</vt:lpstr>
      <vt:lpstr>Various Types of Searches Using Patent Documentation</vt:lpstr>
      <vt:lpstr>Various Types of Searches Using Patent Documentation</vt:lpstr>
      <vt:lpstr>Various Types of Searches Using Patent Documentation</vt:lpstr>
      <vt:lpstr>Importance of Industrial Property Rights for R&amp;D and Business Development</vt:lpstr>
      <vt:lpstr>Industrial Property Strategies of Innovative and R&amp;D based SMEs</vt:lpstr>
      <vt:lpstr>Industrial Property Strategies of Innovative and R&amp;D based SMEs</vt:lpstr>
      <vt:lpstr>Industrial Property Strategies of Innovative and R&amp;D based SMEs</vt:lpstr>
      <vt:lpstr>Thank you for your attention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World Intellectual Property Organization</dc:title>
  <dc:creator>WIPO</dc:creator>
  <cp:lastModifiedBy>vladko</cp:lastModifiedBy>
  <cp:revision>34</cp:revision>
  <cp:lastPrinted>2004-05-06T13:54:45Z</cp:lastPrinted>
  <dcterms:created xsi:type="dcterms:W3CDTF">1998-03-13T17:45:12Z</dcterms:created>
  <dcterms:modified xsi:type="dcterms:W3CDTF">2011-09-15T12:02:22Z</dcterms:modified>
</cp:coreProperties>
</file>