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33"/>
  </p:notesMasterIdLst>
  <p:handoutMasterIdLst>
    <p:handoutMasterId r:id="rId34"/>
  </p:handoutMasterIdLst>
  <p:sldIdLst>
    <p:sldId id="256" r:id="rId3"/>
    <p:sldId id="258" r:id="rId4"/>
    <p:sldId id="259" r:id="rId5"/>
    <p:sldId id="260" r:id="rId6"/>
    <p:sldId id="272" r:id="rId7"/>
    <p:sldId id="282" r:id="rId8"/>
    <p:sldId id="263" r:id="rId9"/>
    <p:sldId id="291" r:id="rId10"/>
    <p:sldId id="292" r:id="rId11"/>
    <p:sldId id="293" r:id="rId12"/>
    <p:sldId id="289" r:id="rId13"/>
    <p:sldId id="295" r:id="rId14"/>
    <p:sldId id="296" r:id="rId15"/>
    <p:sldId id="297" r:id="rId16"/>
    <p:sldId id="298" r:id="rId17"/>
    <p:sldId id="299" r:id="rId18"/>
    <p:sldId id="300" r:id="rId19"/>
    <p:sldId id="290" r:id="rId20"/>
    <p:sldId id="273" r:id="rId21"/>
    <p:sldId id="294" r:id="rId22"/>
    <p:sldId id="274" r:id="rId23"/>
    <p:sldId id="283" r:id="rId24"/>
    <p:sldId id="284" r:id="rId25"/>
    <p:sldId id="285" r:id="rId26"/>
    <p:sldId id="280" r:id="rId27"/>
    <p:sldId id="276" r:id="rId28"/>
    <p:sldId id="277" r:id="rId29"/>
    <p:sldId id="278" r:id="rId30"/>
    <p:sldId id="279" r:id="rId31"/>
    <p:sldId id="281" r:id="rId32"/>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49D7D29-D4DA-4763-9D3C-087B2157857F}">
          <p14:sldIdLst>
            <p14:sldId id="256"/>
          </p14:sldIdLst>
        </p14:section>
        <p14:section name="Untitled Section" id="{281B4ED4-E0F9-4342-9E1E-06E8E13411CE}">
          <p14:sldIdLst>
            <p14:sldId id="258"/>
            <p14:sldId id="259"/>
            <p14:sldId id="260"/>
            <p14:sldId id="272"/>
            <p14:sldId id="282"/>
            <p14:sldId id="263"/>
            <p14:sldId id="291"/>
            <p14:sldId id="292"/>
            <p14:sldId id="293"/>
            <p14:sldId id="289"/>
            <p14:sldId id="295"/>
            <p14:sldId id="296"/>
            <p14:sldId id="297"/>
            <p14:sldId id="298"/>
            <p14:sldId id="299"/>
            <p14:sldId id="300"/>
            <p14:sldId id="290"/>
            <p14:sldId id="273"/>
            <p14:sldId id="294"/>
            <p14:sldId id="274"/>
            <p14:sldId id="283"/>
            <p14:sldId id="284"/>
            <p14:sldId id="285"/>
            <p14:sldId id="280"/>
            <p14:sldId id="276"/>
            <p14:sldId id="277"/>
            <p14:sldId id="278"/>
            <p14:sldId id="279"/>
            <p14:sldId id="28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162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2EEAFC5D-91EA-0E4A-80A0-41CEF03DF3D2}" type="datetimeFigureOut">
              <a:rPr lang="en-US" smtClean="0"/>
              <a:t>2/23/2016</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48C8D779-9766-7342-84F9-D48283CC9D9A}" type="slidenum">
              <a:rPr lang="en-US" smtClean="0"/>
              <a:t>‹N°›</a:t>
            </a:fld>
            <a:endParaRPr lang="en-US"/>
          </a:p>
        </p:txBody>
      </p:sp>
    </p:spTree>
    <p:extLst>
      <p:ext uri="{BB962C8B-B14F-4D97-AF65-F5344CB8AC3E}">
        <p14:creationId xmlns:p14="http://schemas.microsoft.com/office/powerpoint/2010/main" val="225693319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6411"/>
          </a:xfrm>
          <a:prstGeom prst="rect">
            <a:avLst/>
          </a:prstGeom>
        </p:spPr>
        <p:txBody>
          <a:bodyPr vert="horz" lIns="91440" tIns="45720" rIns="91440" bIns="45720" rtlCol="0"/>
          <a:lstStyle>
            <a:lvl1pPr algn="r">
              <a:defRPr sz="1200"/>
            </a:lvl1pPr>
          </a:lstStyle>
          <a:p>
            <a:fld id="{9CFB57BE-2799-4B52-81EF-FA5A9123AB47}" type="datetimeFigureOut">
              <a:rPr lang="en-US" smtClean="0"/>
              <a:t>2/23/2016</a:t>
            </a:fld>
            <a:endParaRPr lang="en-US"/>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430091"/>
            <a:ext cx="2945659" cy="496411"/>
          </a:xfrm>
          <a:prstGeom prst="rect">
            <a:avLst/>
          </a:prstGeom>
        </p:spPr>
        <p:txBody>
          <a:bodyPr vert="horz" lIns="91440" tIns="45720" rIns="91440" bIns="45720" rtlCol="0" anchor="b"/>
          <a:lstStyle>
            <a:lvl1pPr algn="r">
              <a:defRPr sz="1200"/>
            </a:lvl1pPr>
          </a:lstStyle>
          <a:p>
            <a:fld id="{8FEB47EF-2CC4-43FD-8890-F4D168F118D4}" type="slidenum">
              <a:rPr lang="en-US" smtClean="0"/>
              <a:t>‹N°›</a:t>
            </a:fld>
            <a:endParaRPr lang="en-US"/>
          </a:p>
        </p:txBody>
      </p:sp>
    </p:spTree>
    <p:extLst>
      <p:ext uri="{BB962C8B-B14F-4D97-AF65-F5344CB8AC3E}">
        <p14:creationId xmlns:p14="http://schemas.microsoft.com/office/powerpoint/2010/main" val="73602432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dirty="0" smtClean="0"/>
              <a:t>UGGC/</a:t>
            </a:r>
            <a:r>
              <a:rPr lang="en-US" dirty="0" err="1" smtClean="0"/>
              <a:t>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‹N°›</a:t>
            </a:fld>
            <a:endParaRPr lang="en-US"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020272" y="476672"/>
            <a:ext cx="1266327" cy="799313"/>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71600" y="476672"/>
            <a:ext cx="1600200" cy="876300"/>
          </a:xfrm>
          <a:prstGeom prst="rect">
            <a:avLst/>
          </a:prstGeom>
        </p:spPr>
      </p:pic>
    </p:spTree>
    <p:extLst>
      <p:ext uri="{BB962C8B-B14F-4D97-AF65-F5344CB8AC3E}">
        <p14:creationId xmlns:p14="http://schemas.microsoft.com/office/powerpoint/2010/main" val="126815908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13232691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5246865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1126132401"/>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31058286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220018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a:p>
        </p:txBody>
      </p:sp>
      <p:sp>
        <p:nvSpPr>
          <p:cNvPr id="7" name="Slide Number Placeholder 6"/>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5565690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fr-CA" smtClean="0"/>
              <a:t>08/12/15</a:t>
            </a:r>
            <a:endParaRPr lang="en-US"/>
          </a:p>
        </p:txBody>
      </p:sp>
      <p:sp>
        <p:nvSpPr>
          <p:cNvPr id="8" name="Footer Placeholder 7"/>
          <p:cNvSpPr>
            <a:spLocks noGrp="1"/>
          </p:cNvSpPr>
          <p:nvPr>
            <p:ph type="ftr" sz="quarter" idx="11"/>
          </p:nvPr>
        </p:nvSpPr>
        <p:spPr/>
        <p:txBody>
          <a:bodyPr/>
          <a:lstStyle/>
          <a:p>
            <a:r>
              <a:rPr lang="en-US" smtClean="0"/>
              <a:t>UGGC/IViR</a:t>
            </a:r>
            <a:endParaRPr lang="en-US"/>
          </a:p>
        </p:txBody>
      </p:sp>
      <p:sp>
        <p:nvSpPr>
          <p:cNvPr id="9" name="Slide Number Placeholder 8"/>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267509851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fr-CA" smtClean="0"/>
              <a:t>08/12/15</a:t>
            </a:r>
            <a:endParaRPr lang="en-US"/>
          </a:p>
        </p:txBody>
      </p:sp>
      <p:sp>
        <p:nvSpPr>
          <p:cNvPr id="4" name="Footer Placeholder 3"/>
          <p:cNvSpPr>
            <a:spLocks noGrp="1"/>
          </p:cNvSpPr>
          <p:nvPr>
            <p:ph type="ftr" sz="quarter" idx="11"/>
          </p:nvPr>
        </p:nvSpPr>
        <p:spPr/>
        <p:txBody>
          <a:bodyPr/>
          <a:lstStyle/>
          <a:p>
            <a:r>
              <a:rPr lang="en-US" smtClean="0"/>
              <a:t>UGGC/IViR</a:t>
            </a:r>
            <a:endParaRPr lang="en-US"/>
          </a:p>
        </p:txBody>
      </p:sp>
      <p:sp>
        <p:nvSpPr>
          <p:cNvPr id="5" name="Slide Number Placeholder 4"/>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2746905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CA" smtClean="0"/>
              <a:t>08/12/15</a:t>
            </a:r>
            <a:endParaRPr lang="en-US"/>
          </a:p>
        </p:txBody>
      </p:sp>
      <p:sp>
        <p:nvSpPr>
          <p:cNvPr id="3" name="Footer Placeholder 2"/>
          <p:cNvSpPr>
            <a:spLocks noGrp="1"/>
          </p:cNvSpPr>
          <p:nvPr>
            <p:ph type="ftr" sz="quarter" idx="11"/>
          </p:nvPr>
        </p:nvSpPr>
        <p:spPr/>
        <p:txBody>
          <a:bodyPr/>
          <a:lstStyle/>
          <a:p>
            <a:r>
              <a:rPr lang="en-US" smtClean="0"/>
              <a:t>UGGC/IViR</a:t>
            </a:r>
            <a:endParaRPr lang="en-US"/>
          </a:p>
        </p:txBody>
      </p:sp>
      <p:sp>
        <p:nvSpPr>
          <p:cNvPr id="4" name="Slide Number Placeholder 3"/>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33509333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a:p>
        </p:txBody>
      </p:sp>
      <p:sp>
        <p:nvSpPr>
          <p:cNvPr id="7" name="Slide Number Placeholder 6"/>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11141620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dirty="0" smtClean="0"/>
              <a:t>UGGC/</a:t>
            </a:r>
            <a:r>
              <a:rPr lang="en-US" dirty="0" err="1" smtClean="0"/>
              <a:t>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261504882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a:p>
        </p:txBody>
      </p:sp>
      <p:sp>
        <p:nvSpPr>
          <p:cNvPr id="7" name="Slide Number Placeholder 6"/>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23953711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41456918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13243E9F-9DEF-43D4-909A-18357FAAA1F9}" type="slidenum">
              <a:rPr lang="en-US" smtClean="0"/>
              <a:t>‹N°›</a:t>
            </a:fld>
            <a:endParaRPr lang="en-US"/>
          </a:p>
        </p:txBody>
      </p:sp>
    </p:spTree>
    <p:extLst>
      <p:ext uri="{BB962C8B-B14F-4D97-AF65-F5344CB8AC3E}">
        <p14:creationId xmlns:p14="http://schemas.microsoft.com/office/powerpoint/2010/main" val="2850507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a:p>
        </p:txBody>
      </p:sp>
      <p:sp>
        <p:nvSpPr>
          <p:cNvPr id="6" name="Slide Number Placeholder 5"/>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2379271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a:p>
        </p:txBody>
      </p:sp>
      <p:sp>
        <p:nvSpPr>
          <p:cNvPr id="7" name="Slide Number Placeholder 6"/>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27205181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fr-CA" smtClean="0"/>
              <a:t>08/12/15</a:t>
            </a:r>
            <a:endParaRPr lang="en-US"/>
          </a:p>
        </p:txBody>
      </p:sp>
      <p:sp>
        <p:nvSpPr>
          <p:cNvPr id="8" name="Footer Placeholder 7"/>
          <p:cNvSpPr>
            <a:spLocks noGrp="1"/>
          </p:cNvSpPr>
          <p:nvPr>
            <p:ph type="ftr" sz="quarter" idx="11"/>
          </p:nvPr>
        </p:nvSpPr>
        <p:spPr/>
        <p:txBody>
          <a:bodyPr/>
          <a:lstStyle/>
          <a:p>
            <a:r>
              <a:rPr lang="en-US" smtClean="0"/>
              <a:t>UGGC/IViR</a:t>
            </a:r>
            <a:endParaRPr lang="en-US"/>
          </a:p>
        </p:txBody>
      </p:sp>
      <p:sp>
        <p:nvSpPr>
          <p:cNvPr id="9" name="Slide Number Placeholder 8"/>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24216452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fr-CA" smtClean="0"/>
              <a:t>08/12/15</a:t>
            </a:r>
            <a:endParaRPr lang="en-US"/>
          </a:p>
        </p:txBody>
      </p:sp>
      <p:sp>
        <p:nvSpPr>
          <p:cNvPr id="4" name="Footer Placeholder 3"/>
          <p:cNvSpPr>
            <a:spLocks noGrp="1"/>
          </p:cNvSpPr>
          <p:nvPr>
            <p:ph type="ftr" sz="quarter" idx="11"/>
          </p:nvPr>
        </p:nvSpPr>
        <p:spPr/>
        <p:txBody>
          <a:bodyPr/>
          <a:lstStyle/>
          <a:p>
            <a:r>
              <a:rPr lang="en-US" smtClean="0"/>
              <a:t>UGGC/IViR</a:t>
            </a:r>
            <a:endParaRPr lang="en-US"/>
          </a:p>
        </p:txBody>
      </p:sp>
      <p:sp>
        <p:nvSpPr>
          <p:cNvPr id="5" name="Slide Number Placeholder 4"/>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28775031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fr-CA" smtClean="0"/>
              <a:t>08/12/15</a:t>
            </a:r>
            <a:endParaRPr lang="en-US"/>
          </a:p>
        </p:txBody>
      </p:sp>
      <p:sp>
        <p:nvSpPr>
          <p:cNvPr id="3" name="Footer Placeholder 2"/>
          <p:cNvSpPr>
            <a:spLocks noGrp="1"/>
          </p:cNvSpPr>
          <p:nvPr>
            <p:ph type="ftr" sz="quarter" idx="11"/>
          </p:nvPr>
        </p:nvSpPr>
        <p:spPr/>
        <p:txBody>
          <a:bodyPr/>
          <a:lstStyle/>
          <a:p>
            <a:r>
              <a:rPr lang="en-US" smtClean="0"/>
              <a:t>UGGC/IViR</a:t>
            </a:r>
            <a:endParaRPr lang="en-US"/>
          </a:p>
        </p:txBody>
      </p:sp>
      <p:sp>
        <p:nvSpPr>
          <p:cNvPr id="4" name="Slide Number Placeholder 3"/>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4011811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a:p>
        </p:txBody>
      </p:sp>
      <p:sp>
        <p:nvSpPr>
          <p:cNvPr id="7" name="Slide Number Placeholder 6"/>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4627576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a:p>
        </p:txBody>
      </p:sp>
      <p:sp>
        <p:nvSpPr>
          <p:cNvPr id="7" name="Slide Number Placeholder 6"/>
          <p:cNvSpPr>
            <a:spLocks noGrp="1"/>
          </p:cNvSpPr>
          <p:nvPr>
            <p:ph type="sldNum" sz="quarter" idx="12"/>
          </p:nvPr>
        </p:nvSpPr>
        <p:spPr/>
        <p:txBody>
          <a:bodyPr/>
          <a:lstStyle/>
          <a:p>
            <a:fld id="{94971853-474E-4980-9A92-232306B73868}" type="slidenum">
              <a:rPr lang="en-US" smtClean="0"/>
              <a:t>‹N°›</a:t>
            </a:fld>
            <a:endParaRPr lang="en-US"/>
          </a:p>
        </p:txBody>
      </p:sp>
    </p:spTree>
    <p:extLst>
      <p:ext uri="{BB962C8B-B14F-4D97-AF65-F5344CB8AC3E}">
        <p14:creationId xmlns:p14="http://schemas.microsoft.com/office/powerpoint/2010/main" val="2361178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CA" smtClean="0"/>
              <a:t>08/12/15</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UGGC/IViR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971853-474E-4980-9A92-232306B73868}" type="slidenum">
              <a:rPr lang="en-US" smtClean="0"/>
              <a:t>‹N°›</a:t>
            </a:fld>
            <a:endParaRPr lang="en-US"/>
          </a:p>
        </p:txBody>
      </p:sp>
    </p:spTree>
    <p:extLst>
      <p:ext uri="{BB962C8B-B14F-4D97-AF65-F5344CB8AC3E}">
        <p14:creationId xmlns:p14="http://schemas.microsoft.com/office/powerpoint/2010/main" val="27456907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fr-CA" smtClean="0"/>
              <a:t>08/12/15</a:t>
            </a: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UGGC/IViR</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43E9F-9DEF-43D4-909A-18357FAAA1F9}" type="slidenum">
              <a:rPr lang="en-US" smtClean="0"/>
              <a:t>‹N°›</a:t>
            </a:fld>
            <a:endParaRPr lang="en-US"/>
          </a:p>
        </p:txBody>
      </p:sp>
    </p:spTree>
    <p:extLst>
      <p:ext uri="{BB962C8B-B14F-4D97-AF65-F5344CB8AC3E}">
        <p14:creationId xmlns:p14="http://schemas.microsoft.com/office/powerpoint/2010/main" val="89460924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4509120"/>
            <a:ext cx="7772400" cy="1107554"/>
          </a:xfrm>
        </p:spPr>
        <p:txBody>
          <a:bodyPr>
            <a:noAutofit/>
          </a:bodyPr>
          <a:lstStyle/>
          <a:p>
            <a:r>
              <a:rPr lang="en-US" altLang="fr-FR" sz="2400" dirty="0">
                <a:sym typeface="Times" pitchFamily="18" charset="0"/>
              </a:rPr>
              <a:t>WIPO Standing Committee </a:t>
            </a:r>
            <a:r>
              <a:rPr lang="en-US" altLang="fr-FR" sz="2400" dirty="0" smtClean="0">
                <a:sym typeface="Times" pitchFamily="18" charset="0"/>
              </a:rPr>
              <a:t>on</a:t>
            </a:r>
            <a:r>
              <a:rPr lang="en-US" altLang="fr-FR" sz="2400" dirty="0">
                <a:sym typeface="Times" pitchFamily="18" charset="0"/>
              </a:rPr>
              <a:t> c</a:t>
            </a:r>
            <a:r>
              <a:rPr lang="en-US" altLang="fr-FR" sz="2400" dirty="0" smtClean="0">
                <a:sym typeface="Times" pitchFamily="18" charset="0"/>
              </a:rPr>
              <a:t>opyright </a:t>
            </a:r>
            <a:r>
              <a:rPr lang="en-US" altLang="fr-FR" sz="2400" dirty="0">
                <a:sym typeface="Times" pitchFamily="18" charset="0"/>
              </a:rPr>
              <a:t>and related rights </a:t>
            </a:r>
            <a:br>
              <a:rPr lang="en-US" altLang="fr-FR" sz="2400" dirty="0">
                <a:sym typeface="Times" pitchFamily="18" charset="0"/>
              </a:rPr>
            </a:br>
            <a:r>
              <a:rPr lang="en-US" altLang="fr-FR" sz="2400" dirty="0">
                <a:sym typeface="Times" pitchFamily="18" charset="0"/>
              </a:rPr>
              <a:t>Thirty-first </a:t>
            </a:r>
            <a:r>
              <a:rPr lang="en-US" altLang="fr-FR" sz="2400" dirty="0" smtClean="0">
                <a:sym typeface="Times" pitchFamily="18" charset="0"/>
              </a:rPr>
              <a:t>session  </a:t>
            </a:r>
            <a:br>
              <a:rPr lang="en-US" altLang="fr-FR" sz="2400" dirty="0" smtClean="0">
                <a:sym typeface="Times" pitchFamily="18" charset="0"/>
              </a:rPr>
            </a:br>
            <a:r>
              <a:rPr lang="en-US" altLang="fr-FR" sz="2400" dirty="0" smtClean="0">
                <a:sym typeface="Times" pitchFamily="18" charset="0"/>
              </a:rPr>
              <a:t>9 December 2015</a:t>
            </a:r>
            <a:endParaRPr lang="en-US" sz="2400" dirty="0"/>
          </a:p>
        </p:txBody>
      </p:sp>
      <p:sp>
        <p:nvSpPr>
          <p:cNvPr id="4" name="Footer Placeholder 3"/>
          <p:cNvSpPr>
            <a:spLocks noGrp="1"/>
          </p:cNvSpPr>
          <p:nvPr>
            <p:ph type="ftr" sz="quarter" idx="11"/>
          </p:nvPr>
        </p:nvSpPr>
        <p:spPr/>
        <p:txBody>
          <a:bodyPr/>
          <a:lstStyle/>
          <a:p>
            <a:r>
              <a:rPr lang="en-US" smtClean="0"/>
              <a:t>UGGC/IViR</a:t>
            </a:r>
            <a:endParaRPr lang="en-US"/>
          </a:p>
        </p:txBody>
      </p:sp>
      <p:sp>
        <p:nvSpPr>
          <p:cNvPr id="5" name="Slide Number Placeholder 4"/>
          <p:cNvSpPr>
            <a:spLocks noGrp="1"/>
          </p:cNvSpPr>
          <p:nvPr>
            <p:ph type="sldNum" sz="quarter" idx="12"/>
          </p:nvPr>
        </p:nvSpPr>
        <p:spPr/>
        <p:txBody>
          <a:bodyPr/>
          <a:lstStyle/>
          <a:p>
            <a:fld id="{94971853-474E-4980-9A92-232306B73868}" type="slidenum">
              <a:rPr lang="en-US" smtClean="0"/>
              <a:t>1</a:t>
            </a:fld>
            <a:endParaRPr lang="en-US" dirty="0"/>
          </a:p>
        </p:txBody>
      </p:sp>
      <p:sp>
        <p:nvSpPr>
          <p:cNvPr id="6" name="Date Placeholder 5"/>
          <p:cNvSpPr>
            <a:spLocks noGrp="1"/>
          </p:cNvSpPr>
          <p:nvPr>
            <p:ph type="dt" sz="half" idx="10"/>
          </p:nvPr>
        </p:nvSpPr>
        <p:spPr/>
        <p:txBody>
          <a:bodyPr/>
          <a:lstStyle/>
          <a:p>
            <a:r>
              <a:rPr lang="fr-CA" smtClean="0"/>
              <a:t>08/12/15</a:t>
            </a:r>
            <a:endParaRPr lang="en-US"/>
          </a:p>
        </p:txBody>
      </p:sp>
      <p:sp>
        <p:nvSpPr>
          <p:cNvPr id="7" name="Subtitle 6"/>
          <p:cNvSpPr>
            <a:spLocks noGrp="1"/>
          </p:cNvSpPr>
          <p:nvPr>
            <p:ph type="subTitle" idx="1"/>
          </p:nvPr>
        </p:nvSpPr>
        <p:spPr>
          <a:xfrm>
            <a:off x="1403648" y="2564904"/>
            <a:ext cx="6400800" cy="1296144"/>
          </a:xfrm>
        </p:spPr>
        <p:txBody>
          <a:bodyPr>
            <a:normAutofit/>
          </a:bodyPr>
          <a:lstStyle/>
          <a:p>
            <a:r>
              <a:rPr lang="en-US" altLang="fr-FR" dirty="0">
                <a:solidFill>
                  <a:srgbClr val="000000"/>
                </a:solidFill>
                <a:sym typeface="Times" pitchFamily="18" charset="0"/>
              </a:rPr>
              <a:t>STUDY</a:t>
            </a:r>
            <a:r>
              <a:rPr lang="en-US" altLang="fr-FR" dirty="0">
                <a:solidFill>
                  <a:srgbClr val="0070C0"/>
                </a:solidFill>
                <a:sym typeface="Times" pitchFamily="18" charset="0"/>
              </a:rPr>
              <a:t> </a:t>
            </a:r>
            <a:r>
              <a:rPr lang="en-US" altLang="fr-FR" dirty="0">
                <a:solidFill>
                  <a:srgbClr val="000000"/>
                </a:solidFill>
                <a:sym typeface="Times" pitchFamily="18" charset="0"/>
              </a:rPr>
              <a:t>ON</a:t>
            </a:r>
            <a:r>
              <a:rPr lang="en-US" altLang="fr-FR" dirty="0">
                <a:solidFill>
                  <a:srgbClr val="0070C0"/>
                </a:solidFill>
                <a:sym typeface="Times" pitchFamily="18" charset="0"/>
              </a:rPr>
              <a:t> </a:t>
            </a:r>
            <a:r>
              <a:rPr lang="en-US" altLang="fr-FR" dirty="0">
                <a:solidFill>
                  <a:srgbClr val="000000"/>
                </a:solidFill>
                <a:sym typeface="Times" pitchFamily="18" charset="0"/>
              </a:rPr>
              <a:t>COPYRIGHT LIMITATIONS AND EXCEPTIONS FOR MUSEUMS</a:t>
            </a:r>
            <a:r>
              <a:rPr lang="fr-FR" dirty="0">
                <a:solidFill>
                  <a:srgbClr val="000000"/>
                </a:solidFill>
                <a:latin typeface="Arial" pitchFamily="34" charset="0"/>
                <a:cs typeface="Arial" pitchFamily="34" charset="0"/>
              </a:rPr>
              <a:t> </a:t>
            </a:r>
            <a:endParaRPr lang="en-US" dirty="0"/>
          </a:p>
          <a:p>
            <a:endParaRPr lang="en-US" dirty="0"/>
          </a:p>
        </p:txBody>
      </p:sp>
    </p:spTree>
    <p:extLst>
      <p:ext uri="{BB962C8B-B14F-4D97-AF65-F5344CB8AC3E}">
        <p14:creationId xmlns:p14="http://schemas.microsoft.com/office/powerpoint/2010/main" val="65703783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r>
              <a:rPr lang="fr-FR" altLang="fr-FR" dirty="0" smtClean="0"/>
              <a:t>Respect of </a:t>
            </a:r>
            <a:r>
              <a:rPr lang="fr-FR" altLang="fr-FR" dirty="0" err="1" smtClean="0"/>
              <a:t>artist’s</a:t>
            </a:r>
            <a:r>
              <a:rPr lang="fr-FR" altLang="fr-FR" dirty="0" smtClean="0"/>
              <a:t> moral right </a:t>
            </a:r>
            <a:br>
              <a:rPr lang="fr-FR" altLang="fr-FR" dirty="0" smtClean="0"/>
            </a:br>
            <a:endParaRPr lang="fr-FR" dirty="0"/>
          </a:p>
        </p:txBody>
      </p:sp>
      <p:sp>
        <p:nvSpPr>
          <p:cNvPr id="8" name="Date Placeholder 7"/>
          <p:cNvSpPr>
            <a:spLocks noGrp="1"/>
          </p:cNvSpPr>
          <p:nvPr>
            <p:ph type="dt" sz="half" idx="10"/>
          </p:nvPr>
        </p:nvSpPr>
        <p:spPr/>
        <p:txBody>
          <a:bodyPr/>
          <a:lstStyle/>
          <a:p>
            <a:r>
              <a:rPr lang="fr-CA" smtClean="0"/>
              <a:t>08/12/15</a:t>
            </a:r>
            <a:endParaRPr lang="en-US"/>
          </a:p>
        </p:txBody>
      </p:sp>
      <p:sp>
        <p:nvSpPr>
          <p:cNvPr id="7266" name="Footer Placeholder 7265"/>
          <p:cNvSpPr>
            <a:spLocks noGrp="1"/>
          </p:cNvSpPr>
          <p:nvPr>
            <p:ph type="ftr" sz="quarter" idx="11"/>
          </p:nvPr>
        </p:nvSpPr>
        <p:spPr/>
        <p:txBody>
          <a:bodyPr/>
          <a:lstStyle/>
          <a:p>
            <a:r>
              <a:rPr lang="en-US" smtClean="0"/>
              <a:t>UGGC/IViR</a:t>
            </a:r>
            <a:endParaRPr lang="en-US" dirty="0"/>
          </a:p>
        </p:txBody>
      </p:sp>
      <p:sp>
        <p:nvSpPr>
          <p:cNvPr id="4" name="Espace réservé du numéro de diapositive 3"/>
          <p:cNvSpPr>
            <a:spLocks noGrp="1"/>
          </p:cNvSpPr>
          <p:nvPr>
            <p:ph type="sldNum" sz="quarter" idx="12"/>
          </p:nvPr>
        </p:nvSpPr>
        <p:spPr/>
        <p:txBody>
          <a:bodyPr/>
          <a:lstStyle/>
          <a:p>
            <a:fld id="{8852E58B-A5BA-48AC-A702-E2F4C72EBB93}" type="slidenum">
              <a:rPr lang="fr-FR" smtClean="0"/>
              <a:pPr/>
              <a:t>10</a:t>
            </a:fld>
            <a:endParaRPr lang="fr-FR"/>
          </a:p>
        </p:txBody>
      </p:sp>
      <p:grpSp>
        <p:nvGrpSpPr>
          <p:cNvPr id="3" name="Group 4"/>
          <p:cNvGrpSpPr>
            <a:grpSpLocks noChangeAspect="1"/>
          </p:cNvGrpSpPr>
          <p:nvPr/>
        </p:nvGrpSpPr>
        <p:grpSpPr bwMode="auto">
          <a:xfrm>
            <a:off x="395288" y="1989139"/>
            <a:ext cx="8553451" cy="3887788"/>
            <a:chOff x="249" y="1253"/>
            <a:chExt cx="5388" cy="2449"/>
          </a:xfrm>
        </p:grpSpPr>
        <p:sp>
          <p:nvSpPr>
            <p:cNvPr id="5" name="AutoShape 3"/>
            <p:cNvSpPr>
              <a:spLocks noChangeAspect="1" noChangeArrowheads="1" noTextEdit="1"/>
            </p:cNvSpPr>
            <p:nvPr/>
          </p:nvSpPr>
          <p:spPr bwMode="auto">
            <a:xfrm>
              <a:off x="264" y="1253"/>
              <a:ext cx="5373" cy="24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 name="Rectangle 5"/>
            <p:cNvSpPr>
              <a:spLocks noChangeArrowheads="1"/>
            </p:cNvSpPr>
            <p:nvPr/>
          </p:nvSpPr>
          <p:spPr bwMode="auto">
            <a:xfrm>
              <a:off x="249" y="1298"/>
              <a:ext cx="1542" cy="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400" b="0" i="0" u="sng" strike="noStrike" cap="none" normalizeH="0" baseline="0" dirty="0" smtClean="0">
                <a:ln>
                  <a:noFill/>
                </a:ln>
                <a:solidFill>
                  <a:schemeClr val="tx1"/>
                </a:solidFill>
                <a:effectLst/>
                <a:cs typeface="Arial" pitchFamily="34" charset="0"/>
              </a:endParaRPr>
            </a:p>
          </p:txBody>
        </p:sp>
        <p:sp>
          <p:nvSpPr>
            <p:cNvPr id="7" name="Rectangle 6"/>
            <p:cNvSpPr>
              <a:spLocks noChangeArrowheads="1"/>
            </p:cNvSpPr>
            <p:nvPr/>
          </p:nvSpPr>
          <p:spPr bwMode="auto">
            <a:xfrm>
              <a:off x="1972" y="1254"/>
              <a:ext cx="9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9" name="Group 29"/>
            <p:cNvGrpSpPr>
              <a:grpSpLocks/>
            </p:cNvGrpSpPr>
            <p:nvPr/>
          </p:nvGrpSpPr>
          <p:grpSpPr bwMode="auto">
            <a:xfrm>
              <a:off x="293" y="1477"/>
              <a:ext cx="2449" cy="1552"/>
              <a:chOff x="293" y="1477"/>
              <a:chExt cx="2449" cy="1552"/>
            </a:xfrm>
          </p:grpSpPr>
          <p:sp>
            <p:nvSpPr>
              <p:cNvPr id="27" name="Rectangle 8"/>
              <p:cNvSpPr>
                <a:spLocks noChangeArrowheads="1"/>
              </p:cNvSpPr>
              <p:nvPr/>
            </p:nvSpPr>
            <p:spPr bwMode="auto">
              <a:xfrm>
                <a:off x="794" y="1950"/>
                <a:ext cx="614" cy="617"/>
              </a:xfrm>
              <a:prstGeom prst="rect">
                <a:avLst/>
              </a:prstGeom>
              <a:solidFill>
                <a:srgbClr val="C0C0C0"/>
              </a:solidFill>
              <a:ln w="17463">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Freeform 9"/>
              <p:cNvSpPr>
                <a:spLocks/>
              </p:cNvSpPr>
              <p:nvPr/>
            </p:nvSpPr>
            <p:spPr bwMode="auto">
              <a:xfrm>
                <a:off x="1100" y="1949"/>
                <a:ext cx="308" cy="521"/>
              </a:xfrm>
              <a:custGeom>
                <a:avLst/>
                <a:gdLst>
                  <a:gd name="T0" fmla="*/ 155 w 216"/>
                  <a:gd name="T1" fmla="*/ 365 h 365"/>
                  <a:gd name="T2" fmla="*/ 216 w 216"/>
                  <a:gd name="T3" fmla="*/ 216 h 365"/>
                  <a:gd name="T4" fmla="*/ 0 w 216"/>
                  <a:gd name="T5" fmla="*/ 1 h 365"/>
                  <a:gd name="T6" fmla="*/ 0 w 216"/>
                  <a:gd name="T7" fmla="*/ 1 h 365"/>
                  <a:gd name="T8" fmla="*/ 0 w 216"/>
                  <a:gd name="T9" fmla="*/ 216 h 365"/>
                  <a:gd name="T10" fmla="*/ 155 w 216"/>
                  <a:gd name="T11" fmla="*/ 365 h 365"/>
                </a:gdLst>
                <a:ahLst/>
                <a:cxnLst>
                  <a:cxn ang="0">
                    <a:pos x="T0" y="T1"/>
                  </a:cxn>
                  <a:cxn ang="0">
                    <a:pos x="T2" y="T3"/>
                  </a:cxn>
                  <a:cxn ang="0">
                    <a:pos x="T4" y="T5"/>
                  </a:cxn>
                  <a:cxn ang="0">
                    <a:pos x="T6" y="T7"/>
                  </a:cxn>
                  <a:cxn ang="0">
                    <a:pos x="T8" y="T9"/>
                  </a:cxn>
                  <a:cxn ang="0">
                    <a:pos x="T10" y="T11"/>
                  </a:cxn>
                </a:cxnLst>
                <a:rect l="0" t="0" r="r" b="b"/>
                <a:pathLst>
                  <a:path w="216" h="365">
                    <a:moveTo>
                      <a:pt x="155" y="365"/>
                    </a:moveTo>
                    <a:cubicBezTo>
                      <a:pt x="194" y="325"/>
                      <a:pt x="216" y="272"/>
                      <a:pt x="216" y="216"/>
                    </a:cubicBezTo>
                    <a:cubicBezTo>
                      <a:pt x="216" y="97"/>
                      <a:pt x="119" y="1"/>
                      <a:pt x="0" y="1"/>
                    </a:cubicBezTo>
                    <a:cubicBezTo>
                      <a:pt x="0" y="0"/>
                      <a:pt x="0" y="1"/>
                      <a:pt x="0" y="1"/>
                    </a:cubicBezTo>
                    <a:lnTo>
                      <a:pt x="0" y="216"/>
                    </a:lnTo>
                    <a:lnTo>
                      <a:pt x="155" y="365"/>
                    </a:lnTo>
                    <a:close/>
                  </a:path>
                </a:pathLst>
              </a:custGeom>
              <a:solidFill>
                <a:srgbClr val="9999FF"/>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9" name="Freeform 10"/>
              <p:cNvSpPr>
                <a:spLocks/>
              </p:cNvSpPr>
              <p:nvPr/>
            </p:nvSpPr>
            <p:spPr bwMode="auto">
              <a:xfrm>
                <a:off x="975" y="2257"/>
                <a:ext cx="346" cy="308"/>
              </a:xfrm>
              <a:custGeom>
                <a:avLst/>
                <a:gdLst>
                  <a:gd name="T0" fmla="*/ 0 w 243"/>
                  <a:gd name="T1" fmla="*/ 197 h 216"/>
                  <a:gd name="T2" fmla="*/ 88 w 243"/>
                  <a:gd name="T3" fmla="*/ 216 h 216"/>
                  <a:gd name="T4" fmla="*/ 243 w 243"/>
                  <a:gd name="T5" fmla="*/ 149 h 216"/>
                  <a:gd name="T6" fmla="*/ 88 w 243"/>
                  <a:gd name="T7" fmla="*/ 0 h 216"/>
                  <a:gd name="T8" fmla="*/ 0 w 243"/>
                  <a:gd name="T9" fmla="*/ 197 h 216"/>
                </a:gdLst>
                <a:ahLst/>
                <a:cxnLst>
                  <a:cxn ang="0">
                    <a:pos x="T0" y="T1"/>
                  </a:cxn>
                  <a:cxn ang="0">
                    <a:pos x="T2" y="T3"/>
                  </a:cxn>
                  <a:cxn ang="0">
                    <a:pos x="T4" y="T5"/>
                  </a:cxn>
                  <a:cxn ang="0">
                    <a:pos x="T6" y="T7"/>
                  </a:cxn>
                  <a:cxn ang="0">
                    <a:pos x="T8" y="T9"/>
                  </a:cxn>
                </a:cxnLst>
                <a:rect l="0" t="0" r="r" b="b"/>
                <a:pathLst>
                  <a:path w="243" h="216">
                    <a:moveTo>
                      <a:pt x="0" y="197"/>
                    </a:moveTo>
                    <a:cubicBezTo>
                      <a:pt x="28" y="209"/>
                      <a:pt x="58" y="216"/>
                      <a:pt x="88" y="216"/>
                    </a:cubicBezTo>
                    <a:cubicBezTo>
                      <a:pt x="147" y="215"/>
                      <a:pt x="203" y="192"/>
                      <a:pt x="243" y="149"/>
                    </a:cubicBezTo>
                    <a:lnTo>
                      <a:pt x="88" y="0"/>
                    </a:lnTo>
                    <a:lnTo>
                      <a:pt x="0" y="197"/>
                    </a:lnTo>
                    <a:close/>
                  </a:path>
                </a:pathLst>
              </a:custGeom>
              <a:solidFill>
                <a:srgbClr val="993366"/>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0" name="Freeform 11"/>
              <p:cNvSpPr>
                <a:spLocks/>
              </p:cNvSpPr>
              <p:nvPr/>
            </p:nvSpPr>
            <p:spPr bwMode="auto">
              <a:xfrm>
                <a:off x="878" y="2257"/>
                <a:ext cx="222" cy="281"/>
              </a:xfrm>
              <a:custGeom>
                <a:avLst/>
                <a:gdLst>
                  <a:gd name="T0" fmla="*/ 0 w 156"/>
                  <a:gd name="T1" fmla="*/ 149 h 197"/>
                  <a:gd name="T2" fmla="*/ 68 w 156"/>
                  <a:gd name="T3" fmla="*/ 197 h 197"/>
                  <a:gd name="T4" fmla="*/ 156 w 156"/>
                  <a:gd name="T5" fmla="*/ 0 h 197"/>
                  <a:gd name="T6" fmla="*/ 0 w 156"/>
                  <a:gd name="T7" fmla="*/ 149 h 197"/>
                </a:gdLst>
                <a:ahLst/>
                <a:cxnLst>
                  <a:cxn ang="0">
                    <a:pos x="T0" y="T1"/>
                  </a:cxn>
                  <a:cxn ang="0">
                    <a:pos x="T2" y="T3"/>
                  </a:cxn>
                  <a:cxn ang="0">
                    <a:pos x="T4" y="T5"/>
                  </a:cxn>
                  <a:cxn ang="0">
                    <a:pos x="T6" y="T7"/>
                  </a:cxn>
                </a:cxnLst>
                <a:rect l="0" t="0" r="r" b="b"/>
                <a:pathLst>
                  <a:path w="156" h="197">
                    <a:moveTo>
                      <a:pt x="0" y="149"/>
                    </a:moveTo>
                    <a:cubicBezTo>
                      <a:pt x="19" y="169"/>
                      <a:pt x="42" y="185"/>
                      <a:pt x="68" y="197"/>
                    </a:cubicBezTo>
                    <a:lnTo>
                      <a:pt x="156" y="0"/>
                    </a:lnTo>
                    <a:lnTo>
                      <a:pt x="0" y="149"/>
                    </a:lnTo>
                    <a:close/>
                  </a:path>
                </a:pathLst>
              </a:custGeom>
              <a:solidFill>
                <a:srgbClr val="FFFFCC"/>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31" name="Freeform 12"/>
              <p:cNvSpPr>
                <a:spLocks/>
              </p:cNvSpPr>
              <p:nvPr/>
            </p:nvSpPr>
            <p:spPr bwMode="auto">
              <a:xfrm>
                <a:off x="793" y="1950"/>
                <a:ext cx="307" cy="520"/>
              </a:xfrm>
              <a:custGeom>
                <a:avLst/>
                <a:gdLst>
                  <a:gd name="T0" fmla="*/ 216 w 216"/>
                  <a:gd name="T1" fmla="*/ 0 h 364"/>
                  <a:gd name="T2" fmla="*/ 1 w 216"/>
                  <a:gd name="T3" fmla="*/ 215 h 364"/>
                  <a:gd name="T4" fmla="*/ 60 w 216"/>
                  <a:gd name="T5" fmla="*/ 364 h 364"/>
                  <a:gd name="T6" fmla="*/ 216 w 216"/>
                  <a:gd name="T7" fmla="*/ 215 h 364"/>
                  <a:gd name="T8" fmla="*/ 216 w 216"/>
                  <a:gd name="T9" fmla="*/ 0 h 364"/>
                </a:gdLst>
                <a:ahLst/>
                <a:cxnLst>
                  <a:cxn ang="0">
                    <a:pos x="T0" y="T1"/>
                  </a:cxn>
                  <a:cxn ang="0">
                    <a:pos x="T2" y="T3"/>
                  </a:cxn>
                  <a:cxn ang="0">
                    <a:pos x="T4" y="T5"/>
                  </a:cxn>
                  <a:cxn ang="0">
                    <a:pos x="T6" y="T7"/>
                  </a:cxn>
                  <a:cxn ang="0">
                    <a:pos x="T8" y="T9"/>
                  </a:cxn>
                </a:cxnLst>
                <a:rect l="0" t="0" r="r" b="b"/>
                <a:pathLst>
                  <a:path w="216" h="364">
                    <a:moveTo>
                      <a:pt x="216" y="0"/>
                    </a:moveTo>
                    <a:cubicBezTo>
                      <a:pt x="97" y="0"/>
                      <a:pt x="1" y="96"/>
                      <a:pt x="1" y="215"/>
                    </a:cubicBezTo>
                    <a:cubicBezTo>
                      <a:pt x="0" y="270"/>
                      <a:pt x="22" y="324"/>
                      <a:pt x="60" y="364"/>
                    </a:cubicBezTo>
                    <a:lnTo>
                      <a:pt x="216" y="215"/>
                    </a:lnTo>
                    <a:lnTo>
                      <a:pt x="216" y="0"/>
                    </a:lnTo>
                    <a:close/>
                  </a:path>
                </a:pathLst>
              </a:custGeom>
              <a:solidFill>
                <a:srgbClr val="CCFFFF"/>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7264" name="Rectangle 13"/>
              <p:cNvSpPr>
                <a:spLocks noChangeArrowheads="1"/>
              </p:cNvSpPr>
              <p:nvPr/>
            </p:nvSpPr>
            <p:spPr bwMode="auto">
              <a:xfrm>
                <a:off x="1416" y="1966"/>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25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smtClean="0">
                    <a:solidFill>
                      <a:srgbClr val="000000"/>
                    </a:solidFill>
                    <a:latin typeface="Calibri" pitchFamily="34" charset="0"/>
                  </a:rPr>
                  <a:t>    =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38%</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65" name="Rectangle 14"/>
              <p:cNvSpPr>
                <a:spLocks noChangeArrowheads="1"/>
              </p:cNvSpPr>
              <p:nvPr/>
            </p:nvSpPr>
            <p:spPr bwMode="auto">
              <a:xfrm>
                <a:off x="1144" y="2552"/>
                <a:ext cx="47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13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19%</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67" name="Rectangle 15"/>
              <p:cNvSpPr>
                <a:spLocks noChangeArrowheads="1"/>
              </p:cNvSpPr>
              <p:nvPr/>
            </p:nvSpPr>
            <p:spPr bwMode="auto">
              <a:xfrm>
                <a:off x="512" y="2552"/>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4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68" name="Rectangle 16"/>
              <p:cNvSpPr>
                <a:spLocks noChangeArrowheads="1"/>
              </p:cNvSpPr>
              <p:nvPr/>
            </p:nvSpPr>
            <p:spPr bwMode="auto">
              <a:xfrm>
                <a:off x="293" y="2031"/>
                <a:ext cx="508"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25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37%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269" name="Rectangle 17"/>
              <p:cNvSpPr>
                <a:spLocks noChangeArrowheads="1"/>
              </p:cNvSpPr>
              <p:nvPr/>
            </p:nvSpPr>
            <p:spPr bwMode="auto">
              <a:xfrm>
                <a:off x="1895" y="1477"/>
                <a:ext cx="840" cy="1552"/>
              </a:xfrm>
              <a:prstGeom prst="rect">
                <a:avLst/>
              </a:prstGeom>
              <a:noFill/>
              <a:ln w="17463">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7270" name="Rectangle 18"/>
              <p:cNvSpPr>
                <a:spLocks noChangeArrowheads="1"/>
              </p:cNvSpPr>
              <p:nvPr/>
            </p:nvSpPr>
            <p:spPr bwMode="auto">
              <a:xfrm>
                <a:off x="1931" y="1525"/>
                <a:ext cx="59" cy="59"/>
              </a:xfrm>
              <a:prstGeom prst="rect">
                <a:avLst/>
              </a:prstGeom>
              <a:solidFill>
                <a:srgbClr val="9999FF"/>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271" name="Rectangle 19"/>
              <p:cNvSpPr>
                <a:spLocks noChangeArrowheads="1"/>
              </p:cNvSpPr>
              <p:nvPr/>
            </p:nvSpPr>
            <p:spPr bwMode="auto">
              <a:xfrm>
                <a:off x="2014" y="1498"/>
                <a:ext cx="486"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permission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272" name="Rectangle 20"/>
              <p:cNvSpPr>
                <a:spLocks noChangeArrowheads="1"/>
              </p:cNvSpPr>
              <p:nvPr/>
            </p:nvSpPr>
            <p:spPr bwMode="auto">
              <a:xfrm>
                <a:off x="2014" y="1614"/>
                <a:ext cx="728"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asked in advance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273" name="Rectangle 21"/>
              <p:cNvSpPr>
                <a:spLocks noChangeArrowheads="1"/>
              </p:cNvSpPr>
              <p:nvPr/>
            </p:nvSpPr>
            <p:spPr bwMode="auto">
              <a:xfrm>
                <a:off x="1931" y="1913"/>
                <a:ext cx="59" cy="59"/>
              </a:xfrm>
              <a:prstGeom prst="rect">
                <a:avLst/>
              </a:prstGeom>
              <a:solidFill>
                <a:srgbClr val="993366"/>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274" name="Rectangle 22"/>
              <p:cNvSpPr>
                <a:spLocks noChangeArrowheads="1"/>
              </p:cNvSpPr>
              <p:nvPr/>
            </p:nvSpPr>
            <p:spPr bwMode="auto">
              <a:xfrm>
                <a:off x="2014" y="1887"/>
                <a:ext cx="486"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permission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275" name="Rectangle 23"/>
              <p:cNvSpPr>
                <a:spLocks noChangeArrowheads="1"/>
              </p:cNvSpPr>
              <p:nvPr/>
            </p:nvSpPr>
            <p:spPr bwMode="auto">
              <a:xfrm>
                <a:off x="2014" y="2002"/>
                <a:ext cx="524"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asked when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276" name="Rectangle 24"/>
              <p:cNvSpPr>
                <a:spLocks noChangeArrowheads="1"/>
              </p:cNvSpPr>
              <p:nvPr/>
            </p:nvSpPr>
            <p:spPr bwMode="auto">
              <a:xfrm>
                <a:off x="2014" y="2118"/>
                <a:ext cx="574"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matter arises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277" name="Rectangle 25"/>
              <p:cNvSpPr>
                <a:spLocks noChangeArrowheads="1"/>
              </p:cNvSpPr>
              <p:nvPr/>
            </p:nvSpPr>
            <p:spPr bwMode="auto">
              <a:xfrm>
                <a:off x="1931" y="2301"/>
                <a:ext cx="59" cy="59"/>
              </a:xfrm>
              <a:prstGeom prst="rect">
                <a:avLst/>
              </a:prstGeom>
              <a:solidFill>
                <a:srgbClr val="FFFFCC"/>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278" name="Rectangle 26"/>
              <p:cNvSpPr>
                <a:spLocks noChangeArrowheads="1"/>
              </p:cNvSpPr>
              <p:nvPr/>
            </p:nvSpPr>
            <p:spPr bwMode="auto">
              <a:xfrm>
                <a:off x="2014" y="2275"/>
                <a:ext cx="610"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no permission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7279" name="Rectangle 27"/>
              <p:cNvSpPr>
                <a:spLocks noChangeArrowheads="1"/>
              </p:cNvSpPr>
              <p:nvPr/>
            </p:nvSpPr>
            <p:spPr bwMode="auto">
              <a:xfrm>
                <a:off x="1931" y="2690"/>
                <a:ext cx="59" cy="58"/>
              </a:xfrm>
              <a:prstGeom prst="rect">
                <a:avLst/>
              </a:prstGeom>
              <a:solidFill>
                <a:srgbClr val="CCFFFF"/>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7280" name="Rectangle 28"/>
              <p:cNvSpPr>
                <a:spLocks noChangeArrowheads="1"/>
              </p:cNvSpPr>
              <p:nvPr/>
            </p:nvSpPr>
            <p:spPr bwMode="auto">
              <a:xfrm>
                <a:off x="2014" y="2663"/>
                <a:ext cx="465"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no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grpSp>
        <p:grpSp>
          <p:nvGrpSpPr>
            <p:cNvPr id="10" name="Group 45"/>
            <p:cNvGrpSpPr>
              <a:grpSpLocks/>
            </p:cNvGrpSpPr>
            <p:nvPr/>
          </p:nvGrpSpPr>
          <p:grpSpPr bwMode="auto">
            <a:xfrm>
              <a:off x="2964" y="1808"/>
              <a:ext cx="2346" cy="853"/>
              <a:chOff x="2964" y="1808"/>
              <a:chExt cx="2346" cy="853"/>
            </a:xfrm>
          </p:grpSpPr>
          <p:sp>
            <p:nvSpPr>
              <p:cNvPr id="12" name="Rectangle 30"/>
              <p:cNvSpPr>
                <a:spLocks noChangeArrowheads="1"/>
              </p:cNvSpPr>
              <p:nvPr/>
            </p:nvSpPr>
            <p:spPr bwMode="auto">
              <a:xfrm>
                <a:off x="3433" y="1933"/>
                <a:ext cx="648" cy="650"/>
              </a:xfrm>
              <a:prstGeom prst="rect">
                <a:avLst/>
              </a:prstGeom>
              <a:solidFill>
                <a:srgbClr val="C0C0C0"/>
              </a:solidFill>
              <a:ln w="19050">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3" name="Freeform 31"/>
              <p:cNvSpPr>
                <a:spLocks/>
              </p:cNvSpPr>
              <p:nvPr/>
            </p:nvSpPr>
            <p:spPr bwMode="auto">
              <a:xfrm>
                <a:off x="3757" y="1933"/>
                <a:ext cx="261" cy="324"/>
              </a:xfrm>
              <a:custGeom>
                <a:avLst/>
                <a:gdLst>
                  <a:gd name="T0" fmla="*/ 183 w 183"/>
                  <a:gd name="T1" fmla="*/ 94 h 227"/>
                  <a:gd name="T2" fmla="*/ 0 w 183"/>
                  <a:gd name="T3" fmla="*/ 0 h 227"/>
                  <a:gd name="T4" fmla="*/ 0 w 183"/>
                  <a:gd name="T5" fmla="*/ 227 h 227"/>
                  <a:gd name="T6" fmla="*/ 183 w 183"/>
                  <a:gd name="T7" fmla="*/ 94 h 227"/>
                </a:gdLst>
                <a:ahLst/>
                <a:cxnLst>
                  <a:cxn ang="0">
                    <a:pos x="T0" y="T1"/>
                  </a:cxn>
                  <a:cxn ang="0">
                    <a:pos x="T2" y="T3"/>
                  </a:cxn>
                  <a:cxn ang="0">
                    <a:pos x="T4" y="T5"/>
                  </a:cxn>
                  <a:cxn ang="0">
                    <a:pos x="T6" y="T7"/>
                  </a:cxn>
                </a:cxnLst>
                <a:rect l="0" t="0" r="r" b="b"/>
                <a:pathLst>
                  <a:path w="183" h="227">
                    <a:moveTo>
                      <a:pt x="183" y="94"/>
                    </a:moveTo>
                    <a:cubicBezTo>
                      <a:pt x="141" y="34"/>
                      <a:pt x="72" y="0"/>
                      <a:pt x="0" y="0"/>
                    </a:cubicBezTo>
                    <a:lnTo>
                      <a:pt x="0" y="227"/>
                    </a:lnTo>
                    <a:lnTo>
                      <a:pt x="183" y="94"/>
                    </a:lnTo>
                    <a:close/>
                  </a:path>
                </a:pathLst>
              </a:custGeom>
              <a:solidFill>
                <a:srgbClr val="9999FF"/>
              </a:solidFill>
              <a:ln w="1905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4" name="Freeform 32"/>
              <p:cNvSpPr>
                <a:spLocks/>
              </p:cNvSpPr>
              <p:nvPr/>
            </p:nvSpPr>
            <p:spPr bwMode="auto">
              <a:xfrm>
                <a:off x="3757" y="2067"/>
                <a:ext cx="324" cy="470"/>
              </a:xfrm>
              <a:custGeom>
                <a:avLst/>
                <a:gdLst>
                  <a:gd name="T0" fmla="*/ 113 w 227"/>
                  <a:gd name="T1" fmla="*/ 329 h 329"/>
                  <a:gd name="T2" fmla="*/ 227 w 227"/>
                  <a:gd name="T3" fmla="*/ 133 h 329"/>
                  <a:gd name="T4" fmla="*/ 183 w 227"/>
                  <a:gd name="T5" fmla="*/ 0 h 329"/>
                  <a:gd name="T6" fmla="*/ 0 w 227"/>
                  <a:gd name="T7" fmla="*/ 133 h 329"/>
                  <a:gd name="T8" fmla="*/ 113 w 227"/>
                  <a:gd name="T9" fmla="*/ 329 h 329"/>
                </a:gdLst>
                <a:ahLst/>
                <a:cxnLst>
                  <a:cxn ang="0">
                    <a:pos x="T0" y="T1"/>
                  </a:cxn>
                  <a:cxn ang="0">
                    <a:pos x="T2" y="T3"/>
                  </a:cxn>
                  <a:cxn ang="0">
                    <a:pos x="T4" y="T5"/>
                  </a:cxn>
                  <a:cxn ang="0">
                    <a:pos x="T6" y="T7"/>
                  </a:cxn>
                  <a:cxn ang="0">
                    <a:pos x="T8" y="T9"/>
                  </a:cxn>
                </a:cxnLst>
                <a:rect l="0" t="0" r="r" b="b"/>
                <a:pathLst>
                  <a:path w="227" h="329">
                    <a:moveTo>
                      <a:pt x="113" y="329"/>
                    </a:moveTo>
                    <a:cubicBezTo>
                      <a:pt x="183" y="288"/>
                      <a:pt x="227" y="214"/>
                      <a:pt x="227" y="133"/>
                    </a:cubicBezTo>
                    <a:cubicBezTo>
                      <a:pt x="227" y="85"/>
                      <a:pt x="211" y="38"/>
                      <a:pt x="183" y="0"/>
                    </a:cubicBezTo>
                    <a:lnTo>
                      <a:pt x="0" y="133"/>
                    </a:lnTo>
                    <a:lnTo>
                      <a:pt x="113" y="329"/>
                    </a:lnTo>
                    <a:close/>
                  </a:path>
                </a:pathLst>
              </a:custGeom>
              <a:solidFill>
                <a:srgbClr val="993366"/>
              </a:solidFill>
              <a:ln w="1905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Freeform 33"/>
              <p:cNvSpPr>
                <a:spLocks/>
              </p:cNvSpPr>
              <p:nvPr/>
            </p:nvSpPr>
            <p:spPr bwMode="auto">
              <a:xfrm>
                <a:off x="3433" y="1933"/>
                <a:ext cx="485" cy="648"/>
              </a:xfrm>
              <a:custGeom>
                <a:avLst/>
                <a:gdLst>
                  <a:gd name="T0" fmla="*/ 226 w 340"/>
                  <a:gd name="T1" fmla="*/ 0 h 454"/>
                  <a:gd name="T2" fmla="*/ 0 w 340"/>
                  <a:gd name="T3" fmla="*/ 226 h 454"/>
                  <a:gd name="T4" fmla="*/ 227 w 340"/>
                  <a:gd name="T5" fmla="*/ 454 h 454"/>
                  <a:gd name="T6" fmla="*/ 340 w 340"/>
                  <a:gd name="T7" fmla="*/ 423 h 454"/>
                  <a:gd name="T8" fmla="*/ 227 w 340"/>
                  <a:gd name="T9" fmla="*/ 227 h 454"/>
                  <a:gd name="T10" fmla="*/ 226 w 340"/>
                  <a:gd name="T11" fmla="*/ 0 h 454"/>
                </a:gdLst>
                <a:ahLst/>
                <a:cxnLst>
                  <a:cxn ang="0">
                    <a:pos x="T0" y="T1"/>
                  </a:cxn>
                  <a:cxn ang="0">
                    <a:pos x="T2" y="T3"/>
                  </a:cxn>
                  <a:cxn ang="0">
                    <a:pos x="T4" y="T5"/>
                  </a:cxn>
                  <a:cxn ang="0">
                    <a:pos x="T6" y="T7"/>
                  </a:cxn>
                  <a:cxn ang="0">
                    <a:pos x="T8" y="T9"/>
                  </a:cxn>
                  <a:cxn ang="0">
                    <a:pos x="T10" y="T11"/>
                  </a:cxn>
                </a:cxnLst>
                <a:rect l="0" t="0" r="r" b="b"/>
                <a:pathLst>
                  <a:path w="340" h="454">
                    <a:moveTo>
                      <a:pt x="226" y="0"/>
                    </a:moveTo>
                    <a:cubicBezTo>
                      <a:pt x="101" y="0"/>
                      <a:pt x="0" y="101"/>
                      <a:pt x="0" y="226"/>
                    </a:cubicBezTo>
                    <a:cubicBezTo>
                      <a:pt x="0" y="352"/>
                      <a:pt x="101" y="454"/>
                      <a:pt x="227" y="454"/>
                    </a:cubicBezTo>
                    <a:cubicBezTo>
                      <a:pt x="266" y="454"/>
                      <a:pt x="306" y="443"/>
                      <a:pt x="340" y="423"/>
                    </a:cubicBezTo>
                    <a:lnTo>
                      <a:pt x="227" y="227"/>
                    </a:lnTo>
                    <a:lnTo>
                      <a:pt x="226" y="0"/>
                    </a:lnTo>
                    <a:close/>
                  </a:path>
                </a:pathLst>
              </a:custGeom>
              <a:solidFill>
                <a:srgbClr val="FFFFCC"/>
              </a:solidFill>
              <a:ln w="1905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 name="Rectangle 34"/>
              <p:cNvSpPr>
                <a:spLocks noChangeArrowheads="1"/>
              </p:cNvSpPr>
              <p:nvPr/>
            </p:nvSpPr>
            <p:spPr bwMode="auto">
              <a:xfrm>
                <a:off x="3919" y="1808"/>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10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 15%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35"/>
              <p:cNvSpPr>
                <a:spLocks noChangeArrowheads="1"/>
              </p:cNvSpPr>
              <p:nvPr/>
            </p:nvSpPr>
            <p:spPr bwMode="auto">
              <a:xfrm>
                <a:off x="4095" y="2280"/>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18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27%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36"/>
              <p:cNvSpPr>
                <a:spLocks noChangeArrowheads="1"/>
              </p:cNvSpPr>
              <p:nvPr/>
            </p:nvSpPr>
            <p:spPr bwMode="auto">
              <a:xfrm>
                <a:off x="2964" y="2120"/>
                <a:ext cx="48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39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58%</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37"/>
              <p:cNvSpPr>
                <a:spLocks noChangeArrowheads="1"/>
              </p:cNvSpPr>
              <p:nvPr/>
            </p:nvSpPr>
            <p:spPr bwMode="auto">
              <a:xfrm>
                <a:off x="4639" y="1843"/>
                <a:ext cx="663" cy="818"/>
              </a:xfrm>
              <a:prstGeom prst="rect">
                <a:avLst/>
              </a:prstGeom>
              <a:noFill/>
              <a:ln w="19050">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0" name="Rectangle 38"/>
              <p:cNvSpPr>
                <a:spLocks noChangeArrowheads="1"/>
              </p:cNvSpPr>
              <p:nvPr/>
            </p:nvSpPr>
            <p:spPr bwMode="auto">
              <a:xfrm>
                <a:off x="4675" y="1892"/>
                <a:ext cx="59" cy="58"/>
              </a:xfrm>
              <a:prstGeom prst="rect">
                <a:avLst/>
              </a:prstGeom>
              <a:solidFill>
                <a:srgbClr val="9999FF"/>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 name="Rectangle 39"/>
              <p:cNvSpPr>
                <a:spLocks noChangeArrowheads="1"/>
              </p:cNvSpPr>
              <p:nvPr/>
            </p:nvSpPr>
            <p:spPr bwMode="auto">
              <a:xfrm>
                <a:off x="4758" y="1865"/>
                <a:ext cx="318"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author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 name="Rectangle 40"/>
              <p:cNvSpPr>
                <a:spLocks noChangeArrowheads="1"/>
              </p:cNvSpPr>
              <p:nvPr/>
            </p:nvSpPr>
            <p:spPr bwMode="auto">
              <a:xfrm>
                <a:off x="4758" y="1981"/>
                <a:ext cx="479"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challenged</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41"/>
              <p:cNvSpPr>
                <a:spLocks noChangeArrowheads="1"/>
              </p:cNvSpPr>
              <p:nvPr/>
            </p:nvSpPr>
            <p:spPr bwMode="auto">
              <a:xfrm>
                <a:off x="4675" y="2164"/>
                <a:ext cx="59" cy="59"/>
              </a:xfrm>
              <a:prstGeom prst="rect">
                <a:avLst/>
              </a:prstGeom>
              <a:solidFill>
                <a:srgbClr val="993366"/>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42"/>
              <p:cNvSpPr>
                <a:spLocks noChangeArrowheads="1"/>
              </p:cNvSpPr>
              <p:nvPr/>
            </p:nvSpPr>
            <p:spPr bwMode="auto">
              <a:xfrm>
                <a:off x="4758" y="2138"/>
                <a:ext cx="552"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no challenge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43"/>
              <p:cNvSpPr>
                <a:spLocks noChangeArrowheads="1"/>
              </p:cNvSpPr>
              <p:nvPr/>
            </p:nvSpPr>
            <p:spPr bwMode="auto">
              <a:xfrm>
                <a:off x="4675" y="2437"/>
                <a:ext cx="59" cy="59"/>
              </a:xfrm>
              <a:prstGeom prst="rect">
                <a:avLst/>
              </a:prstGeom>
              <a:solidFill>
                <a:srgbClr val="FFFFCC"/>
              </a:solidFill>
              <a:ln w="19050">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6" name="Rectangle 44"/>
              <p:cNvSpPr>
                <a:spLocks noChangeArrowheads="1"/>
              </p:cNvSpPr>
              <p:nvPr/>
            </p:nvSpPr>
            <p:spPr bwMode="auto">
              <a:xfrm>
                <a:off x="4758" y="2410"/>
                <a:ext cx="465" cy="1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no answer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1" name="Rectangle 46"/>
            <p:cNvSpPr>
              <a:spLocks noChangeArrowheads="1"/>
            </p:cNvSpPr>
            <p:nvPr/>
          </p:nvSpPr>
          <p:spPr bwMode="auto">
            <a:xfrm>
              <a:off x="5397" y="2979"/>
              <a:ext cx="104" cy="2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995671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476672"/>
            <a:ext cx="8229600" cy="1143000"/>
          </a:xfrm>
        </p:spPr>
        <p:txBody>
          <a:bodyPr/>
          <a:lstStyle/>
          <a:p>
            <a:r>
              <a:rPr lang="en-US" dirty="0" smtClean="0"/>
              <a:t>Specific exceptions</a:t>
            </a:r>
            <a:endParaRPr lang="en-US" dirty="0"/>
          </a:p>
        </p:txBody>
      </p:sp>
      <p:sp>
        <p:nvSpPr>
          <p:cNvPr id="3" name="Content Placeholder 2"/>
          <p:cNvSpPr>
            <a:spLocks noGrp="1"/>
          </p:cNvSpPr>
          <p:nvPr>
            <p:ph idx="1"/>
          </p:nvPr>
        </p:nvSpPr>
        <p:spPr/>
        <p:txBody>
          <a:bodyPr/>
          <a:lstStyle/>
          <a:p>
            <a:r>
              <a:rPr lang="en-US" dirty="0" smtClean="0"/>
              <a:t>Reproduction for preservation purposes</a:t>
            </a:r>
          </a:p>
          <a:p>
            <a:r>
              <a:rPr lang="en-US" dirty="0" smtClean="0"/>
              <a:t>Use of works in exhibition catalogues</a:t>
            </a:r>
          </a:p>
          <a:p>
            <a:r>
              <a:rPr lang="en-US" dirty="0" smtClean="0"/>
              <a:t>Exhibition of works</a:t>
            </a:r>
          </a:p>
          <a:p>
            <a:r>
              <a:rPr lang="en-US" dirty="0" smtClean="0"/>
              <a:t>Communication to the public on the premises of the museum</a:t>
            </a:r>
          </a:p>
          <a:p>
            <a:r>
              <a:rPr lang="en-US" dirty="0" smtClean="0"/>
              <a:t>Use of </a:t>
            </a:r>
            <a:r>
              <a:rPr lang="en-US" dirty="0"/>
              <a:t>o</a:t>
            </a:r>
            <a:r>
              <a:rPr lang="en-US" dirty="0" smtClean="0"/>
              <a:t>rphan works</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11</a:t>
            </a:fld>
            <a:endParaRPr lang="en-US"/>
          </a:p>
        </p:txBody>
      </p:sp>
    </p:spTree>
    <p:extLst>
      <p:ext uri="{BB962C8B-B14F-4D97-AF65-F5344CB8AC3E}">
        <p14:creationId xmlns:p14="http://schemas.microsoft.com/office/powerpoint/2010/main" val="15521464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764704"/>
            <a:ext cx="8229600" cy="1143000"/>
          </a:xfrm>
        </p:spPr>
        <p:txBody>
          <a:bodyPr>
            <a:normAutofit fontScale="90000"/>
          </a:bodyPr>
          <a:lstStyle/>
          <a:p>
            <a:r>
              <a:rPr lang="en-US" dirty="0"/>
              <a:t>Reproduction for preservation purposes</a:t>
            </a:r>
            <a:br>
              <a:rPr lang="en-US" dirty="0"/>
            </a:br>
            <a:endParaRPr lang="en-US" dirty="0"/>
          </a:p>
        </p:txBody>
      </p:sp>
      <p:sp>
        <p:nvSpPr>
          <p:cNvPr id="3" name="Content Placeholder 2"/>
          <p:cNvSpPr>
            <a:spLocks noGrp="1"/>
          </p:cNvSpPr>
          <p:nvPr>
            <p:ph idx="1"/>
          </p:nvPr>
        </p:nvSpPr>
        <p:spPr>
          <a:xfrm>
            <a:off x="457200" y="2132856"/>
            <a:ext cx="8229600" cy="3993307"/>
          </a:xfrm>
        </p:spPr>
        <p:txBody>
          <a:bodyPr>
            <a:normAutofit lnSpcReduction="10000"/>
          </a:bodyPr>
          <a:lstStyle/>
          <a:p>
            <a:r>
              <a:rPr lang="en-US" dirty="0" smtClean="0"/>
              <a:t>Most laws recognize an exception for preservation purposes</a:t>
            </a:r>
          </a:p>
          <a:p>
            <a:r>
              <a:rPr lang="en-US" dirty="0" smtClean="0"/>
              <a:t>Scope of the exception varies</a:t>
            </a:r>
          </a:p>
          <a:p>
            <a:pPr lvl="1"/>
            <a:r>
              <a:rPr lang="en-US" dirty="0" smtClean="0"/>
              <a:t>Format shifting not always clear</a:t>
            </a:r>
          </a:p>
          <a:p>
            <a:pPr lvl="1"/>
            <a:r>
              <a:rPr lang="en-US" dirty="0" smtClean="0"/>
              <a:t>Possibility to digitize not always clear</a:t>
            </a:r>
          </a:p>
          <a:p>
            <a:pPr lvl="1"/>
            <a:r>
              <a:rPr lang="en-US" dirty="0" smtClean="0"/>
              <a:t>Types of works covered not always clear</a:t>
            </a:r>
          </a:p>
          <a:p>
            <a:pPr lvl="1"/>
            <a:r>
              <a:rPr lang="en-US" dirty="0" smtClean="0"/>
              <a:t>Some conditions apply (commercial availability)</a:t>
            </a:r>
          </a:p>
          <a:p>
            <a:pPr lvl="1"/>
            <a:r>
              <a:rPr lang="en-US" dirty="0" smtClean="0"/>
              <a:t>Commercial advantage prohibited</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12</a:t>
            </a:fld>
            <a:endParaRPr lang="en-US"/>
          </a:p>
        </p:txBody>
      </p:sp>
    </p:spTree>
    <p:extLst>
      <p:ext uri="{BB962C8B-B14F-4D97-AF65-F5344CB8AC3E}">
        <p14:creationId xmlns:p14="http://schemas.microsoft.com/office/powerpoint/2010/main" val="29663408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Use of works in exhibition </a:t>
            </a:r>
            <a:r>
              <a:rPr lang="en-US" dirty="0" smtClean="0"/>
              <a:t>catalogues</a:t>
            </a:r>
            <a:endParaRPr lang="en-US" dirty="0"/>
          </a:p>
        </p:txBody>
      </p:sp>
      <p:sp>
        <p:nvSpPr>
          <p:cNvPr id="3" name="Content Placeholder 2"/>
          <p:cNvSpPr>
            <a:spLocks noGrp="1"/>
          </p:cNvSpPr>
          <p:nvPr>
            <p:ph idx="1"/>
          </p:nvPr>
        </p:nvSpPr>
        <p:spPr/>
        <p:txBody>
          <a:bodyPr/>
          <a:lstStyle/>
          <a:p>
            <a:r>
              <a:rPr lang="en-US" dirty="0" smtClean="0"/>
              <a:t>Need for museums to advertise and promote exhibitions</a:t>
            </a:r>
          </a:p>
          <a:p>
            <a:r>
              <a:rPr lang="en-US" dirty="0" smtClean="0"/>
              <a:t>Exception recognized in a number of countries to allow reproduction of works in catalogues</a:t>
            </a:r>
          </a:p>
          <a:p>
            <a:r>
              <a:rPr lang="en-US" dirty="0" smtClean="0"/>
              <a:t>In Europe, art. 5(3)j) Directive 2001/29/EC</a:t>
            </a:r>
          </a:p>
          <a:p>
            <a:r>
              <a:rPr lang="en-US" dirty="0" smtClean="0"/>
              <a:t>Not always clear if museums are covered by the exception (e.g. other than galleries &amp; auctions)</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13</a:t>
            </a:fld>
            <a:endParaRPr lang="en-US"/>
          </a:p>
        </p:txBody>
      </p:sp>
    </p:spTree>
    <p:extLst>
      <p:ext uri="{BB962C8B-B14F-4D97-AF65-F5344CB8AC3E}">
        <p14:creationId xmlns:p14="http://schemas.microsoft.com/office/powerpoint/2010/main" val="29724655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Exhibition of </a:t>
            </a:r>
            <a:r>
              <a:rPr lang="en-US" dirty="0" smtClean="0"/>
              <a:t>works</a:t>
            </a:r>
            <a:endParaRPr lang="en-US" dirty="0"/>
          </a:p>
        </p:txBody>
      </p:sp>
      <p:sp>
        <p:nvSpPr>
          <p:cNvPr id="3" name="Content Placeholder 2"/>
          <p:cNvSpPr>
            <a:spLocks noGrp="1"/>
          </p:cNvSpPr>
          <p:nvPr>
            <p:ph idx="1"/>
          </p:nvPr>
        </p:nvSpPr>
        <p:spPr/>
        <p:txBody>
          <a:bodyPr>
            <a:normAutofit lnSpcReduction="10000"/>
          </a:bodyPr>
          <a:lstStyle/>
          <a:p>
            <a:r>
              <a:rPr lang="en-US" dirty="0" smtClean="0"/>
              <a:t>Copyright law does not always allow museums to display works in their collection to the public without permission of the author</a:t>
            </a:r>
          </a:p>
          <a:p>
            <a:r>
              <a:rPr lang="en-US" dirty="0" smtClean="0"/>
              <a:t>Three positions in the law:</a:t>
            </a:r>
          </a:p>
          <a:p>
            <a:pPr lvl="1"/>
            <a:r>
              <a:rPr lang="en-US" dirty="0" smtClean="0"/>
              <a:t>Right of exhibition is exclusive to the author;</a:t>
            </a:r>
          </a:p>
          <a:p>
            <a:pPr lvl="1"/>
            <a:r>
              <a:rPr lang="en-US" dirty="0" smtClean="0"/>
              <a:t>Exhibition of works is covered by exception; or</a:t>
            </a:r>
          </a:p>
          <a:p>
            <a:pPr lvl="1"/>
            <a:r>
              <a:rPr lang="en-US" dirty="0" smtClean="0"/>
              <a:t>Physical ownership of work entails exhibition</a:t>
            </a:r>
          </a:p>
          <a:p>
            <a:r>
              <a:rPr lang="en-US" dirty="0" smtClean="0"/>
              <a:t>Uncertainty creates a burden for museum activities</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14</a:t>
            </a:fld>
            <a:endParaRPr lang="en-US"/>
          </a:p>
        </p:txBody>
      </p:sp>
    </p:spTree>
    <p:extLst>
      <p:ext uri="{BB962C8B-B14F-4D97-AF65-F5344CB8AC3E}">
        <p14:creationId xmlns:p14="http://schemas.microsoft.com/office/powerpoint/2010/main" val="16653637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Communication to the public</a:t>
            </a:r>
          </a:p>
        </p:txBody>
      </p:sp>
      <p:sp>
        <p:nvSpPr>
          <p:cNvPr id="3" name="Content Placeholder 2"/>
          <p:cNvSpPr>
            <a:spLocks noGrp="1"/>
          </p:cNvSpPr>
          <p:nvPr>
            <p:ph idx="1"/>
          </p:nvPr>
        </p:nvSpPr>
        <p:spPr/>
        <p:txBody>
          <a:bodyPr/>
          <a:lstStyle/>
          <a:p>
            <a:r>
              <a:rPr lang="en-US" dirty="0" smtClean="0"/>
              <a:t>Communication of works to the public is a core mission of museums</a:t>
            </a:r>
          </a:p>
          <a:p>
            <a:r>
              <a:rPr lang="en-US" dirty="0" smtClean="0"/>
              <a:t>Law of most countries is silent on possibility to give access to and communicate works to the public on the </a:t>
            </a:r>
            <a:r>
              <a:rPr lang="en-US" u="sng" dirty="0" smtClean="0"/>
              <a:t>premises of the museum</a:t>
            </a:r>
          </a:p>
          <a:p>
            <a:r>
              <a:rPr lang="en-US" dirty="0" smtClean="0"/>
              <a:t>Chile and European Directive 2001/29/EC recognize exception to the benefit of museums</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15</a:t>
            </a:fld>
            <a:endParaRPr lang="en-US"/>
          </a:p>
        </p:txBody>
      </p:sp>
    </p:spTree>
    <p:extLst>
      <p:ext uri="{BB962C8B-B14F-4D97-AF65-F5344CB8AC3E}">
        <p14:creationId xmlns:p14="http://schemas.microsoft.com/office/powerpoint/2010/main" val="11545510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Use of orphan </a:t>
            </a:r>
            <a:r>
              <a:rPr lang="en-US" dirty="0" smtClean="0"/>
              <a:t>works</a:t>
            </a:r>
            <a:endParaRPr lang="en-US" dirty="0"/>
          </a:p>
        </p:txBody>
      </p:sp>
      <p:sp>
        <p:nvSpPr>
          <p:cNvPr id="3" name="Content Placeholder 2"/>
          <p:cNvSpPr>
            <a:spLocks noGrp="1"/>
          </p:cNvSpPr>
          <p:nvPr>
            <p:ph idx="1"/>
          </p:nvPr>
        </p:nvSpPr>
        <p:spPr/>
        <p:txBody>
          <a:bodyPr>
            <a:normAutofit/>
          </a:bodyPr>
          <a:lstStyle/>
          <a:p>
            <a:r>
              <a:rPr lang="en-US" dirty="0" smtClean="0"/>
              <a:t>Works are deemed orphan if the rights owner cannot be identified or located</a:t>
            </a:r>
          </a:p>
          <a:p>
            <a:r>
              <a:rPr lang="en-US" dirty="0" smtClean="0"/>
              <a:t>Museums sometimes confronted with orphan works issues</a:t>
            </a:r>
          </a:p>
          <a:p>
            <a:r>
              <a:rPr lang="en-US" dirty="0" smtClean="0"/>
              <a:t>Europe adopted Directive 2012/28/EC on orphan works</a:t>
            </a:r>
          </a:p>
          <a:p>
            <a:r>
              <a:rPr lang="en-US" dirty="0" smtClean="0"/>
              <a:t>Other countries have some solution through a licensing authority (Canada, Japan, India, Fiji)</a:t>
            </a:r>
          </a:p>
          <a:p>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16</a:t>
            </a:fld>
            <a:endParaRPr lang="en-US"/>
          </a:p>
        </p:txBody>
      </p:sp>
    </p:spTree>
    <p:extLst>
      <p:ext uri="{BB962C8B-B14F-4D97-AF65-F5344CB8AC3E}">
        <p14:creationId xmlns:p14="http://schemas.microsoft.com/office/powerpoint/2010/main" val="39793764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err="1" smtClean="0"/>
              <a:t>Orphan</a:t>
            </a:r>
            <a:r>
              <a:rPr lang="fr-FR" dirty="0" smtClean="0"/>
              <a:t> </a:t>
            </a:r>
            <a:r>
              <a:rPr lang="fr-FR" dirty="0" err="1" smtClean="0"/>
              <a:t>works</a:t>
            </a:r>
            <a:endParaRPr lang="fr-FR" dirty="0"/>
          </a:p>
        </p:txBody>
      </p:sp>
      <p:sp>
        <p:nvSpPr>
          <p:cNvPr id="8" name="Date Placeholder 7"/>
          <p:cNvSpPr>
            <a:spLocks noGrp="1"/>
          </p:cNvSpPr>
          <p:nvPr>
            <p:ph type="dt" sz="half" idx="10"/>
          </p:nvPr>
        </p:nvSpPr>
        <p:spPr/>
        <p:txBody>
          <a:bodyPr/>
          <a:lstStyle/>
          <a:p>
            <a:r>
              <a:rPr lang="fr-CA" smtClean="0"/>
              <a:t>08/12/15</a:t>
            </a:r>
            <a:endParaRPr lang="en-US"/>
          </a:p>
        </p:txBody>
      </p:sp>
      <p:sp>
        <p:nvSpPr>
          <p:cNvPr id="9218" name="Footer Placeholder 9217"/>
          <p:cNvSpPr>
            <a:spLocks noGrp="1"/>
          </p:cNvSpPr>
          <p:nvPr>
            <p:ph type="ftr" sz="quarter" idx="11"/>
          </p:nvPr>
        </p:nvSpPr>
        <p:spPr/>
        <p:txBody>
          <a:bodyPr/>
          <a:lstStyle/>
          <a:p>
            <a:r>
              <a:rPr lang="en-US" smtClean="0"/>
              <a:t>UGGC/IViR</a:t>
            </a:r>
            <a:endParaRPr lang="en-US" dirty="0"/>
          </a:p>
        </p:txBody>
      </p:sp>
      <p:sp>
        <p:nvSpPr>
          <p:cNvPr id="4" name="Espace réservé du numéro de diapositive 3"/>
          <p:cNvSpPr>
            <a:spLocks noGrp="1"/>
          </p:cNvSpPr>
          <p:nvPr>
            <p:ph type="sldNum" sz="quarter" idx="12"/>
          </p:nvPr>
        </p:nvSpPr>
        <p:spPr/>
        <p:txBody>
          <a:bodyPr/>
          <a:lstStyle/>
          <a:p>
            <a:fld id="{8852E58B-A5BA-48AC-A702-E2F4C72EBB93}" type="slidenum">
              <a:rPr lang="fr-FR" smtClean="0"/>
              <a:pPr/>
              <a:t>17</a:t>
            </a:fld>
            <a:endParaRPr lang="fr-FR"/>
          </a:p>
        </p:txBody>
      </p:sp>
      <p:grpSp>
        <p:nvGrpSpPr>
          <p:cNvPr id="3" name="Group 4"/>
          <p:cNvGrpSpPr>
            <a:grpSpLocks noChangeAspect="1"/>
          </p:cNvGrpSpPr>
          <p:nvPr/>
        </p:nvGrpSpPr>
        <p:grpSpPr bwMode="auto">
          <a:xfrm>
            <a:off x="596900" y="2205038"/>
            <a:ext cx="8151564" cy="2487612"/>
            <a:chOff x="376" y="1389"/>
            <a:chExt cx="5484" cy="1567"/>
          </a:xfrm>
        </p:grpSpPr>
        <p:sp>
          <p:nvSpPr>
            <p:cNvPr id="5" name="AutoShape 3"/>
            <p:cNvSpPr>
              <a:spLocks noChangeAspect="1" noChangeArrowheads="1" noTextEdit="1"/>
            </p:cNvSpPr>
            <p:nvPr/>
          </p:nvSpPr>
          <p:spPr bwMode="auto">
            <a:xfrm>
              <a:off x="376" y="1389"/>
              <a:ext cx="5384" cy="14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 name="Rectangle 6"/>
            <p:cNvSpPr>
              <a:spLocks noChangeArrowheads="1"/>
            </p:cNvSpPr>
            <p:nvPr/>
          </p:nvSpPr>
          <p:spPr bwMode="auto">
            <a:xfrm>
              <a:off x="1194" y="1392"/>
              <a:ext cx="93"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9" name="Group 28"/>
            <p:cNvGrpSpPr>
              <a:grpSpLocks/>
            </p:cNvGrpSpPr>
            <p:nvPr/>
          </p:nvGrpSpPr>
          <p:grpSpPr bwMode="auto">
            <a:xfrm>
              <a:off x="376" y="1655"/>
              <a:ext cx="2185" cy="1093"/>
              <a:chOff x="376" y="1655"/>
              <a:chExt cx="2185" cy="1093"/>
            </a:xfrm>
          </p:grpSpPr>
          <p:sp>
            <p:nvSpPr>
              <p:cNvPr id="31" name="Rectangle 8"/>
              <p:cNvSpPr>
                <a:spLocks noChangeArrowheads="1"/>
              </p:cNvSpPr>
              <p:nvPr/>
            </p:nvSpPr>
            <p:spPr bwMode="auto">
              <a:xfrm>
                <a:off x="874" y="1945"/>
                <a:ext cx="523" cy="525"/>
              </a:xfrm>
              <a:prstGeom prst="rect">
                <a:avLst/>
              </a:prstGeom>
              <a:solidFill>
                <a:srgbClr val="C0C0C0"/>
              </a:solidFill>
              <a:ln w="17463">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9216" name="Freeform 9"/>
              <p:cNvSpPr>
                <a:spLocks/>
              </p:cNvSpPr>
              <p:nvPr/>
            </p:nvSpPr>
            <p:spPr bwMode="auto">
              <a:xfrm>
                <a:off x="1136" y="1945"/>
                <a:ext cx="259" cy="262"/>
              </a:xfrm>
              <a:custGeom>
                <a:avLst/>
                <a:gdLst>
                  <a:gd name="T0" fmla="*/ 182 w 182"/>
                  <a:gd name="T1" fmla="*/ 170 h 183"/>
                  <a:gd name="T2" fmla="*/ 0 w 182"/>
                  <a:gd name="T3" fmla="*/ 0 h 183"/>
                  <a:gd name="T4" fmla="*/ 0 w 182"/>
                  <a:gd name="T5" fmla="*/ 183 h 183"/>
                  <a:gd name="T6" fmla="*/ 182 w 182"/>
                  <a:gd name="T7" fmla="*/ 170 h 183"/>
                </a:gdLst>
                <a:ahLst/>
                <a:cxnLst>
                  <a:cxn ang="0">
                    <a:pos x="T0" y="T1"/>
                  </a:cxn>
                  <a:cxn ang="0">
                    <a:pos x="T2" y="T3"/>
                  </a:cxn>
                  <a:cxn ang="0">
                    <a:pos x="T4" y="T5"/>
                  </a:cxn>
                  <a:cxn ang="0">
                    <a:pos x="T6" y="T7"/>
                  </a:cxn>
                </a:cxnLst>
                <a:rect l="0" t="0" r="r" b="b"/>
                <a:pathLst>
                  <a:path w="182" h="183">
                    <a:moveTo>
                      <a:pt x="182" y="170"/>
                    </a:moveTo>
                    <a:cubicBezTo>
                      <a:pt x="175" y="74"/>
                      <a:pt x="96" y="0"/>
                      <a:pt x="0" y="0"/>
                    </a:cubicBezTo>
                    <a:lnTo>
                      <a:pt x="0" y="183"/>
                    </a:lnTo>
                    <a:lnTo>
                      <a:pt x="182" y="170"/>
                    </a:lnTo>
                    <a:close/>
                  </a:path>
                </a:pathLst>
              </a:custGeom>
              <a:solidFill>
                <a:srgbClr val="9999FF"/>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9217" name="Freeform 10"/>
              <p:cNvSpPr>
                <a:spLocks/>
              </p:cNvSpPr>
              <p:nvPr/>
            </p:nvSpPr>
            <p:spPr bwMode="auto">
              <a:xfrm>
                <a:off x="967" y="2188"/>
                <a:ext cx="430" cy="281"/>
              </a:xfrm>
              <a:custGeom>
                <a:avLst/>
                <a:gdLst>
                  <a:gd name="T0" fmla="*/ 0 w 301"/>
                  <a:gd name="T1" fmla="*/ 152 h 196"/>
                  <a:gd name="T2" fmla="*/ 118 w 301"/>
                  <a:gd name="T3" fmla="*/ 196 h 196"/>
                  <a:gd name="T4" fmla="*/ 301 w 301"/>
                  <a:gd name="T5" fmla="*/ 13 h 196"/>
                  <a:gd name="T6" fmla="*/ 300 w 301"/>
                  <a:gd name="T7" fmla="*/ 0 h 196"/>
                  <a:gd name="T8" fmla="*/ 118 w 301"/>
                  <a:gd name="T9" fmla="*/ 13 h 196"/>
                  <a:gd name="T10" fmla="*/ 0 w 301"/>
                  <a:gd name="T11" fmla="*/ 152 h 196"/>
                </a:gdLst>
                <a:ahLst/>
                <a:cxnLst>
                  <a:cxn ang="0">
                    <a:pos x="T0" y="T1"/>
                  </a:cxn>
                  <a:cxn ang="0">
                    <a:pos x="T2" y="T3"/>
                  </a:cxn>
                  <a:cxn ang="0">
                    <a:pos x="T4" y="T5"/>
                  </a:cxn>
                  <a:cxn ang="0">
                    <a:pos x="T6" y="T7"/>
                  </a:cxn>
                  <a:cxn ang="0">
                    <a:pos x="T8" y="T9"/>
                  </a:cxn>
                  <a:cxn ang="0">
                    <a:pos x="T10" y="T11"/>
                  </a:cxn>
                </a:cxnLst>
                <a:rect l="0" t="0" r="r" b="b"/>
                <a:pathLst>
                  <a:path w="301" h="196">
                    <a:moveTo>
                      <a:pt x="0" y="152"/>
                    </a:moveTo>
                    <a:cubicBezTo>
                      <a:pt x="33" y="180"/>
                      <a:pt x="74" y="196"/>
                      <a:pt x="118" y="196"/>
                    </a:cubicBezTo>
                    <a:cubicBezTo>
                      <a:pt x="219" y="196"/>
                      <a:pt x="301" y="114"/>
                      <a:pt x="301" y="13"/>
                    </a:cubicBezTo>
                    <a:cubicBezTo>
                      <a:pt x="301" y="8"/>
                      <a:pt x="300" y="4"/>
                      <a:pt x="300" y="0"/>
                    </a:cubicBezTo>
                    <a:lnTo>
                      <a:pt x="118" y="13"/>
                    </a:lnTo>
                    <a:lnTo>
                      <a:pt x="0" y="152"/>
                    </a:lnTo>
                    <a:close/>
                  </a:path>
                </a:pathLst>
              </a:custGeom>
              <a:solidFill>
                <a:srgbClr val="993366"/>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9219" name="Freeform 11"/>
              <p:cNvSpPr>
                <a:spLocks/>
              </p:cNvSpPr>
              <p:nvPr/>
            </p:nvSpPr>
            <p:spPr bwMode="auto">
              <a:xfrm>
                <a:off x="873" y="2188"/>
                <a:ext cx="263" cy="218"/>
              </a:xfrm>
              <a:custGeom>
                <a:avLst/>
                <a:gdLst>
                  <a:gd name="T0" fmla="*/ 1 w 184"/>
                  <a:gd name="T1" fmla="*/ 0 h 152"/>
                  <a:gd name="T2" fmla="*/ 1 w 184"/>
                  <a:gd name="T3" fmla="*/ 12 h 152"/>
                  <a:gd name="T4" fmla="*/ 66 w 184"/>
                  <a:gd name="T5" fmla="*/ 152 h 152"/>
                  <a:gd name="T6" fmla="*/ 184 w 184"/>
                  <a:gd name="T7" fmla="*/ 13 h 152"/>
                  <a:gd name="T8" fmla="*/ 1 w 184"/>
                  <a:gd name="T9" fmla="*/ 0 h 152"/>
                </a:gdLst>
                <a:ahLst/>
                <a:cxnLst>
                  <a:cxn ang="0">
                    <a:pos x="T0" y="T1"/>
                  </a:cxn>
                  <a:cxn ang="0">
                    <a:pos x="T2" y="T3"/>
                  </a:cxn>
                  <a:cxn ang="0">
                    <a:pos x="T4" y="T5"/>
                  </a:cxn>
                  <a:cxn ang="0">
                    <a:pos x="T6" y="T7"/>
                  </a:cxn>
                  <a:cxn ang="0">
                    <a:pos x="T8" y="T9"/>
                  </a:cxn>
                </a:cxnLst>
                <a:rect l="0" t="0" r="r" b="b"/>
                <a:pathLst>
                  <a:path w="184" h="152">
                    <a:moveTo>
                      <a:pt x="1" y="0"/>
                    </a:moveTo>
                    <a:cubicBezTo>
                      <a:pt x="1" y="4"/>
                      <a:pt x="1" y="8"/>
                      <a:pt x="1" y="12"/>
                    </a:cubicBezTo>
                    <a:cubicBezTo>
                      <a:pt x="0" y="66"/>
                      <a:pt x="24" y="118"/>
                      <a:pt x="66" y="152"/>
                    </a:cubicBezTo>
                    <a:lnTo>
                      <a:pt x="184" y="13"/>
                    </a:lnTo>
                    <a:lnTo>
                      <a:pt x="1" y="0"/>
                    </a:lnTo>
                    <a:close/>
                  </a:path>
                </a:pathLst>
              </a:custGeom>
              <a:solidFill>
                <a:srgbClr val="FFFFCC"/>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9220" name="Freeform 12"/>
              <p:cNvSpPr>
                <a:spLocks/>
              </p:cNvSpPr>
              <p:nvPr/>
            </p:nvSpPr>
            <p:spPr bwMode="auto">
              <a:xfrm>
                <a:off x="874" y="1945"/>
                <a:ext cx="262" cy="262"/>
              </a:xfrm>
              <a:custGeom>
                <a:avLst/>
                <a:gdLst>
                  <a:gd name="T0" fmla="*/ 182 w 183"/>
                  <a:gd name="T1" fmla="*/ 0 h 183"/>
                  <a:gd name="T2" fmla="*/ 0 w 183"/>
                  <a:gd name="T3" fmla="*/ 170 h 183"/>
                  <a:gd name="T4" fmla="*/ 183 w 183"/>
                  <a:gd name="T5" fmla="*/ 183 h 183"/>
                  <a:gd name="T6" fmla="*/ 182 w 183"/>
                  <a:gd name="T7" fmla="*/ 0 h 183"/>
                </a:gdLst>
                <a:ahLst/>
                <a:cxnLst>
                  <a:cxn ang="0">
                    <a:pos x="T0" y="T1"/>
                  </a:cxn>
                  <a:cxn ang="0">
                    <a:pos x="T2" y="T3"/>
                  </a:cxn>
                  <a:cxn ang="0">
                    <a:pos x="T4" y="T5"/>
                  </a:cxn>
                  <a:cxn ang="0">
                    <a:pos x="T6" y="T7"/>
                  </a:cxn>
                </a:cxnLst>
                <a:rect l="0" t="0" r="r" b="b"/>
                <a:pathLst>
                  <a:path w="183" h="183">
                    <a:moveTo>
                      <a:pt x="182" y="0"/>
                    </a:moveTo>
                    <a:cubicBezTo>
                      <a:pt x="86" y="0"/>
                      <a:pt x="7" y="74"/>
                      <a:pt x="0" y="170"/>
                    </a:cubicBezTo>
                    <a:lnTo>
                      <a:pt x="183" y="183"/>
                    </a:lnTo>
                    <a:lnTo>
                      <a:pt x="182" y="0"/>
                    </a:lnTo>
                    <a:close/>
                  </a:path>
                </a:pathLst>
              </a:custGeom>
              <a:solidFill>
                <a:srgbClr val="CCFFFF"/>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9221" name="Rectangle 13"/>
              <p:cNvSpPr>
                <a:spLocks noChangeArrowheads="1"/>
              </p:cNvSpPr>
              <p:nvPr/>
            </p:nvSpPr>
            <p:spPr bwMode="auto">
              <a:xfrm>
                <a:off x="1331" y="1855"/>
                <a:ext cx="50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16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24%</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222" name="Rectangle 14"/>
              <p:cNvSpPr>
                <a:spLocks noChangeArrowheads="1"/>
              </p:cNvSpPr>
              <p:nvPr/>
            </p:nvSpPr>
            <p:spPr bwMode="auto">
              <a:xfrm>
                <a:off x="1268" y="2470"/>
                <a:ext cx="50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25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37%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223" name="Rectangle 15"/>
              <p:cNvSpPr>
                <a:spLocks noChangeArrowheads="1"/>
              </p:cNvSpPr>
              <p:nvPr/>
            </p:nvSpPr>
            <p:spPr bwMode="auto">
              <a:xfrm>
                <a:off x="376" y="2219"/>
                <a:ext cx="49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10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a:t>
                </a:r>
                <a:r>
                  <a:rPr kumimoji="0" lang="fr-FR" altLang="fr-FR" sz="1200" b="1" i="0" u="none" strike="noStrike" cap="none" normalizeH="0" dirty="0" smtClean="0">
                    <a:ln>
                      <a:noFill/>
                    </a:ln>
                    <a:solidFill>
                      <a:srgbClr val="000000"/>
                    </a:solidFill>
                    <a:effectLst/>
                    <a:latin typeface="Calibri" pitchFamily="34" charset="0"/>
                    <a:cs typeface="Arial"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15%</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224" name="Rectangle 16"/>
              <p:cNvSpPr>
                <a:spLocks noChangeArrowheads="1"/>
              </p:cNvSpPr>
              <p:nvPr/>
            </p:nvSpPr>
            <p:spPr bwMode="auto">
              <a:xfrm>
                <a:off x="462" y="1853"/>
                <a:ext cx="57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16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 24%</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225" name="Rectangle 17"/>
              <p:cNvSpPr>
                <a:spLocks noChangeArrowheads="1"/>
              </p:cNvSpPr>
              <p:nvPr/>
            </p:nvSpPr>
            <p:spPr bwMode="auto">
              <a:xfrm>
                <a:off x="1852" y="1655"/>
                <a:ext cx="703" cy="1093"/>
              </a:xfrm>
              <a:prstGeom prst="rect">
                <a:avLst/>
              </a:prstGeom>
              <a:noFill/>
              <a:ln w="17463">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9226" name="Rectangle 18"/>
              <p:cNvSpPr>
                <a:spLocks noChangeArrowheads="1"/>
              </p:cNvSpPr>
              <p:nvPr/>
            </p:nvSpPr>
            <p:spPr bwMode="auto">
              <a:xfrm>
                <a:off x="1888" y="1703"/>
                <a:ext cx="59" cy="59"/>
              </a:xfrm>
              <a:prstGeom prst="rect">
                <a:avLst/>
              </a:prstGeom>
              <a:solidFill>
                <a:srgbClr val="9999FF"/>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9227" name="Rectangle 19"/>
              <p:cNvSpPr>
                <a:spLocks noChangeArrowheads="1"/>
              </p:cNvSpPr>
              <p:nvPr/>
            </p:nvSpPr>
            <p:spPr bwMode="auto">
              <a:xfrm>
                <a:off x="1971" y="1677"/>
                <a:ext cx="460"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no orphan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228" name="Rectangle 20"/>
              <p:cNvSpPr>
                <a:spLocks noChangeArrowheads="1"/>
              </p:cNvSpPr>
              <p:nvPr/>
            </p:nvSpPr>
            <p:spPr bwMode="auto">
              <a:xfrm>
                <a:off x="1971" y="1793"/>
                <a:ext cx="291"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works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229" name="Rectangle 21"/>
              <p:cNvSpPr>
                <a:spLocks noChangeArrowheads="1"/>
              </p:cNvSpPr>
              <p:nvPr/>
            </p:nvSpPr>
            <p:spPr bwMode="auto">
              <a:xfrm>
                <a:off x="1888" y="1977"/>
                <a:ext cx="59" cy="58"/>
              </a:xfrm>
              <a:prstGeom prst="rect">
                <a:avLst/>
              </a:prstGeom>
              <a:solidFill>
                <a:srgbClr val="993366"/>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9230" name="Rectangle 22"/>
              <p:cNvSpPr>
                <a:spLocks noChangeArrowheads="1"/>
              </p:cNvSpPr>
              <p:nvPr/>
            </p:nvSpPr>
            <p:spPr bwMode="auto">
              <a:xfrm>
                <a:off x="1971" y="1950"/>
                <a:ext cx="590"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less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than</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50%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9231" name="Rectangle 23"/>
              <p:cNvSpPr>
                <a:spLocks noChangeArrowheads="1"/>
              </p:cNvSpPr>
              <p:nvPr/>
            </p:nvSpPr>
            <p:spPr bwMode="auto">
              <a:xfrm>
                <a:off x="1888" y="2250"/>
                <a:ext cx="59" cy="59"/>
              </a:xfrm>
              <a:prstGeom prst="rect">
                <a:avLst/>
              </a:prstGeom>
              <a:solidFill>
                <a:srgbClr val="FFFFCC"/>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9232" name="Rectangle 24"/>
              <p:cNvSpPr>
                <a:spLocks noChangeArrowheads="1"/>
              </p:cNvSpPr>
              <p:nvPr/>
            </p:nvSpPr>
            <p:spPr bwMode="auto">
              <a:xfrm>
                <a:off x="1971" y="2223"/>
                <a:ext cx="46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more than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233" name="Rectangle 25"/>
              <p:cNvSpPr>
                <a:spLocks noChangeArrowheads="1"/>
              </p:cNvSpPr>
              <p:nvPr/>
            </p:nvSpPr>
            <p:spPr bwMode="auto">
              <a:xfrm>
                <a:off x="1971" y="2339"/>
                <a:ext cx="217"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50%</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9234" name="Rectangle 26"/>
              <p:cNvSpPr>
                <a:spLocks noChangeArrowheads="1"/>
              </p:cNvSpPr>
              <p:nvPr/>
            </p:nvSpPr>
            <p:spPr bwMode="auto">
              <a:xfrm>
                <a:off x="1888" y="2523"/>
                <a:ext cx="59" cy="59"/>
              </a:xfrm>
              <a:prstGeom prst="rect">
                <a:avLst/>
              </a:prstGeom>
              <a:solidFill>
                <a:srgbClr val="CCFFFF"/>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9235" name="Rectangle 27"/>
              <p:cNvSpPr>
                <a:spLocks noChangeArrowheads="1"/>
              </p:cNvSpPr>
              <p:nvPr/>
            </p:nvSpPr>
            <p:spPr bwMode="auto">
              <a:xfrm>
                <a:off x="1971" y="2497"/>
                <a:ext cx="344"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no idea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0" name="Rectangle 29"/>
            <p:cNvSpPr>
              <a:spLocks noChangeArrowheads="1"/>
            </p:cNvSpPr>
            <p:nvPr/>
          </p:nvSpPr>
          <p:spPr bwMode="auto">
            <a:xfrm>
              <a:off x="2651" y="2740"/>
              <a:ext cx="70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1" name="Group 48"/>
            <p:cNvGrpSpPr>
              <a:grpSpLocks/>
            </p:cNvGrpSpPr>
            <p:nvPr/>
          </p:nvGrpSpPr>
          <p:grpSpPr bwMode="auto">
            <a:xfrm>
              <a:off x="3420" y="1853"/>
              <a:ext cx="2295" cy="942"/>
              <a:chOff x="3420" y="1853"/>
              <a:chExt cx="2295" cy="942"/>
            </a:xfrm>
          </p:grpSpPr>
          <p:sp>
            <p:nvSpPr>
              <p:cNvPr id="13" name="Rectangle 30"/>
              <p:cNvSpPr>
                <a:spLocks noChangeArrowheads="1"/>
              </p:cNvSpPr>
              <p:nvPr/>
            </p:nvSpPr>
            <p:spPr bwMode="auto">
              <a:xfrm>
                <a:off x="3863" y="1981"/>
                <a:ext cx="489" cy="492"/>
              </a:xfrm>
              <a:prstGeom prst="rect">
                <a:avLst/>
              </a:prstGeom>
              <a:solidFill>
                <a:srgbClr val="C0C0C0"/>
              </a:solidFill>
              <a:ln w="17463">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4" name="Freeform 31"/>
              <p:cNvSpPr>
                <a:spLocks/>
              </p:cNvSpPr>
              <p:nvPr/>
            </p:nvSpPr>
            <p:spPr bwMode="auto">
              <a:xfrm>
                <a:off x="4107" y="1980"/>
                <a:ext cx="245" cy="297"/>
              </a:xfrm>
              <a:custGeom>
                <a:avLst/>
                <a:gdLst>
                  <a:gd name="T0" fmla="*/ 168 w 172"/>
                  <a:gd name="T1" fmla="*/ 208 h 208"/>
                  <a:gd name="T2" fmla="*/ 172 w 172"/>
                  <a:gd name="T3" fmla="*/ 172 h 208"/>
                  <a:gd name="T4" fmla="*/ 0 w 172"/>
                  <a:gd name="T5" fmla="*/ 1 h 208"/>
                  <a:gd name="T6" fmla="*/ 0 w 172"/>
                  <a:gd name="T7" fmla="*/ 1 h 208"/>
                  <a:gd name="T8" fmla="*/ 0 w 172"/>
                  <a:gd name="T9" fmla="*/ 172 h 208"/>
                  <a:gd name="T10" fmla="*/ 168 w 172"/>
                  <a:gd name="T11" fmla="*/ 208 h 208"/>
                </a:gdLst>
                <a:ahLst/>
                <a:cxnLst>
                  <a:cxn ang="0">
                    <a:pos x="T0" y="T1"/>
                  </a:cxn>
                  <a:cxn ang="0">
                    <a:pos x="T2" y="T3"/>
                  </a:cxn>
                  <a:cxn ang="0">
                    <a:pos x="T4" y="T5"/>
                  </a:cxn>
                  <a:cxn ang="0">
                    <a:pos x="T6" y="T7"/>
                  </a:cxn>
                  <a:cxn ang="0">
                    <a:pos x="T8" y="T9"/>
                  </a:cxn>
                  <a:cxn ang="0">
                    <a:pos x="T10" y="T11"/>
                  </a:cxn>
                </a:cxnLst>
                <a:rect l="0" t="0" r="r" b="b"/>
                <a:pathLst>
                  <a:path w="172" h="208">
                    <a:moveTo>
                      <a:pt x="168" y="208"/>
                    </a:moveTo>
                    <a:cubicBezTo>
                      <a:pt x="170" y="196"/>
                      <a:pt x="172" y="184"/>
                      <a:pt x="172" y="172"/>
                    </a:cubicBezTo>
                    <a:cubicBezTo>
                      <a:pt x="172" y="77"/>
                      <a:pt x="95" y="1"/>
                      <a:pt x="0" y="1"/>
                    </a:cubicBezTo>
                    <a:cubicBezTo>
                      <a:pt x="0" y="0"/>
                      <a:pt x="0" y="1"/>
                      <a:pt x="0" y="1"/>
                    </a:cubicBezTo>
                    <a:lnTo>
                      <a:pt x="0" y="172"/>
                    </a:lnTo>
                    <a:lnTo>
                      <a:pt x="168" y="208"/>
                    </a:lnTo>
                    <a:close/>
                  </a:path>
                </a:pathLst>
              </a:custGeom>
              <a:solidFill>
                <a:srgbClr val="9999FF"/>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Freeform 32"/>
              <p:cNvSpPr>
                <a:spLocks/>
              </p:cNvSpPr>
              <p:nvPr/>
            </p:nvSpPr>
            <p:spPr bwMode="auto">
              <a:xfrm>
                <a:off x="3983" y="2226"/>
                <a:ext cx="364" cy="245"/>
              </a:xfrm>
              <a:custGeom>
                <a:avLst/>
                <a:gdLst>
                  <a:gd name="T0" fmla="*/ 0 w 255"/>
                  <a:gd name="T1" fmla="*/ 148 h 172"/>
                  <a:gd name="T2" fmla="*/ 87 w 255"/>
                  <a:gd name="T3" fmla="*/ 172 h 172"/>
                  <a:gd name="T4" fmla="*/ 255 w 255"/>
                  <a:gd name="T5" fmla="*/ 36 h 172"/>
                  <a:gd name="T6" fmla="*/ 87 w 255"/>
                  <a:gd name="T7" fmla="*/ 0 h 172"/>
                  <a:gd name="T8" fmla="*/ 0 w 255"/>
                  <a:gd name="T9" fmla="*/ 148 h 172"/>
                </a:gdLst>
                <a:ahLst/>
                <a:cxnLst>
                  <a:cxn ang="0">
                    <a:pos x="T0" y="T1"/>
                  </a:cxn>
                  <a:cxn ang="0">
                    <a:pos x="T2" y="T3"/>
                  </a:cxn>
                  <a:cxn ang="0">
                    <a:pos x="T4" y="T5"/>
                  </a:cxn>
                  <a:cxn ang="0">
                    <a:pos x="T6" y="T7"/>
                  </a:cxn>
                  <a:cxn ang="0">
                    <a:pos x="T8" y="T9"/>
                  </a:cxn>
                </a:cxnLst>
                <a:rect l="0" t="0" r="r" b="b"/>
                <a:pathLst>
                  <a:path w="255" h="172">
                    <a:moveTo>
                      <a:pt x="0" y="148"/>
                    </a:moveTo>
                    <a:cubicBezTo>
                      <a:pt x="27" y="163"/>
                      <a:pt x="57" y="172"/>
                      <a:pt x="87" y="172"/>
                    </a:cubicBezTo>
                    <a:cubicBezTo>
                      <a:pt x="168" y="171"/>
                      <a:pt x="238" y="115"/>
                      <a:pt x="255" y="36"/>
                    </a:cubicBezTo>
                    <a:lnTo>
                      <a:pt x="87" y="0"/>
                    </a:lnTo>
                    <a:lnTo>
                      <a:pt x="0" y="148"/>
                    </a:lnTo>
                    <a:close/>
                  </a:path>
                </a:pathLst>
              </a:custGeom>
              <a:solidFill>
                <a:srgbClr val="993366"/>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 name="Freeform 33"/>
              <p:cNvSpPr>
                <a:spLocks/>
              </p:cNvSpPr>
              <p:nvPr/>
            </p:nvSpPr>
            <p:spPr bwMode="auto">
              <a:xfrm>
                <a:off x="3873" y="2226"/>
                <a:ext cx="234" cy="211"/>
              </a:xfrm>
              <a:custGeom>
                <a:avLst/>
                <a:gdLst>
                  <a:gd name="T0" fmla="*/ 0 w 164"/>
                  <a:gd name="T1" fmla="*/ 49 h 148"/>
                  <a:gd name="T2" fmla="*/ 77 w 164"/>
                  <a:gd name="T3" fmla="*/ 148 h 148"/>
                  <a:gd name="T4" fmla="*/ 164 w 164"/>
                  <a:gd name="T5" fmla="*/ 0 h 148"/>
                  <a:gd name="T6" fmla="*/ 0 w 164"/>
                  <a:gd name="T7" fmla="*/ 49 h 148"/>
                </a:gdLst>
                <a:ahLst/>
                <a:cxnLst>
                  <a:cxn ang="0">
                    <a:pos x="T0" y="T1"/>
                  </a:cxn>
                  <a:cxn ang="0">
                    <a:pos x="T2" y="T3"/>
                  </a:cxn>
                  <a:cxn ang="0">
                    <a:pos x="T4" y="T5"/>
                  </a:cxn>
                  <a:cxn ang="0">
                    <a:pos x="T6" y="T7"/>
                  </a:cxn>
                </a:cxnLst>
                <a:rect l="0" t="0" r="r" b="b"/>
                <a:pathLst>
                  <a:path w="164" h="148">
                    <a:moveTo>
                      <a:pt x="0" y="49"/>
                    </a:moveTo>
                    <a:cubicBezTo>
                      <a:pt x="12" y="91"/>
                      <a:pt x="40" y="126"/>
                      <a:pt x="77" y="148"/>
                    </a:cubicBezTo>
                    <a:lnTo>
                      <a:pt x="164" y="0"/>
                    </a:lnTo>
                    <a:lnTo>
                      <a:pt x="0" y="49"/>
                    </a:lnTo>
                    <a:close/>
                  </a:path>
                </a:pathLst>
              </a:custGeom>
              <a:solidFill>
                <a:srgbClr val="FFFFCC"/>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7" name="Freeform 34"/>
              <p:cNvSpPr>
                <a:spLocks/>
              </p:cNvSpPr>
              <p:nvPr/>
            </p:nvSpPr>
            <p:spPr bwMode="auto">
              <a:xfrm>
                <a:off x="3861" y="1981"/>
                <a:ext cx="246" cy="315"/>
              </a:xfrm>
              <a:custGeom>
                <a:avLst/>
                <a:gdLst>
                  <a:gd name="T0" fmla="*/ 172 w 172"/>
                  <a:gd name="T1" fmla="*/ 0 h 220"/>
                  <a:gd name="T2" fmla="*/ 1 w 172"/>
                  <a:gd name="T3" fmla="*/ 171 h 220"/>
                  <a:gd name="T4" fmla="*/ 8 w 172"/>
                  <a:gd name="T5" fmla="*/ 220 h 220"/>
                  <a:gd name="T6" fmla="*/ 172 w 172"/>
                  <a:gd name="T7" fmla="*/ 171 h 220"/>
                  <a:gd name="T8" fmla="*/ 172 w 172"/>
                  <a:gd name="T9" fmla="*/ 0 h 220"/>
                </a:gdLst>
                <a:ahLst/>
                <a:cxnLst>
                  <a:cxn ang="0">
                    <a:pos x="T0" y="T1"/>
                  </a:cxn>
                  <a:cxn ang="0">
                    <a:pos x="T2" y="T3"/>
                  </a:cxn>
                  <a:cxn ang="0">
                    <a:pos x="T4" y="T5"/>
                  </a:cxn>
                  <a:cxn ang="0">
                    <a:pos x="T6" y="T7"/>
                  </a:cxn>
                  <a:cxn ang="0">
                    <a:pos x="T8" y="T9"/>
                  </a:cxn>
                </a:cxnLst>
                <a:rect l="0" t="0" r="r" b="b"/>
                <a:pathLst>
                  <a:path w="172" h="220">
                    <a:moveTo>
                      <a:pt x="172" y="0"/>
                    </a:moveTo>
                    <a:cubicBezTo>
                      <a:pt x="77" y="0"/>
                      <a:pt x="1" y="76"/>
                      <a:pt x="1" y="171"/>
                    </a:cubicBezTo>
                    <a:cubicBezTo>
                      <a:pt x="0" y="188"/>
                      <a:pt x="3" y="204"/>
                      <a:pt x="8" y="220"/>
                    </a:cubicBezTo>
                    <a:lnTo>
                      <a:pt x="172" y="171"/>
                    </a:lnTo>
                    <a:lnTo>
                      <a:pt x="172" y="0"/>
                    </a:lnTo>
                    <a:close/>
                  </a:path>
                </a:pathLst>
              </a:custGeom>
              <a:solidFill>
                <a:srgbClr val="CCFFFF"/>
              </a:solidFill>
              <a:ln w="17463">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8" name="Rectangle 35"/>
              <p:cNvSpPr>
                <a:spLocks noChangeArrowheads="1"/>
              </p:cNvSpPr>
              <p:nvPr/>
            </p:nvSpPr>
            <p:spPr bwMode="auto">
              <a:xfrm>
                <a:off x="4230" y="1853"/>
                <a:ext cx="50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19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28%</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36"/>
              <p:cNvSpPr>
                <a:spLocks noChangeArrowheads="1"/>
              </p:cNvSpPr>
              <p:nvPr/>
            </p:nvSpPr>
            <p:spPr bwMode="auto">
              <a:xfrm>
                <a:off x="4224" y="2484"/>
                <a:ext cx="482"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20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30%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37"/>
              <p:cNvSpPr>
                <a:spLocks noChangeArrowheads="1"/>
              </p:cNvSpPr>
              <p:nvPr/>
            </p:nvSpPr>
            <p:spPr bwMode="auto">
              <a:xfrm>
                <a:off x="3420" y="2355"/>
                <a:ext cx="45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8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12%</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38"/>
              <p:cNvSpPr>
                <a:spLocks noChangeArrowheads="1"/>
              </p:cNvSpPr>
              <p:nvPr/>
            </p:nvSpPr>
            <p:spPr bwMode="auto">
              <a:xfrm>
                <a:off x="3478" y="1868"/>
                <a:ext cx="505"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20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30%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2" name="Rectangle 39"/>
              <p:cNvSpPr>
                <a:spLocks noChangeArrowheads="1"/>
              </p:cNvSpPr>
              <p:nvPr/>
            </p:nvSpPr>
            <p:spPr bwMode="auto">
              <a:xfrm>
                <a:off x="4904" y="1907"/>
                <a:ext cx="811" cy="888"/>
              </a:xfrm>
              <a:prstGeom prst="rect">
                <a:avLst/>
              </a:prstGeom>
              <a:noFill/>
              <a:ln w="17463">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3" name="Rectangle 40"/>
              <p:cNvSpPr>
                <a:spLocks noChangeArrowheads="1"/>
              </p:cNvSpPr>
              <p:nvPr/>
            </p:nvSpPr>
            <p:spPr bwMode="auto">
              <a:xfrm>
                <a:off x="4939" y="1956"/>
                <a:ext cx="59" cy="58"/>
              </a:xfrm>
              <a:prstGeom prst="rect">
                <a:avLst/>
              </a:prstGeom>
              <a:solidFill>
                <a:srgbClr val="9999FF"/>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41"/>
              <p:cNvSpPr>
                <a:spLocks noChangeArrowheads="1"/>
              </p:cNvSpPr>
              <p:nvPr/>
            </p:nvSpPr>
            <p:spPr bwMode="auto">
              <a:xfrm>
                <a:off x="5022" y="1929"/>
                <a:ext cx="589"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no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legislation</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42"/>
              <p:cNvSpPr>
                <a:spLocks noChangeArrowheads="1"/>
              </p:cNvSpPr>
              <p:nvPr/>
            </p:nvSpPr>
            <p:spPr bwMode="auto">
              <a:xfrm>
                <a:off x="4939" y="2113"/>
                <a:ext cx="59" cy="58"/>
              </a:xfrm>
              <a:prstGeom prst="rect">
                <a:avLst/>
              </a:prstGeom>
              <a:solidFill>
                <a:srgbClr val="993366"/>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6" name="Rectangle 43"/>
              <p:cNvSpPr>
                <a:spLocks noChangeArrowheads="1"/>
              </p:cNvSpPr>
              <p:nvPr/>
            </p:nvSpPr>
            <p:spPr bwMode="auto">
              <a:xfrm>
                <a:off x="5022" y="2086"/>
                <a:ext cx="464"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legislation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Rectangle 44"/>
              <p:cNvSpPr>
                <a:spLocks noChangeArrowheads="1"/>
              </p:cNvSpPr>
              <p:nvPr/>
            </p:nvSpPr>
            <p:spPr bwMode="auto">
              <a:xfrm>
                <a:off x="4939" y="2270"/>
                <a:ext cx="59" cy="58"/>
              </a:xfrm>
              <a:prstGeom prst="rect">
                <a:avLst/>
              </a:prstGeom>
              <a:solidFill>
                <a:srgbClr val="FFFFCC"/>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Rectangle 45"/>
              <p:cNvSpPr>
                <a:spLocks noChangeArrowheads="1"/>
              </p:cNvSpPr>
              <p:nvPr/>
            </p:nvSpPr>
            <p:spPr bwMode="auto">
              <a:xfrm>
                <a:off x="5022" y="2243"/>
                <a:ext cx="348"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no idea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9" name="Rectangle 46"/>
              <p:cNvSpPr>
                <a:spLocks noChangeArrowheads="1"/>
              </p:cNvSpPr>
              <p:nvPr/>
            </p:nvSpPr>
            <p:spPr bwMode="auto">
              <a:xfrm>
                <a:off x="4939" y="2427"/>
                <a:ext cx="59" cy="58"/>
              </a:xfrm>
              <a:prstGeom prst="rect">
                <a:avLst/>
              </a:prstGeom>
              <a:solidFill>
                <a:srgbClr val="CCFFFF"/>
              </a:solidFill>
              <a:ln w="17463">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30" name="Rectangle 47"/>
              <p:cNvSpPr>
                <a:spLocks noChangeArrowheads="1"/>
              </p:cNvSpPr>
              <p:nvPr/>
            </p:nvSpPr>
            <p:spPr bwMode="auto">
              <a:xfrm>
                <a:off x="5022" y="2400"/>
                <a:ext cx="651" cy="1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pitchFamily="34" charset="0"/>
                    <a:cs typeface="Arial" pitchFamily="34" charset="0"/>
                  </a:rPr>
                  <a:t> not concerned</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2" name="Rectangle 49"/>
            <p:cNvSpPr>
              <a:spLocks noChangeArrowheads="1"/>
            </p:cNvSpPr>
            <p:nvPr/>
          </p:nvSpPr>
          <p:spPr bwMode="auto">
            <a:xfrm>
              <a:off x="5756" y="2740"/>
              <a:ext cx="10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9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Tree>
    <p:extLst>
      <p:ext uri="{BB962C8B-B14F-4D97-AF65-F5344CB8AC3E}">
        <p14:creationId xmlns:p14="http://schemas.microsoft.com/office/powerpoint/2010/main" val="36045729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exceptions</a:t>
            </a:r>
            <a:endParaRPr lang="en-US" dirty="0"/>
          </a:p>
        </p:txBody>
      </p:sp>
      <p:sp>
        <p:nvSpPr>
          <p:cNvPr id="3" name="Content Placeholder 2"/>
          <p:cNvSpPr>
            <a:spLocks noGrp="1"/>
          </p:cNvSpPr>
          <p:nvPr>
            <p:ph idx="1"/>
          </p:nvPr>
        </p:nvSpPr>
        <p:spPr>
          <a:xfrm>
            <a:off x="611560" y="1988840"/>
            <a:ext cx="8229600" cy="3773016"/>
          </a:xfrm>
        </p:spPr>
        <p:txBody>
          <a:bodyPr>
            <a:normAutofit lnSpcReduction="10000"/>
          </a:bodyPr>
          <a:lstStyle/>
          <a:p>
            <a:pPr>
              <a:buFont typeface="Wingdings" charset="2"/>
              <a:buChar char="§"/>
            </a:pPr>
            <a:r>
              <a:rPr lang="en-US" dirty="0" smtClean="0"/>
              <a:t>Reproductions for private purposes and study</a:t>
            </a:r>
          </a:p>
          <a:p>
            <a:pPr>
              <a:buFont typeface="Wingdings" charset="2"/>
              <a:buChar char="§"/>
            </a:pPr>
            <a:r>
              <a:rPr lang="en-US" dirty="0" smtClean="0"/>
              <a:t>Reproductions by reprographic means (photocopying – mostly on paper)</a:t>
            </a:r>
          </a:p>
          <a:p>
            <a:pPr lvl="1">
              <a:buFont typeface="Lucida Grande"/>
              <a:buChar char="-"/>
            </a:pPr>
            <a:r>
              <a:rPr lang="en-US" dirty="0" smtClean="0"/>
              <a:t>For other purposes than preservation</a:t>
            </a:r>
          </a:p>
          <a:p>
            <a:pPr lvl="1">
              <a:buFont typeface="Lucida Grande"/>
              <a:buChar char="-"/>
            </a:pPr>
            <a:r>
              <a:rPr lang="en-US" dirty="0" smtClean="0"/>
              <a:t>For use by patrons</a:t>
            </a:r>
          </a:p>
          <a:p>
            <a:pPr>
              <a:buFont typeface="Wingdings" charset="2"/>
              <a:buChar char="§"/>
            </a:pPr>
            <a:r>
              <a:rPr lang="en-US" dirty="0" smtClean="0"/>
              <a:t>Educational use and research </a:t>
            </a:r>
          </a:p>
          <a:p>
            <a:pPr>
              <a:buFont typeface="Wingdings" charset="2"/>
              <a:buChar char="§"/>
            </a:pPr>
            <a:r>
              <a:rPr lang="en-US" dirty="0" smtClean="0"/>
              <a:t>Fair use/fair dealing</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18</a:t>
            </a:fld>
            <a:endParaRPr lang="en-US"/>
          </a:p>
        </p:txBody>
      </p:sp>
    </p:spTree>
    <p:extLst>
      <p:ext uri="{BB962C8B-B14F-4D97-AF65-F5344CB8AC3E}">
        <p14:creationId xmlns:p14="http://schemas.microsoft.com/office/powerpoint/2010/main" val="146048951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re 1"/>
          <p:cNvSpPr>
            <a:spLocks noGrp="1"/>
          </p:cNvSpPr>
          <p:nvPr>
            <p:ph type="title"/>
          </p:nvPr>
        </p:nvSpPr>
        <p:spPr/>
        <p:txBody>
          <a:bodyPr/>
          <a:lstStyle/>
          <a:p>
            <a:r>
              <a:rPr lang="fr-FR" altLang="fr-FR" dirty="0" smtClean="0">
                <a:solidFill>
                  <a:srgbClr val="000000"/>
                </a:solidFill>
              </a:rPr>
              <a:t>Resale Right   </a:t>
            </a:r>
          </a:p>
        </p:txBody>
      </p:sp>
      <p:sp>
        <p:nvSpPr>
          <p:cNvPr id="8195" name="Espace réservé du contenu 2"/>
          <p:cNvSpPr>
            <a:spLocks noGrp="1"/>
          </p:cNvSpPr>
          <p:nvPr>
            <p:ph idx="1"/>
          </p:nvPr>
        </p:nvSpPr>
        <p:spPr>
          <a:xfrm>
            <a:off x="539552" y="1412776"/>
            <a:ext cx="8229600" cy="4813995"/>
          </a:xfrm>
        </p:spPr>
        <p:txBody>
          <a:bodyPr>
            <a:normAutofit/>
          </a:bodyPr>
          <a:lstStyle/>
          <a:p>
            <a:pPr algn="just">
              <a:buFont typeface="Wingdings" charset="2"/>
              <a:buChar char="§"/>
              <a:defRPr/>
            </a:pPr>
            <a:r>
              <a:rPr lang="en-GB" altLang="fr-FR" sz="2400" dirty="0" smtClean="0">
                <a:solidFill>
                  <a:srgbClr val="000000"/>
                </a:solidFill>
              </a:rPr>
              <a:t>Royalty received by authors – and heirs- upon resale of their original plastic and graphic artworks by market professionals </a:t>
            </a:r>
          </a:p>
          <a:p>
            <a:pPr algn="just">
              <a:buFont typeface="Wingdings" charset="2"/>
              <a:buChar char="§"/>
              <a:defRPr/>
            </a:pPr>
            <a:r>
              <a:rPr lang="en-GB" altLang="fr-FR" sz="2400" dirty="0" smtClean="0">
                <a:solidFill>
                  <a:srgbClr val="000000"/>
                </a:solidFill>
              </a:rPr>
              <a:t>Right recognized today in 65 States (including the EU States through Directive of 27 September 2001 ) </a:t>
            </a:r>
          </a:p>
          <a:p>
            <a:pPr algn="just">
              <a:buFont typeface="Wingdings" charset="2"/>
              <a:buChar char="§"/>
              <a:defRPr/>
            </a:pPr>
            <a:r>
              <a:rPr lang="en-GB" altLang="fr-FR" sz="2400" dirty="0" smtClean="0">
                <a:solidFill>
                  <a:srgbClr val="000000"/>
                </a:solidFill>
              </a:rPr>
              <a:t>Sales must be made by an art professional and the resale royalty is generally borne by the seller (derogations are permitted). </a:t>
            </a:r>
          </a:p>
          <a:p>
            <a:pPr algn="just">
              <a:buFont typeface="Wingdings" charset="2"/>
              <a:buChar char="§"/>
              <a:defRPr/>
            </a:pPr>
            <a:r>
              <a:rPr lang="en-GB" altLang="fr-FR" sz="2400" dirty="0" smtClean="0">
                <a:solidFill>
                  <a:srgbClr val="000000"/>
                </a:solidFill>
              </a:rPr>
              <a:t>Royalty rate varies from 2 % to 10 % depending on countries (5 % in the EU),  with or without a threshold or a cap (EU, Serbia, Georgia, India, Turkey).</a:t>
            </a:r>
          </a:p>
          <a:p>
            <a:pPr algn="just">
              <a:buFont typeface="Wingdings" charset="2"/>
              <a:buChar char="§"/>
              <a:defRPr/>
            </a:pPr>
            <a:r>
              <a:rPr lang="en-GB" altLang="fr-FR" sz="2400" dirty="0" smtClean="0">
                <a:solidFill>
                  <a:srgbClr val="000000"/>
                </a:solidFill>
              </a:rPr>
              <a:t>Resale right is usually descendible and can last decades after the author’s death   </a:t>
            </a:r>
          </a:p>
          <a:p>
            <a:pPr algn="just">
              <a:buFont typeface="Wingdings" panose="05000000000000000000" pitchFamily="2" charset="2"/>
              <a:buChar char="q"/>
              <a:defRPr/>
            </a:pPr>
            <a:endParaRPr lang="fr-FR" altLang="fr-FR" sz="1600" dirty="0" smtClean="0">
              <a:solidFill>
                <a:srgbClr val="0070C0"/>
              </a:solidFill>
            </a:endParaRPr>
          </a:p>
        </p:txBody>
      </p:sp>
      <p:sp>
        <p:nvSpPr>
          <p:cNvPr id="7172" name="Espace réservé du numéro de diapositive 3"/>
          <p:cNvSpPr>
            <a:spLocks noGrp="1"/>
          </p:cNvSpPr>
          <p:nvPr>
            <p:ph type="sldNum" sz="quarter" idx="12"/>
          </p:nvPr>
        </p:nvSpPr>
        <p:spPr>
          <a:noFill/>
          <a:ln>
            <a:miter lim="800000"/>
            <a:headEnd/>
            <a:tailEnd/>
          </a:ln>
        </p:spPr>
        <p:txBody>
          <a:bodyPr/>
          <a:lstStyle/>
          <a:p>
            <a:fld id="{A51DDAE1-FD5F-4223-A70A-C2C610663CF0}" type="slidenum">
              <a:rPr lang="fr-FR" altLang="fr-FR" smtClean="0"/>
              <a:pPr/>
              <a:t>19</a:t>
            </a:fld>
            <a:endParaRPr lang="fr-FR" altLang="fr-FR" smtClean="0"/>
          </a:p>
        </p:txBody>
      </p:sp>
      <p:sp>
        <p:nvSpPr>
          <p:cNvPr id="2" name="Date Placeholder 1"/>
          <p:cNvSpPr>
            <a:spLocks noGrp="1"/>
          </p:cNvSpPr>
          <p:nvPr>
            <p:ph type="dt" sz="half" idx="10"/>
          </p:nvPr>
        </p:nvSpPr>
        <p:spPr/>
        <p:txBody>
          <a:bodyPr/>
          <a:lstStyle/>
          <a:p>
            <a:r>
              <a:rPr lang="fr-CA" smtClean="0"/>
              <a:t>08/12/15</a:t>
            </a:r>
            <a:endParaRPr lang="en-US"/>
          </a:p>
        </p:txBody>
      </p:sp>
      <p:sp>
        <p:nvSpPr>
          <p:cNvPr id="3" name="Footer Placeholder 2"/>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170054271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smtClean="0"/>
              <a:t>Contents</a:t>
            </a:r>
            <a:endParaRPr lang="en-US" dirty="0"/>
          </a:p>
        </p:txBody>
      </p:sp>
      <p:sp>
        <p:nvSpPr>
          <p:cNvPr id="3" name="Content Placeholder 2"/>
          <p:cNvSpPr>
            <a:spLocks noGrp="1"/>
          </p:cNvSpPr>
          <p:nvPr>
            <p:ph idx="1"/>
          </p:nvPr>
        </p:nvSpPr>
        <p:spPr/>
        <p:txBody>
          <a:bodyPr/>
          <a:lstStyle/>
          <a:p>
            <a:pPr>
              <a:buFont typeface="Wingdings" charset="2"/>
              <a:buChar char="§"/>
            </a:pPr>
            <a:r>
              <a:rPr lang="fr-CA" dirty="0" err="1" smtClean="0"/>
              <a:t>Research</a:t>
            </a:r>
            <a:r>
              <a:rPr lang="fr-CA" dirty="0" smtClean="0"/>
              <a:t> question &amp; </a:t>
            </a:r>
            <a:r>
              <a:rPr lang="fr-CA" dirty="0" err="1" smtClean="0"/>
              <a:t>methodology</a:t>
            </a:r>
            <a:endParaRPr lang="fr-CA" dirty="0" smtClean="0"/>
          </a:p>
          <a:p>
            <a:pPr>
              <a:buFont typeface="Wingdings" charset="2"/>
              <a:buChar char="§"/>
            </a:pPr>
            <a:r>
              <a:rPr lang="fr-CA" dirty="0" err="1" smtClean="0"/>
              <a:t>Definition</a:t>
            </a:r>
            <a:r>
              <a:rPr lang="fr-CA" dirty="0" smtClean="0"/>
              <a:t> of </a:t>
            </a:r>
            <a:r>
              <a:rPr lang="fr-CA" dirty="0" err="1" smtClean="0"/>
              <a:t>museum</a:t>
            </a:r>
            <a:endParaRPr lang="fr-CA" dirty="0" smtClean="0"/>
          </a:p>
          <a:p>
            <a:pPr>
              <a:buFont typeface="Wingdings" charset="2"/>
              <a:buChar char="§"/>
            </a:pPr>
            <a:r>
              <a:rPr lang="fr-CA" dirty="0" err="1" smtClean="0"/>
              <a:t>Legislative</a:t>
            </a:r>
            <a:r>
              <a:rPr lang="fr-CA" dirty="0" smtClean="0"/>
              <a:t> Framework</a:t>
            </a:r>
          </a:p>
          <a:p>
            <a:pPr>
              <a:buFont typeface="Wingdings" charset="2"/>
              <a:buChar char="§"/>
            </a:pPr>
            <a:r>
              <a:rPr lang="fr-CA" dirty="0" smtClean="0"/>
              <a:t>Exceptions and limitations for </a:t>
            </a:r>
            <a:r>
              <a:rPr lang="fr-CA" dirty="0" err="1" smtClean="0"/>
              <a:t>museums</a:t>
            </a:r>
            <a:endParaRPr lang="fr-CA" dirty="0" smtClean="0"/>
          </a:p>
          <a:p>
            <a:pPr lvl="1"/>
            <a:r>
              <a:rPr lang="fr-CA" dirty="0" err="1" smtClean="0"/>
              <a:t>Specific</a:t>
            </a:r>
            <a:r>
              <a:rPr lang="fr-CA" dirty="0" smtClean="0"/>
              <a:t> exceptions</a:t>
            </a:r>
          </a:p>
          <a:p>
            <a:pPr lvl="1"/>
            <a:r>
              <a:rPr lang="fr-CA" dirty="0" smtClean="0"/>
              <a:t>General exceptions</a:t>
            </a:r>
          </a:p>
          <a:p>
            <a:pPr lvl="1"/>
            <a:r>
              <a:rPr lang="fr-CA" dirty="0" smtClean="0"/>
              <a:t>Resale right</a:t>
            </a:r>
            <a:endParaRPr lang="en-US" dirty="0"/>
          </a:p>
          <a:p>
            <a:pPr>
              <a:buFont typeface="Wingdings" charset="2"/>
              <a:buChar char="§"/>
            </a:pPr>
            <a:r>
              <a:rPr lang="fr-CA" dirty="0" smtClean="0"/>
              <a:t>Case </a:t>
            </a:r>
            <a:r>
              <a:rPr lang="fr-CA" dirty="0" err="1" smtClean="0"/>
              <a:t>studies</a:t>
            </a:r>
            <a:endParaRPr lang="en-US" dirty="0"/>
          </a:p>
        </p:txBody>
      </p:sp>
      <p:sp>
        <p:nvSpPr>
          <p:cNvPr id="4" name="Footer Placeholder 3"/>
          <p:cNvSpPr>
            <a:spLocks noGrp="1"/>
          </p:cNvSpPr>
          <p:nvPr>
            <p:ph type="ftr" sz="quarter" idx="11"/>
          </p:nvPr>
        </p:nvSpPr>
        <p:spPr/>
        <p:txBody>
          <a:bodyPr/>
          <a:lstStyle/>
          <a:p>
            <a:r>
              <a:rPr lang="en-US" smtClean="0"/>
              <a:t>UGGC/IViR</a:t>
            </a:r>
            <a:endParaRPr lang="en-US"/>
          </a:p>
        </p:txBody>
      </p:sp>
      <p:sp>
        <p:nvSpPr>
          <p:cNvPr id="5" name="Slide Number Placeholder 4"/>
          <p:cNvSpPr>
            <a:spLocks noGrp="1"/>
          </p:cNvSpPr>
          <p:nvPr>
            <p:ph type="sldNum" sz="quarter" idx="12"/>
          </p:nvPr>
        </p:nvSpPr>
        <p:spPr/>
        <p:txBody>
          <a:bodyPr/>
          <a:lstStyle/>
          <a:p>
            <a:fld id="{94971853-474E-4980-9A92-232306B73868}" type="slidenum">
              <a:rPr lang="en-US" smtClean="0"/>
              <a:t>2</a:t>
            </a:fld>
            <a:endParaRPr lang="en-US"/>
          </a:p>
        </p:txBody>
      </p:sp>
      <p:sp>
        <p:nvSpPr>
          <p:cNvPr id="6" name="Date Placeholder 5"/>
          <p:cNvSpPr>
            <a:spLocks noGrp="1"/>
          </p:cNvSpPr>
          <p:nvPr>
            <p:ph type="dt" sz="half" idx="10"/>
          </p:nvPr>
        </p:nvSpPr>
        <p:spPr/>
        <p:txBody>
          <a:bodyPr/>
          <a:lstStyle/>
          <a:p>
            <a:r>
              <a:rPr lang="fr-CA" smtClean="0"/>
              <a:t>08/12/15</a:t>
            </a:r>
            <a:endParaRPr lang="en-US"/>
          </a:p>
        </p:txBody>
      </p:sp>
    </p:spTree>
    <p:extLst>
      <p:ext uri="{BB962C8B-B14F-4D97-AF65-F5344CB8AC3E}">
        <p14:creationId xmlns:p14="http://schemas.microsoft.com/office/powerpoint/2010/main" val="348529269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836712"/>
            <a:ext cx="8229600" cy="1143000"/>
          </a:xfrm>
        </p:spPr>
        <p:txBody>
          <a:bodyPr/>
          <a:lstStyle/>
          <a:p>
            <a:r>
              <a:rPr lang="fr-FR" dirty="0" smtClean="0"/>
              <a:t>Resale Right</a:t>
            </a:r>
            <a:endParaRPr lang="fr-FR" dirty="0"/>
          </a:p>
        </p:txBody>
      </p:sp>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20</a:t>
            </a:fld>
            <a:endParaRPr lang="fr-FR"/>
          </a:p>
        </p:txBody>
      </p:sp>
      <p:grpSp>
        <p:nvGrpSpPr>
          <p:cNvPr id="3" name="Group 4"/>
          <p:cNvGrpSpPr>
            <a:grpSpLocks noChangeAspect="1"/>
          </p:cNvGrpSpPr>
          <p:nvPr/>
        </p:nvGrpSpPr>
        <p:grpSpPr bwMode="auto">
          <a:xfrm>
            <a:off x="2627784" y="1988840"/>
            <a:ext cx="9612659" cy="2735263"/>
            <a:chOff x="386" y="1162"/>
            <a:chExt cx="5893" cy="1723"/>
          </a:xfrm>
        </p:grpSpPr>
        <p:sp>
          <p:nvSpPr>
            <p:cNvPr id="5" name="AutoShape 3"/>
            <p:cNvSpPr>
              <a:spLocks noChangeAspect="1" noChangeArrowheads="1" noTextEdit="1"/>
            </p:cNvSpPr>
            <p:nvPr/>
          </p:nvSpPr>
          <p:spPr bwMode="auto">
            <a:xfrm>
              <a:off x="386" y="1162"/>
              <a:ext cx="5893" cy="16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 name="Rectangle 6"/>
            <p:cNvSpPr>
              <a:spLocks noChangeArrowheads="1"/>
            </p:cNvSpPr>
            <p:nvPr/>
          </p:nvSpPr>
          <p:spPr bwMode="auto">
            <a:xfrm>
              <a:off x="1122" y="1164"/>
              <a:ext cx="9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8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9" name="Group 26"/>
            <p:cNvGrpSpPr>
              <a:grpSpLocks/>
            </p:cNvGrpSpPr>
            <p:nvPr/>
          </p:nvGrpSpPr>
          <p:grpSpPr bwMode="auto">
            <a:xfrm>
              <a:off x="437" y="1526"/>
              <a:ext cx="2396" cy="1066"/>
              <a:chOff x="437" y="1526"/>
              <a:chExt cx="2396" cy="1066"/>
            </a:xfrm>
          </p:grpSpPr>
          <p:sp>
            <p:nvSpPr>
              <p:cNvPr id="11" name="Rectangle 8"/>
              <p:cNvSpPr>
                <a:spLocks noChangeArrowheads="1"/>
              </p:cNvSpPr>
              <p:nvPr/>
            </p:nvSpPr>
            <p:spPr bwMode="auto">
              <a:xfrm>
                <a:off x="916" y="1771"/>
                <a:ext cx="580" cy="582"/>
              </a:xfrm>
              <a:prstGeom prst="rect">
                <a:avLst/>
              </a:prstGeom>
              <a:solidFill>
                <a:srgbClr val="C0C0C0"/>
              </a:solidFill>
              <a:ln w="20638">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2" name="Freeform 9"/>
              <p:cNvSpPr>
                <a:spLocks/>
              </p:cNvSpPr>
              <p:nvPr/>
            </p:nvSpPr>
            <p:spPr bwMode="auto">
              <a:xfrm>
                <a:off x="1205" y="1769"/>
                <a:ext cx="280" cy="291"/>
              </a:xfrm>
              <a:custGeom>
                <a:avLst/>
                <a:gdLst>
                  <a:gd name="T0" fmla="*/ 179 w 179"/>
                  <a:gd name="T1" fmla="*/ 137 h 186"/>
                  <a:gd name="T2" fmla="*/ 0 w 179"/>
                  <a:gd name="T3" fmla="*/ 1 h 186"/>
                  <a:gd name="T4" fmla="*/ 0 w 179"/>
                  <a:gd name="T5" fmla="*/ 1 h 186"/>
                  <a:gd name="T6" fmla="*/ 0 w 179"/>
                  <a:gd name="T7" fmla="*/ 186 h 186"/>
                  <a:gd name="T8" fmla="*/ 179 w 179"/>
                  <a:gd name="T9" fmla="*/ 137 h 186"/>
                </a:gdLst>
                <a:ahLst/>
                <a:cxnLst>
                  <a:cxn ang="0">
                    <a:pos x="T0" y="T1"/>
                  </a:cxn>
                  <a:cxn ang="0">
                    <a:pos x="T2" y="T3"/>
                  </a:cxn>
                  <a:cxn ang="0">
                    <a:pos x="T4" y="T5"/>
                  </a:cxn>
                  <a:cxn ang="0">
                    <a:pos x="T6" y="T7"/>
                  </a:cxn>
                  <a:cxn ang="0">
                    <a:pos x="T8" y="T9"/>
                  </a:cxn>
                </a:cxnLst>
                <a:rect l="0" t="0" r="r" b="b"/>
                <a:pathLst>
                  <a:path w="179" h="186">
                    <a:moveTo>
                      <a:pt x="179" y="137"/>
                    </a:moveTo>
                    <a:cubicBezTo>
                      <a:pt x="157" y="57"/>
                      <a:pt x="84" y="1"/>
                      <a:pt x="0" y="1"/>
                    </a:cubicBezTo>
                    <a:cubicBezTo>
                      <a:pt x="0" y="0"/>
                      <a:pt x="0" y="1"/>
                      <a:pt x="0" y="1"/>
                    </a:cubicBezTo>
                    <a:lnTo>
                      <a:pt x="0" y="186"/>
                    </a:lnTo>
                    <a:lnTo>
                      <a:pt x="179" y="137"/>
                    </a:lnTo>
                    <a:close/>
                  </a:path>
                </a:pathLst>
              </a:custGeom>
              <a:solidFill>
                <a:srgbClr val="9999FF"/>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3" name="Freeform 10"/>
              <p:cNvSpPr>
                <a:spLocks/>
              </p:cNvSpPr>
              <p:nvPr/>
            </p:nvSpPr>
            <p:spPr bwMode="auto">
              <a:xfrm>
                <a:off x="1017" y="1984"/>
                <a:ext cx="479" cy="367"/>
              </a:xfrm>
              <a:custGeom>
                <a:avLst/>
                <a:gdLst>
                  <a:gd name="T0" fmla="*/ 0 w 306"/>
                  <a:gd name="T1" fmla="*/ 191 h 235"/>
                  <a:gd name="T2" fmla="*/ 120 w 306"/>
                  <a:gd name="T3" fmla="*/ 235 h 235"/>
                  <a:gd name="T4" fmla="*/ 306 w 306"/>
                  <a:gd name="T5" fmla="*/ 49 h 235"/>
                  <a:gd name="T6" fmla="*/ 299 w 306"/>
                  <a:gd name="T7" fmla="*/ 0 h 235"/>
                  <a:gd name="T8" fmla="*/ 120 w 306"/>
                  <a:gd name="T9" fmla="*/ 49 h 235"/>
                  <a:gd name="T10" fmla="*/ 0 w 306"/>
                  <a:gd name="T11" fmla="*/ 191 h 235"/>
                </a:gdLst>
                <a:ahLst/>
                <a:cxnLst>
                  <a:cxn ang="0">
                    <a:pos x="T0" y="T1"/>
                  </a:cxn>
                  <a:cxn ang="0">
                    <a:pos x="T2" y="T3"/>
                  </a:cxn>
                  <a:cxn ang="0">
                    <a:pos x="T4" y="T5"/>
                  </a:cxn>
                  <a:cxn ang="0">
                    <a:pos x="T6" y="T7"/>
                  </a:cxn>
                  <a:cxn ang="0">
                    <a:pos x="T8" y="T9"/>
                  </a:cxn>
                  <a:cxn ang="0">
                    <a:pos x="T10" y="T11"/>
                  </a:cxn>
                </a:cxnLst>
                <a:rect l="0" t="0" r="r" b="b"/>
                <a:pathLst>
                  <a:path w="306" h="235">
                    <a:moveTo>
                      <a:pt x="0" y="191"/>
                    </a:moveTo>
                    <a:cubicBezTo>
                      <a:pt x="34" y="219"/>
                      <a:pt x="76" y="235"/>
                      <a:pt x="120" y="235"/>
                    </a:cubicBezTo>
                    <a:cubicBezTo>
                      <a:pt x="222" y="235"/>
                      <a:pt x="306" y="151"/>
                      <a:pt x="306" y="49"/>
                    </a:cubicBezTo>
                    <a:cubicBezTo>
                      <a:pt x="306" y="33"/>
                      <a:pt x="303" y="16"/>
                      <a:pt x="299" y="0"/>
                    </a:cubicBezTo>
                    <a:lnTo>
                      <a:pt x="120" y="49"/>
                    </a:lnTo>
                    <a:lnTo>
                      <a:pt x="0" y="191"/>
                    </a:lnTo>
                    <a:close/>
                  </a:path>
                </a:pathLst>
              </a:custGeom>
              <a:solidFill>
                <a:srgbClr val="993366"/>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4" name="Freeform 11"/>
              <p:cNvSpPr>
                <a:spLocks/>
              </p:cNvSpPr>
              <p:nvPr/>
            </p:nvSpPr>
            <p:spPr bwMode="auto">
              <a:xfrm>
                <a:off x="914" y="1847"/>
                <a:ext cx="291" cy="436"/>
              </a:xfrm>
              <a:custGeom>
                <a:avLst/>
                <a:gdLst>
                  <a:gd name="T0" fmla="*/ 59 w 186"/>
                  <a:gd name="T1" fmla="*/ 0 h 278"/>
                  <a:gd name="T2" fmla="*/ 1 w 186"/>
                  <a:gd name="T3" fmla="*/ 136 h 278"/>
                  <a:gd name="T4" fmla="*/ 66 w 186"/>
                  <a:gd name="T5" fmla="*/ 278 h 278"/>
                  <a:gd name="T6" fmla="*/ 186 w 186"/>
                  <a:gd name="T7" fmla="*/ 136 h 278"/>
                  <a:gd name="T8" fmla="*/ 59 w 186"/>
                  <a:gd name="T9" fmla="*/ 0 h 278"/>
                </a:gdLst>
                <a:ahLst/>
                <a:cxnLst>
                  <a:cxn ang="0">
                    <a:pos x="T0" y="T1"/>
                  </a:cxn>
                  <a:cxn ang="0">
                    <a:pos x="T2" y="T3"/>
                  </a:cxn>
                  <a:cxn ang="0">
                    <a:pos x="T4" y="T5"/>
                  </a:cxn>
                  <a:cxn ang="0">
                    <a:pos x="T6" y="T7"/>
                  </a:cxn>
                  <a:cxn ang="0">
                    <a:pos x="T8" y="T9"/>
                  </a:cxn>
                </a:cxnLst>
                <a:rect l="0" t="0" r="r" b="b"/>
                <a:pathLst>
                  <a:path w="186" h="278">
                    <a:moveTo>
                      <a:pt x="59" y="0"/>
                    </a:moveTo>
                    <a:cubicBezTo>
                      <a:pt x="22" y="35"/>
                      <a:pt x="1" y="85"/>
                      <a:pt x="1" y="136"/>
                    </a:cubicBezTo>
                    <a:cubicBezTo>
                      <a:pt x="0" y="191"/>
                      <a:pt x="25" y="242"/>
                      <a:pt x="66" y="278"/>
                    </a:cubicBezTo>
                    <a:lnTo>
                      <a:pt x="186" y="136"/>
                    </a:lnTo>
                    <a:lnTo>
                      <a:pt x="59" y="0"/>
                    </a:lnTo>
                    <a:close/>
                  </a:path>
                </a:pathLst>
              </a:custGeom>
              <a:solidFill>
                <a:srgbClr val="FFFFCC"/>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Freeform 12"/>
              <p:cNvSpPr>
                <a:spLocks/>
              </p:cNvSpPr>
              <p:nvPr/>
            </p:nvSpPr>
            <p:spPr bwMode="auto">
              <a:xfrm>
                <a:off x="1006" y="1771"/>
                <a:ext cx="199" cy="289"/>
              </a:xfrm>
              <a:custGeom>
                <a:avLst/>
                <a:gdLst>
                  <a:gd name="T0" fmla="*/ 127 w 127"/>
                  <a:gd name="T1" fmla="*/ 0 h 185"/>
                  <a:gd name="T2" fmla="*/ 0 w 127"/>
                  <a:gd name="T3" fmla="*/ 49 h 185"/>
                  <a:gd name="T4" fmla="*/ 127 w 127"/>
                  <a:gd name="T5" fmla="*/ 185 h 185"/>
                  <a:gd name="T6" fmla="*/ 127 w 127"/>
                  <a:gd name="T7" fmla="*/ 0 h 185"/>
                </a:gdLst>
                <a:ahLst/>
                <a:cxnLst>
                  <a:cxn ang="0">
                    <a:pos x="T0" y="T1"/>
                  </a:cxn>
                  <a:cxn ang="0">
                    <a:pos x="T2" y="T3"/>
                  </a:cxn>
                  <a:cxn ang="0">
                    <a:pos x="T4" y="T5"/>
                  </a:cxn>
                  <a:cxn ang="0">
                    <a:pos x="T6" y="T7"/>
                  </a:cxn>
                </a:cxnLst>
                <a:rect l="0" t="0" r="r" b="b"/>
                <a:pathLst>
                  <a:path w="127" h="185">
                    <a:moveTo>
                      <a:pt x="127" y="0"/>
                    </a:moveTo>
                    <a:cubicBezTo>
                      <a:pt x="80" y="0"/>
                      <a:pt x="35" y="17"/>
                      <a:pt x="0" y="49"/>
                    </a:cubicBezTo>
                    <a:lnTo>
                      <a:pt x="127" y="185"/>
                    </a:lnTo>
                    <a:lnTo>
                      <a:pt x="127" y="0"/>
                    </a:lnTo>
                    <a:close/>
                  </a:path>
                </a:pathLst>
              </a:custGeom>
              <a:solidFill>
                <a:srgbClr val="CCFFFF"/>
              </a:solidFill>
              <a:ln w="2063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 name="Rectangle 13"/>
              <p:cNvSpPr>
                <a:spLocks noChangeArrowheads="1"/>
              </p:cNvSpPr>
              <p:nvPr/>
            </p:nvSpPr>
            <p:spPr bwMode="auto">
              <a:xfrm>
                <a:off x="1449" y="1665"/>
                <a:ext cx="474"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14 </a:t>
                </a:r>
                <a:r>
                  <a:rPr kumimoji="0" lang="fr-FR" altLang="fr-FR" sz="13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3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300" b="1" dirty="0">
                    <a:solidFill>
                      <a:srgbClr val="000000"/>
                    </a:solidFill>
                    <a:latin typeface="Calibri" pitchFamily="34" charset="0"/>
                  </a:rPr>
                  <a:t> </a:t>
                </a:r>
                <a:r>
                  <a:rPr lang="fr-FR" altLang="fr-FR" sz="1300" b="1" dirty="0" smtClean="0">
                    <a:solidFill>
                      <a:srgbClr val="000000"/>
                    </a:solidFill>
                    <a:latin typeface="Calibri" pitchFamily="34" charset="0"/>
                  </a:rPr>
                  <a:t>  =</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 21%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7" name="Rectangle 14"/>
              <p:cNvSpPr>
                <a:spLocks noChangeArrowheads="1"/>
              </p:cNvSpPr>
              <p:nvPr/>
            </p:nvSpPr>
            <p:spPr bwMode="auto">
              <a:xfrm>
                <a:off x="1382" y="2340"/>
                <a:ext cx="49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27 </a:t>
                </a:r>
                <a:r>
                  <a:rPr kumimoji="0" lang="fr-FR" altLang="fr-FR" sz="13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300" b="1" dirty="0">
                    <a:solidFill>
                      <a:srgbClr val="000000"/>
                    </a:solidFill>
                    <a:latin typeface="Calibri" pitchFamily="34" charset="0"/>
                  </a:rPr>
                  <a:t> </a:t>
                </a:r>
                <a:r>
                  <a:rPr lang="fr-FR" altLang="fr-FR" sz="1300" b="1" dirty="0" smtClean="0">
                    <a:solidFill>
                      <a:srgbClr val="000000"/>
                    </a:solidFill>
                    <a:latin typeface="Calibri" pitchFamily="34" charset="0"/>
                  </a:rPr>
                  <a:t>    = </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40%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 name="Rectangle 15"/>
              <p:cNvSpPr>
                <a:spLocks noChangeArrowheads="1"/>
              </p:cNvSpPr>
              <p:nvPr/>
            </p:nvSpPr>
            <p:spPr bwMode="auto">
              <a:xfrm>
                <a:off x="437" y="1992"/>
                <a:ext cx="498"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18 </a:t>
                </a:r>
                <a:r>
                  <a:rPr kumimoji="0" lang="fr-FR" altLang="fr-FR" sz="13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300" b="1" dirty="0" smtClean="0">
                    <a:solidFill>
                      <a:srgbClr val="000000"/>
                    </a:solidFill>
                    <a:latin typeface="Calibri" pitchFamily="34" charset="0"/>
                  </a:rPr>
                  <a:t>   = </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27%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6"/>
              <p:cNvSpPr>
                <a:spLocks noChangeArrowheads="1"/>
              </p:cNvSpPr>
              <p:nvPr/>
            </p:nvSpPr>
            <p:spPr bwMode="auto">
              <a:xfrm>
                <a:off x="794" y="1526"/>
                <a:ext cx="446" cy="2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8 </a:t>
                </a:r>
                <a:r>
                  <a:rPr kumimoji="0" lang="fr-FR" altLang="fr-FR" sz="13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300" b="1" dirty="0">
                    <a:solidFill>
                      <a:srgbClr val="000000"/>
                    </a:solidFill>
                    <a:latin typeface="Calibri" pitchFamily="34" charset="0"/>
                  </a:rPr>
                  <a:t> </a:t>
                </a:r>
                <a:r>
                  <a:rPr lang="fr-FR" altLang="fr-FR" sz="1300" b="1" dirty="0" smtClean="0">
                    <a:solidFill>
                      <a:srgbClr val="000000"/>
                    </a:solidFill>
                    <a:latin typeface="Calibri" pitchFamily="34" charset="0"/>
                  </a:rPr>
                  <a:t>  =</a:t>
                </a:r>
                <a:r>
                  <a:rPr kumimoji="0" lang="fr-FR" altLang="fr-FR" sz="1300" b="1" i="0" u="none" strike="noStrike" cap="none" normalizeH="0" baseline="0" dirty="0" smtClean="0">
                    <a:ln>
                      <a:noFill/>
                    </a:ln>
                    <a:solidFill>
                      <a:srgbClr val="000000"/>
                    </a:solidFill>
                    <a:effectLst/>
                    <a:latin typeface="Calibri" pitchFamily="34" charset="0"/>
                    <a:cs typeface="Arial" pitchFamily="34" charset="0"/>
                  </a:rPr>
                  <a:t> 12%</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 name="Rectangle 17"/>
              <p:cNvSpPr>
                <a:spLocks noChangeArrowheads="1"/>
              </p:cNvSpPr>
              <p:nvPr/>
            </p:nvSpPr>
            <p:spPr bwMode="auto">
              <a:xfrm>
                <a:off x="1979" y="1711"/>
                <a:ext cx="792" cy="689"/>
              </a:xfrm>
              <a:prstGeom prst="rect">
                <a:avLst/>
              </a:prstGeom>
              <a:noFill/>
              <a:ln w="20638">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 name="Rectangle 18"/>
              <p:cNvSpPr>
                <a:spLocks noChangeArrowheads="1"/>
              </p:cNvSpPr>
              <p:nvPr/>
            </p:nvSpPr>
            <p:spPr bwMode="auto">
              <a:xfrm>
                <a:off x="2018" y="1764"/>
                <a:ext cx="64" cy="65"/>
              </a:xfrm>
              <a:prstGeom prst="rect">
                <a:avLst/>
              </a:prstGeom>
              <a:solidFill>
                <a:srgbClr val="9999FF"/>
              </a:solidFill>
              <a:ln w="2063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2" name="Rectangle 19"/>
              <p:cNvSpPr>
                <a:spLocks noChangeArrowheads="1"/>
              </p:cNvSpPr>
              <p:nvPr/>
            </p:nvSpPr>
            <p:spPr bwMode="auto">
              <a:xfrm>
                <a:off x="2108" y="1735"/>
                <a:ext cx="542"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smtClean="0">
                    <a:ln>
                      <a:noFill/>
                    </a:ln>
                    <a:solidFill>
                      <a:srgbClr val="000000"/>
                    </a:solidFill>
                    <a:effectLst/>
                    <a:latin typeface="Calibri" pitchFamily="34" charset="0"/>
                    <a:cs typeface="Arial" pitchFamily="34" charset="0"/>
                  </a:rPr>
                  <a:t>legislation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3" name="Rectangle 20"/>
              <p:cNvSpPr>
                <a:spLocks noChangeArrowheads="1"/>
              </p:cNvSpPr>
              <p:nvPr/>
            </p:nvSpPr>
            <p:spPr bwMode="auto">
              <a:xfrm>
                <a:off x="2018" y="1937"/>
                <a:ext cx="64" cy="64"/>
              </a:xfrm>
              <a:prstGeom prst="rect">
                <a:avLst/>
              </a:prstGeom>
              <a:solidFill>
                <a:srgbClr val="993366"/>
              </a:solidFill>
              <a:ln w="2063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21"/>
              <p:cNvSpPr>
                <a:spLocks noChangeArrowheads="1"/>
              </p:cNvSpPr>
              <p:nvPr/>
            </p:nvSpPr>
            <p:spPr bwMode="auto">
              <a:xfrm>
                <a:off x="2108" y="1907"/>
                <a:ext cx="688"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smtClean="0">
                    <a:ln>
                      <a:noFill/>
                    </a:ln>
                    <a:solidFill>
                      <a:srgbClr val="000000"/>
                    </a:solidFill>
                    <a:effectLst/>
                    <a:latin typeface="Calibri" pitchFamily="34" charset="0"/>
                    <a:cs typeface="Arial" pitchFamily="34" charset="0"/>
                  </a:rPr>
                  <a:t>no legislation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5" name="Rectangle 22"/>
              <p:cNvSpPr>
                <a:spLocks noChangeArrowheads="1"/>
              </p:cNvSpPr>
              <p:nvPr/>
            </p:nvSpPr>
            <p:spPr bwMode="auto">
              <a:xfrm>
                <a:off x="2018" y="2109"/>
                <a:ext cx="64" cy="64"/>
              </a:xfrm>
              <a:prstGeom prst="rect">
                <a:avLst/>
              </a:prstGeom>
              <a:solidFill>
                <a:srgbClr val="FFFFCC"/>
              </a:solidFill>
              <a:ln w="2063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6" name="Rectangle 23"/>
              <p:cNvSpPr>
                <a:spLocks noChangeArrowheads="1"/>
              </p:cNvSpPr>
              <p:nvPr/>
            </p:nvSpPr>
            <p:spPr bwMode="auto">
              <a:xfrm>
                <a:off x="2108" y="2079"/>
                <a:ext cx="406"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smtClean="0">
                    <a:ln>
                      <a:noFill/>
                    </a:ln>
                    <a:solidFill>
                      <a:srgbClr val="000000"/>
                    </a:solidFill>
                    <a:effectLst/>
                    <a:latin typeface="Calibri" pitchFamily="34" charset="0"/>
                    <a:cs typeface="Arial" pitchFamily="34" charset="0"/>
                  </a:rPr>
                  <a:t>no idea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7" name="Rectangle 24"/>
              <p:cNvSpPr>
                <a:spLocks noChangeArrowheads="1"/>
              </p:cNvSpPr>
              <p:nvPr/>
            </p:nvSpPr>
            <p:spPr bwMode="auto">
              <a:xfrm>
                <a:off x="2018" y="2281"/>
                <a:ext cx="64" cy="64"/>
              </a:xfrm>
              <a:prstGeom prst="rect">
                <a:avLst/>
              </a:prstGeom>
              <a:solidFill>
                <a:srgbClr val="CCFFFF"/>
              </a:solidFill>
              <a:ln w="2063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Rectangle 25"/>
              <p:cNvSpPr>
                <a:spLocks noChangeArrowheads="1"/>
              </p:cNvSpPr>
              <p:nvPr/>
            </p:nvSpPr>
            <p:spPr bwMode="auto">
              <a:xfrm>
                <a:off x="2108" y="2251"/>
                <a:ext cx="725" cy="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smtClean="0">
                    <a:ln>
                      <a:noFill/>
                    </a:ln>
                    <a:solidFill>
                      <a:srgbClr val="000000"/>
                    </a:solidFill>
                    <a:effectLst/>
                    <a:latin typeface="Calibri" pitchFamily="34" charset="0"/>
                    <a:cs typeface="Arial" pitchFamily="34" charset="0"/>
                  </a:rPr>
                  <a:t>not applicable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0" name="Rectangle 27"/>
            <p:cNvSpPr>
              <a:spLocks noChangeArrowheads="1"/>
            </p:cNvSpPr>
            <p:nvPr/>
          </p:nvSpPr>
          <p:spPr bwMode="auto">
            <a:xfrm>
              <a:off x="2876" y="2646"/>
              <a:ext cx="114" cy="2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21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8" name="Date Placeholder 7"/>
          <p:cNvSpPr>
            <a:spLocks noGrp="1"/>
          </p:cNvSpPr>
          <p:nvPr>
            <p:ph type="dt" sz="half" idx="10"/>
          </p:nvPr>
        </p:nvSpPr>
        <p:spPr/>
        <p:txBody>
          <a:bodyPr/>
          <a:lstStyle/>
          <a:p>
            <a:r>
              <a:rPr lang="fr-CA" smtClean="0"/>
              <a:t>08/12/15</a:t>
            </a:r>
            <a:endParaRPr lang="en-US"/>
          </a:p>
        </p:txBody>
      </p:sp>
      <p:sp>
        <p:nvSpPr>
          <p:cNvPr id="29" name="Footer Placeholder 28"/>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335963097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re 1"/>
          <p:cNvSpPr>
            <a:spLocks noGrp="1"/>
          </p:cNvSpPr>
          <p:nvPr>
            <p:ph type="title"/>
          </p:nvPr>
        </p:nvSpPr>
        <p:spPr/>
        <p:txBody>
          <a:bodyPr/>
          <a:lstStyle/>
          <a:p>
            <a:r>
              <a:rPr lang="fr-FR" altLang="fr-FR" dirty="0" smtClean="0">
                <a:solidFill>
                  <a:srgbClr val="000000"/>
                </a:solidFill>
              </a:rPr>
              <a:t>Resale right and </a:t>
            </a:r>
            <a:r>
              <a:rPr lang="fr-FR" altLang="fr-FR" dirty="0" err="1" smtClean="0">
                <a:solidFill>
                  <a:srgbClr val="000000"/>
                </a:solidFill>
              </a:rPr>
              <a:t>museums</a:t>
            </a:r>
            <a:r>
              <a:rPr lang="fr-FR" altLang="fr-FR" dirty="0" smtClean="0">
                <a:solidFill>
                  <a:srgbClr val="000000"/>
                </a:solidFill>
              </a:rPr>
              <a:t>  </a:t>
            </a:r>
          </a:p>
        </p:txBody>
      </p:sp>
      <p:sp>
        <p:nvSpPr>
          <p:cNvPr id="8195" name="Espace réservé du contenu 2"/>
          <p:cNvSpPr>
            <a:spLocks noGrp="1"/>
          </p:cNvSpPr>
          <p:nvPr>
            <p:ph idx="1"/>
          </p:nvPr>
        </p:nvSpPr>
        <p:spPr>
          <a:xfrm>
            <a:off x="806450" y="1772816"/>
            <a:ext cx="7880350" cy="4752528"/>
          </a:xfrm>
        </p:spPr>
        <p:txBody>
          <a:bodyPr>
            <a:normAutofit fontScale="92500"/>
          </a:bodyPr>
          <a:lstStyle/>
          <a:p>
            <a:pPr>
              <a:buFont typeface="Wingdings" charset="2"/>
              <a:buChar char="§"/>
            </a:pPr>
            <a:r>
              <a:rPr lang="en-GB" altLang="fr-FR" sz="3000" dirty="0" smtClean="0">
                <a:solidFill>
                  <a:srgbClr val="000000"/>
                </a:solidFill>
              </a:rPr>
              <a:t>Exemptions to resale royalties exist in several laws in case a private person sells an original graphic and plastic work to non profit museums accessible to the public (EU , Norway). </a:t>
            </a:r>
          </a:p>
          <a:p>
            <a:pPr>
              <a:buFont typeface="Wingdings" charset="2"/>
              <a:buChar char="§"/>
            </a:pPr>
            <a:r>
              <a:rPr lang="en-GB" altLang="fr-FR" sz="3000" dirty="0" smtClean="0">
                <a:solidFill>
                  <a:srgbClr val="000000"/>
                </a:solidFill>
              </a:rPr>
              <a:t>Museums’ collections are usually </a:t>
            </a:r>
            <a:r>
              <a:rPr lang="en-GB" altLang="fr-FR" sz="3000" dirty="0" err="1" smtClean="0">
                <a:solidFill>
                  <a:srgbClr val="000000"/>
                </a:solidFill>
              </a:rPr>
              <a:t>inaIienable</a:t>
            </a:r>
            <a:r>
              <a:rPr lang="en-GB" altLang="fr-FR" sz="3000" dirty="0" smtClean="0">
                <a:solidFill>
                  <a:srgbClr val="000000"/>
                </a:solidFill>
              </a:rPr>
              <a:t> : hence the resale right is hardly applicable to them. </a:t>
            </a:r>
          </a:p>
          <a:p>
            <a:pPr>
              <a:buFont typeface="Wingdings" charset="2"/>
              <a:buChar char="§"/>
            </a:pPr>
            <a:r>
              <a:rPr lang="en-GB" altLang="fr-FR" sz="3000" dirty="0" smtClean="0">
                <a:solidFill>
                  <a:srgbClr val="000000"/>
                </a:solidFill>
              </a:rPr>
              <a:t>The efficiency of a resale right implementation scheme rests on an organized art market place and a monitored distribution of resale royalties</a:t>
            </a:r>
            <a:r>
              <a:rPr lang="fr-FR" altLang="fr-FR" sz="3000" dirty="0" smtClean="0">
                <a:solidFill>
                  <a:srgbClr val="000000"/>
                </a:solidFill>
              </a:rPr>
              <a:t>.  </a:t>
            </a:r>
          </a:p>
          <a:p>
            <a:pPr>
              <a:buFont typeface="Wingdings" pitchFamily="2" charset="2"/>
              <a:buChar char="v"/>
            </a:pPr>
            <a:endParaRPr lang="fr-FR" altLang="fr-FR" dirty="0" smtClean="0"/>
          </a:p>
        </p:txBody>
      </p:sp>
      <p:sp>
        <p:nvSpPr>
          <p:cNvPr id="8196" name="Espace réservé du numéro de diapositive 3"/>
          <p:cNvSpPr>
            <a:spLocks noGrp="1"/>
          </p:cNvSpPr>
          <p:nvPr>
            <p:ph type="sldNum" sz="quarter" idx="12"/>
          </p:nvPr>
        </p:nvSpPr>
        <p:spPr>
          <a:xfrm>
            <a:off x="6444208" y="6237312"/>
            <a:ext cx="2133600" cy="476250"/>
          </a:xfrm>
          <a:noFill/>
          <a:ln>
            <a:miter lim="800000"/>
            <a:headEnd/>
            <a:tailEnd/>
          </a:ln>
        </p:spPr>
        <p:txBody>
          <a:bodyPr/>
          <a:lstStyle/>
          <a:p>
            <a:r>
              <a:rPr lang="fr-FR" altLang="fr-FR" dirty="0" smtClean="0"/>
              <a:t>6</a:t>
            </a:r>
          </a:p>
        </p:txBody>
      </p:sp>
      <p:sp>
        <p:nvSpPr>
          <p:cNvPr id="2" name="Date Placeholder 1"/>
          <p:cNvSpPr>
            <a:spLocks noGrp="1"/>
          </p:cNvSpPr>
          <p:nvPr>
            <p:ph type="dt" sz="half" idx="10"/>
          </p:nvPr>
        </p:nvSpPr>
        <p:spPr/>
        <p:txBody>
          <a:bodyPr/>
          <a:lstStyle/>
          <a:p>
            <a:r>
              <a:rPr lang="fr-CA" smtClean="0"/>
              <a:t>08/12/15</a:t>
            </a:r>
            <a:endParaRPr lang="en-US"/>
          </a:p>
        </p:txBody>
      </p:sp>
      <p:sp>
        <p:nvSpPr>
          <p:cNvPr id="3" name="Footer Placeholder 2"/>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413871065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altLang="fr-FR" dirty="0" smtClean="0"/>
              <a:t>Survey </a:t>
            </a:r>
            <a:r>
              <a:rPr lang="fr-FR" altLang="fr-FR" dirty="0" err="1" smtClean="0"/>
              <a:t>results</a:t>
            </a:r>
            <a:endParaRPr lang="en-US" dirty="0"/>
          </a:p>
        </p:txBody>
      </p:sp>
      <p:sp>
        <p:nvSpPr>
          <p:cNvPr id="3" name="Content Placeholder 2"/>
          <p:cNvSpPr>
            <a:spLocks noGrp="1"/>
          </p:cNvSpPr>
          <p:nvPr>
            <p:ph idx="1"/>
          </p:nvPr>
        </p:nvSpPr>
        <p:spPr/>
        <p:txBody>
          <a:bodyPr>
            <a:noAutofit/>
          </a:bodyPr>
          <a:lstStyle/>
          <a:p>
            <a:pPr>
              <a:lnSpc>
                <a:spcPct val="140000"/>
              </a:lnSpc>
              <a:buFont typeface="Wingdings" charset="2"/>
              <a:buChar char="§"/>
            </a:pPr>
            <a:r>
              <a:rPr lang="en-US" altLang="fr-FR" sz="2400" dirty="0" smtClean="0">
                <a:solidFill>
                  <a:srgbClr val="000000"/>
                </a:solidFill>
              </a:rPr>
              <a:t>Survey sent to ICOM members (Winter 2015): 71 </a:t>
            </a:r>
            <a:r>
              <a:rPr lang="en-US" altLang="fr-FR" sz="2400" dirty="0">
                <a:solidFill>
                  <a:srgbClr val="000000"/>
                </a:solidFill>
              </a:rPr>
              <a:t>answers  </a:t>
            </a:r>
            <a:endParaRPr lang="en-US" altLang="fr-FR" sz="2400" dirty="0" smtClean="0">
              <a:solidFill>
                <a:srgbClr val="000000"/>
              </a:solidFill>
            </a:endParaRPr>
          </a:p>
          <a:p>
            <a:pPr algn="just">
              <a:buFont typeface="Wingdings" charset="2"/>
              <a:buChar char="§"/>
              <a:defRPr/>
            </a:pPr>
            <a:r>
              <a:rPr lang="en-GB" altLang="fr-FR" sz="2400" dirty="0"/>
              <a:t>Museums encounter a variety of IP issues when carrying out their mandates: </a:t>
            </a:r>
            <a:r>
              <a:rPr lang="en-GB" altLang="fr-FR" sz="1400" dirty="0"/>
              <a:t>: </a:t>
            </a:r>
          </a:p>
          <a:p>
            <a:pPr marL="400050" lvl="1" indent="0" algn="just">
              <a:buNone/>
              <a:defRPr/>
            </a:pPr>
            <a:endParaRPr lang="en-GB" altLang="fr-FR" sz="1000" dirty="0"/>
          </a:p>
          <a:p>
            <a:pPr marL="989013" lvl="1" indent="-588963" algn="just">
              <a:buFont typeface="Lucida Grande"/>
              <a:buChar char="-"/>
              <a:tabLst>
                <a:tab pos="989013" algn="l"/>
              </a:tabLst>
              <a:defRPr/>
            </a:pPr>
            <a:r>
              <a:rPr lang="en-GB" altLang="fr-FR" sz="2200" dirty="0" smtClean="0"/>
              <a:t>Modernising/Digitizing </a:t>
            </a:r>
            <a:r>
              <a:rPr lang="en-GB" altLang="fr-FR" sz="2200" dirty="0"/>
              <a:t>inventories</a:t>
            </a:r>
          </a:p>
          <a:p>
            <a:pPr marL="989013" lvl="1" indent="-588963" algn="just">
              <a:buFont typeface="Lucida Grande"/>
              <a:buChar char="-"/>
              <a:tabLst>
                <a:tab pos="989013" algn="l"/>
              </a:tabLst>
              <a:defRPr/>
            </a:pPr>
            <a:r>
              <a:rPr lang="en-GB" altLang="fr-FR" sz="2200" dirty="0"/>
              <a:t>Identifying public domain versus copyrighted works </a:t>
            </a:r>
          </a:p>
          <a:p>
            <a:pPr marL="989013" lvl="1" indent="-588963" algn="just">
              <a:buFont typeface="Lucida Grande"/>
              <a:buChar char="-"/>
              <a:tabLst>
                <a:tab pos="989013" algn="l"/>
              </a:tabLst>
              <a:defRPr/>
            </a:pPr>
            <a:r>
              <a:rPr lang="en-GB" altLang="fr-FR" sz="2200" dirty="0"/>
              <a:t>Dealing with artist and moral rights</a:t>
            </a:r>
          </a:p>
          <a:p>
            <a:pPr marL="989013" lvl="1" indent="-588963" algn="just">
              <a:buFont typeface="Lucida Grande"/>
              <a:buChar char="-"/>
              <a:tabLst>
                <a:tab pos="989013" algn="l"/>
              </a:tabLst>
              <a:defRPr/>
            </a:pPr>
            <a:r>
              <a:rPr lang="en-GB" altLang="fr-FR" sz="2200" dirty="0"/>
              <a:t>Locating </a:t>
            </a:r>
            <a:r>
              <a:rPr lang="en-GB" altLang="fr-FR" sz="2200" dirty="0" err="1"/>
              <a:t>rightholders</a:t>
            </a:r>
            <a:r>
              <a:rPr lang="en-GB" altLang="fr-FR" sz="2200" dirty="0"/>
              <a:t>  </a:t>
            </a:r>
          </a:p>
          <a:p>
            <a:pPr marL="989013" lvl="1" indent="-588963" algn="just">
              <a:buFont typeface="Lucida Grande"/>
              <a:buChar char="-"/>
              <a:tabLst>
                <a:tab pos="989013" algn="l"/>
              </a:tabLst>
              <a:defRPr/>
            </a:pPr>
            <a:r>
              <a:rPr lang="en-GB" altLang="fr-FR" sz="2200" dirty="0"/>
              <a:t>Knowing  and protecting their own copyrightable works</a:t>
            </a:r>
          </a:p>
          <a:p>
            <a:pPr marL="989013" lvl="1" indent="-588963" algn="just">
              <a:buFont typeface="Lucida Grande"/>
              <a:buChar char="-"/>
              <a:tabLst>
                <a:tab pos="989013" algn="l"/>
              </a:tabLst>
              <a:defRPr/>
            </a:pPr>
            <a:r>
              <a:rPr lang="en-GB" altLang="fr-FR" sz="2200" dirty="0"/>
              <a:t>Clearing rights for international exhibition</a:t>
            </a:r>
          </a:p>
          <a:p>
            <a:pPr marL="989013" lvl="1" indent="-588963" algn="just">
              <a:buFont typeface="Lucida Grande"/>
              <a:buChar char="-"/>
              <a:tabLst>
                <a:tab pos="989013" algn="l"/>
              </a:tabLst>
              <a:defRPr/>
            </a:pPr>
            <a:r>
              <a:rPr lang="en-GB" altLang="fr-FR" sz="2200" dirty="0"/>
              <a:t>Promoting their collections and the museum </a:t>
            </a:r>
            <a:r>
              <a:rPr lang="en-GB" altLang="fr-FR" sz="2000" dirty="0"/>
              <a:t> </a:t>
            </a:r>
            <a:endParaRPr lang="en-US" altLang="fr-FR" sz="2400" dirty="0">
              <a:solidFill>
                <a:srgbClr val="000000"/>
              </a:solidFill>
            </a:endParaRPr>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22</a:t>
            </a:fld>
            <a:endParaRPr lang="en-US"/>
          </a:p>
        </p:txBody>
      </p:sp>
    </p:spTree>
    <p:extLst>
      <p:ext uri="{BB962C8B-B14F-4D97-AF65-F5344CB8AC3E}">
        <p14:creationId xmlns:p14="http://schemas.microsoft.com/office/powerpoint/2010/main" val="250208856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a:p>
        </p:txBody>
      </p:sp>
      <p:sp>
        <p:nvSpPr>
          <p:cNvPr id="2136" name="Content Placeholder 2135"/>
          <p:cNvSpPr>
            <a:spLocks noGrp="1"/>
          </p:cNvSpPr>
          <p:nvPr>
            <p:ph sz="half" idx="1"/>
          </p:nvPr>
        </p:nvSpPr>
        <p:spPr>
          <a:xfrm>
            <a:off x="450210" y="1617632"/>
            <a:ext cx="4038600" cy="4525963"/>
          </a:xfrm>
        </p:spPr>
        <p:txBody>
          <a:bodyPr/>
          <a:lstStyle/>
          <a:p>
            <a:pPr lvl="0"/>
            <a:r>
              <a:rPr lang="fr-FR" altLang="fr-FR" b="1" dirty="0" err="1">
                <a:solidFill>
                  <a:srgbClr val="000000"/>
                </a:solidFill>
                <a:latin typeface="Times New Roman" pitchFamily="18" charset="0"/>
                <a:cs typeface="Arial" pitchFamily="34" charset="0"/>
              </a:rPr>
              <a:t>Ownership</a:t>
            </a:r>
            <a:r>
              <a:rPr lang="fr-FR" altLang="fr-FR" b="1" dirty="0">
                <a:solidFill>
                  <a:srgbClr val="000000"/>
                </a:solidFill>
                <a:latin typeface="Times New Roman" pitchFamily="18" charset="0"/>
                <a:cs typeface="Arial" pitchFamily="34" charset="0"/>
              </a:rPr>
              <a:t> of copyright by the </a:t>
            </a:r>
            <a:r>
              <a:rPr lang="fr-FR" altLang="fr-FR" b="1" dirty="0" err="1">
                <a:solidFill>
                  <a:srgbClr val="000000"/>
                </a:solidFill>
                <a:latin typeface="Times New Roman" pitchFamily="18" charset="0"/>
                <a:cs typeface="Arial" pitchFamily="34" charset="0"/>
              </a:rPr>
              <a:t>museum</a:t>
            </a:r>
            <a:endParaRPr lang="fr-FR" altLang="fr-FR" dirty="0">
              <a:cs typeface="Arial" pitchFamily="34" charset="0"/>
            </a:endParaRPr>
          </a:p>
          <a:p>
            <a:endParaRPr lang="en-US" dirty="0"/>
          </a:p>
        </p:txBody>
      </p:sp>
      <p:sp>
        <p:nvSpPr>
          <p:cNvPr id="2137" name="Content Placeholder 2136"/>
          <p:cNvSpPr>
            <a:spLocks noGrp="1"/>
          </p:cNvSpPr>
          <p:nvPr>
            <p:ph sz="half" idx="2"/>
          </p:nvPr>
        </p:nvSpPr>
        <p:spPr>
          <a:xfrm>
            <a:off x="4860032" y="1628800"/>
            <a:ext cx="3826768" cy="4497363"/>
          </a:xfrm>
        </p:spPr>
        <p:txBody>
          <a:bodyPr/>
          <a:lstStyle/>
          <a:p>
            <a:pPr marL="0" lvl="0" indent="0" fontAlgn="base">
              <a:spcBef>
                <a:spcPct val="0"/>
              </a:spcBef>
              <a:spcAft>
                <a:spcPct val="0"/>
              </a:spcAft>
              <a:buNone/>
            </a:pPr>
            <a:r>
              <a:rPr lang="fr-FR" altLang="fr-FR" b="1" dirty="0">
                <a:solidFill>
                  <a:srgbClr val="000000"/>
                </a:solidFill>
                <a:latin typeface="Times New Roman" pitchFamily="18" charset="0"/>
                <a:cs typeface="Arial" pitchFamily="34" charset="0"/>
              </a:rPr>
              <a:t>% of </a:t>
            </a:r>
            <a:r>
              <a:rPr lang="fr-FR" altLang="fr-FR" b="1" dirty="0" err="1">
                <a:solidFill>
                  <a:srgbClr val="000000"/>
                </a:solidFill>
                <a:latin typeface="Times New Roman" pitchFamily="18" charset="0"/>
                <a:cs typeface="Arial" pitchFamily="34" charset="0"/>
              </a:rPr>
              <a:t>works</a:t>
            </a:r>
            <a:r>
              <a:rPr lang="fr-FR" altLang="fr-FR" b="1" dirty="0">
                <a:solidFill>
                  <a:srgbClr val="000000"/>
                </a:solidFill>
                <a:latin typeface="Times New Roman" pitchFamily="18" charset="0"/>
                <a:cs typeface="Arial" pitchFamily="34" charset="0"/>
              </a:rPr>
              <a:t> </a:t>
            </a:r>
            <a:r>
              <a:rPr lang="fr-FR" altLang="fr-FR" b="1" dirty="0" smtClean="0">
                <a:solidFill>
                  <a:srgbClr val="000000"/>
                </a:solidFill>
                <a:latin typeface="Times New Roman" pitchFamily="18" charset="0"/>
                <a:cs typeface="Arial" pitchFamily="34" charset="0"/>
              </a:rPr>
              <a:t>in </a:t>
            </a:r>
            <a:r>
              <a:rPr lang="fr-FR" altLang="fr-FR" b="1" dirty="0">
                <a:solidFill>
                  <a:srgbClr val="000000"/>
                </a:solidFill>
                <a:latin typeface="Times New Roman" pitchFamily="18" charset="0"/>
                <a:cs typeface="Arial" pitchFamily="34" charset="0"/>
              </a:rPr>
              <a:t>copyright</a:t>
            </a:r>
          </a:p>
          <a:p>
            <a:pPr marL="0" lvl="0" indent="0" fontAlgn="base">
              <a:spcBef>
                <a:spcPct val="0"/>
              </a:spcBef>
              <a:spcAft>
                <a:spcPct val="0"/>
              </a:spcAft>
              <a:buNone/>
            </a:pPr>
            <a:r>
              <a:rPr lang="fr-FR" altLang="fr-FR" b="1" dirty="0">
                <a:solidFill>
                  <a:srgbClr val="000000"/>
                </a:solidFill>
                <a:latin typeface="Times New Roman" pitchFamily="18" charset="0"/>
                <a:cs typeface="Arial" pitchFamily="34" charset="0"/>
              </a:rPr>
              <a:t>/public </a:t>
            </a:r>
            <a:r>
              <a:rPr lang="fr-FR" altLang="fr-FR" b="1" dirty="0" err="1">
                <a:solidFill>
                  <a:srgbClr val="000000"/>
                </a:solidFill>
                <a:latin typeface="Times New Roman" pitchFamily="18" charset="0"/>
                <a:cs typeface="Arial" pitchFamily="34" charset="0"/>
              </a:rPr>
              <a:t>domain</a:t>
            </a:r>
            <a:endParaRPr lang="fr-FR" altLang="fr-FR" dirty="0">
              <a:cs typeface="Arial" pitchFamily="34" charset="0"/>
            </a:endParaRPr>
          </a:p>
          <a:p>
            <a:endParaRPr lang="en-US" dirty="0"/>
          </a:p>
        </p:txBody>
      </p:sp>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23</a:t>
            </a:fld>
            <a:endParaRPr lang="fr-FR"/>
          </a:p>
        </p:txBody>
      </p:sp>
      <p:grpSp>
        <p:nvGrpSpPr>
          <p:cNvPr id="3" name="Group 92"/>
          <p:cNvGrpSpPr>
            <a:grpSpLocks noChangeAspect="1"/>
          </p:cNvGrpSpPr>
          <p:nvPr/>
        </p:nvGrpSpPr>
        <p:grpSpPr bwMode="auto">
          <a:xfrm>
            <a:off x="275586" y="2762895"/>
            <a:ext cx="7170737" cy="2943224"/>
            <a:chOff x="109" y="634"/>
            <a:chExt cx="4517" cy="1854"/>
          </a:xfrm>
        </p:grpSpPr>
        <p:sp>
          <p:nvSpPr>
            <p:cNvPr id="5" name="AutoShape 91"/>
            <p:cNvSpPr>
              <a:spLocks noChangeAspect="1" noChangeArrowheads="1" noTextEdit="1"/>
            </p:cNvSpPr>
            <p:nvPr/>
          </p:nvSpPr>
          <p:spPr bwMode="auto">
            <a:xfrm>
              <a:off x="109" y="651"/>
              <a:ext cx="4517" cy="17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7" name="Rectangle 94"/>
            <p:cNvSpPr>
              <a:spLocks noChangeArrowheads="1"/>
            </p:cNvSpPr>
            <p:nvPr/>
          </p:nvSpPr>
          <p:spPr bwMode="auto">
            <a:xfrm>
              <a:off x="163" y="634"/>
              <a:ext cx="19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2400" b="0" i="0" u="sng" strike="noStrike" cap="none" normalizeH="0" baseline="0" dirty="0" smtClean="0">
                <a:ln>
                  <a:noFill/>
                </a:ln>
                <a:solidFill>
                  <a:schemeClr val="tx1"/>
                </a:solidFill>
                <a:effectLst/>
                <a:cs typeface="Arial" pitchFamily="34" charset="0"/>
              </a:endParaRPr>
            </a:p>
          </p:txBody>
        </p:sp>
        <p:sp>
          <p:nvSpPr>
            <p:cNvPr id="8" name="Rectangle 95"/>
            <p:cNvSpPr>
              <a:spLocks noChangeArrowheads="1"/>
            </p:cNvSpPr>
            <p:nvPr/>
          </p:nvSpPr>
          <p:spPr bwMode="auto">
            <a:xfrm>
              <a:off x="1906" y="651"/>
              <a:ext cx="79" cy="1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300" b="1"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0" name="Group 121"/>
            <p:cNvGrpSpPr>
              <a:grpSpLocks/>
            </p:cNvGrpSpPr>
            <p:nvPr/>
          </p:nvGrpSpPr>
          <p:grpSpPr bwMode="auto">
            <a:xfrm>
              <a:off x="230" y="1075"/>
              <a:ext cx="2414" cy="1121"/>
              <a:chOff x="230" y="1075"/>
              <a:chExt cx="2414" cy="1121"/>
            </a:xfrm>
          </p:grpSpPr>
          <p:sp>
            <p:nvSpPr>
              <p:cNvPr id="12" name="Rectangle 97"/>
              <p:cNvSpPr>
                <a:spLocks noChangeArrowheads="1"/>
              </p:cNvSpPr>
              <p:nvPr/>
            </p:nvSpPr>
            <p:spPr bwMode="auto">
              <a:xfrm>
                <a:off x="682" y="1247"/>
                <a:ext cx="619" cy="699"/>
              </a:xfrm>
              <a:prstGeom prst="rect">
                <a:avLst/>
              </a:prstGeom>
              <a:solidFill>
                <a:srgbClr val="C0C0C0"/>
              </a:solidFill>
              <a:ln w="15875">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3" name="Freeform 98"/>
              <p:cNvSpPr>
                <a:spLocks/>
              </p:cNvSpPr>
              <p:nvPr/>
            </p:nvSpPr>
            <p:spPr bwMode="auto">
              <a:xfrm>
                <a:off x="991" y="1245"/>
                <a:ext cx="310" cy="451"/>
              </a:xfrm>
              <a:custGeom>
                <a:avLst/>
                <a:gdLst>
                  <a:gd name="T0" fmla="*/ 247 w 259"/>
                  <a:gd name="T1" fmla="*/ 334 h 334"/>
                  <a:gd name="T2" fmla="*/ 259 w 259"/>
                  <a:gd name="T3" fmla="*/ 259 h 334"/>
                  <a:gd name="T4" fmla="*/ 0 w 259"/>
                  <a:gd name="T5" fmla="*/ 1 h 334"/>
                  <a:gd name="T6" fmla="*/ 0 w 259"/>
                  <a:gd name="T7" fmla="*/ 1 h 334"/>
                  <a:gd name="T8" fmla="*/ 0 w 259"/>
                  <a:gd name="T9" fmla="*/ 259 h 334"/>
                  <a:gd name="T10" fmla="*/ 247 w 259"/>
                  <a:gd name="T11" fmla="*/ 334 h 334"/>
                </a:gdLst>
                <a:ahLst/>
                <a:cxnLst>
                  <a:cxn ang="0">
                    <a:pos x="T0" y="T1"/>
                  </a:cxn>
                  <a:cxn ang="0">
                    <a:pos x="T2" y="T3"/>
                  </a:cxn>
                  <a:cxn ang="0">
                    <a:pos x="T4" y="T5"/>
                  </a:cxn>
                  <a:cxn ang="0">
                    <a:pos x="T6" y="T7"/>
                  </a:cxn>
                  <a:cxn ang="0">
                    <a:pos x="T8" y="T9"/>
                  </a:cxn>
                  <a:cxn ang="0">
                    <a:pos x="T10" y="T11"/>
                  </a:cxn>
                </a:cxnLst>
                <a:rect l="0" t="0" r="r" b="b"/>
                <a:pathLst>
                  <a:path w="259" h="334">
                    <a:moveTo>
                      <a:pt x="247" y="334"/>
                    </a:moveTo>
                    <a:cubicBezTo>
                      <a:pt x="255" y="310"/>
                      <a:pt x="259" y="284"/>
                      <a:pt x="259" y="259"/>
                    </a:cubicBezTo>
                    <a:cubicBezTo>
                      <a:pt x="259" y="116"/>
                      <a:pt x="143" y="1"/>
                      <a:pt x="0" y="1"/>
                    </a:cubicBezTo>
                    <a:cubicBezTo>
                      <a:pt x="0" y="0"/>
                      <a:pt x="0" y="1"/>
                      <a:pt x="0" y="1"/>
                    </a:cubicBezTo>
                    <a:lnTo>
                      <a:pt x="0" y="259"/>
                    </a:lnTo>
                    <a:lnTo>
                      <a:pt x="247" y="334"/>
                    </a:lnTo>
                    <a:close/>
                  </a:path>
                </a:pathLst>
              </a:custGeom>
              <a:solidFill>
                <a:srgbClr val="9999FF"/>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4" name="Freeform 99"/>
              <p:cNvSpPr>
                <a:spLocks/>
              </p:cNvSpPr>
              <p:nvPr/>
            </p:nvSpPr>
            <p:spPr bwMode="auto">
              <a:xfrm>
                <a:off x="812" y="1595"/>
                <a:ext cx="475" cy="349"/>
              </a:xfrm>
              <a:custGeom>
                <a:avLst/>
                <a:gdLst>
                  <a:gd name="T0" fmla="*/ 0 w 396"/>
                  <a:gd name="T1" fmla="*/ 211 h 259"/>
                  <a:gd name="T2" fmla="*/ 149 w 396"/>
                  <a:gd name="T3" fmla="*/ 259 h 259"/>
                  <a:gd name="T4" fmla="*/ 396 w 396"/>
                  <a:gd name="T5" fmla="*/ 75 h 259"/>
                  <a:gd name="T6" fmla="*/ 149 w 396"/>
                  <a:gd name="T7" fmla="*/ 0 h 259"/>
                  <a:gd name="T8" fmla="*/ 0 w 396"/>
                  <a:gd name="T9" fmla="*/ 211 h 259"/>
                </a:gdLst>
                <a:ahLst/>
                <a:cxnLst>
                  <a:cxn ang="0">
                    <a:pos x="T0" y="T1"/>
                  </a:cxn>
                  <a:cxn ang="0">
                    <a:pos x="T2" y="T3"/>
                  </a:cxn>
                  <a:cxn ang="0">
                    <a:pos x="T4" y="T5"/>
                  </a:cxn>
                  <a:cxn ang="0">
                    <a:pos x="T6" y="T7"/>
                  </a:cxn>
                  <a:cxn ang="0">
                    <a:pos x="T8" y="T9"/>
                  </a:cxn>
                </a:cxnLst>
                <a:rect l="0" t="0" r="r" b="b"/>
                <a:pathLst>
                  <a:path w="396" h="259">
                    <a:moveTo>
                      <a:pt x="0" y="211"/>
                    </a:moveTo>
                    <a:cubicBezTo>
                      <a:pt x="44" y="242"/>
                      <a:pt x="96" y="259"/>
                      <a:pt x="149" y="259"/>
                    </a:cubicBezTo>
                    <a:cubicBezTo>
                      <a:pt x="263" y="258"/>
                      <a:pt x="363" y="184"/>
                      <a:pt x="396" y="75"/>
                    </a:cubicBezTo>
                    <a:lnTo>
                      <a:pt x="149" y="0"/>
                    </a:lnTo>
                    <a:lnTo>
                      <a:pt x="0" y="211"/>
                    </a:lnTo>
                    <a:close/>
                  </a:path>
                </a:pathLst>
              </a:custGeom>
              <a:solidFill>
                <a:srgbClr val="993366"/>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5" name="Freeform 100"/>
              <p:cNvSpPr>
                <a:spLocks/>
              </p:cNvSpPr>
              <p:nvPr/>
            </p:nvSpPr>
            <p:spPr bwMode="auto">
              <a:xfrm>
                <a:off x="680" y="1475"/>
                <a:ext cx="311" cy="405"/>
              </a:xfrm>
              <a:custGeom>
                <a:avLst/>
                <a:gdLst>
                  <a:gd name="T0" fmla="*/ 16 w 259"/>
                  <a:gd name="T1" fmla="*/ 0 h 300"/>
                  <a:gd name="T2" fmla="*/ 1 w 259"/>
                  <a:gd name="T3" fmla="*/ 89 h 300"/>
                  <a:gd name="T4" fmla="*/ 110 w 259"/>
                  <a:gd name="T5" fmla="*/ 300 h 300"/>
                  <a:gd name="T6" fmla="*/ 259 w 259"/>
                  <a:gd name="T7" fmla="*/ 89 h 300"/>
                  <a:gd name="T8" fmla="*/ 16 w 259"/>
                  <a:gd name="T9" fmla="*/ 0 h 300"/>
                </a:gdLst>
                <a:ahLst/>
                <a:cxnLst>
                  <a:cxn ang="0">
                    <a:pos x="T0" y="T1"/>
                  </a:cxn>
                  <a:cxn ang="0">
                    <a:pos x="T2" y="T3"/>
                  </a:cxn>
                  <a:cxn ang="0">
                    <a:pos x="T4" y="T5"/>
                  </a:cxn>
                  <a:cxn ang="0">
                    <a:pos x="T6" y="T7"/>
                  </a:cxn>
                  <a:cxn ang="0">
                    <a:pos x="T8" y="T9"/>
                  </a:cxn>
                </a:cxnLst>
                <a:rect l="0" t="0" r="r" b="b"/>
                <a:pathLst>
                  <a:path w="259" h="300">
                    <a:moveTo>
                      <a:pt x="16" y="0"/>
                    </a:moveTo>
                    <a:cubicBezTo>
                      <a:pt x="6" y="29"/>
                      <a:pt x="1" y="59"/>
                      <a:pt x="1" y="89"/>
                    </a:cubicBezTo>
                    <a:cubicBezTo>
                      <a:pt x="0" y="173"/>
                      <a:pt x="41" y="252"/>
                      <a:pt x="110" y="300"/>
                    </a:cubicBezTo>
                    <a:lnTo>
                      <a:pt x="259" y="89"/>
                    </a:lnTo>
                    <a:lnTo>
                      <a:pt x="16" y="0"/>
                    </a:lnTo>
                    <a:close/>
                  </a:path>
                </a:pathLst>
              </a:custGeom>
              <a:solidFill>
                <a:srgbClr val="FFFFCC"/>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6" name="Freeform 101"/>
              <p:cNvSpPr>
                <a:spLocks/>
              </p:cNvSpPr>
              <p:nvPr/>
            </p:nvSpPr>
            <p:spPr bwMode="auto">
              <a:xfrm>
                <a:off x="700" y="1247"/>
                <a:ext cx="291" cy="348"/>
              </a:xfrm>
              <a:custGeom>
                <a:avLst/>
                <a:gdLst>
                  <a:gd name="T0" fmla="*/ 243 w 243"/>
                  <a:gd name="T1" fmla="*/ 0 h 258"/>
                  <a:gd name="T2" fmla="*/ 0 w 243"/>
                  <a:gd name="T3" fmla="*/ 169 h 258"/>
                  <a:gd name="T4" fmla="*/ 243 w 243"/>
                  <a:gd name="T5" fmla="*/ 258 h 258"/>
                  <a:gd name="T6" fmla="*/ 243 w 243"/>
                  <a:gd name="T7" fmla="*/ 0 h 258"/>
                </a:gdLst>
                <a:ahLst/>
                <a:cxnLst>
                  <a:cxn ang="0">
                    <a:pos x="T0" y="T1"/>
                  </a:cxn>
                  <a:cxn ang="0">
                    <a:pos x="T2" y="T3"/>
                  </a:cxn>
                  <a:cxn ang="0">
                    <a:pos x="T4" y="T5"/>
                  </a:cxn>
                  <a:cxn ang="0">
                    <a:pos x="T6" y="T7"/>
                  </a:cxn>
                </a:cxnLst>
                <a:rect l="0" t="0" r="r" b="b"/>
                <a:pathLst>
                  <a:path w="243" h="258">
                    <a:moveTo>
                      <a:pt x="243" y="0"/>
                    </a:moveTo>
                    <a:cubicBezTo>
                      <a:pt x="134" y="0"/>
                      <a:pt x="37" y="68"/>
                      <a:pt x="0" y="169"/>
                    </a:cubicBezTo>
                    <a:lnTo>
                      <a:pt x="243" y="258"/>
                    </a:lnTo>
                    <a:lnTo>
                      <a:pt x="243" y="0"/>
                    </a:lnTo>
                    <a:close/>
                  </a:path>
                </a:pathLst>
              </a:custGeom>
              <a:solidFill>
                <a:srgbClr val="CCFFFF"/>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7" name="Rectangle 102"/>
              <p:cNvSpPr>
                <a:spLocks noChangeArrowheads="1"/>
              </p:cNvSpPr>
              <p:nvPr/>
            </p:nvSpPr>
            <p:spPr bwMode="auto">
              <a:xfrm>
                <a:off x="1301" y="1280"/>
                <a:ext cx="82" cy="73"/>
              </a:xfrm>
              <a:prstGeom prst="rect">
                <a:avLst/>
              </a:prstGeom>
              <a:solidFill>
                <a:srgbClr val="9999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8" name="Rectangle 103"/>
              <p:cNvSpPr>
                <a:spLocks noChangeArrowheads="1"/>
              </p:cNvSpPr>
              <p:nvPr/>
            </p:nvSpPr>
            <p:spPr bwMode="auto">
              <a:xfrm>
                <a:off x="1383" y="1201"/>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20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30%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9" name="Rectangle 104"/>
              <p:cNvSpPr>
                <a:spLocks noChangeArrowheads="1"/>
              </p:cNvSpPr>
              <p:nvPr/>
            </p:nvSpPr>
            <p:spPr bwMode="auto">
              <a:xfrm flipH="1">
                <a:off x="1049" y="1993"/>
                <a:ext cx="65" cy="86"/>
              </a:xfrm>
              <a:prstGeom prst="rect">
                <a:avLst/>
              </a:prstGeom>
              <a:solidFill>
                <a:srgbClr val="993366"/>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 name="Rectangle 105"/>
              <p:cNvSpPr>
                <a:spLocks noChangeArrowheads="1"/>
              </p:cNvSpPr>
              <p:nvPr/>
            </p:nvSpPr>
            <p:spPr bwMode="auto">
              <a:xfrm>
                <a:off x="1131" y="1963"/>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20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30%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 name="Rectangle 106"/>
              <p:cNvSpPr>
                <a:spLocks noChangeArrowheads="1"/>
              </p:cNvSpPr>
              <p:nvPr/>
            </p:nvSpPr>
            <p:spPr bwMode="auto">
              <a:xfrm flipH="1">
                <a:off x="230" y="1751"/>
                <a:ext cx="91" cy="76"/>
              </a:xfrm>
              <a:prstGeom prst="rect">
                <a:avLst/>
              </a:prstGeom>
              <a:solidFill>
                <a:srgbClr val="FFFFCC"/>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2" name="Rectangle 107"/>
              <p:cNvSpPr>
                <a:spLocks noChangeArrowheads="1"/>
              </p:cNvSpPr>
              <p:nvPr/>
            </p:nvSpPr>
            <p:spPr bwMode="auto">
              <a:xfrm>
                <a:off x="232" y="1647"/>
                <a:ext cx="451"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14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endParaRPr kumimoji="0" lang="fr-FR" altLang="fr-FR" sz="1200" b="1" i="0" u="none" strike="noStrike" cap="none" normalizeH="0" baseline="0" dirty="0" smtClean="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a:solidFill>
                      <a:srgbClr val="000000"/>
                    </a:solidFill>
                    <a:latin typeface="Calibri" pitchFamily="34" charset="0"/>
                  </a:rPr>
                  <a:t> </a:t>
                </a:r>
                <a:r>
                  <a:rPr lang="fr-FR" altLang="fr-FR" sz="1200" b="1" dirty="0" smtClean="0">
                    <a:solidFill>
                      <a:srgbClr val="000000"/>
                    </a:solidFill>
                    <a:latin typeface="Calibri" pitchFamily="34" charset="0"/>
                  </a:rPr>
                  <a:t>     =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21%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108"/>
              <p:cNvSpPr>
                <a:spLocks noChangeArrowheads="1"/>
              </p:cNvSpPr>
              <p:nvPr/>
            </p:nvSpPr>
            <p:spPr bwMode="auto">
              <a:xfrm flipH="1">
                <a:off x="321" y="1152"/>
                <a:ext cx="82" cy="77"/>
              </a:xfrm>
              <a:prstGeom prst="rect">
                <a:avLst/>
              </a:prstGeom>
              <a:solidFill>
                <a:srgbClr val="CCFF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4" name="Rectangle 109"/>
              <p:cNvSpPr>
                <a:spLocks noChangeArrowheads="1"/>
              </p:cNvSpPr>
              <p:nvPr/>
            </p:nvSpPr>
            <p:spPr bwMode="auto">
              <a:xfrm>
                <a:off x="463" y="1123"/>
                <a:ext cx="473" cy="2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13 </a:t>
                </a:r>
                <a:r>
                  <a:rPr kumimoji="0" lang="fr-FR" altLang="fr-FR" sz="12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200" b="1" dirty="0" smtClean="0">
                    <a:solidFill>
                      <a:srgbClr val="000000"/>
                    </a:solidFill>
                    <a:latin typeface="Calibri" pitchFamily="34" charset="0"/>
                  </a:rPr>
                  <a:t>= </a:t>
                </a:r>
                <a:r>
                  <a:rPr kumimoji="0" lang="fr-FR" altLang="fr-FR" sz="1200" b="1" i="0" u="none" strike="noStrike" cap="none" normalizeH="0" baseline="0" dirty="0" smtClean="0">
                    <a:ln>
                      <a:noFill/>
                    </a:ln>
                    <a:solidFill>
                      <a:srgbClr val="000000"/>
                    </a:solidFill>
                    <a:effectLst/>
                    <a:latin typeface="Calibri" pitchFamily="34" charset="0"/>
                    <a:cs typeface="Arial" pitchFamily="34" charset="0"/>
                  </a:rPr>
                  <a:t>19%</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110"/>
              <p:cNvSpPr>
                <a:spLocks noChangeArrowheads="1"/>
              </p:cNvSpPr>
              <p:nvPr/>
            </p:nvSpPr>
            <p:spPr bwMode="auto">
              <a:xfrm>
                <a:off x="1836" y="1075"/>
                <a:ext cx="808" cy="1031"/>
              </a:xfrm>
              <a:prstGeom prst="rect">
                <a:avLst/>
              </a:prstGeom>
              <a:noFill/>
              <a:ln w="1587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6" name="Rectangle 111"/>
              <p:cNvSpPr>
                <a:spLocks noChangeArrowheads="1"/>
              </p:cNvSpPr>
              <p:nvPr/>
            </p:nvSpPr>
            <p:spPr bwMode="auto">
              <a:xfrm>
                <a:off x="1866" y="1121"/>
                <a:ext cx="49" cy="55"/>
              </a:xfrm>
              <a:prstGeom prst="rect">
                <a:avLst/>
              </a:prstGeom>
              <a:solidFill>
                <a:srgbClr val="9999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7" name="Rectangle 112"/>
              <p:cNvSpPr>
                <a:spLocks noChangeArrowheads="1"/>
              </p:cNvSpPr>
              <p:nvPr/>
            </p:nvSpPr>
            <p:spPr bwMode="auto">
              <a:xfrm>
                <a:off x="1936" y="1095"/>
                <a:ext cx="708"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copyright </a:t>
                </a:r>
                <a:r>
                  <a:rPr kumimoji="0" lang="fr-FR" altLang="fr-FR" sz="1100" b="1" i="0" u="none" strike="noStrike" cap="none" normalizeH="0" baseline="0" dirty="0" err="1" smtClean="0">
                    <a:ln>
                      <a:noFill/>
                    </a:ln>
                    <a:solidFill>
                      <a:srgbClr val="000000"/>
                    </a:solidFill>
                    <a:effectLst/>
                    <a:latin typeface="Calibri" pitchFamily="34" charset="0"/>
                    <a:cs typeface="Arial" pitchFamily="34" charset="0"/>
                  </a:rPr>
                  <a:t>acquired</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8" name="Rectangle 113"/>
              <p:cNvSpPr>
                <a:spLocks noChangeArrowheads="1"/>
              </p:cNvSpPr>
              <p:nvPr/>
            </p:nvSpPr>
            <p:spPr bwMode="auto">
              <a:xfrm>
                <a:off x="1866" y="1379"/>
                <a:ext cx="49" cy="55"/>
              </a:xfrm>
              <a:prstGeom prst="rect">
                <a:avLst/>
              </a:prstGeom>
              <a:solidFill>
                <a:srgbClr val="993366"/>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9" name="Rectangle 114"/>
              <p:cNvSpPr>
                <a:spLocks noChangeArrowheads="1"/>
              </p:cNvSpPr>
              <p:nvPr/>
            </p:nvSpPr>
            <p:spPr bwMode="auto">
              <a:xfrm>
                <a:off x="1936" y="1353"/>
                <a:ext cx="520"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copyright not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115"/>
              <p:cNvSpPr>
                <a:spLocks noChangeArrowheads="1"/>
              </p:cNvSpPr>
              <p:nvPr/>
            </p:nvSpPr>
            <p:spPr bwMode="auto">
              <a:xfrm>
                <a:off x="1936" y="1462"/>
                <a:ext cx="356"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acquired</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116"/>
              <p:cNvSpPr>
                <a:spLocks noChangeArrowheads="1"/>
              </p:cNvSpPr>
              <p:nvPr/>
            </p:nvSpPr>
            <p:spPr bwMode="auto">
              <a:xfrm>
                <a:off x="1866" y="1637"/>
                <a:ext cx="49" cy="55"/>
              </a:xfrm>
              <a:prstGeom prst="rect">
                <a:avLst/>
              </a:prstGeom>
              <a:solidFill>
                <a:srgbClr val="FFFFCC"/>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12" name="Rectangle 117"/>
              <p:cNvSpPr>
                <a:spLocks noChangeArrowheads="1"/>
              </p:cNvSpPr>
              <p:nvPr/>
            </p:nvSpPr>
            <p:spPr bwMode="auto">
              <a:xfrm>
                <a:off x="1936" y="1610"/>
                <a:ext cx="309"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unclear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13" name="Rectangle 118"/>
              <p:cNvSpPr>
                <a:spLocks noChangeArrowheads="1"/>
              </p:cNvSpPr>
              <p:nvPr/>
            </p:nvSpPr>
            <p:spPr bwMode="auto">
              <a:xfrm>
                <a:off x="1936" y="1720"/>
                <a:ext cx="655" cy="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dirty="0" smtClean="0">
                    <a:ln>
                      <a:noFill/>
                    </a:ln>
                    <a:solidFill>
                      <a:srgbClr val="000000"/>
                    </a:solidFill>
                    <a:effectLst/>
                    <a:latin typeface="Calibri" pitchFamily="34" charset="0"/>
                    <a:cs typeface="Arial" pitchFamily="34" charset="0"/>
                  </a:rPr>
                  <a:t>situations/</a:t>
                </a:r>
                <a:r>
                  <a:rPr kumimoji="0" lang="fr-FR" altLang="fr-FR" sz="1100" b="1" i="0" u="none" strike="noStrike" cap="none" normalizeH="0" baseline="0" dirty="0" err="1" smtClean="0">
                    <a:ln>
                      <a:noFill/>
                    </a:ln>
                    <a:solidFill>
                      <a:srgbClr val="000000"/>
                    </a:solidFill>
                    <a:effectLst/>
                    <a:latin typeface="Calibri" pitchFamily="34" charset="0"/>
                    <a:cs typeface="Arial" pitchFamily="34" charset="0"/>
                  </a:rPr>
                  <a:t>license</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14" name="Rectangle 119"/>
              <p:cNvSpPr>
                <a:spLocks noChangeArrowheads="1"/>
              </p:cNvSpPr>
              <p:nvPr/>
            </p:nvSpPr>
            <p:spPr bwMode="auto">
              <a:xfrm>
                <a:off x="1866" y="1894"/>
                <a:ext cx="49" cy="56"/>
              </a:xfrm>
              <a:prstGeom prst="rect">
                <a:avLst/>
              </a:prstGeom>
              <a:solidFill>
                <a:srgbClr val="CCFF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15" name="Rectangle 120"/>
              <p:cNvSpPr>
                <a:spLocks noChangeArrowheads="1"/>
              </p:cNvSpPr>
              <p:nvPr/>
            </p:nvSpPr>
            <p:spPr bwMode="auto">
              <a:xfrm>
                <a:off x="1936" y="1868"/>
                <a:ext cx="414" cy="1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100" b="1" i="0" u="none" strike="noStrike" cap="none" normalizeH="0" baseline="0" smtClean="0">
                    <a:ln>
                      <a:noFill/>
                    </a:ln>
                    <a:solidFill>
                      <a:srgbClr val="000000"/>
                    </a:solidFill>
                    <a:effectLst/>
                    <a:latin typeface="Calibri" pitchFamily="34" charset="0"/>
                    <a:cs typeface="Arial" pitchFamily="34" charset="0"/>
                  </a:rPr>
                  <a:t>no answer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1" name="Rectangle 122"/>
            <p:cNvSpPr>
              <a:spLocks noChangeArrowheads="1"/>
            </p:cNvSpPr>
            <p:nvPr/>
          </p:nvSpPr>
          <p:spPr bwMode="auto">
            <a:xfrm>
              <a:off x="2676" y="2313"/>
              <a:ext cx="87" cy="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grpSp>
        <p:nvGrpSpPr>
          <p:cNvPr id="6" name="Group 4"/>
          <p:cNvGrpSpPr>
            <a:grpSpLocks noChangeAspect="1"/>
          </p:cNvGrpSpPr>
          <p:nvPr/>
        </p:nvGrpSpPr>
        <p:grpSpPr bwMode="auto">
          <a:xfrm>
            <a:off x="4067944" y="2420888"/>
            <a:ext cx="8928992" cy="3432398"/>
            <a:chOff x="3379" y="1404"/>
            <a:chExt cx="4436" cy="1345"/>
          </a:xfrm>
        </p:grpSpPr>
        <p:sp>
          <p:nvSpPr>
            <p:cNvPr id="2116" name="AutoShape 3"/>
            <p:cNvSpPr>
              <a:spLocks noChangeAspect="1" noChangeArrowheads="1" noTextEdit="1"/>
            </p:cNvSpPr>
            <p:nvPr/>
          </p:nvSpPr>
          <p:spPr bwMode="auto">
            <a:xfrm>
              <a:off x="3379" y="1404"/>
              <a:ext cx="4436" cy="12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117" name="Rectangle 5"/>
            <p:cNvSpPr>
              <a:spLocks noChangeArrowheads="1"/>
            </p:cNvSpPr>
            <p:nvPr/>
          </p:nvSpPr>
          <p:spPr bwMode="auto">
            <a:xfrm>
              <a:off x="3379" y="1405"/>
              <a:ext cx="0" cy="1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2400" b="0" i="0" u="none" strike="noStrike" cap="none" normalizeH="0" baseline="0" dirty="0" smtClean="0">
                <a:ln>
                  <a:noFill/>
                </a:ln>
                <a:solidFill>
                  <a:schemeClr val="tx1"/>
                </a:solidFill>
                <a:effectLst/>
                <a:cs typeface="Arial" pitchFamily="34" charset="0"/>
              </a:endParaRPr>
            </a:p>
          </p:txBody>
        </p:sp>
        <p:sp>
          <p:nvSpPr>
            <p:cNvPr id="2118" name="Rectangle 6"/>
            <p:cNvSpPr>
              <a:spLocks noChangeArrowheads="1"/>
            </p:cNvSpPr>
            <p:nvPr/>
          </p:nvSpPr>
          <p:spPr bwMode="auto">
            <a:xfrm>
              <a:off x="5306" y="1405"/>
              <a:ext cx="76" cy="1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2120" name="Group 22"/>
            <p:cNvGrpSpPr>
              <a:grpSpLocks/>
            </p:cNvGrpSpPr>
            <p:nvPr/>
          </p:nvGrpSpPr>
          <p:grpSpPr bwMode="auto">
            <a:xfrm>
              <a:off x="3807" y="1800"/>
              <a:ext cx="1873" cy="677"/>
              <a:chOff x="3807" y="1800"/>
              <a:chExt cx="1873" cy="677"/>
            </a:xfrm>
          </p:grpSpPr>
          <p:sp>
            <p:nvSpPr>
              <p:cNvPr id="2122" name="Rectangle 8"/>
              <p:cNvSpPr>
                <a:spLocks noChangeArrowheads="1"/>
              </p:cNvSpPr>
              <p:nvPr/>
            </p:nvSpPr>
            <p:spPr bwMode="auto">
              <a:xfrm>
                <a:off x="4003" y="1867"/>
                <a:ext cx="477" cy="479"/>
              </a:xfrm>
              <a:prstGeom prst="rect">
                <a:avLst/>
              </a:prstGeom>
              <a:solidFill>
                <a:srgbClr val="C0C0C0"/>
              </a:solidFill>
              <a:ln w="14288">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23" name="Freeform 9"/>
              <p:cNvSpPr>
                <a:spLocks/>
              </p:cNvSpPr>
              <p:nvPr/>
            </p:nvSpPr>
            <p:spPr bwMode="auto">
              <a:xfrm>
                <a:off x="4241" y="1867"/>
                <a:ext cx="239" cy="388"/>
              </a:xfrm>
              <a:custGeom>
                <a:avLst/>
                <a:gdLst>
                  <a:gd name="T0" fmla="*/ 157 w 203"/>
                  <a:gd name="T1" fmla="*/ 330 h 330"/>
                  <a:gd name="T2" fmla="*/ 203 w 203"/>
                  <a:gd name="T3" fmla="*/ 203 h 330"/>
                  <a:gd name="T4" fmla="*/ 0 w 203"/>
                  <a:gd name="T5" fmla="*/ 0 h 330"/>
                  <a:gd name="T6" fmla="*/ 0 w 203"/>
                  <a:gd name="T7" fmla="*/ 203 h 330"/>
                  <a:gd name="T8" fmla="*/ 157 w 203"/>
                  <a:gd name="T9" fmla="*/ 330 h 330"/>
                </a:gdLst>
                <a:ahLst/>
                <a:cxnLst>
                  <a:cxn ang="0">
                    <a:pos x="T0" y="T1"/>
                  </a:cxn>
                  <a:cxn ang="0">
                    <a:pos x="T2" y="T3"/>
                  </a:cxn>
                  <a:cxn ang="0">
                    <a:pos x="T4" y="T5"/>
                  </a:cxn>
                  <a:cxn ang="0">
                    <a:pos x="T6" y="T7"/>
                  </a:cxn>
                  <a:cxn ang="0">
                    <a:pos x="T8" y="T9"/>
                  </a:cxn>
                </a:cxnLst>
                <a:rect l="0" t="0" r="r" b="b"/>
                <a:pathLst>
                  <a:path w="203" h="330">
                    <a:moveTo>
                      <a:pt x="157" y="330"/>
                    </a:moveTo>
                    <a:cubicBezTo>
                      <a:pt x="187" y="294"/>
                      <a:pt x="203" y="249"/>
                      <a:pt x="203" y="203"/>
                    </a:cubicBezTo>
                    <a:cubicBezTo>
                      <a:pt x="203" y="90"/>
                      <a:pt x="112" y="0"/>
                      <a:pt x="0" y="0"/>
                    </a:cubicBezTo>
                    <a:lnTo>
                      <a:pt x="0" y="203"/>
                    </a:lnTo>
                    <a:lnTo>
                      <a:pt x="157" y="330"/>
                    </a:lnTo>
                    <a:close/>
                  </a:path>
                </a:pathLst>
              </a:custGeom>
              <a:solidFill>
                <a:srgbClr val="9999FF"/>
              </a:solidFill>
              <a:ln w="1428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24" name="Freeform 10"/>
              <p:cNvSpPr>
                <a:spLocks/>
              </p:cNvSpPr>
              <p:nvPr/>
            </p:nvSpPr>
            <p:spPr bwMode="auto">
              <a:xfrm>
                <a:off x="4003" y="2090"/>
                <a:ext cx="423" cy="255"/>
              </a:xfrm>
              <a:custGeom>
                <a:avLst/>
                <a:gdLst>
                  <a:gd name="T0" fmla="*/ 0 w 360"/>
                  <a:gd name="T1" fmla="*/ 0 h 217"/>
                  <a:gd name="T2" fmla="*/ 0 w 360"/>
                  <a:gd name="T3" fmla="*/ 13 h 217"/>
                  <a:gd name="T4" fmla="*/ 203 w 360"/>
                  <a:gd name="T5" fmla="*/ 217 h 217"/>
                  <a:gd name="T6" fmla="*/ 360 w 360"/>
                  <a:gd name="T7" fmla="*/ 141 h 217"/>
                  <a:gd name="T8" fmla="*/ 203 w 360"/>
                  <a:gd name="T9" fmla="*/ 14 h 217"/>
                  <a:gd name="T10" fmla="*/ 0 w 360"/>
                  <a:gd name="T11" fmla="*/ 0 h 217"/>
                </a:gdLst>
                <a:ahLst/>
                <a:cxnLst>
                  <a:cxn ang="0">
                    <a:pos x="T0" y="T1"/>
                  </a:cxn>
                  <a:cxn ang="0">
                    <a:pos x="T2" y="T3"/>
                  </a:cxn>
                  <a:cxn ang="0">
                    <a:pos x="T4" y="T5"/>
                  </a:cxn>
                  <a:cxn ang="0">
                    <a:pos x="T6" y="T7"/>
                  </a:cxn>
                  <a:cxn ang="0">
                    <a:pos x="T8" y="T9"/>
                  </a:cxn>
                  <a:cxn ang="0">
                    <a:pos x="T10" y="T11"/>
                  </a:cxn>
                </a:cxnLst>
                <a:rect l="0" t="0" r="r" b="b"/>
                <a:pathLst>
                  <a:path w="360" h="217">
                    <a:moveTo>
                      <a:pt x="0" y="0"/>
                    </a:moveTo>
                    <a:cubicBezTo>
                      <a:pt x="0" y="4"/>
                      <a:pt x="0" y="9"/>
                      <a:pt x="0" y="13"/>
                    </a:cubicBezTo>
                    <a:cubicBezTo>
                      <a:pt x="0" y="126"/>
                      <a:pt x="90" y="217"/>
                      <a:pt x="203" y="217"/>
                    </a:cubicBezTo>
                    <a:cubicBezTo>
                      <a:pt x="264" y="217"/>
                      <a:pt x="322" y="189"/>
                      <a:pt x="360" y="141"/>
                    </a:cubicBezTo>
                    <a:lnTo>
                      <a:pt x="203" y="14"/>
                    </a:lnTo>
                    <a:lnTo>
                      <a:pt x="0" y="0"/>
                    </a:lnTo>
                    <a:close/>
                  </a:path>
                </a:pathLst>
              </a:custGeom>
              <a:solidFill>
                <a:srgbClr val="993366"/>
              </a:solidFill>
              <a:ln w="1428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25" name="Freeform 11"/>
              <p:cNvSpPr>
                <a:spLocks/>
              </p:cNvSpPr>
              <p:nvPr/>
            </p:nvSpPr>
            <p:spPr bwMode="auto">
              <a:xfrm>
                <a:off x="4003" y="1867"/>
                <a:ext cx="238" cy="239"/>
              </a:xfrm>
              <a:custGeom>
                <a:avLst/>
                <a:gdLst>
                  <a:gd name="T0" fmla="*/ 202 w 203"/>
                  <a:gd name="T1" fmla="*/ 0 h 203"/>
                  <a:gd name="T2" fmla="*/ 0 w 203"/>
                  <a:gd name="T3" fmla="*/ 189 h 203"/>
                  <a:gd name="T4" fmla="*/ 203 w 203"/>
                  <a:gd name="T5" fmla="*/ 203 h 203"/>
                  <a:gd name="T6" fmla="*/ 202 w 203"/>
                  <a:gd name="T7" fmla="*/ 0 h 203"/>
                </a:gdLst>
                <a:ahLst/>
                <a:cxnLst>
                  <a:cxn ang="0">
                    <a:pos x="T0" y="T1"/>
                  </a:cxn>
                  <a:cxn ang="0">
                    <a:pos x="T2" y="T3"/>
                  </a:cxn>
                  <a:cxn ang="0">
                    <a:pos x="T4" y="T5"/>
                  </a:cxn>
                  <a:cxn ang="0">
                    <a:pos x="T6" y="T7"/>
                  </a:cxn>
                </a:cxnLst>
                <a:rect l="0" t="0" r="r" b="b"/>
                <a:pathLst>
                  <a:path w="203" h="203">
                    <a:moveTo>
                      <a:pt x="202" y="0"/>
                    </a:moveTo>
                    <a:cubicBezTo>
                      <a:pt x="96" y="0"/>
                      <a:pt x="7" y="82"/>
                      <a:pt x="0" y="189"/>
                    </a:cubicBezTo>
                    <a:lnTo>
                      <a:pt x="203" y="203"/>
                    </a:lnTo>
                    <a:lnTo>
                      <a:pt x="202" y="0"/>
                    </a:lnTo>
                    <a:close/>
                  </a:path>
                </a:pathLst>
              </a:custGeom>
              <a:solidFill>
                <a:srgbClr val="FFFFCC"/>
              </a:solidFill>
              <a:ln w="14288">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26" name="Rectangle 12"/>
              <p:cNvSpPr>
                <a:spLocks noChangeArrowheads="1"/>
              </p:cNvSpPr>
              <p:nvPr/>
            </p:nvSpPr>
            <p:spPr bwMode="auto">
              <a:xfrm>
                <a:off x="4472" y="1908"/>
                <a:ext cx="312"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24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b="1" dirty="0" smtClean="0">
                    <a:solidFill>
                      <a:srgbClr val="000000"/>
                    </a:solidFill>
                    <a:latin typeface="Calibri" pitchFamily="34" charset="0"/>
                  </a:rPr>
                  <a:t>    = </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36%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7" name="Rectangle 13"/>
              <p:cNvSpPr>
                <a:spLocks noChangeArrowheads="1"/>
              </p:cNvSpPr>
              <p:nvPr/>
            </p:nvSpPr>
            <p:spPr bwMode="auto">
              <a:xfrm>
                <a:off x="3887" y="2356"/>
                <a:ext cx="312"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27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b="1" dirty="0" smtClean="0">
                    <a:solidFill>
                      <a:srgbClr val="000000"/>
                    </a:solidFill>
                    <a:latin typeface="Calibri" pitchFamily="34" charset="0"/>
                  </a:rPr>
                  <a:t>    =</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40%</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8" name="Rectangle 14"/>
              <p:cNvSpPr>
                <a:spLocks noChangeArrowheads="1"/>
              </p:cNvSpPr>
              <p:nvPr/>
            </p:nvSpPr>
            <p:spPr bwMode="auto">
              <a:xfrm>
                <a:off x="3807" y="1800"/>
                <a:ext cx="312" cy="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16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b="1" dirty="0">
                    <a:solidFill>
                      <a:srgbClr val="000000"/>
                    </a:solidFill>
                    <a:latin typeface="Calibri" pitchFamily="34" charset="0"/>
                  </a:rPr>
                  <a:t> </a:t>
                </a:r>
                <a:r>
                  <a:rPr lang="fr-FR" altLang="fr-FR" sz="1000" b="1" dirty="0" smtClean="0">
                    <a:solidFill>
                      <a:srgbClr val="000000"/>
                    </a:solidFill>
                    <a:latin typeface="Calibri" pitchFamily="34" charset="0"/>
                  </a:rPr>
                  <a:t>=</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24%</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29" name="Rectangle 15"/>
              <p:cNvSpPr>
                <a:spLocks noChangeArrowheads="1"/>
              </p:cNvSpPr>
              <p:nvPr/>
            </p:nvSpPr>
            <p:spPr bwMode="auto">
              <a:xfrm>
                <a:off x="5067" y="1912"/>
                <a:ext cx="598" cy="388"/>
              </a:xfrm>
              <a:prstGeom prst="rect">
                <a:avLst/>
              </a:prstGeom>
              <a:noFill/>
              <a:ln w="14288">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30" name="Rectangle 16"/>
              <p:cNvSpPr>
                <a:spLocks noChangeArrowheads="1"/>
              </p:cNvSpPr>
              <p:nvPr/>
            </p:nvSpPr>
            <p:spPr bwMode="auto">
              <a:xfrm>
                <a:off x="5097" y="1952"/>
                <a:ext cx="48" cy="48"/>
              </a:xfrm>
              <a:prstGeom prst="rect">
                <a:avLst/>
              </a:prstGeom>
              <a:solidFill>
                <a:srgbClr val="9999FF"/>
              </a:solidFill>
              <a:ln w="1428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31" name="Rectangle 17"/>
              <p:cNvSpPr>
                <a:spLocks noChangeArrowheads="1"/>
              </p:cNvSpPr>
              <p:nvPr/>
            </p:nvSpPr>
            <p:spPr bwMode="auto">
              <a:xfrm>
                <a:off x="5165" y="1930"/>
                <a:ext cx="515"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public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domain</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32" name="Rectangle 18"/>
              <p:cNvSpPr>
                <a:spLocks noChangeArrowheads="1"/>
              </p:cNvSpPr>
              <p:nvPr/>
            </p:nvSpPr>
            <p:spPr bwMode="auto">
              <a:xfrm>
                <a:off x="5097" y="2081"/>
                <a:ext cx="48" cy="49"/>
              </a:xfrm>
              <a:prstGeom prst="rect">
                <a:avLst/>
              </a:prstGeom>
              <a:solidFill>
                <a:srgbClr val="993366"/>
              </a:solidFill>
              <a:ln w="1428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33" name="Rectangle 19"/>
              <p:cNvSpPr>
                <a:spLocks noChangeArrowheads="1"/>
              </p:cNvSpPr>
              <p:nvPr/>
            </p:nvSpPr>
            <p:spPr bwMode="auto">
              <a:xfrm>
                <a:off x="5165" y="2059"/>
                <a:ext cx="356"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copyright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34" name="Rectangle 20"/>
              <p:cNvSpPr>
                <a:spLocks noChangeArrowheads="1"/>
              </p:cNvSpPr>
              <p:nvPr/>
            </p:nvSpPr>
            <p:spPr bwMode="auto">
              <a:xfrm>
                <a:off x="5097" y="2211"/>
                <a:ext cx="48" cy="48"/>
              </a:xfrm>
              <a:prstGeom prst="rect">
                <a:avLst/>
              </a:prstGeom>
              <a:solidFill>
                <a:srgbClr val="FFFFCC"/>
              </a:solidFill>
              <a:ln w="14288">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135" name="Rectangle 21"/>
              <p:cNvSpPr>
                <a:spLocks noChangeArrowheads="1"/>
              </p:cNvSpPr>
              <p:nvPr/>
            </p:nvSpPr>
            <p:spPr bwMode="auto">
              <a:xfrm>
                <a:off x="5165" y="2189"/>
                <a:ext cx="288" cy="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unclear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121" name="Rectangle 23"/>
            <p:cNvSpPr>
              <a:spLocks noChangeArrowheads="1"/>
            </p:cNvSpPr>
            <p:nvPr/>
          </p:nvSpPr>
          <p:spPr bwMode="auto">
            <a:xfrm>
              <a:off x="5744" y="2574"/>
              <a:ext cx="84" cy="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138" name="Date Placeholder 2137"/>
          <p:cNvSpPr>
            <a:spLocks noGrp="1"/>
          </p:cNvSpPr>
          <p:nvPr>
            <p:ph type="dt" sz="half" idx="10"/>
          </p:nvPr>
        </p:nvSpPr>
        <p:spPr/>
        <p:txBody>
          <a:bodyPr/>
          <a:lstStyle/>
          <a:p>
            <a:r>
              <a:rPr lang="fr-CA" smtClean="0"/>
              <a:t>08/12/15</a:t>
            </a:r>
            <a:endParaRPr lang="en-US"/>
          </a:p>
        </p:txBody>
      </p:sp>
      <p:sp>
        <p:nvSpPr>
          <p:cNvPr id="2139" name="Footer Placeholder 2138"/>
          <p:cNvSpPr>
            <a:spLocks noGrp="1"/>
          </p:cNvSpPr>
          <p:nvPr>
            <p:ph type="ftr" sz="quarter" idx="11"/>
          </p:nvPr>
        </p:nvSpPr>
        <p:spPr/>
        <p:txBody>
          <a:bodyPr/>
          <a:lstStyle/>
          <a:p>
            <a:r>
              <a:rPr lang="en-US" smtClean="0"/>
              <a:t>UGGC/IViR</a:t>
            </a:r>
            <a:endParaRPr lang="en-US"/>
          </a:p>
        </p:txBody>
      </p:sp>
    </p:spTree>
    <p:extLst>
      <p:ext uri="{BB962C8B-B14F-4D97-AF65-F5344CB8AC3E}">
        <p14:creationId xmlns:p14="http://schemas.microsoft.com/office/powerpoint/2010/main" val="371352821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24</a:t>
            </a:fld>
            <a:endParaRPr lang="fr-FR"/>
          </a:p>
        </p:txBody>
      </p:sp>
      <p:grpSp>
        <p:nvGrpSpPr>
          <p:cNvPr id="3" name="Group 5"/>
          <p:cNvGrpSpPr>
            <a:grpSpLocks noChangeAspect="1"/>
          </p:cNvGrpSpPr>
          <p:nvPr/>
        </p:nvGrpSpPr>
        <p:grpSpPr bwMode="auto">
          <a:xfrm>
            <a:off x="251521" y="476672"/>
            <a:ext cx="8892480" cy="5942853"/>
            <a:chOff x="158" y="618"/>
            <a:chExt cx="4545" cy="3225"/>
          </a:xfrm>
        </p:grpSpPr>
        <p:sp>
          <p:nvSpPr>
            <p:cNvPr id="5" name="AutoShape 4"/>
            <p:cNvSpPr>
              <a:spLocks noChangeAspect="1" noChangeArrowheads="1" noTextEdit="1"/>
            </p:cNvSpPr>
            <p:nvPr/>
          </p:nvSpPr>
          <p:spPr bwMode="auto">
            <a:xfrm>
              <a:off x="167" y="618"/>
              <a:ext cx="4536" cy="3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6" name="Rectangle 6"/>
            <p:cNvSpPr>
              <a:spLocks noChangeArrowheads="1"/>
            </p:cNvSpPr>
            <p:nvPr/>
          </p:nvSpPr>
          <p:spPr bwMode="auto">
            <a:xfrm>
              <a:off x="179" y="620"/>
              <a:ext cx="2125" cy="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2400" b="1" i="0" strike="noStrike" cap="none" normalizeH="0" baseline="0" dirty="0" smtClean="0">
                  <a:ln>
                    <a:noFill/>
                  </a:ln>
                  <a:solidFill>
                    <a:srgbClr val="000000"/>
                  </a:solidFill>
                  <a:effectLst/>
                  <a:latin typeface="Times New Roman" pitchFamily="18" charset="0"/>
                  <a:cs typeface="Arial" pitchFamily="34" charset="0"/>
                </a:rPr>
                <a:t>Reproductions of </a:t>
              </a:r>
              <a:r>
                <a:rPr kumimoji="0" lang="fr-FR" altLang="fr-FR" sz="2400" b="1" i="0" strike="noStrike" cap="none" normalizeH="0" baseline="0" dirty="0" err="1" smtClean="0">
                  <a:ln>
                    <a:noFill/>
                  </a:ln>
                  <a:solidFill>
                    <a:srgbClr val="000000"/>
                  </a:solidFill>
                  <a:effectLst/>
                  <a:latin typeface="Times New Roman" pitchFamily="18" charset="0"/>
                  <a:cs typeface="Arial" pitchFamily="34" charset="0"/>
                </a:rPr>
                <a:t>works</a:t>
              </a:r>
              <a:r>
                <a:rPr kumimoji="0" lang="fr-FR" altLang="fr-FR" sz="2400" b="1" i="0" strike="noStrike" cap="none" normalizeH="0" baseline="0" dirty="0" smtClean="0">
                  <a:ln>
                    <a:noFill/>
                  </a:ln>
                  <a:solidFill>
                    <a:srgbClr val="000000"/>
                  </a:solidFill>
                  <a:effectLst/>
                  <a:latin typeface="Times New Roman" pitchFamily="18" charset="0"/>
                  <a:cs typeface="Arial" pitchFamily="34" charset="0"/>
                </a:rPr>
                <a:t> in collection</a:t>
              </a:r>
              <a:endParaRPr kumimoji="0" lang="fr-FR" altLang="fr-FR" sz="2400" b="0" i="0" strike="noStrike" cap="none" normalizeH="0" baseline="0" dirty="0" smtClean="0">
                <a:ln>
                  <a:noFill/>
                </a:ln>
                <a:solidFill>
                  <a:schemeClr val="tx1"/>
                </a:solidFill>
                <a:effectLst/>
                <a:cs typeface="Arial" pitchFamily="34" charset="0"/>
              </a:endParaRPr>
            </a:p>
          </p:txBody>
        </p:sp>
        <p:sp>
          <p:nvSpPr>
            <p:cNvPr id="7" name="Rectangle 7"/>
            <p:cNvSpPr>
              <a:spLocks noChangeArrowheads="1"/>
            </p:cNvSpPr>
            <p:nvPr/>
          </p:nvSpPr>
          <p:spPr bwMode="auto">
            <a:xfrm>
              <a:off x="2192" y="620"/>
              <a:ext cx="91" cy="1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1" i="0" u="none" strike="noStrike" cap="none" normalizeH="0" baseline="0" dirty="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grpSp>
          <p:nvGrpSpPr>
            <p:cNvPr id="9" name="Group 30"/>
            <p:cNvGrpSpPr>
              <a:grpSpLocks/>
            </p:cNvGrpSpPr>
            <p:nvPr/>
          </p:nvGrpSpPr>
          <p:grpSpPr bwMode="auto">
            <a:xfrm>
              <a:off x="191" y="970"/>
              <a:ext cx="2215" cy="932"/>
              <a:chOff x="191" y="970"/>
              <a:chExt cx="2215" cy="932"/>
            </a:xfrm>
          </p:grpSpPr>
          <p:sp>
            <p:nvSpPr>
              <p:cNvPr id="2055" name="Rectangle 9"/>
              <p:cNvSpPr>
                <a:spLocks noChangeArrowheads="1"/>
              </p:cNvSpPr>
              <p:nvPr/>
            </p:nvSpPr>
            <p:spPr bwMode="auto">
              <a:xfrm>
                <a:off x="654" y="1211"/>
                <a:ext cx="545" cy="545"/>
              </a:xfrm>
              <a:prstGeom prst="rect">
                <a:avLst/>
              </a:prstGeom>
              <a:solidFill>
                <a:srgbClr val="C0C0C0"/>
              </a:solidFill>
              <a:ln w="15875">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56" name="Freeform 10"/>
              <p:cNvSpPr>
                <a:spLocks/>
              </p:cNvSpPr>
              <p:nvPr/>
            </p:nvSpPr>
            <p:spPr bwMode="auto">
              <a:xfrm>
                <a:off x="654" y="1209"/>
                <a:ext cx="545" cy="546"/>
              </a:xfrm>
              <a:custGeom>
                <a:avLst/>
                <a:gdLst>
                  <a:gd name="T0" fmla="*/ 13 w 453"/>
                  <a:gd name="T1" fmla="*/ 149 h 454"/>
                  <a:gd name="T2" fmla="*/ 0 w 453"/>
                  <a:gd name="T3" fmla="*/ 227 h 454"/>
                  <a:gd name="T4" fmla="*/ 226 w 453"/>
                  <a:gd name="T5" fmla="*/ 454 h 454"/>
                  <a:gd name="T6" fmla="*/ 453 w 453"/>
                  <a:gd name="T7" fmla="*/ 227 h 454"/>
                  <a:gd name="T8" fmla="*/ 226 w 453"/>
                  <a:gd name="T9" fmla="*/ 1 h 454"/>
                  <a:gd name="T10" fmla="*/ 226 w 453"/>
                  <a:gd name="T11" fmla="*/ 1 h 454"/>
                  <a:gd name="T12" fmla="*/ 226 w 453"/>
                  <a:gd name="T13" fmla="*/ 227 h 454"/>
                  <a:gd name="T14" fmla="*/ 13 w 453"/>
                  <a:gd name="T15" fmla="*/ 149 h 45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453" h="454">
                    <a:moveTo>
                      <a:pt x="13" y="149"/>
                    </a:moveTo>
                    <a:cubicBezTo>
                      <a:pt x="4" y="174"/>
                      <a:pt x="0" y="201"/>
                      <a:pt x="0" y="227"/>
                    </a:cubicBezTo>
                    <a:cubicBezTo>
                      <a:pt x="0" y="352"/>
                      <a:pt x="101" y="454"/>
                      <a:pt x="226" y="454"/>
                    </a:cubicBezTo>
                    <a:cubicBezTo>
                      <a:pt x="351" y="454"/>
                      <a:pt x="453" y="352"/>
                      <a:pt x="453" y="227"/>
                    </a:cubicBezTo>
                    <a:cubicBezTo>
                      <a:pt x="453" y="102"/>
                      <a:pt x="351" y="1"/>
                      <a:pt x="226" y="1"/>
                    </a:cubicBezTo>
                    <a:cubicBezTo>
                      <a:pt x="226" y="0"/>
                      <a:pt x="226" y="1"/>
                      <a:pt x="226" y="1"/>
                    </a:cubicBezTo>
                    <a:lnTo>
                      <a:pt x="226" y="227"/>
                    </a:lnTo>
                    <a:lnTo>
                      <a:pt x="13" y="149"/>
                    </a:lnTo>
                    <a:close/>
                  </a:path>
                </a:pathLst>
              </a:custGeom>
              <a:solidFill>
                <a:srgbClr val="9999FF"/>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057" name="Freeform 11"/>
              <p:cNvSpPr>
                <a:spLocks/>
              </p:cNvSpPr>
              <p:nvPr/>
            </p:nvSpPr>
            <p:spPr bwMode="auto">
              <a:xfrm>
                <a:off x="669" y="1301"/>
                <a:ext cx="256" cy="181"/>
              </a:xfrm>
              <a:custGeom>
                <a:avLst/>
                <a:gdLst>
                  <a:gd name="T0" fmla="*/ 45 w 213"/>
                  <a:gd name="T1" fmla="*/ 0 h 151"/>
                  <a:gd name="T2" fmla="*/ 0 w 213"/>
                  <a:gd name="T3" fmla="*/ 73 h 151"/>
                  <a:gd name="T4" fmla="*/ 213 w 213"/>
                  <a:gd name="T5" fmla="*/ 151 h 151"/>
                  <a:gd name="T6" fmla="*/ 45 w 213"/>
                  <a:gd name="T7" fmla="*/ 0 h 151"/>
                </a:gdLst>
                <a:ahLst/>
                <a:cxnLst>
                  <a:cxn ang="0">
                    <a:pos x="T0" y="T1"/>
                  </a:cxn>
                  <a:cxn ang="0">
                    <a:pos x="T2" y="T3"/>
                  </a:cxn>
                  <a:cxn ang="0">
                    <a:pos x="T4" y="T5"/>
                  </a:cxn>
                  <a:cxn ang="0">
                    <a:pos x="T6" y="T7"/>
                  </a:cxn>
                </a:cxnLst>
                <a:rect l="0" t="0" r="r" b="b"/>
                <a:pathLst>
                  <a:path w="213" h="151">
                    <a:moveTo>
                      <a:pt x="45" y="0"/>
                    </a:moveTo>
                    <a:cubicBezTo>
                      <a:pt x="25" y="21"/>
                      <a:pt x="10" y="46"/>
                      <a:pt x="0" y="73"/>
                    </a:cubicBezTo>
                    <a:lnTo>
                      <a:pt x="213" y="151"/>
                    </a:lnTo>
                    <a:lnTo>
                      <a:pt x="45" y="0"/>
                    </a:lnTo>
                    <a:close/>
                  </a:path>
                </a:pathLst>
              </a:custGeom>
              <a:solidFill>
                <a:srgbClr val="993366"/>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058" name="Freeform 12"/>
              <p:cNvSpPr>
                <a:spLocks/>
              </p:cNvSpPr>
              <p:nvPr/>
            </p:nvSpPr>
            <p:spPr bwMode="auto">
              <a:xfrm>
                <a:off x="723" y="1229"/>
                <a:ext cx="202" cy="253"/>
              </a:xfrm>
              <a:custGeom>
                <a:avLst/>
                <a:gdLst>
                  <a:gd name="T0" fmla="*/ 87 w 168"/>
                  <a:gd name="T1" fmla="*/ 0 h 211"/>
                  <a:gd name="T2" fmla="*/ 0 w 168"/>
                  <a:gd name="T3" fmla="*/ 60 h 211"/>
                  <a:gd name="T4" fmla="*/ 168 w 168"/>
                  <a:gd name="T5" fmla="*/ 211 h 211"/>
                  <a:gd name="T6" fmla="*/ 87 w 168"/>
                  <a:gd name="T7" fmla="*/ 0 h 211"/>
                </a:gdLst>
                <a:ahLst/>
                <a:cxnLst>
                  <a:cxn ang="0">
                    <a:pos x="T0" y="T1"/>
                  </a:cxn>
                  <a:cxn ang="0">
                    <a:pos x="T2" y="T3"/>
                  </a:cxn>
                  <a:cxn ang="0">
                    <a:pos x="T4" y="T5"/>
                  </a:cxn>
                  <a:cxn ang="0">
                    <a:pos x="T6" y="T7"/>
                  </a:cxn>
                </a:cxnLst>
                <a:rect l="0" t="0" r="r" b="b"/>
                <a:pathLst>
                  <a:path w="168" h="211">
                    <a:moveTo>
                      <a:pt x="87" y="0"/>
                    </a:moveTo>
                    <a:cubicBezTo>
                      <a:pt x="53" y="12"/>
                      <a:pt x="23" y="33"/>
                      <a:pt x="0" y="60"/>
                    </a:cubicBezTo>
                    <a:lnTo>
                      <a:pt x="168" y="211"/>
                    </a:lnTo>
                    <a:lnTo>
                      <a:pt x="87" y="0"/>
                    </a:lnTo>
                    <a:close/>
                  </a:path>
                </a:pathLst>
              </a:custGeom>
              <a:solidFill>
                <a:srgbClr val="FFFFCC"/>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059" name="Freeform 13"/>
              <p:cNvSpPr>
                <a:spLocks/>
              </p:cNvSpPr>
              <p:nvPr/>
            </p:nvSpPr>
            <p:spPr bwMode="auto">
              <a:xfrm>
                <a:off x="828" y="1211"/>
                <a:ext cx="97" cy="271"/>
              </a:xfrm>
              <a:custGeom>
                <a:avLst/>
                <a:gdLst>
                  <a:gd name="T0" fmla="*/ 81 w 81"/>
                  <a:gd name="T1" fmla="*/ 0 h 226"/>
                  <a:gd name="T2" fmla="*/ 0 w 81"/>
                  <a:gd name="T3" fmla="*/ 15 h 226"/>
                  <a:gd name="T4" fmla="*/ 81 w 81"/>
                  <a:gd name="T5" fmla="*/ 226 h 226"/>
                  <a:gd name="T6" fmla="*/ 81 w 81"/>
                  <a:gd name="T7" fmla="*/ 0 h 226"/>
                </a:gdLst>
                <a:ahLst/>
                <a:cxnLst>
                  <a:cxn ang="0">
                    <a:pos x="T0" y="T1"/>
                  </a:cxn>
                  <a:cxn ang="0">
                    <a:pos x="T2" y="T3"/>
                  </a:cxn>
                  <a:cxn ang="0">
                    <a:pos x="T4" y="T5"/>
                  </a:cxn>
                  <a:cxn ang="0">
                    <a:pos x="T6" y="T7"/>
                  </a:cxn>
                </a:cxnLst>
                <a:rect l="0" t="0" r="r" b="b"/>
                <a:pathLst>
                  <a:path w="81" h="226">
                    <a:moveTo>
                      <a:pt x="81" y="0"/>
                    </a:moveTo>
                    <a:cubicBezTo>
                      <a:pt x="53" y="0"/>
                      <a:pt x="25" y="5"/>
                      <a:pt x="0" y="15"/>
                    </a:cubicBezTo>
                    <a:lnTo>
                      <a:pt x="81" y="226"/>
                    </a:lnTo>
                    <a:lnTo>
                      <a:pt x="81" y="0"/>
                    </a:lnTo>
                    <a:close/>
                  </a:path>
                </a:pathLst>
              </a:custGeom>
              <a:solidFill>
                <a:srgbClr val="CCFFFF"/>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060" name="Freeform 14"/>
              <p:cNvSpPr>
                <a:spLocks/>
              </p:cNvSpPr>
              <p:nvPr/>
            </p:nvSpPr>
            <p:spPr bwMode="auto">
              <a:xfrm>
                <a:off x="574" y="1335"/>
                <a:ext cx="124" cy="34"/>
              </a:xfrm>
              <a:custGeom>
                <a:avLst/>
                <a:gdLst>
                  <a:gd name="T0" fmla="*/ 0 w 31"/>
                  <a:gd name="T1" fmla="*/ 0 h 9"/>
                  <a:gd name="T2" fmla="*/ 14 w 31"/>
                  <a:gd name="T3" fmla="*/ 0 h 9"/>
                  <a:gd name="T4" fmla="*/ 31 w 31"/>
                  <a:gd name="T5" fmla="*/ 9 h 9"/>
                </a:gdLst>
                <a:ahLst/>
                <a:cxnLst>
                  <a:cxn ang="0">
                    <a:pos x="T0" y="T1"/>
                  </a:cxn>
                  <a:cxn ang="0">
                    <a:pos x="T2" y="T3"/>
                  </a:cxn>
                  <a:cxn ang="0">
                    <a:pos x="T4" y="T5"/>
                  </a:cxn>
                </a:cxnLst>
                <a:rect l="0" t="0" r="r" b="b"/>
                <a:pathLst>
                  <a:path w="31" h="9">
                    <a:moveTo>
                      <a:pt x="0" y="0"/>
                    </a:moveTo>
                    <a:lnTo>
                      <a:pt x="14" y="0"/>
                    </a:lnTo>
                    <a:lnTo>
                      <a:pt x="31" y="9"/>
                    </a:lnTo>
                  </a:path>
                </a:pathLst>
              </a:custGeom>
              <a:noFill/>
              <a:ln w="1587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061" name="Freeform 15"/>
              <p:cNvSpPr>
                <a:spLocks/>
              </p:cNvSpPr>
              <p:nvPr/>
            </p:nvSpPr>
            <p:spPr bwMode="auto">
              <a:xfrm>
                <a:off x="740" y="1178"/>
                <a:ext cx="30" cy="82"/>
              </a:xfrm>
              <a:custGeom>
                <a:avLst/>
                <a:gdLst>
                  <a:gd name="T0" fmla="*/ 0 w 25"/>
                  <a:gd name="T1" fmla="*/ 0 h 68"/>
                  <a:gd name="T2" fmla="*/ 14 w 25"/>
                  <a:gd name="T3" fmla="*/ 0 h 68"/>
                  <a:gd name="T4" fmla="*/ 25 w 25"/>
                  <a:gd name="T5" fmla="*/ 68 h 68"/>
                </a:gdLst>
                <a:ahLst/>
                <a:cxnLst>
                  <a:cxn ang="0">
                    <a:pos x="T0" y="T1"/>
                  </a:cxn>
                  <a:cxn ang="0">
                    <a:pos x="T2" y="T3"/>
                  </a:cxn>
                  <a:cxn ang="0">
                    <a:pos x="T4" y="T5"/>
                  </a:cxn>
                </a:cxnLst>
                <a:rect l="0" t="0" r="r" b="b"/>
                <a:pathLst>
                  <a:path w="25" h="68">
                    <a:moveTo>
                      <a:pt x="0" y="0"/>
                    </a:moveTo>
                    <a:lnTo>
                      <a:pt x="14" y="0"/>
                    </a:lnTo>
                    <a:lnTo>
                      <a:pt x="25" y="68"/>
                    </a:lnTo>
                  </a:path>
                </a:pathLst>
              </a:custGeom>
              <a:noFill/>
              <a:ln w="1587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062" name="Freeform 16"/>
              <p:cNvSpPr>
                <a:spLocks/>
              </p:cNvSpPr>
              <p:nvPr/>
            </p:nvSpPr>
            <p:spPr bwMode="auto">
              <a:xfrm>
                <a:off x="853" y="1024"/>
                <a:ext cx="22" cy="191"/>
              </a:xfrm>
              <a:custGeom>
                <a:avLst/>
                <a:gdLst>
                  <a:gd name="T0" fmla="*/ 0 w 18"/>
                  <a:gd name="T1" fmla="*/ 0 h 159"/>
                  <a:gd name="T2" fmla="*/ 14 w 18"/>
                  <a:gd name="T3" fmla="*/ 0 h 159"/>
                  <a:gd name="T4" fmla="*/ 18 w 18"/>
                  <a:gd name="T5" fmla="*/ 159 h 159"/>
                </a:gdLst>
                <a:ahLst/>
                <a:cxnLst>
                  <a:cxn ang="0">
                    <a:pos x="T0" y="T1"/>
                  </a:cxn>
                  <a:cxn ang="0">
                    <a:pos x="T2" y="T3"/>
                  </a:cxn>
                  <a:cxn ang="0">
                    <a:pos x="T4" y="T5"/>
                  </a:cxn>
                </a:cxnLst>
                <a:rect l="0" t="0" r="r" b="b"/>
                <a:pathLst>
                  <a:path w="18" h="159">
                    <a:moveTo>
                      <a:pt x="0" y="0"/>
                    </a:moveTo>
                    <a:lnTo>
                      <a:pt x="14" y="0"/>
                    </a:lnTo>
                    <a:lnTo>
                      <a:pt x="18" y="159"/>
                    </a:lnTo>
                  </a:path>
                </a:pathLst>
              </a:custGeom>
              <a:noFill/>
              <a:ln w="1587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063" name="Rectangle 17"/>
              <p:cNvSpPr>
                <a:spLocks noChangeArrowheads="1"/>
              </p:cNvSpPr>
              <p:nvPr/>
            </p:nvSpPr>
            <p:spPr bwMode="auto">
              <a:xfrm>
                <a:off x="1097" y="1735"/>
                <a:ext cx="321" cy="1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54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81%</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4" name="Rectangle 18"/>
              <p:cNvSpPr>
                <a:spLocks noChangeArrowheads="1"/>
              </p:cNvSpPr>
              <p:nvPr/>
            </p:nvSpPr>
            <p:spPr bwMode="auto">
              <a:xfrm>
                <a:off x="191" y="1301"/>
                <a:ext cx="416"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4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5" name="Rectangle 19"/>
              <p:cNvSpPr>
                <a:spLocks noChangeArrowheads="1"/>
              </p:cNvSpPr>
              <p:nvPr/>
            </p:nvSpPr>
            <p:spPr bwMode="auto">
              <a:xfrm>
                <a:off x="422" y="1099"/>
                <a:ext cx="416"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5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6" name="Rectangle 20"/>
              <p:cNvSpPr>
                <a:spLocks noChangeArrowheads="1"/>
              </p:cNvSpPr>
              <p:nvPr/>
            </p:nvSpPr>
            <p:spPr bwMode="auto">
              <a:xfrm>
                <a:off x="784" y="970"/>
                <a:ext cx="416"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4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6%</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67" name="Rectangle 21"/>
              <p:cNvSpPr>
                <a:spLocks noChangeArrowheads="1"/>
              </p:cNvSpPr>
              <p:nvPr/>
            </p:nvSpPr>
            <p:spPr bwMode="auto">
              <a:xfrm>
                <a:off x="1658" y="1219"/>
                <a:ext cx="689" cy="529"/>
              </a:xfrm>
              <a:prstGeom prst="rect">
                <a:avLst/>
              </a:prstGeom>
              <a:noFill/>
              <a:ln w="1587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068" name="Rectangle 22"/>
              <p:cNvSpPr>
                <a:spLocks noChangeArrowheads="1"/>
              </p:cNvSpPr>
              <p:nvPr/>
            </p:nvSpPr>
            <p:spPr bwMode="auto">
              <a:xfrm>
                <a:off x="1688" y="1260"/>
                <a:ext cx="49" cy="49"/>
              </a:xfrm>
              <a:prstGeom prst="rect">
                <a:avLst/>
              </a:prstGeom>
              <a:solidFill>
                <a:srgbClr val="9999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69" name="Rectangle 23"/>
              <p:cNvSpPr>
                <a:spLocks noChangeArrowheads="1"/>
              </p:cNvSpPr>
              <p:nvPr/>
            </p:nvSpPr>
            <p:spPr bwMode="auto">
              <a:xfrm>
                <a:off x="1758" y="1237"/>
                <a:ext cx="16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yes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0" name="Rectangle 24"/>
              <p:cNvSpPr>
                <a:spLocks noChangeArrowheads="1"/>
              </p:cNvSpPr>
              <p:nvPr/>
            </p:nvSpPr>
            <p:spPr bwMode="auto">
              <a:xfrm>
                <a:off x="1688" y="1392"/>
                <a:ext cx="49" cy="49"/>
              </a:xfrm>
              <a:prstGeom prst="rect">
                <a:avLst/>
              </a:prstGeom>
              <a:solidFill>
                <a:srgbClr val="993366"/>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71" name="Rectangle 25"/>
              <p:cNvSpPr>
                <a:spLocks noChangeArrowheads="1"/>
              </p:cNvSpPr>
              <p:nvPr/>
            </p:nvSpPr>
            <p:spPr bwMode="auto">
              <a:xfrm>
                <a:off x="1758" y="1369"/>
                <a:ext cx="14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no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2" name="Rectangle 26"/>
              <p:cNvSpPr>
                <a:spLocks noChangeArrowheads="1"/>
              </p:cNvSpPr>
              <p:nvPr/>
            </p:nvSpPr>
            <p:spPr bwMode="auto">
              <a:xfrm>
                <a:off x="1688" y="1524"/>
                <a:ext cx="49" cy="50"/>
              </a:xfrm>
              <a:prstGeom prst="rect">
                <a:avLst/>
              </a:prstGeom>
              <a:solidFill>
                <a:srgbClr val="FFFFCC"/>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73" name="Rectangle 27"/>
              <p:cNvSpPr>
                <a:spLocks noChangeArrowheads="1"/>
              </p:cNvSpPr>
              <p:nvPr/>
            </p:nvSpPr>
            <p:spPr bwMode="auto">
              <a:xfrm>
                <a:off x="1758" y="1501"/>
                <a:ext cx="64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special proceeds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74" name="Rectangle 28"/>
              <p:cNvSpPr>
                <a:spLocks noChangeArrowheads="1"/>
              </p:cNvSpPr>
              <p:nvPr/>
            </p:nvSpPr>
            <p:spPr bwMode="auto">
              <a:xfrm>
                <a:off x="1688" y="1657"/>
                <a:ext cx="49" cy="49"/>
              </a:xfrm>
              <a:prstGeom prst="rect">
                <a:avLst/>
              </a:prstGeom>
              <a:solidFill>
                <a:srgbClr val="CCFF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75" name="Rectangle 29"/>
              <p:cNvSpPr>
                <a:spLocks noChangeArrowheads="1"/>
              </p:cNvSpPr>
              <p:nvPr/>
            </p:nvSpPr>
            <p:spPr bwMode="auto">
              <a:xfrm>
                <a:off x="1758" y="1634"/>
                <a:ext cx="42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no answer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0" name="Rectangle 31"/>
            <p:cNvSpPr>
              <a:spLocks noChangeArrowheads="1"/>
            </p:cNvSpPr>
            <p:nvPr/>
          </p:nvSpPr>
          <p:spPr bwMode="auto">
            <a:xfrm>
              <a:off x="2428" y="2087"/>
              <a:ext cx="8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Rectangle 32"/>
            <p:cNvSpPr>
              <a:spLocks noChangeArrowheads="1"/>
            </p:cNvSpPr>
            <p:nvPr/>
          </p:nvSpPr>
          <p:spPr bwMode="auto">
            <a:xfrm>
              <a:off x="158" y="2203"/>
              <a:ext cx="1910" cy="40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2400" b="1" i="0" strike="noStrike" cap="none" normalizeH="0" baseline="0" dirty="0" smtClean="0">
                  <a:ln>
                    <a:noFill/>
                  </a:ln>
                  <a:solidFill>
                    <a:srgbClr val="000000"/>
                  </a:solidFill>
                  <a:effectLst/>
                  <a:latin typeface="Times New Roman" pitchFamily="18" charset="0"/>
                  <a:cs typeface="Arial" pitchFamily="34" charset="0"/>
                </a:rPr>
                <a:t>Display in public exhibitions</a:t>
              </a:r>
            </a:p>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2400" b="1" i="0" strike="noStrike" cap="none" normalizeH="0" baseline="0" dirty="0" err="1" smtClean="0">
                  <a:ln>
                    <a:noFill/>
                  </a:ln>
                  <a:solidFill>
                    <a:srgbClr val="000000"/>
                  </a:solidFill>
                  <a:effectLst/>
                  <a:latin typeface="Times New Roman" pitchFamily="18" charset="0"/>
                  <a:cs typeface="Arial" pitchFamily="34" charset="0"/>
                </a:rPr>
                <a:t>at</a:t>
              </a:r>
              <a:r>
                <a:rPr kumimoji="0" lang="fr-FR" altLang="fr-FR" sz="2400" b="1" i="0" strike="noStrike" cap="none" normalizeH="0" baseline="0" dirty="0" smtClean="0">
                  <a:ln>
                    <a:noFill/>
                  </a:ln>
                  <a:solidFill>
                    <a:srgbClr val="000000"/>
                  </a:solidFill>
                  <a:effectLst/>
                  <a:latin typeface="Times New Roman" pitchFamily="18" charset="0"/>
                  <a:cs typeface="Arial" pitchFamily="34" charset="0"/>
                </a:rPr>
                <a:t> home or </a:t>
              </a:r>
              <a:r>
                <a:rPr kumimoji="0" lang="fr-FR" altLang="fr-FR" sz="2400" b="1" i="0" strike="noStrike" cap="none" normalizeH="0" baseline="0" dirty="0" err="1" smtClean="0">
                  <a:ln>
                    <a:noFill/>
                  </a:ln>
                  <a:solidFill>
                    <a:srgbClr val="000000"/>
                  </a:solidFill>
                  <a:effectLst/>
                  <a:latin typeface="Times New Roman" pitchFamily="18" charset="0"/>
                  <a:cs typeface="Arial" pitchFamily="34" charset="0"/>
                </a:rPr>
                <a:t>abroad</a:t>
              </a:r>
              <a:r>
                <a:rPr kumimoji="0" lang="fr-FR" altLang="fr-FR" sz="1400" b="1" i="0" strike="noStrike" cap="none" normalizeH="0" baseline="0" dirty="0" smtClean="0">
                  <a:ln>
                    <a:noFill/>
                  </a:ln>
                  <a:solidFill>
                    <a:srgbClr val="000000"/>
                  </a:solidFill>
                  <a:effectLst/>
                  <a:latin typeface="Times New Roman" pitchFamily="18" charset="0"/>
                  <a:cs typeface="Arial" pitchFamily="34" charset="0"/>
                </a:rPr>
                <a:t> </a:t>
              </a:r>
              <a:endParaRPr kumimoji="0" lang="fr-FR" altLang="fr-FR" sz="1800" b="1" i="0" strike="noStrike" cap="none" normalizeH="0" baseline="0" dirty="0" smtClean="0">
                <a:ln>
                  <a:noFill/>
                </a:ln>
                <a:solidFill>
                  <a:schemeClr val="tx1"/>
                </a:solidFill>
                <a:effectLst/>
                <a:cs typeface="Arial" pitchFamily="34" charset="0"/>
              </a:endParaRPr>
            </a:p>
          </p:txBody>
        </p:sp>
        <p:sp>
          <p:nvSpPr>
            <p:cNvPr id="12" name="Rectangle 33"/>
            <p:cNvSpPr>
              <a:spLocks noChangeArrowheads="1"/>
            </p:cNvSpPr>
            <p:nvPr/>
          </p:nvSpPr>
          <p:spPr bwMode="auto">
            <a:xfrm>
              <a:off x="4294" y="2203"/>
              <a:ext cx="72" cy="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4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nvGrpSpPr>
            <p:cNvPr id="13" name="Group 57"/>
            <p:cNvGrpSpPr>
              <a:grpSpLocks/>
            </p:cNvGrpSpPr>
            <p:nvPr/>
          </p:nvGrpSpPr>
          <p:grpSpPr bwMode="auto">
            <a:xfrm>
              <a:off x="380" y="2394"/>
              <a:ext cx="1922" cy="1307"/>
              <a:chOff x="380" y="2394"/>
              <a:chExt cx="1922" cy="1307"/>
            </a:xfrm>
          </p:grpSpPr>
          <p:sp>
            <p:nvSpPr>
              <p:cNvPr id="15" name="Rectangle 34"/>
              <p:cNvSpPr>
                <a:spLocks noChangeArrowheads="1"/>
              </p:cNvSpPr>
              <p:nvPr/>
            </p:nvSpPr>
            <p:spPr bwMode="auto">
              <a:xfrm>
                <a:off x="633" y="2793"/>
                <a:ext cx="519" cy="519"/>
              </a:xfrm>
              <a:prstGeom prst="rect">
                <a:avLst/>
              </a:prstGeom>
              <a:solidFill>
                <a:srgbClr val="C0C0C0"/>
              </a:solidFill>
              <a:ln w="15875">
                <a:solidFill>
                  <a:srgbClr val="80808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Freeform 35"/>
              <p:cNvSpPr>
                <a:spLocks/>
              </p:cNvSpPr>
              <p:nvPr/>
            </p:nvSpPr>
            <p:spPr bwMode="auto">
              <a:xfrm>
                <a:off x="892" y="2791"/>
                <a:ext cx="256" cy="260"/>
              </a:xfrm>
              <a:custGeom>
                <a:avLst/>
                <a:gdLst>
                  <a:gd name="T0" fmla="*/ 213 w 213"/>
                  <a:gd name="T1" fmla="*/ 181 h 216"/>
                  <a:gd name="T2" fmla="*/ 0 w 213"/>
                  <a:gd name="T3" fmla="*/ 1 h 216"/>
                  <a:gd name="T4" fmla="*/ 0 w 213"/>
                  <a:gd name="T5" fmla="*/ 1 h 216"/>
                  <a:gd name="T6" fmla="*/ 0 w 213"/>
                  <a:gd name="T7" fmla="*/ 216 h 216"/>
                  <a:gd name="T8" fmla="*/ 213 w 213"/>
                  <a:gd name="T9" fmla="*/ 181 h 216"/>
                </a:gdLst>
                <a:ahLst/>
                <a:cxnLst>
                  <a:cxn ang="0">
                    <a:pos x="T0" y="T1"/>
                  </a:cxn>
                  <a:cxn ang="0">
                    <a:pos x="T2" y="T3"/>
                  </a:cxn>
                  <a:cxn ang="0">
                    <a:pos x="T4" y="T5"/>
                  </a:cxn>
                  <a:cxn ang="0">
                    <a:pos x="T6" y="T7"/>
                  </a:cxn>
                  <a:cxn ang="0">
                    <a:pos x="T8" y="T9"/>
                  </a:cxn>
                </a:cxnLst>
                <a:rect l="0" t="0" r="r" b="b"/>
                <a:pathLst>
                  <a:path w="213" h="216">
                    <a:moveTo>
                      <a:pt x="213" y="181"/>
                    </a:moveTo>
                    <a:cubicBezTo>
                      <a:pt x="196" y="77"/>
                      <a:pt x="106" y="1"/>
                      <a:pt x="0" y="1"/>
                    </a:cubicBezTo>
                    <a:cubicBezTo>
                      <a:pt x="0" y="0"/>
                      <a:pt x="0" y="1"/>
                      <a:pt x="0" y="1"/>
                    </a:cubicBezTo>
                    <a:lnTo>
                      <a:pt x="0" y="216"/>
                    </a:lnTo>
                    <a:lnTo>
                      <a:pt x="213" y="181"/>
                    </a:lnTo>
                    <a:close/>
                  </a:path>
                </a:pathLst>
              </a:custGeom>
              <a:solidFill>
                <a:srgbClr val="9999FF"/>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7" name="Freeform 36"/>
              <p:cNvSpPr>
                <a:spLocks/>
              </p:cNvSpPr>
              <p:nvPr/>
            </p:nvSpPr>
            <p:spPr bwMode="auto">
              <a:xfrm>
                <a:off x="633" y="2847"/>
                <a:ext cx="519" cy="464"/>
              </a:xfrm>
              <a:custGeom>
                <a:avLst/>
                <a:gdLst>
                  <a:gd name="T0" fmla="*/ 82 w 431"/>
                  <a:gd name="T1" fmla="*/ 0 h 386"/>
                  <a:gd name="T2" fmla="*/ 0 w 431"/>
                  <a:gd name="T3" fmla="*/ 170 h 386"/>
                  <a:gd name="T4" fmla="*/ 215 w 431"/>
                  <a:gd name="T5" fmla="*/ 386 h 386"/>
                  <a:gd name="T6" fmla="*/ 431 w 431"/>
                  <a:gd name="T7" fmla="*/ 170 h 386"/>
                  <a:gd name="T8" fmla="*/ 428 w 431"/>
                  <a:gd name="T9" fmla="*/ 135 h 386"/>
                  <a:gd name="T10" fmla="*/ 215 w 431"/>
                  <a:gd name="T11" fmla="*/ 170 h 386"/>
                  <a:gd name="T12" fmla="*/ 82 w 431"/>
                  <a:gd name="T13" fmla="*/ 0 h 386"/>
                </a:gdLst>
                <a:ahLst/>
                <a:cxnLst>
                  <a:cxn ang="0">
                    <a:pos x="T0" y="T1"/>
                  </a:cxn>
                  <a:cxn ang="0">
                    <a:pos x="T2" y="T3"/>
                  </a:cxn>
                  <a:cxn ang="0">
                    <a:pos x="T4" y="T5"/>
                  </a:cxn>
                  <a:cxn ang="0">
                    <a:pos x="T6" y="T7"/>
                  </a:cxn>
                  <a:cxn ang="0">
                    <a:pos x="T8" y="T9"/>
                  </a:cxn>
                  <a:cxn ang="0">
                    <a:pos x="T10" y="T11"/>
                  </a:cxn>
                  <a:cxn ang="0">
                    <a:pos x="T12" y="T13"/>
                  </a:cxn>
                </a:cxnLst>
                <a:rect l="0" t="0" r="r" b="b"/>
                <a:pathLst>
                  <a:path w="431" h="386">
                    <a:moveTo>
                      <a:pt x="82" y="0"/>
                    </a:moveTo>
                    <a:cubicBezTo>
                      <a:pt x="30" y="41"/>
                      <a:pt x="0" y="104"/>
                      <a:pt x="0" y="170"/>
                    </a:cubicBezTo>
                    <a:cubicBezTo>
                      <a:pt x="0" y="289"/>
                      <a:pt x="96" y="386"/>
                      <a:pt x="215" y="386"/>
                    </a:cubicBezTo>
                    <a:cubicBezTo>
                      <a:pt x="334" y="386"/>
                      <a:pt x="431" y="289"/>
                      <a:pt x="431" y="170"/>
                    </a:cubicBezTo>
                    <a:cubicBezTo>
                      <a:pt x="431" y="158"/>
                      <a:pt x="430" y="147"/>
                      <a:pt x="428" y="135"/>
                    </a:cubicBezTo>
                    <a:lnTo>
                      <a:pt x="215" y="170"/>
                    </a:lnTo>
                    <a:lnTo>
                      <a:pt x="82" y="0"/>
                    </a:lnTo>
                    <a:close/>
                  </a:path>
                </a:pathLst>
              </a:custGeom>
              <a:solidFill>
                <a:srgbClr val="993366"/>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8" name="Freeform 37"/>
              <p:cNvSpPr>
                <a:spLocks/>
              </p:cNvSpPr>
              <p:nvPr/>
            </p:nvSpPr>
            <p:spPr bwMode="auto">
              <a:xfrm>
                <a:off x="732" y="2797"/>
                <a:ext cx="160" cy="254"/>
              </a:xfrm>
              <a:custGeom>
                <a:avLst/>
                <a:gdLst>
                  <a:gd name="T0" fmla="*/ 92 w 133"/>
                  <a:gd name="T1" fmla="*/ 0 h 211"/>
                  <a:gd name="T2" fmla="*/ 0 w 133"/>
                  <a:gd name="T3" fmla="*/ 41 h 211"/>
                  <a:gd name="T4" fmla="*/ 133 w 133"/>
                  <a:gd name="T5" fmla="*/ 211 h 211"/>
                  <a:gd name="T6" fmla="*/ 92 w 133"/>
                  <a:gd name="T7" fmla="*/ 0 h 211"/>
                </a:gdLst>
                <a:ahLst/>
                <a:cxnLst>
                  <a:cxn ang="0">
                    <a:pos x="T0" y="T1"/>
                  </a:cxn>
                  <a:cxn ang="0">
                    <a:pos x="T2" y="T3"/>
                  </a:cxn>
                  <a:cxn ang="0">
                    <a:pos x="T4" y="T5"/>
                  </a:cxn>
                  <a:cxn ang="0">
                    <a:pos x="T6" y="T7"/>
                  </a:cxn>
                </a:cxnLst>
                <a:rect l="0" t="0" r="r" b="b"/>
                <a:pathLst>
                  <a:path w="133" h="211">
                    <a:moveTo>
                      <a:pt x="92" y="0"/>
                    </a:moveTo>
                    <a:cubicBezTo>
                      <a:pt x="58" y="6"/>
                      <a:pt x="27" y="20"/>
                      <a:pt x="0" y="41"/>
                    </a:cubicBezTo>
                    <a:lnTo>
                      <a:pt x="133" y="211"/>
                    </a:lnTo>
                    <a:lnTo>
                      <a:pt x="92" y="0"/>
                    </a:lnTo>
                    <a:close/>
                  </a:path>
                </a:pathLst>
              </a:custGeom>
              <a:solidFill>
                <a:srgbClr val="FFFFCC"/>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19" name="Freeform 38"/>
              <p:cNvSpPr>
                <a:spLocks/>
              </p:cNvSpPr>
              <p:nvPr/>
            </p:nvSpPr>
            <p:spPr bwMode="auto">
              <a:xfrm>
                <a:off x="842" y="2793"/>
                <a:ext cx="50" cy="258"/>
              </a:xfrm>
              <a:custGeom>
                <a:avLst/>
                <a:gdLst>
                  <a:gd name="T0" fmla="*/ 41 w 41"/>
                  <a:gd name="T1" fmla="*/ 0 h 215"/>
                  <a:gd name="T2" fmla="*/ 0 w 41"/>
                  <a:gd name="T3" fmla="*/ 4 h 215"/>
                  <a:gd name="T4" fmla="*/ 41 w 41"/>
                  <a:gd name="T5" fmla="*/ 215 h 215"/>
                  <a:gd name="T6" fmla="*/ 41 w 41"/>
                  <a:gd name="T7" fmla="*/ 0 h 215"/>
                </a:gdLst>
                <a:ahLst/>
                <a:cxnLst>
                  <a:cxn ang="0">
                    <a:pos x="T0" y="T1"/>
                  </a:cxn>
                  <a:cxn ang="0">
                    <a:pos x="T2" y="T3"/>
                  </a:cxn>
                  <a:cxn ang="0">
                    <a:pos x="T4" y="T5"/>
                  </a:cxn>
                  <a:cxn ang="0">
                    <a:pos x="T6" y="T7"/>
                  </a:cxn>
                </a:cxnLst>
                <a:rect l="0" t="0" r="r" b="b"/>
                <a:pathLst>
                  <a:path w="41" h="215">
                    <a:moveTo>
                      <a:pt x="41" y="0"/>
                    </a:moveTo>
                    <a:cubicBezTo>
                      <a:pt x="27" y="0"/>
                      <a:pt x="13" y="1"/>
                      <a:pt x="0" y="4"/>
                    </a:cubicBezTo>
                    <a:lnTo>
                      <a:pt x="41" y="215"/>
                    </a:lnTo>
                    <a:lnTo>
                      <a:pt x="41" y="0"/>
                    </a:lnTo>
                    <a:close/>
                  </a:path>
                </a:pathLst>
              </a:custGeom>
              <a:solidFill>
                <a:srgbClr val="CCFFFF"/>
              </a:solidFill>
              <a:ln w="15875">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0" name="Freeform 39"/>
              <p:cNvSpPr>
                <a:spLocks/>
              </p:cNvSpPr>
              <p:nvPr/>
            </p:nvSpPr>
            <p:spPr bwMode="auto">
              <a:xfrm flipH="1" flipV="1">
                <a:off x="735" y="2772"/>
                <a:ext cx="40" cy="75"/>
              </a:xfrm>
              <a:custGeom>
                <a:avLst/>
                <a:gdLst>
                  <a:gd name="T0" fmla="*/ 0 w 21"/>
                  <a:gd name="T1" fmla="*/ 0 h 16"/>
                  <a:gd name="T2" fmla="*/ 13 w 21"/>
                  <a:gd name="T3" fmla="*/ 0 h 16"/>
                  <a:gd name="T4" fmla="*/ 21 w 21"/>
                  <a:gd name="T5" fmla="*/ 16 h 16"/>
                </a:gdLst>
                <a:ahLst/>
                <a:cxnLst>
                  <a:cxn ang="0">
                    <a:pos x="T0" y="T1"/>
                  </a:cxn>
                  <a:cxn ang="0">
                    <a:pos x="T2" y="T3"/>
                  </a:cxn>
                  <a:cxn ang="0">
                    <a:pos x="T4" y="T5"/>
                  </a:cxn>
                </a:cxnLst>
                <a:rect l="0" t="0" r="r" b="b"/>
                <a:pathLst>
                  <a:path w="21" h="16">
                    <a:moveTo>
                      <a:pt x="0" y="0"/>
                    </a:moveTo>
                    <a:lnTo>
                      <a:pt x="13" y="0"/>
                    </a:lnTo>
                    <a:lnTo>
                      <a:pt x="21" y="16"/>
                    </a:lnTo>
                  </a:path>
                </a:pathLst>
              </a:custGeom>
              <a:noFill/>
              <a:ln w="1587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 name="Freeform 40"/>
              <p:cNvSpPr>
                <a:spLocks/>
              </p:cNvSpPr>
              <p:nvPr/>
            </p:nvSpPr>
            <p:spPr bwMode="auto">
              <a:xfrm>
                <a:off x="846" y="2644"/>
                <a:ext cx="19" cy="150"/>
              </a:xfrm>
              <a:custGeom>
                <a:avLst/>
                <a:gdLst>
                  <a:gd name="T0" fmla="*/ 0 w 16"/>
                  <a:gd name="T1" fmla="*/ 0 h 125"/>
                  <a:gd name="T2" fmla="*/ 13 w 16"/>
                  <a:gd name="T3" fmla="*/ 0 h 125"/>
                  <a:gd name="T4" fmla="*/ 16 w 16"/>
                  <a:gd name="T5" fmla="*/ 125 h 125"/>
                </a:gdLst>
                <a:ahLst/>
                <a:cxnLst>
                  <a:cxn ang="0">
                    <a:pos x="T0" y="T1"/>
                  </a:cxn>
                  <a:cxn ang="0">
                    <a:pos x="T2" y="T3"/>
                  </a:cxn>
                  <a:cxn ang="0">
                    <a:pos x="T4" y="T5"/>
                  </a:cxn>
                </a:cxnLst>
                <a:rect l="0" t="0" r="r" b="b"/>
                <a:pathLst>
                  <a:path w="16" h="125">
                    <a:moveTo>
                      <a:pt x="0" y="0"/>
                    </a:moveTo>
                    <a:lnTo>
                      <a:pt x="13" y="0"/>
                    </a:lnTo>
                    <a:lnTo>
                      <a:pt x="16" y="125"/>
                    </a:lnTo>
                  </a:path>
                </a:pathLst>
              </a:custGeom>
              <a:noFill/>
              <a:ln w="15875">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2" name="Rectangle 41"/>
              <p:cNvSpPr>
                <a:spLocks noChangeArrowheads="1"/>
              </p:cNvSpPr>
              <p:nvPr/>
            </p:nvSpPr>
            <p:spPr bwMode="auto">
              <a:xfrm>
                <a:off x="1075" y="2719"/>
                <a:ext cx="501"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15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22%</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3" name="Rectangle 42"/>
              <p:cNvSpPr>
                <a:spLocks noChangeArrowheads="1"/>
              </p:cNvSpPr>
              <p:nvPr/>
            </p:nvSpPr>
            <p:spPr bwMode="auto">
              <a:xfrm>
                <a:off x="525" y="3324"/>
                <a:ext cx="501"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45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68%</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4" name="Rectangle 43"/>
              <p:cNvSpPr>
                <a:spLocks noChangeArrowheads="1"/>
              </p:cNvSpPr>
              <p:nvPr/>
            </p:nvSpPr>
            <p:spPr bwMode="auto">
              <a:xfrm>
                <a:off x="380" y="2696"/>
                <a:ext cx="431"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5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7%</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5" name="Rectangle 44"/>
              <p:cNvSpPr>
                <a:spLocks noChangeArrowheads="1"/>
              </p:cNvSpPr>
              <p:nvPr/>
            </p:nvSpPr>
            <p:spPr bwMode="auto">
              <a:xfrm>
                <a:off x="656" y="2589"/>
                <a:ext cx="416" cy="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2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answers</a:t>
                </a: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 = 3%</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6" name="Rectangle 45"/>
              <p:cNvSpPr>
                <a:spLocks noChangeArrowheads="1"/>
              </p:cNvSpPr>
              <p:nvPr/>
            </p:nvSpPr>
            <p:spPr bwMode="auto">
              <a:xfrm>
                <a:off x="1589" y="2394"/>
                <a:ext cx="655" cy="1307"/>
              </a:xfrm>
              <a:prstGeom prst="rect">
                <a:avLst/>
              </a:prstGeom>
              <a:noFill/>
              <a:ln w="15875">
                <a:solidFill>
                  <a:srgbClr val="000000"/>
                </a:solidFill>
                <a:prstDash val="solid"/>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7" name="Rectangle 46"/>
              <p:cNvSpPr>
                <a:spLocks noChangeArrowheads="1"/>
              </p:cNvSpPr>
              <p:nvPr/>
            </p:nvSpPr>
            <p:spPr bwMode="auto">
              <a:xfrm>
                <a:off x="1620" y="2434"/>
                <a:ext cx="49" cy="50"/>
              </a:xfrm>
              <a:prstGeom prst="rect">
                <a:avLst/>
              </a:prstGeom>
              <a:solidFill>
                <a:srgbClr val="9999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8" name="Rectangle 47"/>
              <p:cNvSpPr>
                <a:spLocks noChangeArrowheads="1"/>
              </p:cNvSpPr>
              <p:nvPr/>
            </p:nvSpPr>
            <p:spPr bwMode="auto">
              <a:xfrm>
                <a:off x="1689" y="2411"/>
                <a:ext cx="488"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display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with</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9" name="Rectangle 48"/>
              <p:cNvSpPr>
                <a:spLocks noChangeArrowheads="1"/>
              </p:cNvSpPr>
              <p:nvPr/>
            </p:nvSpPr>
            <p:spPr bwMode="auto">
              <a:xfrm>
                <a:off x="1689" y="2509"/>
                <a:ext cx="50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permission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0" name="Rectangle 49"/>
              <p:cNvSpPr>
                <a:spLocks noChangeArrowheads="1"/>
              </p:cNvSpPr>
              <p:nvPr/>
            </p:nvSpPr>
            <p:spPr bwMode="auto">
              <a:xfrm>
                <a:off x="1689" y="2606"/>
                <a:ext cx="371"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payment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31" name="Rectangle 50"/>
              <p:cNvSpPr>
                <a:spLocks noChangeArrowheads="1"/>
              </p:cNvSpPr>
              <p:nvPr/>
            </p:nvSpPr>
            <p:spPr bwMode="auto">
              <a:xfrm>
                <a:off x="1620" y="2761"/>
                <a:ext cx="49" cy="50"/>
              </a:xfrm>
              <a:prstGeom prst="rect">
                <a:avLst/>
              </a:prstGeom>
              <a:solidFill>
                <a:srgbClr val="993366"/>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48" name="Rectangle 51"/>
              <p:cNvSpPr>
                <a:spLocks noChangeArrowheads="1"/>
              </p:cNvSpPr>
              <p:nvPr/>
            </p:nvSpPr>
            <p:spPr bwMode="auto">
              <a:xfrm>
                <a:off x="1689" y="2738"/>
                <a:ext cx="613"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pitchFamily="34" charset="0"/>
                    <a:cs typeface="Arial" pitchFamily="34" charset="0"/>
                  </a:rPr>
                  <a:t>display </a:t>
                </a:r>
                <a:r>
                  <a:rPr kumimoji="0" lang="fr-FR" altLang="fr-FR" sz="1000" b="1" i="0" u="none" strike="noStrike" cap="none" normalizeH="0" baseline="0" dirty="0" err="1" smtClean="0">
                    <a:ln>
                      <a:noFill/>
                    </a:ln>
                    <a:solidFill>
                      <a:srgbClr val="000000"/>
                    </a:solidFill>
                    <a:effectLst/>
                    <a:latin typeface="Calibri" pitchFamily="34" charset="0"/>
                    <a:cs typeface="Arial" pitchFamily="34" charset="0"/>
                  </a:rPr>
                  <a:t>without</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049" name="Rectangle 52"/>
              <p:cNvSpPr>
                <a:spLocks noChangeArrowheads="1"/>
              </p:cNvSpPr>
              <p:nvPr/>
            </p:nvSpPr>
            <p:spPr bwMode="auto">
              <a:xfrm>
                <a:off x="1689" y="2836"/>
                <a:ext cx="447"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permission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1" name="Rectangle 53"/>
              <p:cNvSpPr>
                <a:spLocks noChangeArrowheads="1"/>
              </p:cNvSpPr>
              <p:nvPr/>
            </p:nvSpPr>
            <p:spPr bwMode="auto">
              <a:xfrm>
                <a:off x="1620" y="3088"/>
                <a:ext cx="49" cy="50"/>
              </a:xfrm>
              <a:prstGeom prst="rect">
                <a:avLst/>
              </a:prstGeom>
              <a:solidFill>
                <a:srgbClr val="FFFFCC"/>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52" name="Rectangle 54"/>
              <p:cNvSpPr>
                <a:spLocks noChangeArrowheads="1"/>
              </p:cNvSpPr>
              <p:nvPr/>
            </p:nvSpPr>
            <p:spPr bwMode="auto">
              <a:xfrm>
                <a:off x="1689" y="3065"/>
                <a:ext cx="419"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no display</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053" name="Rectangle 55"/>
              <p:cNvSpPr>
                <a:spLocks noChangeArrowheads="1"/>
              </p:cNvSpPr>
              <p:nvPr/>
            </p:nvSpPr>
            <p:spPr bwMode="auto">
              <a:xfrm>
                <a:off x="1620" y="3415"/>
                <a:ext cx="49" cy="50"/>
              </a:xfrm>
              <a:prstGeom prst="rect">
                <a:avLst/>
              </a:prstGeom>
              <a:solidFill>
                <a:srgbClr val="CCFFFF"/>
              </a:solidFill>
              <a:ln w="15875">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2054" name="Rectangle 56"/>
              <p:cNvSpPr>
                <a:spLocks noChangeArrowheads="1"/>
              </p:cNvSpPr>
              <p:nvPr/>
            </p:nvSpPr>
            <p:spPr bwMode="auto">
              <a:xfrm>
                <a:off x="1689" y="3392"/>
                <a:ext cx="426" cy="1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smtClean="0">
                    <a:ln>
                      <a:noFill/>
                    </a:ln>
                    <a:solidFill>
                      <a:srgbClr val="000000"/>
                    </a:solidFill>
                    <a:effectLst/>
                    <a:latin typeface="Calibri" pitchFamily="34" charset="0"/>
                    <a:cs typeface="Arial" pitchFamily="34" charset="0"/>
                  </a:rPr>
                  <a:t>no answer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14" name="Rectangle 58"/>
            <p:cNvSpPr>
              <a:spLocks noChangeArrowheads="1"/>
            </p:cNvSpPr>
            <p:nvPr/>
          </p:nvSpPr>
          <p:spPr bwMode="auto">
            <a:xfrm>
              <a:off x="2323" y="3657"/>
              <a:ext cx="88" cy="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algn="l">
                <a:defRPr>
                  <a:solidFill>
                    <a:schemeClr val="tx1"/>
                  </a:solidFill>
                  <a:latin typeface="Arial" pitchFamily="34" charset="0"/>
                  <a:cs typeface="Arial" pitchFamily="34" charset="0"/>
                </a:defRPr>
              </a:lvl1pPr>
              <a:lvl2pPr marL="457200" algn="l">
                <a:defRPr>
                  <a:solidFill>
                    <a:schemeClr val="tx1"/>
                  </a:solidFill>
                  <a:latin typeface="Arial" pitchFamily="34" charset="0"/>
                  <a:cs typeface="Arial" pitchFamily="34" charset="0"/>
                </a:defRPr>
              </a:lvl2pPr>
              <a:lvl3pPr marL="914400" algn="l">
                <a:defRPr>
                  <a:solidFill>
                    <a:schemeClr val="tx1"/>
                  </a:solidFill>
                  <a:latin typeface="Arial" pitchFamily="34" charset="0"/>
                  <a:cs typeface="Arial" pitchFamily="34" charset="0"/>
                </a:defRPr>
              </a:lvl3pPr>
              <a:lvl4pPr marL="1371600" algn="l">
                <a:defRPr>
                  <a:solidFill>
                    <a:schemeClr val="tx1"/>
                  </a:solidFill>
                  <a:latin typeface="Arial" pitchFamily="34" charset="0"/>
                  <a:cs typeface="Arial" pitchFamily="34" charset="0"/>
                </a:defRPr>
              </a:lvl4pPr>
              <a:lvl5pPr marL="1828800" algn="l">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600" b="0" i="0" u="none" strike="noStrike" cap="none" normalizeH="0" baseline="0" smtClean="0">
                  <a:ln>
                    <a:noFill/>
                  </a:ln>
                  <a:solidFill>
                    <a:srgbClr val="000000"/>
                  </a:solidFill>
                  <a:effectLst/>
                  <a:latin typeface="Times New Roman" pitchFamily="18" charset="0"/>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sp>
        <p:nvSpPr>
          <p:cNvPr id="2076" name="TextBox 2075"/>
          <p:cNvSpPr txBox="1"/>
          <p:nvPr/>
        </p:nvSpPr>
        <p:spPr>
          <a:xfrm>
            <a:off x="5508104" y="2564904"/>
            <a:ext cx="2664296" cy="830997"/>
          </a:xfrm>
          <a:prstGeom prst="rect">
            <a:avLst/>
          </a:prstGeom>
          <a:noFill/>
        </p:spPr>
        <p:txBody>
          <a:bodyPr wrap="square" rtlCol="0">
            <a:spAutoFit/>
          </a:bodyPr>
          <a:lstStyle/>
          <a:p>
            <a:r>
              <a:rPr lang="en-US" sz="2400" b="1" dirty="0" smtClean="0">
                <a:latin typeface="Times New Roman"/>
                <a:cs typeface="Times New Roman"/>
              </a:rPr>
              <a:t>Digitization of collection</a:t>
            </a:r>
            <a:endParaRPr lang="en-US" sz="2400" b="1" dirty="0">
              <a:latin typeface="Times New Roman"/>
              <a:cs typeface="Times New Roman"/>
            </a:endParaRPr>
          </a:p>
        </p:txBody>
      </p:sp>
      <p:sp>
        <p:nvSpPr>
          <p:cNvPr id="2077" name="Date Placeholder 2076"/>
          <p:cNvSpPr>
            <a:spLocks noGrp="1"/>
          </p:cNvSpPr>
          <p:nvPr>
            <p:ph type="dt" sz="half" idx="10"/>
          </p:nvPr>
        </p:nvSpPr>
        <p:spPr/>
        <p:txBody>
          <a:bodyPr/>
          <a:lstStyle/>
          <a:p>
            <a:r>
              <a:rPr lang="fr-CA" smtClean="0"/>
              <a:t>08/12/15</a:t>
            </a:r>
            <a:endParaRPr lang="en-US"/>
          </a:p>
        </p:txBody>
      </p:sp>
      <p:sp>
        <p:nvSpPr>
          <p:cNvPr id="2078" name="Footer Placeholder 2077"/>
          <p:cNvSpPr>
            <a:spLocks noGrp="1"/>
          </p:cNvSpPr>
          <p:nvPr>
            <p:ph type="ftr" sz="quarter" idx="11"/>
          </p:nvPr>
        </p:nvSpPr>
        <p:spPr/>
        <p:txBody>
          <a:bodyPr/>
          <a:lstStyle/>
          <a:p>
            <a:r>
              <a:rPr lang="en-US" smtClean="0"/>
              <a:t>UGGC/IViR</a:t>
            </a:r>
            <a:endParaRPr lang="en-US" dirty="0"/>
          </a:p>
        </p:txBody>
      </p:sp>
      <p:grpSp>
        <p:nvGrpSpPr>
          <p:cNvPr id="2160" name="Group 88"/>
          <p:cNvGrpSpPr>
            <a:grpSpLocks noChangeAspect="1"/>
          </p:cNvGrpSpPr>
          <p:nvPr/>
        </p:nvGrpSpPr>
        <p:grpSpPr bwMode="auto">
          <a:xfrm>
            <a:off x="4965701" y="4284661"/>
            <a:ext cx="3709989" cy="1431925"/>
            <a:chOff x="3128" y="2699"/>
            <a:chExt cx="2337" cy="902"/>
          </a:xfrm>
        </p:grpSpPr>
        <p:sp>
          <p:nvSpPr>
            <p:cNvPr id="2162" name="Freeform 89"/>
            <p:cNvSpPr>
              <a:spLocks/>
            </p:cNvSpPr>
            <p:nvPr/>
          </p:nvSpPr>
          <p:spPr bwMode="auto">
            <a:xfrm>
              <a:off x="3625" y="2871"/>
              <a:ext cx="560" cy="560"/>
            </a:xfrm>
            <a:custGeom>
              <a:avLst/>
              <a:gdLst>
                <a:gd name="T0" fmla="*/ 0 w 653"/>
                <a:gd name="T1" fmla="*/ 664 h 664"/>
                <a:gd name="T2" fmla="*/ 0 w 653"/>
                <a:gd name="T3" fmla="*/ 664 h 664"/>
                <a:gd name="T4" fmla="*/ 653 w 653"/>
                <a:gd name="T5" fmla="*/ 664 h 664"/>
                <a:gd name="T6" fmla="*/ 653 w 653"/>
                <a:gd name="T7" fmla="*/ 0 h 664"/>
                <a:gd name="T8" fmla="*/ 0 w 653"/>
                <a:gd name="T9" fmla="*/ 0 h 664"/>
                <a:gd name="T10" fmla="*/ 0 w 653"/>
                <a:gd name="T11" fmla="*/ 664 h 664"/>
              </a:gdLst>
              <a:ahLst/>
              <a:cxnLst>
                <a:cxn ang="0">
                  <a:pos x="T0" y="T1"/>
                </a:cxn>
                <a:cxn ang="0">
                  <a:pos x="T2" y="T3"/>
                </a:cxn>
                <a:cxn ang="0">
                  <a:pos x="T4" y="T5"/>
                </a:cxn>
                <a:cxn ang="0">
                  <a:pos x="T6" y="T7"/>
                </a:cxn>
                <a:cxn ang="0">
                  <a:pos x="T8" y="T9"/>
                </a:cxn>
                <a:cxn ang="0">
                  <a:pos x="T10" y="T11"/>
                </a:cxn>
              </a:cxnLst>
              <a:rect l="0" t="0" r="r" b="b"/>
              <a:pathLst>
                <a:path w="653" h="664">
                  <a:moveTo>
                    <a:pt x="0" y="664"/>
                  </a:moveTo>
                  <a:lnTo>
                    <a:pt x="0" y="664"/>
                  </a:lnTo>
                  <a:lnTo>
                    <a:pt x="653" y="664"/>
                  </a:lnTo>
                  <a:lnTo>
                    <a:pt x="653" y="0"/>
                  </a:lnTo>
                  <a:lnTo>
                    <a:pt x="0" y="0"/>
                  </a:lnTo>
                  <a:lnTo>
                    <a:pt x="0" y="664"/>
                  </a:lnTo>
                  <a:close/>
                </a:path>
              </a:pathLst>
            </a:custGeom>
            <a:solidFill>
              <a:srgbClr val="C0C0C0"/>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63" name="Freeform 90"/>
            <p:cNvSpPr>
              <a:spLocks/>
            </p:cNvSpPr>
            <p:nvPr/>
          </p:nvSpPr>
          <p:spPr bwMode="auto">
            <a:xfrm>
              <a:off x="3625" y="2871"/>
              <a:ext cx="559" cy="560"/>
            </a:xfrm>
            <a:custGeom>
              <a:avLst/>
              <a:gdLst>
                <a:gd name="T0" fmla="*/ 0 w 653"/>
                <a:gd name="T1" fmla="*/ 664 h 664"/>
                <a:gd name="T2" fmla="*/ 0 w 653"/>
                <a:gd name="T3" fmla="*/ 664 h 664"/>
                <a:gd name="T4" fmla="*/ 653 w 653"/>
                <a:gd name="T5" fmla="*/ 664 h 664"/>
                <a:gd name="T6" fmla="*/ 653 w 653"/>
                <a:gd name="T7" fmla="*/ 0 h 664"/>
                <a:gd name="T8" fmla="*/ 0 w 653"/>
                <a:gd name="T9" fmla="*/ 0 h 664"/>
                <a:gd name="T10" fmla="*/ 0 w 653"/>
                <a:gd name="T11" fmla="*/ 664 h 664"/>
              </a:gdLst>
              <a:ahLst/>
              <a:cxnLst>
                <a:cxn ang="0">
                  <a:pos x="T0" y="T1"/>
                </a:cxn>
                <a:cxn ang="0">
                  <a:pos x="T2" y="T3"/>
                </a:cxn>
                <a:cxn ang="0">
                  <a:pos x="T4" y="T5"/>
                </a:cxn>
                <a:cxn ang="0">
                  <a:pos x="T6" y="T7"/>
                </a:cxn>
                <a:cxn ang="0">
                  <a:pos x="T8" y="T9"/>
                </a:cxn>
                <a:cxn ang="0">
                  <a:pos x="T10" y="T11"/>
                </a:cxn>
              </a:cxnLst>
              <a:rect l="0" t="0" r="r" b="b"/>
              <a:pathLst>
                <a:path w="653" h="664">
                  <a:moveTo>
                    <a:pt x="0" y="664"/>
                  </a:moveTo>
                  <a:lnTo>
                    <a:pt x="0" y="664"/>
                  </a:lnTo>
                  <a:lnTo>
                    <a:pt x="653" y="664"/>
                  </a:lnTo>
                  <a:lnTo>
                    <a:pt x="653" y="0"/>
                  </a:lnTo>
                  <a:lnTo>
                    <a:pt x="0" y="0"/>
                  </a:lnTo>
                  <a:lnTo>
                    <a:pt x="0" y="664"/>
                  </a:lnTo>
                  <a:close/>
                </a:path>
              </a:pathLst>
            </a:custGeom>
            <a:noFill/>
            <a:ln w="14288" cap="flat">
              <a:solidFill>
                <a:srgbClr val="80808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64" name="Freeform 91"/>
            <p:cNvSpPr>
              <a:spLocks/>
            </p:cNvSpPr>
            <p:nvPr/>
          </p:nvSpPr>
          <p:spPr bwMode="auto">
            <a:xfrm>
              <a:off x="3625" y="2871"/>
              <a:ext cx="559" cy="551"/>
            </a:xfrm>
            <a:custGeom>
              <a:avLst/>
              <a:gdLst>
                <a:gd name="T0" fmla="*/ 31 w 653"/>
                <a:gd name="T1" fmla="*/ 181 h 653"/>
                <a:gd name="T2" fmla="*/ 31 w 653"/>
                <a:gd name="T3" fmla="*/ 181 h 653"/>
                <a:gd name="T4" fmla="*/ 0 w 653"/>
                <a:gd name="T5" fmla="*/ 322 h 653"/>
                <a:gd name="T6" fmla="*/ 332 w 653"/>
                <a:gd name="T7" fmla="*/ 653 h 653"/>
                <a:gd name="T8" fmla="*/ 653 w 653"/>
                <a:gd name="T9" fmla="*/ 332 h 653"/>
                <a:gd name="T10" fmla="*/ 332 w 653"/>
                <a:gd name="T11" fmla="*/ 0 h 653"/>
                <a:gd name="T12" fmla="*/ 322 w 653"/>
                <a:gd name="T13" fmla="*/ 0 h 653"/>
                <a:gd name="T14" fmla="*/ 322 w 653"/>
                <a:gd name="T15" fmla="*/ 322 h 653"/>
                <a:gd name="T16" fmla="*/ 31 w 653"/>
                <a:gd name="T17" fmla="*/ 181 h 653"/>
                <a:gd name="T18" fmla="*/ 31 w 653"/>
                <a:gd name="T19" fmla="*/ 181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3" h="653">
                  <a:moveTo>
                    <a:pt x="31" y="181"/>
                  </a:moveTo>
                  <a:lnTo>
                    <a:pt x="31" y="181"/>
                  </a:lnTo>
                  <a:cubicBezTo>
                    <a:pt x="10" y="231"/>
                    <a:pt x="0" y="281"/>
                    <a:pt x="0" y="322"/>
                  </a:cubicBezTo>
                  <a:cubicBezTo>
                    <a:pt x="0" y="503"/>
                    <a:pt x="151" y="653"/>
                    <a:pt x="332" y="653"/>
                  </a:cubicBezTo>
                  <a:cubicBezTo>
                    <a:pt x="502" y="653"/>
                    <a:pt x="653" y="503"/>
                    <a:pt x="653" y="332"/>
                  </a:cubicBezTo>
                  <a:cubicBezTo>
                    <a:pt x="653" y="151"/>
                    <a:pt x="502" y="0"/>
                    <a:pt x="332" y="0"/>
                  </a:cubicBezTo>
                  <a:cubicBezTo>
                    <a:pt x="322" y="0"/>
                    <a:pt x="322" y="0"/>
                    <a:pt x="322" y="0"/>
                  </a:cubicBezTo>
                  <a:lnTo>
                    <a:pt x="322" y="322"/>
                  </a:lnTo>
                  <a:lnTo>
                    <a:pt x="31" y="181"/>
                  </a:lnTo>
                  <a:lnTo>
                    <a:pt x="31" y="181"/>
                  </a:lnTo>
                  <a:close/>
                </a:path>
              </a:pathLst>
            </a:custGeom>
            <a:solidFill>
              <a:srgbClr val="9999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65" name="Freeform 92"/>
            <p:cNvSpPr>
              <a:spLocks/>
            </p:cNvSpPr>
            <p:nvPr/>
          </p:nvSpPr>
          <p:spPr bwMode="auto">
            <a:xfrm>
              <a:off x="3625" y="2871"/>
              <a:ext cx="559" cy="551"/>
            </a:xfrm>
            <a:custGeom>
              <a:avLst/>
              <a:gdLst>
                <a:gd name="T0" fmla="*/ 31 w 653"/>
                <a:gd name="T1" fmla="*/ 181 h 653"/>
                <a:gd name="T2" fmla="*/ 31 w 653"/>
                <a:gd name="T3" fmla="*/ 181 h 653"/>
                <a:gd name="T4" fmla="*/ 0 w 653"/>
                <a:gd name="T5" fmla="*/ 322 h 653"/>
                <a:gd name="T6" fmla="*/ 332 w 653"/>
                <a:gd name="T7" fmla="*/ 653 h 653"/>
                <a:gd name="T8" fmla="*/ 653 w 653"/>
                <a:gd name="T9" fmla="*/ 332 h 653"/>
                <a:gd name="T10" fmla="*/ 332 w 653"/>
                <a:gd name="T11" fmla="*/ 0 h 653"/>
                <a:gd name="T12" fmla="*/ 322 w 653"/>
                <a:gd name="T13" fmla="*/ 0 h 653"/>
                <a:gd name="T14" fmla="*/ 322 w 653"/>
                <a:gd name="T15" fmla="*/ 322 h 653"/>
                <a:gd name="T16" fmla="*/ 31 w 653"/>
                <a:gd name="T17" fmla="*/ 181 h 653"/>
                <a:gd name="T18" fmla="*/ 31 w 653"/>
                <a:gd name="T19" fmla="*/ 181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53" h="653">
                  <a:moveTo>
                    <a:pt x="31" y="181"/>
                  </a:moveTo>
                  <a:lnTo>
                    <a:pt x="31" y="181"/>
                  </a:lnTo>
                  <a:cubicBezTo>
                    <a:pt x="10" y="231"/>
                    <a:pt x="0" y="281"/>
                    <a:pt x="0" y="322"/>
                  </a:cubicBezTo>
                  <a:cubicBezTo>
                    <a:pt x="0" y="503"/>
                    <a:pt x="151" y="653"/>
                    <a:pt x="332" y="653"/>
                  </a:cubicBezTo>
                  <a:cubicBezTo>
                    <a:pt x="502" y="653"/>
                    <a:pt x="653" y="503"/>
                    <a:pt x="653" y="332"/>
                  </a:cubicBezTo>
                  <a:cubicBezTo>
                    <a:pt x="653" y="151"/>
                    <a:pt x="502" y="0"/>
                    <a:pt x="332" y="0"/>
                  </a:cubicBezTo>
                  <a:cubicBezTo>
                    <a:pt x="322" y="0"/>
                    <a:pt x="322" y="0"/>
                    <a:pt x="322" y="0"/>
                  </a:cubicBezTo>
                  <a:lnTo>
                    <a:pt x="322" y="322"/>
                  </a:lnTo>
                  <a:lnTo>
                    <a:pt x="31" y="181"/>
                  </a:lnTo>
                  <a:lnTo>
                    <a:pt x="31" y="181"/>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66" name="Freeform 93"/>
            <p:cNvSpPr>
              <a:spLocks/>
            </p:cNvSpPr>
            <p:nvPr/>
          </p:nvSpPr>
          <p:spPr bwMode="auto">
            <a:xfrm>
              <a:off x="3652" y="2913"/>
              <a:ext cx="249" cy="230"/>
            </a:xfrm>
            <a:custGeom>
              <a:avLst/>
              <a:gdLst>
                <a:gd name="T0" fmla="*/ 120 w 291"/>
                <a:gd name="T1" fmla="*/ 0 h 272"/>
                <a:gd name="T2" fmla="*/ 120 w 291"/>
                <a:gd name="T3" fmla="*/ 0 h 272"/>
                <a:gd name="T4" fmla="*/ 0 w 291"/>
                <a:gd name="T5" fmla="*/ 131 h 272"/>
                <a:gd name="T6" fmla="*/ 291 w 291"/>
                <a:gd name="T7" fmla="*/ 272 h 272"/>
                <a:gd name="T8" fmla="*/ 120 w 291"/>
                <a:gd name="T9" fmla="*/ 0 h 272"/>
                <a:gd name="T10" fmla="*/ 120 w 291"/>
                <a:gd name="T11" fmla="*/ 0 h 272"/>
              </a:gdLst>
              <a:ahLst/>
              <a:cxnLst>
                <a:cxn ang="0">
                  <a:pos x="T0" y="T1"/>
                </a:cxn>
                <a:cxn ang="0">
                  <a:pos x="T2" y="T3"/>
                </a:cxn>
                <a:cxn ang="0">
                  <a:pos x="T4" y="T5"/>
                </a:cxn>
                <a:cxn ang="0">
                  <a:pos x="T6" y="T7"/>
                </a:cxn>
                <a:cxn ang="0">
                  <a:pos x="T8" y="T9"/>
                </a:cxn>
                <a:cxn ang="0">
                  <a:pos x="T10" y="T11"/>
                </a:cxn>
              </a:cxnLst>
              <a:rect l="0" t="0" r="r" b="b"/>
              <a:pathLst>
                <a:path w="291" h="272">
                  <a:moveTo>
                    <a:pt x="120" y="0"/>
                  </a:moveTo>
                  <a:lnTo>
                    <a:pt x="120" y="0"/>
                  </a:lnTo>
                  <a:cubicBezTo>
                    <a:pt x="70" y="30"/>
                    <a:pt x="30" y="81"/>
                    <a:pt x="0" y="131"/>
                  </a:cubicBezTo>
                  <a:lnTo>
                    <a:pt x="291" y="272"/>
                  </a:lnTo>
                  <a:lnTo>
                    <a:pt x="120" y="0"/>
                  </a:lnTo>
                  <a:lnTo>
                    <a:pt x="120" y="0"/>
                  </a:lnTo>
                  <a:close/>
                </a:path>
              </a:pathLst>
            </a:custGeom>
            <a:solidFill>
              <a:srgbClr val="993366"/>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67" name="Freeform 94"/>
            <p:cNvSpPr>
              <a:spLocks/>
            </p:cNvSpPr>
            <p:nvPr/>
          </p:nvSpPr>
          <p:spPr bwMode="auto">
            <a:xfrm>
              <a:off x="3652" y="2913"/>
              <a:ext cx="249" cy="230"/>
            </a:xfrm>
            <a:custGeom>
              <a:avLst/>
              <a:gdLst>
                <a:gd name="T0" fmla="*/ 120 w 291"/>
                <a:gd name="T1" fmla="*/ 0 h 272"/>
                <a:gd name="T2" fmla="*/ 120 w 291"/>
                <a:gd name="T3" fmla="*/ 0 h 272"/>
                <a:gd name="T4" fmla="*/ 0 w 291"/>
                <a:gd name="T5" fmla="*/ 131 h 272"/>
                <a:gd name="T6" fmla="*/ 291 w 291"/>
                <a:gd name="T7" fmla="*/ 272 h 272"/>
                <a:gd name="T8" fmla="*/ 120 w 291"/>
                <a:gd name="T9" fmla="*/ 0 h 272"/>
                <a:gd name="T10" fmla="*/ 120 w 291"/>
                <a:gd name="T11" fmla="*/ 0 h 272"/>
              </a:gdLst>
              <a:ahLst/>
              <a:cxnLst>
                <a:cxn ang="0">
                  <a:pos x="T0" y="T1"/>
                </a:cxn>
                <a:cxn ang="0">
                  <a:pos x="T2" y="T3"/>
                </a:cxn>
                <a:cxn ang="0">
                  <a:pos x="T4" y="T5"/>
                </a:cxn>
                <a:cxn ang="0">
                  <a:pos x="T6" y="T7"/>
                </a:cxn>
                <a:cxn ang="0">
                  <a:pos x="T8" y="T9"/>
                </a:cxn>
                <a:cxn ang="0">
                  <a:pos x="T10" y="T11"/>
                </a:cxn>
              </a:cxnLst>
              <a:rect l="0" t="0" r="r" b="b"/>
              <a:pathLst>
                <a:path w="291" h="272">
                  <a:moveTo>
                    <a:pt x="120" y="0"/>
                  </a:moveTo>
                  <a:lnTo>
                    <a:pt x="120" y="0"/>
                  </a:lnTo>
                  <a:cubicBezTo>
                    <a:pt x="70" y="30"/>
                    <a:pt x="30" y="81"/>
                    <a:pt x="0" y="131"/>
                  </a:cubicBezTo>
                  <a:lnTo>
                    <a:pt x="291" y="272"/>
                  </a:lnTo>
                  <a:lnTo>
                    <a:pt x="120" y="0"/>
                  </a:lnTo>
                  <a:lnTo>
                    <a:pt x="120" y="0"/>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68" name="Freeform 95"/>
            <p:cNvSpPr>
              <a:spLocks/>
            </p:cNvSpPr>
            <p:nvPr/>
          </p:nvSpPr>
          <p:spPr bwMode="auto">
            <a:xfrm>
              <a:off x="3755" y="2871"/>
              <a:ext cx="146" cy="272"/>
            </a:xfrm>
            <a:custGeom>
              <a:avLst/>
              <a:gdLst>
                <a:gd name="T0" fmla="*/ 171 w 171"/>
                <a:gd name="T1" fmla="*/ 0 h 322"/>
                <a:gd name="T2" fmla="*/ 171 w 171"/>
                <a:gd name="T3" fmla="*/ 0 h 322"/>
                <a:gd name="T4" fmla="*/ 0 w 171"/>
                <a:gd name="T5" fmla="*/ 50 h 322"/>
                <a:gd name="T6" fmla="*/ 171 w 171"/>
                <a:gd name="T7" fmla="*/ 322 h 322"/>
                <a:gd name="T8" fmla="*/ 171 w 171"/>
                <a:gd name="T9" fmla="*/ 0 h 322"/>
                <a:gd name="T10" fmla="*/ 171 w 171"/>
                <a:gd name="T11" fmla="*/ 0 h 322"/>
              </a:gdLst>
              <a:ahLst/>
              <a:cxnLst>
                <a:cxn ang="0">
                  <a:pos x="T0" y="T1"/>
                </a:cxn>
                <a:cxn ang="0">
                  <a:pos x="T2" y="T3"/>
                </a:cxn>
                <a:cxn ang="0">
                  <a:pos x="T4" y="T5"/>
                </a:cxn>
                <a:cxn ang="0">
                  <a:pos x="T6" y="T7"/>
                </a:cxn>
                <a:cxn ang="0">
                  <a:pos x="T8" y="T9"/>
                </a:cxn>
                <a:cxn ang="0">
                  <a:pos x="T10" y="T11"/>
                </a:cxn>
              </a:cxnLst>
              <a:rect l="0" t="0" r="r" b="b"/>
              <a:pathLst>
                <a:path w="171" h="322">
                  <a:moveTo>
                    <a:pt x="171" y="0"/>
                  </a:moveTo>
                  <a:lnTo>
                    <a:pt x="171" y="0"/>
                  </a:lnTo>
                  <a:cubicBezTo>
                    <a:pt x="110" y="0"/>
                    <a:pt x="50" y="20"/>
                    <a:pt x="0" y="50"/>
                  </a:cubicBezTo>
                  <a:lnTo>
                    <a:pt x="171" y="322"/>
                  </a:lnTo>
                  <a:lnTo>
                    <a:pt x="171" y="0"/>
                  </a:lnTo>
                  <a:lnTo>
                    <a:pt x="171" y="0"/>
                  </a:lnTo>
                  <a:close/>
                </a:path>
              </a:pathLst>
            </a:custGeom>
            <a:solidFill>
              <a:srgbClr val="FFFFCC"/>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69" name="Freeform 96"/>
            <p:cNvSpPr>
              <a:spLocks/>
            </p:cNvSpPr>
            <p:nvPr/>
          </p:nvSpPr>
          <p:spPr bwMode="auto">
            <a:xfrm>
              <a:off x="3755" y="2871"/>
              <a:ext cx="146" cy="272"/>
            </a:xfrm>
            <a:custGeom>
              <a:avLst/>
              <a:gdLst>
                <a:gd name="T0" fmla="*/ 171 w 171"/>
                <a:gd name="T1" fmla="*/ 0 h 322"/>
                <a:gd name="T2" fmla="*/ 171 w 171"/>
                <a:gd name="T3" fmla="*/ 0 h 322"/>
                <a:gd name="T4" fmla="*/ 0 w 171"/>
                <a:gd name="T5" fmla="*/ 50 h 322"/>
                <a:gd name="T6" fmla="*/ 171 w 171"/>
                <a:gd name="T7" fmla="*/ 322 h 322"/>
                <a:gd name="T8" fmla="*/ 171 w 171"/>
                <a:gd name="T9" fmla="*/ 0 h 322"/>
                <a:gd name="T10" fmla="*/ 171 w 171"/>
                <a:gd name="T11" fmla="*/ 0 h 322"/>
              </a:gdLst>
              <a:ahLst/>
              <a:cxnLst>
                <a:cxn ang="0">
                  <a:pos x="T0" y="T1"/>
                </a:cxn>
                <a:cxn ang="0">
                  <a:pos x="T2" y="T3"/>
                </a:cxn>
                <a:cxn ang="0">
                  <a:pos x="T4" y="T5"/>
                </a:cxn>
                <a:cxn ang="0">
                  <a:pos x="T6" y="T7"/>
                </a:cxn>
                <a:cxn ang="0">
                  <a:pos x="T8" y="T9"/>
                </a:cxn>
                <a:cxn ang="0">
                  <a:pos x="T10" y="T11"/>
                </a:cxn>
              </a:cxnLst>
              <a:rect l="0" t="0" r="r" b="b"/>
              <a:pathLst>
                <a:path w="171" h="322">
                  <a:moveTo>
                    <a:pt x="171" y="0"/>
                  </a:moveTo>
                  <a:lnTo>
                    <a:pt x="171" y="0"/>
                  </a:lnTo>
                  <a:cubicBezTo>
                    <a:pt x="110" y="0"/>
                    <a:pt x="50" y="20"/>
                    <a:pt x="0" y="50"/>
                  </a:cubicBezTo>
                  <a:lnTo>
                    <a:pt x="171" y="322"/>
                  </a:lnTo>
                  <a:lnTo>
                    <a:pt x="171" y="0"/>
                  </a:lnTo>
                  <a:lnTo>
                    <a:pt x="171" y="0"/>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70" name="Freeform 97"/>
            <p:cNvSpPr>
              <a:spLocks/>
            </p:cNvSpPr>
            <p:nvPr/>
          </p:nvSpPr>
          <p:spPr bwMode="auto">
            <a:xfrm>
              <a:off x="3481" y="2935"/>
              <a:ext cx="214" cy="29"/>
            </a:xfrm>
            <a:custGeom>
              <a:avLst/>
              <a:gdLst>
                <a:gd name="T0" fmla="*/ 0 w 50"/>
                <a:gd name="T1" fmla="*/ 0 h 20"/>
                <a:gd name="T2" fmla="*/ 0 w 50"/>
                <a:gd name="T3" fmla="*/ 0 h 20"/>
                <a:gd name="T4" fmla="*/ 20 w 50"/>
                <a:gd name="T5" fmla="*/ 0 h 20"/>
                <a:gd name="T6" fmla="*/ 50 w 50"/>
                <a:gd name="T7" fmla="*/ 20 h 20"/>
              </a:gdLst>
              <a:ahLst/>
              <a:cxnLst>
                <a:cxn ang="0">
                  <a:pos x="T0" y="T1"/>
                </a:cxn>
                <a:cxn ang="0">
                  <a:pos x="T2" y="T3"/>
                </a:cxn>
                <a:cxn ang="0">
                  <a:pos x="T4" y="T5"/>
                </a:cxn>
                <a:cxn ang="0">
                  <a:pos x="T6" y="T7"/>
                </a:cxn>
              </a:cxnLst>
              <a:rect l="0" t="0" r="r" b="b"/>
              <a:pathLst>
                <a:path w="50" h="20">
                  <a:moveTo>
                    <a:pt x="0" y="0"/>
                  </a:moveTo>
                  <a:lnTo>
                    <a:pt x="0" y="0"/>
                  </a:lnTo>
                  <a:lnTo>
                    <a:pt x="20" y="0"/>
                  </a:lnTo>
                  <a:lnTo>
                    <a:pt x="50" y="20"/>
                  </a:lnTo>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71" name="Freeform 98"/>
            <p:cNvSpPr>
              <a:spLocks/>
            </p:cNvSpPr>
            <p:nvPr/>
          </p:nvSpPr>
          <p:spPr bwMode="auto">
            <a:xfrm>
              <a:off x="3798" y="2752"/>
              <a:ext cx="34" cy="127"/>
            </a:xfrm>
            <a:custGeom>
              <a:avLst/>
              <a:gdLst>
                <a:gd name="T0" fmla="*/ 0 w 40"/>
                <a:gd name="T1" fmla="*/ 0 h 151"/>
                <a:gd name="T2" fmla="*/ 0 w 40"/>
                <a:gd name="T3" fmla="*/ 0 h 151"/>
                <a:gd name="T4" fmla="*/ 20 w 40"/>
                <a:gd name="T5" fmla="*/ 0 h 151"/>
                <a:gd name="T6" fmla="*/ 40 w 40"/>
                <a:gd name="T7" fmla="*/ 151 h 151"/>
              </a:gdLst>
              <a:ahLst/>
              <a:cxnLst>
                <a:cxn ang="0">
                  <a:pos x="T0" y="T1"/>
                </a:cxn>
                <a:cxn ang="0">
                  <a:pos x="T2" y="T3"/>
                </a:cxn>
                <a:cxn ang="0">
                  <a:pos x="T4" y="T5"/>
                </a:cxn>
                <a:cxn ang="0">
                  <a:pos x="T6" y="T7"/>
                </a:cxn>
              </a:cxnLst>
              <a:rect l="0" t="0" r="r" b="b"/>
              <a:pathLst>
                <a:path w="40" h="151">
                  <a:moveTo>
                    <a:pt x="0" y="0"/>
                  </a:moveTo>
                  <a:lnTo>
                    <a:pt x="0" y="0"/>
                  </a:lnTo>
                  <a:lnTo>
                    <a:pt x="20" y="0"/>
                  </a:lnTo>
                  <a:lnTo>
                    <a:pt x="40" y="151"/>
                  </a:lnTo>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73" name="Rectangle 100"/>
            <p:cNvSpPr>
              <a:spLocks noChangeArrowheads="1"/>
            </p:cNvSpPr>
            <p:nvPr/>
          </p:nvSpPr>
          <p:spPr bwMode="auto">
            <a:xfrm>
              <a:off x="3588" y="3427"/>
              <a:ext cx="638" cy="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Bold"/>
                  <a:cs typeface="Arial" pitchFamily="34" charset="0"/>
                </a:rPr>
                <a:t>55 </a:t>
              </a:r>
              <a:r>
                <a:rPr kumimoji="0" lang="fr-FR" altLang="fr-FR" sz="1000" b="1" i="0" u="none" strike="noStrike" cap="none" normalizeH="0" baseline="0" dirty="0" err="1" smtClean="0">
                  <a:ln>
                    <a:noFill/>
                  </a:ln>
                  <a:solidFill>
                    <a:srgbClr val="000000"/>
                  </a:solidFill>
                  <a:effectLst/>
                  <a:latin typeface="Calibri Bold"/>
                  <a:cs typeface="Arial" pitchFamily="34" charset="0"/>
                </a:rPr>
                <a:t>answers</a:t>
              </a:r>
              <a:r>
                <a:rPr kumimoji="0" lang="fr-FR" altLang="fr-FR" sz="1000" b="1" i="0" u="none" strike="noStrike" cap="none" normalizeH="0" baseline="0" dirty="0" smtClean="0">
                  <a:ln>
                    <a:noFill/>
                  </a:ln>
                  <a:solidFill>
                    <a:srgbClr val="000000"/>
                  </a:solidFill>
                  <a:effectLst/>
                  <a:latin typeface="Calibri Bold"/>
                  <a:cs typeface="Arial" pitchFamily="34" charset="0"/>
                </a:rPr>
                <a:t> = 82 %</a:t>
              </a:r>
              <a:endParaRPr kumimoji="0" lang="fr-FR" altLang="fr-FR" sz="1000" b="0" i="0" u="none" strike="noStrike" cap="none" normalizeH="0" baseline="0" dirty="0" smtClean="0">
                <a:ln>
                  <a:noFill/>
                </a:ln>
                <a:solidFill>
                  <a:schemeClr val="tx1"/>
                </a:solidFill>
                <a:effectLst/>
                <a:cs typeface="Arial" pitchFamily="34" charset="0"/>
              </a:endParaRPr>
            </a:p>
          </p:txBody>
        </p:sp>
        <p:sp>
          <p:nvSpPr>
            <p:cNvPr id="2174" name="Rectangle 101"/>
            <p:cNvSpPr>
              <a:spLocks noChangeArrowheads="1"/>
            </p:cNvSpPr>
            <p:nvPr/>
          </p:nvSpPr>
          <p:spPr bwMode="auto">
            <a:xfrm>
              <a:off x="4176" y="342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5" name="Rectangle 102"/>
            <p:cNvSpPr>
              <a:spLocks noChangeArrowheads="1"/>
            </p:cNvSpPr>
            <p:nvPr/>
          </p:nvSpPr>
          <p:spPr bwMode="auto">
            <a:xfrm>
              <a:off x="4202" y="342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6" name="Rectangle 103"/>
            <p:cNvSpPr>
              <a:spLocks noChangeArrowheads="1"/>
            </p:cNvSpPr>
            <p:nvPr/>
          </p:nvSpPr>
          <p:spPr bwMode="auto">
            <a:xfrm>
              <a:off x="4219" y="342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8" name="Rectangle 105"/>
            <p:cNvSpPr>
              <a:spLocks noChangeArrowheads="1"/>
            </p:cNvSpPr>
            <p:nvPr/>
          </p:nvSpPr>
          <p:spPr bwMode="auto">
            <a:xfrm>
              <a:off x="4322" y="3427"/>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79" name="Rectangle 106"/>
            <p:cNvSpPr>
              <a:spLocks noChangeArrowheads="1"/>
            </p:cNvSpPr>
            <p:nvPr/>
          </p:nvSpPr>
          <p:spPr bwMode="auto">
            <a:xfrm>
              <a:off x="3128" y="2910"/>
              <a:ext cx="377" cy="1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000" b="1" i="0" u="none" strike="noStrike" cap="none" normalizeH="0" baseline="0" dirty="0" smtClean="0">
                  <a:ln>
                    <a:noFill/>
                  </a:ln>
                  <a:solidFill>
                    <a:srgbClr val="000000"/>
                  </a:solidFill>
                  <a:effectLst/>
                  <a:latin typeface="Calibri Bold"/>
                </a:rPr>
                <a:t>6 </a:t>
              </a:r>
              <a:r>
                <a:rPr kumimoji="0" lang="fr-FR" altLang="fr-FR" sz="1000" b="1" i="0" u="none" strike="noStrike" cap="none" normalizeH="0" baseline="0" dirty="0" err="1" smtClean="0">
                  <a:ln>
                    <a:noFill/>
                  </a:ln>
                  <a:solidFill>
                    <a:srgbClr val="000000"/>
                  </a:solidFill>
                  <a:effectLst/>
                  <a:latin typeface="Calibri Bold"/>
                </a:rPr>
                <a:t>answers</a:t>
              </a:r>
              <a:r>
                <a:rPr kumimoji="0" lang="fr-FR" altLang="fr-FR" sz="1000" b="1" i="0" u="none" strike="noStrike" cap="none" normalizeH="0" baseline="0" dirty="0" smtClean="0">
                  <a:ln>
                    <a:noFill/>
                  </a:ln>
                  <a:solidFill>
                    <a:srgbClr val="000000"/>
                  </a:solidFill>
                  <a:effectLst/>
                  <a:latin typeface="Calibri Bold"/>
                </a:rPr>
                <a:t>    </a:t>
              </a:r>
            </a:p>
            <a:p>
              <a:pPr marL="0" marR="0" lvl="0" indent="0" algn="l" defTabSz="914400" rtl="0" eaLnBrk="1" fontAlgn="base" latinLnBrk="0" hangingPunct="1">
                <a:lnSpc>
                  <a:spcPct val="100000"/>
                </a:lnSpc>
                <a:spcBef>
                  <a:spcPct val="0"/>
                </a:spcBef>
                <a:spcAft>
                  <a:spcPct val="0"/>
                </a:spcAft>
                <a:buClrTx/>
                <a:buSzTx/>
                <a:buFontTx/>
                <a:buNone/>
                <a:tabLst/>
              </a:pPr>
              <a:r>
                <a:rPr lang="fr-FR" altLang="fr-FR" sz="1000" b="1" dirty="0">
                  <a:solidFill>
                    <a:srgbClr val="000000"/>
                  </a:solidFill>
                  <a:latin typeface="Calibri Bold"/>
                </a:rPr>
                <a:t> </a:t>
              </a:r>
              <a:r>
                <a:rPr lang="fr-FR" altLang="fr-FR" sz="1000" b="1" dirty="0" smtClean="0">
                  <a:solidFill>
                    <a:srgbClr val="000000"/>
                  </a:solidFill>
                  <a:latin typeface="Calibri Bold"/>
                </a:rPr>
                <a:t>   </a:t>
              </a:r>
              <a:r>
                <a:rPr kumimoji="0" lang="fr-FR" altLang="fr-FR" sz="1000" b="1" i="0" u="none" strike="noStrike" cap="none" normalizeH="0" baseline="0" dirty="0" smtClean="0">
                  <a:ln>
                    <a:noFill/>
                  </a:ln>
                  <a:solidFill>
                    <a:srgbClr val="000000"/>
                  </a:solidFill>
                  <a:effectLst/>
                  <a:latin typeface="Calibri Bold"/>
                </a:rPr>
                <a:t>= 9%</a:t>
              </a:r>
              <a:endParaRPr kumimoji="0" lang="fr-FR" altLang="fr-FR" sz="1000" b="0" i="0" u="none" strike="noStrike" cap="none" normalizeH="0" baseline="0" dirty="0" smtClean="0">
                <a:ln>
                  <a:noFill/>
                </a:ln>
                <a:solidFill>
                  <a:schemeClr val="tx1"/>
                </a:solidFill>
                <a:effectLst/>
              </a:endParaRPr>
            </a:p>
          </p:txBody>
        </p:sp>
        <p:sp>
          <p:nvSpPr>
            <p:cNvPr id="2180" name="Rectangle 107"/>
            <p:cNvSpPr>
              <a:spLocks noChangeArrowheads="1"/>
            </p:cNvSpPr>
            <p:nvPr/>
          </p:nvSpPr>
          <p:spPr bwMode="auto">
            <a:xfrm>
              <a:off x="3481" y="2893"/>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2" name="Rectangle 109"/>
            <p:cNvSpPr>
              <a:spLocks noChangeArrowheads="1"/>
            </p:cNvSpPr>
            <p:nvPr/>
          </p:nvSpPr>
          <p:spPr bwMode="auto">
            <a:xfrm>
              <a:off x="3524" y="2893"/>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4" name="Rectangle 111"/>
            <p:cNvSpPr>
              <a:spLocks noChangeArrowheads="1"/>
            </p:cNvSpPr>
            <p:nvPr/>
          </p:nvSpPr>
          <p:spPr bwMode="auto">
            <a:xfrm>
              <a:off x="3575" y="2699"/>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6" name="Rectangle 113"/>
            <p:cNvSpPr>
              <a:spLocks noChangeArrowheads="1"/>
            </p:cNvSpPr>
            <p:nvPr/>
          </p:nvSpPr>
          <p:spPr bwMode="auto">
            <a:xfrm>
              <a:off x="3652" y="2699"/>
              <a:ext cx="7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dirty="0" smtClean="0">
                  <a:ln>
                    <a:noFill/>
                  </a:ln>
                  <a:solidFill>
                    <a:srgbClr val="000000"/>
                  </a:solidFill>
                  <a:effectLst/>
                  <a:latin typeface="Calibri Bold"/>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8" name="Rectangle 115"/>
            <p:cNvSpPr>
              <a:spLocks noChangeArrowheads="1"/>
            </p:cNvSpPr>
            <p:nvPr/>
          </p:nvSpPr>
          <p:spPr bwMode="auto">
            <a:xfrm>
              <a:off x="3720" y="2699"/>
              <a:ext cx="0" cy="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2189" name="Freeform 116"/>
            <p:cNvSpPr>
              <a:spLocks/>
            </p:cNvSpPr>
            <p:nvPr/>
          </p:nvSpPr>
          <p:spPr bwMode="auto">
            <a:xfrm>
              <a:off x="4666" y="2752"/>
              <a:ext cx="773" cy="789"/>
            </a:xfrm>
            <a:custGeom>
              <a:avLst/>
              <a:gdLst>
                <a:gd name="T0" fmla="*/ 0 w 903"/>
                <a:gd name="T1" fmla="*/ 935 h 935"/>
                <a:gd name="T2" fmla="*/ 0 w 903"/>
                <a:gd name="T3" fmla="*/ 935 h 935"/>
                <a:gd name="T4" fmla="*/ 903 w 903"/>
                <a:gd name="T5" fmla="*/ 935 h 935"/>
                <a:gd name="T6" fmla="*/ 903 w 903"/>
                <a:gd name="T7" fmla="*/ 0 h 935"/>
                <a:gd name="T8" fmla="*/ 0 w 903"/>
                <a:gd name="T9" fmla="*/ 0 h 935"/>
                <a:gd name="T10" fmla="*/ 0 w 903"/>
                <a:gd name="T11" fmla="*/ 935 h 935"/>
              </a:gdLst>
              <a:ahLst/>
              <a:cxnLst>
                <a:cxn ang="0">
                  <a:pos x="T0" y="T1"/>
                </a:cxn>
                <a:cxn ang="0">
                  <a:pos x="T2" y="T3"/>
                </a:cxn>
                <a:cxn ang="0">
                  <a:pos x="T4" y="T5"/>
                </a:cxn>
                <a:cxn ang="0">
                  <a:pos x="T6" y="T7"/>
                </a:cxn>
                <a:cxn ang="0">
                  <a:pos x="T8" y="T9"/>
                </a:cxn>
                <a:cxn ang="0">
                  <a:pos x="T10" y="T11"/>
                </a:cxn>
              </a:cxnLst>
              <a:rect l="0" t="0" r="r" b="b"/>
              <a:pathLst>
                <a:path w="903" h="935">
                  <a:moveTo>
                    <a:pt x="0" y="935"/>
                  </a:moveTo>
                  <a:lnTo>
                    <a:pt x="0" y="935"/>
                  </a:lnTo>
                  <a:lnTo>
                    <a:pt x="903" y="935"/>
                  </a:lnTo>
                  <a:lnTo>
                    <a:pt x="903" y="0"/>
                  </a:lnTo>
                  <a:lnTo>
                    <a:pt x="0" y="0"/>
                  </a:lnTo>
                  <a:lnTo>
                    <a:pt x="0" y="935"/>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90" name="Freeform 117"/>
            <p:cNvSpPr>
              <a:spLocks/>
            </p:cNvSpPr>
            <p:nvPr/>
          </p:nvSpPr>
          <p:spPr bwMode="auto">
            <a:xfrm>
              <a:off x="4700" y="2811"/>
              <a:ext cx="43" cy="43"/>
            </a:xfrm>
            <a:custGeom>
              <a:avLst/>
              <a:gdLst>
                <a:gd name="T0" fmla="*/ 0 w 50"/>
                <a:gd name="T1" fmla="*/ 51 h 51"/>
                <a:gd name="T2" fmla="*/ 0 w 50"/>
                <a:gd name="T3" fmla="*/ 51 h 51"/>
                <a:gd name="T4" fmla="*/ 50 w 50"/>
                <a:gd name="T5" fmla="*/ 51 h 51"/>
                <a:gd name="T6" fmla="*/ 50 w 50"/>
                <a:gd name="T7" fmla="*/ 0 h 51"/>
                <a:gd name="T8" fmla="*/ 0 w 50"/>
                <a:gd name="T9" fmla="*/ 0 h 51"/>
                <a:gd name="T10" fmla="*/ 0 w 50"/>
                <a:gd name="T11" fmla="*/ 51 h 51"/>
              </a:gdLst>
              <a:ahLst/>
              <a:cxnLst>
                <a:cxn ang="0">
                  <a:pos x="T0" y="T1"/>
                </a:cxn>
                <a:cxn ang="0">
                  <a:pos x="T2" y="T3"/>
                </a:cxn>
                <a:cxn ang="0">
                  <a:pos x="T4" y="T5"/>
                </a:cxn>
                <a:cxn ang="0">
                  <a:pos x="T6" y="T7"/>
                </a:cxn>
                <a:cxn ang="0">
                  <a:pos x="T8" y="T9"/>
                </a:cxn>
                <a:cxn ang="0">
                  <a:pos x="T10" y="T11"/>
                </a:cxn>
              </a:cxnLst>
              <a:rect l="0" t="0" r="r" b="b"/>
              <a:pathLst>
                <a:path w="50" h="51">
                  <a:moveTo>
                    <a:pt x="0" y="51"/>
                  </a:moveTo>
                  <a:lnTo>
                    <a:pt x="0" y="51"/>
                  </a:lnTo>
                  <a:lnTo>
                    <a:pt x="50" y="51"/>
                  </a:lnTo>
                  <a:lnTo>
                    <a:pt x="50" y="0"/>
                  </a:lnTo>
                  <a:lnTo>
                    <a:pt x="0" y="0"/>
                  </a:lnTo>
                  <a:lnTo>
                    <a:pt x="0" y="51"/>
                  </a:lnTo>
                  <a:close/>
                </a:path>
              </a:pathLst>
            </a:custGeom>
            <a:solidFill>
              <a:srgbClr val="9999FF"/>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191" name="Freeform 118"/>
            <p:cNvSpPr>
              <a:spLocks/>
            </p:cNvSpPr>
            <p:nvPr/>
          </p:nvSpPr>
          <p:spPr bwMode="auto">
            <a:xfrm>
              <a:off x="4700" y="2811"/>
              <a:ext cx="43" cy="43"/>
            </a:xfrm>
            <a:custGeom>
              <a:avLst/>
              <a:gdLst>
                <a:gd name="T0" fmla="*/ 0 w 50"/>
                <a:gd name="T1" fmla="*/ 51 h 51"/>
                <a:gd name="T2" fmla="*/ 0 w 50"/>
                <a:gd name="T3" fmla="*/ 51 h 51"/>
                <a:gd name="T4" fmla="*/ 50 w 50"/>
                <a:gd name="T5" fmla="*/ 51 h 51"/>
                <a:gd name="T6" fmla="*/ 50 w 50"/>
                <a:gd name="T7" fmla="*/ 0 h 51"/>
                <a:gd name="T8" fmla="*/ 0 w 50"/>
                <a:gd name="T9" fmla="*/ 0 h 51"/>
                <a:gd name="T10" fmla="*/ 0 w 50"/>
                <a:gd name="T11" fmla="*/ 51 h 51"/>
              </a:gdLst>
              <a:ahLst/>
              <a:cxnLst>
                <a:cxn ang="0">
                  <a:pos x="T0" y="T1"/>
                </a:cxn>
                <a:cxn ang="0">
                  <a:pos x="T2" y="T3"/>
                </a:cxn>
                <a:cxn ang="0">
                  <a:pos x="T4" y="T5"/>
                </a:cxn>
                <a:cxn ang="0">
                  <a:pos x="T6" y="T7"/>
                </a:cxn>
                <a:cxn ang="0">
                  <a:pos x="T8" y="T9"/>
                </a:cxn>
                <a:cxn ang="0">
                  <a:pos x="T10" y="T11"/>
                </a:cxn>
              </a:cxnLst>
              <a:rect l="0" t="0" r="r" b="b"/>
              <a:pathLst>
                <a:path w="50" h="51">
                  <a:moveTo>
                    <a:pt x="0" y="51"/>
                  </a:moveTo>
                  <a:lnTo>
                    <a:pt x="0" y="51"/>
                  </a:lnTo>
                  <a:lnTo>
                    <a:pt x="50" y="51"/>
                  </a:lnTo>
                  <a:lnTo>
                    <a:pt x="50" y="0"/>
                  </a:lnTo>
                  <a:lnTo>
                    <a:pt x="0" y="0"/>
                  </a:lnTo>
                  <a:lnTo>
                    <a:pt x="0" y="51"/>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192" name="Rectangle 119"/>
            <p:cNvSpPr>
              <a:spLocks noChangeArrowheads="1"/>
            </p:cNvSpPr>
            <p:nvPr/>
          </p:nvSpPr>
          <p:spPr bwMode="auto">
            <a:xfrm>
              <a:off x="4778" y="2775"/>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d</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3" name="Rectangle 120"/>
            <p:cNvSpPr>
              <a:spLocks noChangeArrowheads="1"/>
            </p:cNvSpPr>
            <p:nvPr/>
          </p:nvSpPr>
          <p:spPr bwMode="auto">
            <a:xfrm>
              <a:off x="4829" y="2775"/>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4" name="Rectangle 121"/>
            <p:cNvSpPr>
              <a:spLocks noChangeArrowheads="1"/>
            </p:cNvSpPr>
            <p:nvPr/>
          </p:nvSpPr>
          <p:spPr bwMode="auto">
            <a:xfrm>
              <a:off x="4855" y="2775"/>
              <a:ext cx="9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5" name="Rectangle 122"/>
            <p:cNvSpPr>
              <a:spLocks noChangeArrowheads="1"/>
            </p:cNvSpPr>
            <p:nvPr/>
          </p:nvSpPr>
          <p:spPr bwMode="auto">
            <a:xfrm>
              <a:off x="4898" y="2775"/>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6" name="Rectangle 123"/>
            <p:cNvSpPr>
              <a:spLocks noChangeArrowheads="1"/>
            </p:cNvSpPr>
            <p:nvPr/>
          </p:nvSpPr>
          <p:spPr bwMode="auto">
            <a:xfrm>
              <a:off x="4923" y="2775"/>
              <a:ext cx="8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7" name="Rectangle 124"/>
            <p:cNvSpPr>
              <a:spLocks noChangeArrowheads="1"/>
            </p:cNvSpPr>
            <p:nvPr/>
          </p:nvSpPr>
          <p:spPr bwMode="auto">
            <a:xfrm>
              <a:off x="4958" y="2775"/>
              <a:ext cx="1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8" name="Rectangle 125"/>
            <p:cNvSpPr>
              <a:spLocks noChangeArrowheads="1"/>
            </p:cNvSpPr>
            <p:nvPr/>
          </p:nvSpPr>
          <p:spPr bwMode="auto">
            <a:xfrm>
              <a:off x="5000" y="2775"/>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l</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199" name="Rectangle 126"/>
            <p:cNvSpPr>
              <a:spLocks noChangeArrowheads="1"/>
            </p:cNvSpPr>
            <p:nvPr/>
          </p:nvSpPr>
          <p:spPr bwMode="auto">
            <a:xfrm>
              <a:off x="5026" y="2775"/>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0" name="Rectangle 127"/>
            <p:cNvSpPr>
              <a:spLocks noChangeArrowheads="1"/>
            </p:cNvSpPr>
            <p:nvPr/>
          </p:nvSpPr>
          <p:spPr bwMode="auto">
            <a:xfrm>
              <a:off x="5052" y="2775"/>
              <a:ext cx="9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z</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1" name="Rectangle 128"/>
            <p:cNvSpPr>
              <a:spLocks noChangeArrowheads="1"/>
            </p:cNvSpPr>
            <p:nvPr/>
          </p:nvSpPr>
          <p:spPr bwMode="auto">
            <a:xfrm>
              <a:off x="5086" y="2775"/>
              <a:ext cx="1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2" name="Rectangle 129"/>
            <p:cNvSpPr>
              <a:spLocks noChangeArrowheads="1"/>
            </p:cNvSpPr>
            <p:nvPr/>
          </p:nvSpPr>
          <p:spPr bwMode="auto">
            <a:xfrm>
              <a:off x="5130" y="2775"/>
              <a:ext cx="8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3" name="Rectangle 130"/>
            <p:cNvSpPr>
              <a:spLocks noChangeArrowheads="1"/>
            </p:cNvSpPr>
            <p:nvPr/>
          </p:nvSpPr>
          <p:spPr bwMode="auto">
            <a:xfrm>
              <a:off x="5163" y="2775"/>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4" name="Rectangle 131"/>
            <p:cNvSpPr>
              <a:spLocks noChangeArrowheads="1"/>
            </p:cNvSpPr>
            <p:nvPr/>
          </p:nvSpPr>
          <p:spPr bwMode="auto">
            <a:xfrm>
              <a:off x="5189" y="2775"/>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5" name="Rectangle 132"/>
            <p:cNvSpPr>
              <a:spLocks noChangeArrowheads="1"/>
            </p:cNvSpPr>
            <p:nvPr/>
          </p:nvSpPr>
          <p:spPr bwMode="auto">
            <a:xfrm>
              <a:off x="5240" y="2775"/>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6" name="Freeform 133"/>
            <p:cNvSpPr>
              <a:spLocks/>
            </p:cNvSpPr>
            <p:nvPr/>
          </p:nvSpPr>
          <p:spPr bwMode="auto">
            <a:xfrm>
              <a:off x="4700" y="3074"/>
              <a:ext cx="43" cy="42"/>
            </a:xfrm>
            <a:custGeom>
              <a:avLst/>
              <a:gdLst>
                <a:gd name="T0" fmla="*/ 0 w 50"/>
                <a:gd name="T1" fmla="*/ 50 h 50"/>
                <a:gd name="T2" fmla="*/ 0 w 50"/>
                <a:gd name="T3" fmla="*/ 50 h 50"/>
                <a:gd name="T4" fmla="*/ 50 w 50"/>
                <a:gd name="T5" fmla="*/ 50 h 50"/>
                <a:gd name="T6" fmla="*/ 50 w 50"/>
                <a:gd name="T7" fmla="*/ 0 h 50"/>
                <a:gd name="T8" fmla="*/ 0 w 50"/>
                <a:gd name="T9" fmla="*/ 0 h 50"/>
                <a:gd name="T10" fmla="*/ 0 w 50"/>
                <a:gd name="T11" fmla="*/ 50 h 50"/>
              </a:gdLst>
              <a:ahLst/>
              <a:cxnLst>
                <a:cxn ang="0">
                  <a:pos x="T0" y="T1"/>
                </a:cxn>
                <a:cxn ang="0">
                  <a:pos x="T2" y="T3"/>
                </a:cxn>
                <a:cxn ang="0">
                  <a:pos x="T4" y="T5"/>
                </a:cxn>
                <a:cxn ang="0">
                  <a:pos x="T6" y="T7"/>
                </a:cxn>
                <a:cxn ang="0">
                  <a:pos x="T8" y="T9"/>
                </a:cxn>
                <a:cxn ang="0">
                  <a:pos x="T10" y="T11"/>
                </a:cxn>
              </a:cxnLst>
              <a:rect l="0" t="0" r="r" b="b"/>
              <a:pathLst>
                <a:path w="50" h="50">
                  <a:moveTo>
                    <a:pt x="0" y="50"/>
                  </a:moveTo>
                  <a:lnTo>
                    <a:pt x="0" y="50"/>
                  </a:lnTo>
                  <a:lnTo>
                    <a:pt x="50" y="50"/>
                  </a:lnTo>
                  <a:lnTo>
                    <a:pt x="50" y="0"/>
                  </a:lnTo>
                  <a:lnTo>
                    <a:pt x="0" y="0"/>
                  </a:lnTo>
                  <a:lnTo>
                    <a:pt x="0" y="50"/>
                  </a:lnTo>
                  <a:close/>
                </a:path>
              </a:pathLst>
            </a:custGeom>
            <a:solidFill>
              <a:srgbClr val="993366"/>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207" name="Freeform 134"/>
            <p:cNvSpPr>
              <a:spLocks/>
            </p:cNvSpPr>
            <p:nvPr/>
          </p:nvSpPr>
          <p:spPr bwMode="auto">
            <a:xfrm>
              <a:off x="4700" y="3074"/>
              <a:ext cx="43" cy="42"/>
            </a:xfrm>
            <a:custGeom>
              <a:avLst/>
              <a:gdLst>
                <a:gd name="T0" fmla="*/ 0 w 50"/>
                <a:gd name="T1" fmla="*/ 50 h 50"/>
                <a:gd name="T2" fmla="*/ 0 w 50"/>
                <a:gd name="T3" fmla="*/ 50 h 50"/>
                <a:gd name="T4" fmla="*/ 50 w 50"/>
                <a:gd name="T5" fmla="*/ 50 h 50"/>
                <a:gd name="T6" fmla="*/ 50 w 50"/>
                <a:gd name="T7" fmla="*/ 0 h 50"/>
                <a:gd name="T8" fmla="*/ 0 w 50"/>
                <a:gd name="T9" fmla="*/ 0 h 50"/>
                <a:gd name="T10" fmla="*/ 0 w 50"/>
                <a:gd name="T11" fmla="*/ 50 h 50"/>
              </a:gdLst>
              <a:ahLst/>
              <a:cxnLst>
                <a:cxn ang="0">
                  <a:pos x="T0" y="T1"/>
                </a:cxn>
                <a:cxn ang="0">
                  <a:pos x="T2" y="T3"/>
                </a:cxn>
                <a:cxn ang="0">
                  <a:pos x="T4" y="T5"/>
                </a:cxn>
                <a:cxn ang="0">
                  <a:pos x="T6" y="T7"/>
                </a:cxn>
                <a:cxn ang="0">
                  <a:pos x="T8" y="T9"/>
                </a:cxn>
                <a:cxn ang="0">
                  <a:pos x="T10" y="T11"/>
                </a:cxn>
              </a:cxnLst>
              <a:rect l="0" t="0" r="r" b="b"/>
              <a:pathLst>
                <a:path w="50" h="50">
                  <a:moveTo>
                    <a:pt x="0" y="50"/>
                  </a:moveTo>
                  <a:lnTo>
                    <a:pt x="0" y="50"/>
                  </a:lnTo>
                  <a:lnTo>
                    <a:pt x="50" y="50"/>
                  </a:lnTo>
                  <a:lnTo>
                    <a:pt x="50" y="0"/>
                  </a:lnTo>
                  <a:lnTo>
                    <a:pt x="0" y="0"/>
                  </a:lnTo>
                  <a:lnTo>
                    <a:pt x="0" y="50"/>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208" name="Rectangle 135"/>
            <p:cNvSpPr>
              <a:spLocks noChangeArrowheads="1"/>
            </p:cNvSpPr>
            <p:nvPr/>
          </p:nvSpPr>
          <p:spPr bwMode="auto">
            <a:xfrm>
              <a:off x="4778" y="3038"/>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09" name="Rectangle 136"/>
            <p:cNvSpPr>
              <a:spLocks noChangeArrowheads="1"/>
            </p:cNvSpPr>
            <p:nvPr/>
          </p:nvSpPr>
          <p:spPr bwMode="auto">
            <a:xfrm>
              <a:off x="4829" y="3038"/>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0" name="Rectangle 137"/>
            <p:cNvSpPr>
              <a:spLocks noChangeArrowheads="1"/>
            </p:cNvSpPr>
            <p:nvPr/>
          </p:nvSpPr>
          <p:spPr bwMode="auto">
            <a:xfrm>
              <a:off x="4881" y="3038"/>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l</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1" name="Rectangle 138"/>
            <p:cNvSpPr>
              <a:spLocks noChangeArrowheads="1"/>
            </p:cNvSpPr>
            <p:nvPr/>
          </p:nvSpPr>
          <p:spPr bwMode="auto">
            <a:xfrm>
              <a:off x="4906" y="3038"/>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2" name="Rectangle 139"/>
            <p:cNvSpPr>
              <a:spLocks noChangeArrowheads="1"/>
            </p:cNvSpPr>
            <p:nvPr/>
          </p:nvSpPr>
          <p:spPr bwMode="auto">
            <a:xfrm>
              <a:off x="4932" y="3038"/>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3" name="Rectangle 140"/>
            <p:cNvSpPr>
              <a:spLocks noChangeArrowheads="1"/>
            </p:cNvSpPr>
            <p:nvPr/>
          </p:nvSpPr>
          <p:spPr bwMode="auto">
            <a:xfrm>
              <a:off x="4983" y="3038"/>
              <a:ext cx="1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4" name="Rectangle 141"/>
            <p:cNvSpPr>
              <a:spLocks noChangeArrowheads="1"/>
            </p:cNvSpPr>
            <p:nvPr/>
          </p:nvSpPr>
          <p:spPr bwMode="auto">
            <a:xfrm>
              <a:off x="5036" y="3038"/>
              <a:ext cx="7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5" name="Rectangle 142"/>
            <p:cNvSpPr>
              <a:spLocks noChangeArrowheads="1"/>
            </p:cNvSpPr>
            <p:nvPr/>
          </p:nvSpPr>
          <p:spPr bwMode="auto">
            <a:xfrm>
              <a:off x="5053" y="3038"/>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6" name="Rectangle 143"/>
            <p:cNvSpPr>
              <a:spLocks noChangeArrowheads="1"/>
            </p:cNvSpPr>
            <p:nvPr/>
          </p:nvSpPr>
          <p:spPr bwMode="auto">
            <a:xfrm>
              <a:off x="5077" y="3038"/>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7" name="Rectangle 144"/>
            <p:cNvSpPr>
              <a:spLocks noChangeArrowheads="1"/>
            </p:cNvSpPr>
            <p:nvPr/>
          </p:nvSpPr>
          <p:spPr bwMode="auto">
            <a:xfrm>
              <a:off x="5130" y="3038"/>
              <a:ext cx="8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8" name="Rectangle 145"/>
            <p:cNvSpPr>
              <a:spLocks noChangeArrowheads="1"/>
            </p:cNvSpPr>
            <p:nvPr/>
          </p:nvSpPr>
          <p:spPr bwMode="auto">
            <a:xfrm>
              <a:off x="5163" y="3038"/>
              <a:ext cx="1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19" name="Rectangle 146"/>
            <p:cNvSpPr>
              <a:spLocks noChangeArrowheads="1"/>
            </p:cNvSpPr>
            <p:nvPr/>
          </p:nvSpPr>
          <p:spPr bwMode="auto">
            <a:xfrm>
              <a:off x="5215" y="3038"/>
              <a:ext cx="87"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r</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0" name="Rectangle 147"/>
            <p:cNvSpPr>
              <a:spLocks noChangeArrowheads="1"/>
            </p:cNvSpPr>
            <p:nvPr/>
          </p:nvSpPr>
          <p:spPr bwMode="auto">
            <a:xfrm>
              <a:off x="5249" y="3038"/>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1" name="Rectangle 148"/>
            <p:cNvSpPr>
              <a:spLocks noChangeArrowheads="1"/>
            </p:cNvSpPr>
            <p:nvPr/>
          </p:nvSpPr>
          <p:spPr bwMode="auto">
            <a:xfrm>
              <a:off x="4778" y="3148"/>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u</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2" name="Rectangle 149"/>
            <p:cNvSpPr>
              <a:spLocks noChangeArrowheads="1"/>
            </p:cNvSpPr>
            <p:nvPr/>
          </p:nvSpPr>
          <p:spPr bwMode="auto">
            <a:xfrm>
              <a:off x="4829" y="3148"/>
              <a:ext cx="9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s</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3" name="Rectangle 150"/>
            <p:cNvSpPr>
              <a:spLocks noChangeArrowheads="1"/>
            </p:cNvSpPr>
            <p:nvPr/>
          </p:nvSpPr>
          <p:spPr bwMode="auto">
            <a:xfrm>
              <a:off x="4863" y="3148"/>
              <a:ext cx="101"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e</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4" name="Freeform 151"/>
            <p:cNvSpPr>
              <a:spLocks/>
            </p:cNvSpPr>
            <p:nvPr/>
          </p:nvSpPr>
          <p:spPr bwMode="auto">
            <a:xfrm>
              <a:off x="4700" y="3337"/>
              <a:ext cx="43" cy="42"/>
            </a:xfrm>
            <a:custGeom>
              <a:avLst/>
              <a:gdLst>
                <a:gd name="T0" fmla="*/ 0 w 50"/>
                <a:gd name="T1" fmla="*/ 50 h 50"/>
                <a:gd name="T2" fmla="*/ 0 w 50"/>
                <a:gd name="T3" fmla="*/ 50 h 50"/>
                <a:gd name="T4" fmla="*/ 50 w 50"/>
                <a:gd name="T5" fmla="*/ 50 h 50"/>
                <a:gd name="T6" fmla="*/ 50 w 50"/>
                <a:gd name="T7" fmla="*/ 0 h 50"/>
                <a:gd name="T8" fmla="*/ 0 w 50"/>
                <a:gd name="T9" fmla="*/ 0 h 50"/>
                <a:gd name="T10" fmla="*/ 0 w 50"/>
                <a:gd name="T11" fmla="*/ 50 h 50"/>
              </a:gdLst>
              <a:ahLst/>
              <a:cxnLst>
                <a:cxn ang="0">
                  <a:pos x="T0" y="T1"/>
                </a:cxn>
                <a:cxn ang="0">
                  <a:pos x="T2" y="T3"/>
                </a:cxn>
                <a:cxn ang="0">
                  <a:pos x="T4" y="T5"/>
                </a:cxn>
                <a:cxn ang="0">
                  <a:pos x="T6" y="T7"/>
                </a:cxn>
                <a:cxn ang="0">
                  <a:pos x="T8" y="T9"/>
                </a:cxn>
                <a:cxn ang="0">
                  <a:pos x="T10" y="T11"/>
                </a:cxn>
              </a:cxnLst>
              <a:rect l="0" t="0" r="r" b="b"/>
              <a:pathLst>
                <a:path w="50" h="50">
                  <a:moveTo>
                    <a:pt x="0" y="50"/>
                  </a:moveTo>
                  <a:lnTo>
                    <a:pt x="0" y="50"/>
                  </a:lnTo>
                  <a:lnTo>
                    <a:pt x="50" y="50"/>
                  </a:lnTo>
                  <a:lnTo>
                    <a:pt x="50" y="0"/>
                  </a:lnTo>
                  <a:lnTo>
                    <a:pt x="0" y="0"/>
                  </a:lnTo>
                  <a:lnTo>
                    <a:pt x="0" y="50"/>
                  </a:lnTo>
                  <a:close/>
                </a:path>
              </a:pathLst>
            </a:custGeom>
            <a:solidFill>
              <a:srgbClr val="FFFFCC"/>
            </a:solid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fr-FR"/>
            </a:p>
          </p:txBody>
        </p:sp>
        <p:sp>
          <p:nvSpPr>
            <p:cNvPr id="2225" name="Freeform 152"/>
            <p:cNvSpPr>
              <a:spLocks/>
            </p:cNvSpPr>
            <p:nvPr/>
          </p:nvSpPr>
          <p:spPr bwMode="auto">
            <a:xfrm>
              <a:off x="4700" y="3337"/>
              <a:ext cx="43" cy="42"/>
            </a:xfrm>
            <a:custGeom>
              <a:avLst/>
              <a:gdLst>
                <a:gd name="T0" fmla="*/ 0 w 50"/>
                <a:gd name="T1" fmla="*/ 50 h 50"/>
                <a:gd name="T2" fmla="*/ 0 w 50"/>
                <a:gd name="T3" fmla="*/ 50 h 50"/>
                <a:gd name="T4" fmla="*/ 50 w 50"/>
                <a:gd name="T5" fmla="*/ 50 h 50"/>
                <a:gd name="T6" fmla="*/ 50 w 50"/>
                <a:gd name="T7" fmla="*/ 0 h 50"/>
                <a:gd name="T8" fmla="*/ 0 w 50"/>
                <a:gd name="T9" fmla="*/ 0 h 50"/>
                <a:gd name="T10" fmla="*/ 0 w 50"/>
                <a:gd name="T11" fmla="*/ 50 h 50"/>
              </a:gdLst>
              <a:ahLst/>
              <a:cxnLst>
                <a:cxn ang="0">
                  <a:pos x="T0" y="T1"/>
                </a:cxn>
                <a:cxn ang="0">
                  <a:pos x="T2" y="T3"/>
                </a:cxn>
                <a:cxn ang="0">
                  <a:pos x="T4" y="T5"/>
                </a:cxn>
                <a:cxn ang="0">
                  <a:pos x="T6" y="T7"/>
                </a:cxn>
                <a:cxn ang="0">
                  <a:pos x="T8" y="T9"/>
                </a:cxn>
                <a:cxn ang="0">
                  <a:pos x="T10" y="T11"/>
                </a:cxn>
              </a:cxnLst>
              <a:rect l="0" t="0" r="r" b="b"/>
              <a:pathLst>
                <a:path w="50" h="50">
                  <a:moveTo>
                    <a:pt x="0" y="50"/>
                  </a:moveTo>
                  <a:lnTo>
                    <a:pt x="0" y="50"/>
                  </a:lnTo>
                  <a:lnTo>
                    <a:pt x="50" y="50"/>
                  </a:lnTo>
                  <a:lnTo>
                    <a:pt x="50" y="0"/>
                  </a:lnTo>
                  <a:lnTo>
                    <a:pt x="0" y="0"/>
                  </a:lnTo>
                  <a:lnTo>
                    <a:pt x="0" y="50"/>
                  </a:lnTo>
                  <a:close/>
                </a:path>
              </a:pathLst>
            </a:custGeom>
            <a:noFill/>
            <a:ln w="14288" cap="flat">
              <a:solidFill>
                <a:srgbClr val="00000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
          <p:nvSpPr>
            <p:cNvPr id="2226" name="Rectangle 153"/>
            <p:cNvSpPr>
              <a:spLocks noChangeArrowheads="1"/>
            </p:cNvSpPr>
            <p:nvPr/>
          </p:nvSpPr>
          <p:spPr bwMode="auto">
            <a:xfrm>
              <a:off x="4778" y="3301"/>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7" name="Rectangle 154"/>
            <p:cNvSpPr>
              <a:spLocks noChangeArrowheads="1"/>
            </p:cNvSpPr>
            <p:nvPr/>
          </p:nvSpPr>
          <p:spPr bwMode="auto">
            <a:xfrm>
              <a:off x="4829" y="3301"/>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8" name="Rectangle 155"/>
            <p:cNvSpPr>
              <a:spLocks noChangeArrowheads="1"/>
            </p:cNvSpPr>
            <p:nvPr/>
          </p:nvSpPr>
          <p:spPr bwMode="auto">
            <a:xfrm>
              <a:off x="4881" y="3301"/>
              <a:ext cx="7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 </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29" name="Rectangle 156"/>
            <p:cNvSpPr>
              <a:spLocks noChangeArrowheads="1"/>
            </p:cNvSpPr>
            <p:nvPr/>
          </p:nvSpPr>
          <p:spPr bwMode="auto">
            <a:xfrm>
              <a:off x="4898" y="3301"/>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d</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0" name="Rectangle 157"/>
            <p:cNvSpPr>
              <a:spLocks noChangeArrowheads="1"/>
            </p:cNvSpPr>
            <p:nvPr/>
          </p:nvSpPr>
          <p:spPr bwMode="auto">
            <a:xfrm>
              <a:off x="4950" y="3301"/>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1" name="Rectangle 158"/>
            <p:cNvSpPr>
              <a:spLocks noChangeArrowheads="1"/>
            </p:cNvSpPr>
            <p:nvPr/>
          </p:nvSpPr>
          <p:spPr bwMode="auto">
            <a:xfrm>
              <a:off x="4975" y="3301"/>
              <a:ext cx="98"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g</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2" name="Rectangle 159"/>
            <p:cNvSpPr>
              <a:spLocks noChangeArrowheads="1"/>
            </p:cNvSpPr>
            <p:nvPr/>
          </p:nvSpPr>
          <p:spPr bwMode="auto">
            <a:xfrm>
              <a:off x="5018" y="3301"/>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3" name="Rectangle 160"/>
            <p:cNvSpPr>
              <a:spLocks noChangeArrowheads="1"/>
            </p:cNvSpPr>
            <p:nvPr/>
          </p:nvSpPr>
          <p:spPr bwMode="auto">
            <a:xfrm>
              <a:off x="5044" y="3301"/>
              <a:ext cx="8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4" name="Rectangle 161"/>
            <p:cNvSpPr>
              <a:spLocks noChangeArrowheads="1"/>
            </p:cNvSpPr>
            <p:nvPr/>
          </p:nvSpPr>
          <p:spPr bwMode="auto">
            <a:xfrm>
              <a:off x="5078" y="3301"/>
              <a:ext cx="1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5" name="Rectangle 162"/>
            <p:cNvSpPr>
              <a:spLocks noChangeArrowheads="1"/>
            </p:cNvSpPr>
            <p:nvPr/>
          </p:nvSpPr>
          <p:spPr bwMode="auto">
            <a:xfrm>
              <a:off x="5121" y="3301"/>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l</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6" name="Rectangle 163"/>
            <p:cNvSpPr>
              <a:spLocks noChangeArrowheads="1"/>
            </p:cNvSpPr>
            <p:nvPr/>
          </p:nvSpPr>
          <p:spPr bwMode="auto">
            <a:xfrm>
              <a:off x="5147" y="3301"/>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7" name="Rectangle 164"/>
            <p:cNvSpPr>
              <a:spLocks noChangeArrowheads="1"/>
            </p:cNvSpPr>
            <p:nvPr/>
          </p:nvSpPr>
          <p:spPr bwMode="auto">
            <a:xfrm>
              <a:off x="5172" y="3301"/>
              <a:ext cx="92"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z</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8" name="Rectangle 165"/>
            <p:cNvSpPr>
              <a:spLocks noChangeArrowheads="1"/>
            </p:cNvSpPr>
            <p:nvPr/>
          </p:nvSpPr>
          <p:spPr bwMode="auto">
            <a:xfrm>
              <a:off x="5207" y="3301"/>
              <a:ext cx="100"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a</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39" name="Rectangle 166"/>
            <p:cNvSpPr>
              <a:spLocks noChangeArrowheads="1"/>
            </p:cNvSpPr>
            <p:nvPr/>
          </p:nvSpPr>
          <p:spPr bwMode="auto">
            <a:xfrm>
              <a:off x="5250" y="3301"/>
              <a:ext cx="8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t</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40" name="Rectangle 167"/>
            <p:cNvSpPr>
              <a:spLocks noChangeArrowheads="1"/>
            </p:cNvSpPr>
            <p:nvPr/>
          </p:nvSpPr>
          <p:spPr bwMode="auto">
            <a:xfrm>
              <a:off x="5284" y="3301"/>
              <a:ext cx="76"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i</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41" name="Rectangle 168"/>
            <p:cNvSpPr>
              <a:spLocks noChangeArrowheads="1"/>
            </p:cNvSpPr>
            <p:nvPr/>
          </p:nvSpPr>
          <p:spPr bwMode="auto">
            <a:xfrm>
              <a:off x="5309" y="3301"/>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o</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sp>
          <p:nvSpPr>
            <p:cNvPr id="2242" name="Rectangle 169"/>
            <p:cNvSpPr>
              <a:spLocks noChangeArrowheads="1"/>
            </p:cNvSpPr>
            <p:nvPr/>
          </p:nvSpPr>
          <p:spPr bwMode="auto">
            <a:xfrm>
              <a:off x="5361" y="3301"/>
              <a:ext cx="104" cy="1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altLang="fr-FR" sz="1200" b="1" i="0" u="none" strike="noStrike" cap="none" normalizeH="0" baseline="0" smtClean="0">
                  <a:ln>
                    <a:noFill/>
                  </a:ln>
                  <a:solidFill>
                    <a:srgbClr val="000000"/>
                  </a:solidFill>
                  <a:effectLst/>
                  <a:latin typeface="Calibri Bold"/>
                  <a:cs typeface="Arial" pitchFamily="34" charset="0"/>
                </a:rPr>
                <a:t>n</a:t>
              </a:r>
              <a:endParaRPr kumimoji="0" lang="fr-FR" altLang="fr-FR" sz="1800" b="0" i="0" u="none" strike="noStrike" cap="none" normalizeH="0" baseline="0" smtClean="0">
                <a:ln>
                  <a:noFill/>
                </a:ln>
                <a:solidFill>
                  <a:schemeClr val="tx1"/>
                </a:solidFill>
                <a:effectLst/>
                <a:latin typeface="Arial" pitchFamily="34" charset="0"/>
                <a:cs typeface="Arial" pitchFamily="34" charset="0"/>
              </a:endParaRPr>
            </a:p>
          </p:txBody>
        </p:sp>
      </p:grpSp>
      <p:pic>
        <p:nvPicPr>
          <p:cNvPr id="1194" name="Picture 17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94350" y="4035432"/>
            <a:ext cx="777850" cy="438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75267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Survey results</a:t>
            </a:r>
            <a:endParaRPr lang="en-US" dirty="0"/>
          </a:p>
        </p:txBody>
      </p:sp>
      <p:sp>
        <p:nvSpPr>
          <p:cNvPr id="3" name="Content Placeholder 2"/>
          <p:cNvSpPr>
            <a:spLocks noGrp="1"/>
          </p:cNvSpPr>
          <p:nvPr>
            <p:ph idx="1"/>
          </p:nvPr>
        </p:nvSpPr>
        <p:spPr/>
        <p:txBody>
          <a:bodyPr>
            <a:normAutofit fontScale="92500"/>
          </a:bodyPr>
          <a:lstStyle/>
          <a:p>
            <a:pPr marL="0" lvl="1" indent="0" algn="just">
              <a:buNone/>
              <a:defRPr/>
            </a:pPr>
            <a:r>
              <a:rPr lang="fr-FR" altLang="fr-FR" b="1" dirty="0" smtClean="0"/>
              <a:t>Four </a:t>
            </a:r>
            <a:r>
              <a:rPr lang="fr-FR" altLang="fr-FR" b="1" dirty="0" err="1" smtClean="0"/>
              <a:t>priorities</a:t>
            </a:r>
            <a:r>
              <a:rPr lang="fr-FR" altLang="fr-FR" b="1" dirty="0" smtClean="0"/>
              <a:t> </a:t>
            </a:r>
            <a:r>
              <a:rPr lang="fr-FR" altLang="fr-FR" b="1" dirty="0" err="1" smtClean="0"/>
              <a:t>identified</a:t>
            </a:r>
            <a:r>
              <a:rPr lang="fr-FR" altLang="fr-FR" b="1" dirty="0" smtClean="0"/>
              <a:t>:</a:t>
            </a:r>
            <a:endParaRPr lang="fr-FR" altLang="fr-FR" dirty="0"/>
          </a:p>
          <a:p>
            <a:pPr marL="544513" lvl="1" indent="-544513" algn="just">
              <a:lnSpc>
                <a:spcPct val="120000"/>
              </a:lnSpc>
              <a:buFont typeface="+mj-lt"/>
              <a:buAutoNum type="arabicPeriod"/>
              <a:defRPr/>
            </a:pPr>
            <a:r>
              <a:rPr lang="fr-FR" altLang="fr-FR" dirty="0" err="1" smtClean="0"/>
              <a:t>Digitization</a:t>
            </a:r>
            <a:r>
              <a:rPr lang="fr-FR" altLang="fr-FR" dirty="0" smtClean="0"/>
              <a:t> </a:t>
            </a:r>
            <a:r>
              <a:rPr lang="fr-FR" altLang="fr-FR" dirty="0"/>
              <a:t>of collections </a:t>
            </a:r>
            <a:r>
              <a:rPr lang="fr-FR" altLang="fr-FR" dirty="0" err="1"/>
              <a:t>enriched</a:t>
            </a:r>
            <a:r>
              <a:rPr lang="fr-FR" altLang="fr-FR" dirty="0"/>
              <a:t> </a:t>
            </a:r>
            <a:r>
              <a:rPr lang="fr-FR" altLang="fr-FR" dirty="0" err="1"/>
              <a:t>with</a:t>
            </a:r>
            <a:r>
              <a:rPr lang="fr-FR" altLang="fr-FR" dirty="0"/>
              <a:t> </a:t>
            </a:r>
            <a:r>
              <a:rPr lang="fr-FR" altLang="fr-FR" dirty="0" err="1"/>
              <a:t>texts</a:t>
            </a:r>
            <a:r>
              <a:rPr lang="fr-FR" altLang="fr-FR" dirty="0"/>
              <a:t> and images to </a:t>
            </a:r>
            <a:r>
              <a:rPr lang="fr-FR" altLang="fr-FR" dirty="0" err="1"/>
              <a:t>facilitate</a:t>
            </a:r>
            <a:r>
              <a:rPr lang="fr-FR" altLang="fr-FR" dirty="0"/>
              <a:t> management and communication</a:t>
            </a:r>
          </a:p>
          <a:p>
            <a:pPr marL="544513" lvl="1" indent="-544513" algn="just">
              <a:buFont typeface="+mj-lt"/>
              <a:buAutoNum type="arabicPeriod"/>
              <a:defRPr/>
            </a:pPr>
            <a:r>
              <a:rPr lang="fr-FR" altLang="fr-FR" dirty="0" err="1"/>
              <a:t>Domestic</a:t>
            </a:r>
            <a:r>
              <a:rPr lang="fr-FR" altLang="fr-FR" dirty="0"/>
              <a:t> and travelling exhibitions </a:t>
            </a:r>
            <a:r>
              <a:rPr lang="fr-FR" altLang="fr-FR" dirty="0" err="1"/>
              <a:t>should</a:t>
            </a:r>
            <a:r>
              <a:rPr lang="fr-FR" altLang="fr-FR" dirty="0"/>
              <a:t> </a:t>
            </a:r>
            <a:r>
              <a:rPr lang="fr-FR" altLang="fr-FR" dirty="0" err="1"/>
              <a:t>benefit</a:t>
            </a:r>
            <a:r>
              <a:rPr lang="fr-FR" altLang="fr-FR" dirty="0"/>
              <a:t> </a:t>
            </a:r>
            <a:r>
              <a:rPr lang="fr-FR" altLang="fr-FR" dirty="0" err="1"/>
              <a:t>from</a:t>
            </a:r>
            <a:r>
              <a:rPr lang="fr-FR" altLang="fr-FR" dirty="0"/>
              <a:t> more </a:t>
            </a:r>
            <a:r>
              <a:rPr lang="fr-FR" altLang="fr-FR" dirty="0" err="1"/>
              <a:t>harmonized</a:t>
            </a:r>
            <a:r>
              <a:rPr lang="fr-FR" altLang="fr-FR" dirty="0"/>
              <a:t> </a:t>
            </a:r>
            <a:r>
              <a:rPr lang="fr-FR" altLang="fr-FR" dirty="0" err="1"/>
              <a:t>treatment</a:t>
            </a:r>
            <a:r>
              <a:rPr lang="fr-FR" altLang="fr-FR" dirty="0"/>
              <a:t> </a:t>
            </a:r>
          </a:p>
          <a:p>
            <a:pPr marL="544513" lvl="1" indent="-544513" algn="just">
              <a:buFont typeface="+mj-lt"/>
              <a:buAutoNum type="arabicPeriod"/>
              <a:defRPr/>
            </a:pPr>
            <a:r>
              <a:rPr lang="fr-FR" altLang="fr-FR" dirty="0" err="1" smtClean="0"/>
              <a:t>Addressing</a:t>
            </a:r>
            <a:r>
              <a:rPr lang="fr-FR" altLang="fr-FR" dirty="0" smtClean="0"/>
              <a:t> </a:t>
            </a:r>
            <a:r>
              <a:rPr lang="fr-FR" altLang="fr-FR" dirty="0" err="1" smtClean="0"/>
              <a:t>changing</a:t>
            </a:r>
            <a:r>
              <a:rPr lang="fr-FR" altLang="fr-FR" dirty="0" smtClean="0"/>
              <a:t> </a:t>
            </a:r>
            <a:r>
              <a:rPr lang="fr-FR" altLang="fr-FR" dirty="0"/>
              <a:t>state of the </a:t>
            </a:r>
            <a:r>
              <a:rPr lang="fr-FR" altLang="fr-FR" dirty="0" err="1"/>
              <a:t>works</a:t>
            </a:r>
            <a:r>
              <a:rPr lang="fr-FR" altLang="fr-FR" dirty="0"/>
              <a:t> of art in collections </a:t>
            </a:r>
            <a:r>
              <a:rPr lang="fr-FR" altLang="fr-FR" dirty="0" err="1" smtClean="0"/>
              <a:t>through</a:t>
            </a:r>
            <a:r>
              <a:rPr lang="fr-FR" altLang="fr-FR" dirty="0" smtClean="0"/>
              <a:t> </a:t>
            </a:r>
            <a:r>
              <a:rPr lang="fr-FR" altLang="fr-FR" dirty="0"/>
              <a:t>time </a:t>
            </a:r>
          </a:p>
          <a:p>
            <a:pPr marL="544513" lvl="1" indent="-544513" algn="just">
              <a:buFont typeface="+mj-lt"/>
              <a:buAutoNum type="arabicPeriod"/>
              <a:defRPr/>
            </a:pPr>
            <a:r>
              <a:rPr lang="fr-FR" altLang="fr-FR" dirty="0" err="1"/>
              <a:t>Assuming</a:t>
            </a:r>
            <a:r>
              <a:rPr lang="fr-FR" altLang="fr-FR" dirty="0"/>
              <a:t> the </a:t>
            </a:r>
            <a:r>
              <a:rPr lang="fr-FR" altLang="fr-FR" dirty="0" err="1"/>
              <a:t>growing</a:t>
            </a:r>
            <a:r>
              <a:rPr lang="fr-FR" altLang="fr-FR" dirty="0"/>
              <a:t> </a:t>
            </a:r>
            <a:r>
              <a:rPr lang="fr-FR" altLang="fr-FR" dirty="0" err="1"/>
              <a:t>role</a:t>
            </a:r>
            <a:r>
              <a:rPr lang="fr-FR" altLang="fr-FR" dirty="0"/>
              <a:t> of </a:t>
            </a:r>
            <a:r>
              <a:rPr lang="fr-FR" altLang="fr-FR" dirty="0" err="1"/>
              <a:t>museums</a:t>
            </a:r>
            <a:r>
              <a:rPr lang="fr-FR" altLang="fr-FR" dirty="0"/>
              <a:t> in </a:t>
            </a:r>
            <a:r>
              <a:rPr lang="fr-FR" altLang="fr-FR" dirty="0" err="1"/>
              <a:t>education</a:t>
            </a:r>
            <a:r>
              <a:rPr lang="fr-FR" altLang="fr-FR" dirty="0"/>
              <a:t> and </a:t>
            </a:r>
            <a:r>
              <a:rPr lang="fr-FR" altLang="fr-FR" dirty="0" err="1" smtClean="0"/>
              <a:t>research</a:t>
            </a:r>
            <a:r>
              <a:rPr lang="fr-FR" altLang="fr-FR" dirty="0" smtClean="0"/>
              <a:t> </a:t>
            </a:r>
            <a:r>
              <a:rPr lang="fr-FR" altLang="fr-FR" dirty="0" err="1"/>
              <a:t>with</a:t>
            </a:r>
            <a:r>
              <a:rPr lang="fr-FR" altLang="fr-FR" dirty="0"/>
              <a:t> modern </a:t>
            </a:r>
            <a:r>
              <a:rPr lang="fr-FR" altLang="fr-FR" dirty="0" err="1"/>
              <a:t>means</a:t>
            </a:r>
            <a:r>
              <a:rPr lang="fr-FR" altLang="fr-FR" dirty="0"/>
              <a:t> of communication </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25</a:t>
            </a:fld>
            <a:endParaRPr lang="en-US"/>
          </a:p>
        </p:txBody>
      </p:sp>
    </p:spTree>
    <p:extLst>
      <p:ext uri="{BB962C8B-B14F-4D97-AF65-F5344CB8AC3E}">
        <p14:creationId xmlns:p14="http://schemas.microsoft.com/office/powerpoint/2010/main" val="248816335"/>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498178"/>
          </a:xfrm>
        </p:spPr>
        <p:txBody>
          <a:bodyPr>
            <a:normAutofit fontScale="90000"/>
          </a:bodyPr>
          <a:lstStyle/>
          <a:p>
            <a:r>
              <a:rPr lang="fr-FR" dirty="0" smtClean="0"/>
              <a:t>CASE </a:t>
            </a:r>
            <a:r>
              <a:rPr lang="fr-FR" dirty="0" err="1" smtClean="0"/>
              <a:t>Study</a:t>
            </a:r>
            <a:r>
              <a:rPr lang="fr-FR" dirty="0" smtClean="0"/>
              <a:t> 1</a:t>
            </a:r>
            <a:r>
              <a:rPr lang="fr-FR" dirty="0"/>
              <a:t/>
            </a:r>
            <a:br>
              <a:rPr lang="fr-FR" dirty="0"/>
            </a:br>
            <a:r>
              <a:rPr lang="fr-FR" sz="4000" i="1" dirty="0" err="1">
                <a:solidFill>
                  <a:srgbClr val="000000"/>
                </a:solidFill>
              </a:rPr>
              <a:t>Digitization</a:t>
            </a:r>
            <a:r>
              <a:rPr lang="fr-FR" sz="4000" i="1" dirty="0">
                <a:solidFill>
                  <a:srgbClr val="000000"/>
                </a:solidFill>
              </a:rPr>
              <a:t> of Museum Collections </a:t>
            </a:r>
            <a:r>
              <a:rPr lang="fr-FR" b="1" i="1" dirty="0">
                <a:solidFill>
                  <a:srgbClr val="000000"/>
                </a:solidFill>
              </a:rPr>
              <a:t/>
            </a:r>
            <a:br>
              <a:rPr lang="fr-FR" b="1" i="1" dirty="0">
                <a:solidFill>
                  <a:srgbClr val="000000"/>
                </a:solidFill>
              </a:rPr>
            </a:br>
            <a:endParaRPr lang="fr-FR" i="1" dirty="0"/>
          </a:p>
        </p:txBody>
      </p:sp>
      <p:sp>
        <p:nvSpPr>
          <p:cNvPr id="3" name="Espace réservé du contenu 2"/>
          <p:cNvSpPr>
            <a:spLocks noGrp="1"/>
          </p:cNvSpPr>
          <p:nvPr>
            <p:ph idx="1"/>
          </p:nvPr>
        </p:nvSpPr>
        <p:spPr/>
        <p:txBody>
          <a:bodyPr>
            <a:normAutofit/>
          </a:bodyPr>
          <a:lstStyle/>
          <a:p>
            <a:pPr>
              <a:buFont typeface="Wingdings" charset="2"/>
              <a:buChar char="§"/>
            </a:pPr>
            <a:r>
              <a:rPr lang="fr-FR" dirty="0" smtClean="0">
                <a:solidFill>
                  <a:srgbClr val="000000"/>
                </a:solidFill>
              </a:rPr>
              <a:t>Key </a:t>
            </a:r>
            <a:r>
              <a:rPr lang="fr-FR" dirty="0" err="1" smtClean="0">
                <a:solidFill>
                  <a:srgbClr val="000000"/>
                </a:solidFill>
              </a:rPr>
              <a:t>tool</a:t>
            </a:r>
            <a:r>
              <a:rPr lang="fr-FR" dirty="0" smtClean="0">
                <a:solidFill>
                  <a:srgbClr val="000000"/>
                </a:solidFill>
              </a:rPr>
              <a:t> to manage  and </a:t>
            </a:r>
            <a:r>
              <a:rPr lang="fr-FR" dirty="0" err="1" smtClean="0">
                <a:solidFill>
                  <a:srgbClr val="000000"/>
                </a:solidFill>
              </a:rPr>
              <a:t>promote</a:t>
            </a:r>
            <a:r>
              <a:rPr lang="fr-FR" dirty="0" smtClean="0">
                <a:solidFill>
                  <a:srgbClr val="000000"/>
                </a:solidFill>
              </a:rPr>
              <a:t> collections: </a:t>
            </a:r>
          </a:p>
          <a:p>
            <a:pPr lvl="1">
              <a:buFont typeface="Lucida Grande"/>
              <a:buChar char="-"/>
            </a:pPr>
            <a:r>
              <a:rPr lang="fr-FR" dirty="0" smtClean="0">
                <a:solidFill>
                  <a:srgbClr val="000000"/>
                </a:solidFill>
              </a:rPr>
              <a:t>Issue of </a:t>
            </a:r>
            <a:r>
              <a:rPr lang="fr-FR" dirty="0" err="1" smtClean="0">
                <a:solidFill>
                  <a:srgbClr val="000000"/>
                </a:solidFill>
              </a:rPr>
              <a:t>prior</a:t>
            </a:r>
            <a:r>
              <a:rPr lang="fr-FR" dirty="0" smtClean="0">
                <a:solidFill>
                  <a:srgbClr val="000000"/>
                </a:solidFill>
              </a:rPr>
              <a:t> consent of the </a:t>
            </a:r>
            <a:r>
              <a:rPr lang="fr-FR" dirty="0" err="1" smtClean="0">
                <a:solidFill>
                  <a:srgbClr val="000000"/>
                </a:solidFill>
              </a:rPr>
              <a:t>rightholder</a:t>
            </a:r>
            <a:r>
              <a:rPr lang="fr-FR" dirty="0" smtClean="0">
                <a:solidFill>
                  <a:srgbClr val="000000"/>
                </a:solidFill>
              </a:rPr>
              <a:t>  </a:t>
            </a:r>
          </a:p>
          <a:p>
            <a:pPr lvl="1">
              <a:buFont typeface="Lucida Grande"/>
              <a:buChar char="-"/>
            </a:pPr>
            <a:r>
              <a:rPr lang="fr-FR" dirty="0" err="1" smtClean="0">
                <a:solidFill>
                  <a:srgbClr val="000000"/>
                </a:solidFill>
              </a:rPr>
              <a:t>Orphan</a:t>
            </a:r>
            <a:r>
              <a:rPr lang="fr-FR" dirty="0" smtClean="0">
                <a:solidFill>
                  <a:srgbClr val="000000"/>
                </a:solidFill>
              </a:rPr>
              <a:t> and </a:t>
            </a:r>
            <a:r>
              <a:rPr lang="fr-FR" dirty="0" err="1" smtClean="0">
                <a:solidFill>
                  <a:srgbClr val="000000"/>
                </a:solidFill>
              </a:rPr>
              <a:t>unpublished</a:t>
            </a:r>
            <a:r>
              <a:rPr lang="fr-FR" dirty="0" smtClean="0">
                <a:solidFill>
                  <a:srgbClr val="000000"/>
                </a:solidFill>
              </a:rPr>
              <a:t> </a:t>
            </a:r>
            <a:r>
              <a:rPr lang="fr-FR" dirty="0" err="1" smtClean="0">
                <a:solidFill>
                  <a:srgbClr val="000000"/>
                </a:solidFill>
              </a:rPr>
              <a:t>works</a:t>
            </a:r>
            <a:endParaRPr lang="fr-FR" dirty="0" smtClean="0">
              <a:solidFill>
                <a:srgbClr val="000000"/>
              </a:solidFill>
            </a:endParaRPr>
          </a:p>
          <a:p>
            <a:pPr lvl="1">
              <a:buFont typeface="Lucida Grande"/>
              <a:buChar char="-"/>
            </a:pPr>
            <a:r>
              <a:rPr lang="fr-FR" dirty="0" err="1" smtClean="0">
                <a:solidFill>
                  <a:srgbClr val="000000"/>
                </a:solidFill>
              </a:rPr>
              <a:t>Making</a:t>
            </a:r>
            <a:r>
              <a:rPr lang="fr-FR" dirty="0" smtClean="0">
                <a:solidFill>
                  <a:srgbClr val="000000"/>
                </a:solidFill>
              </a:rPr>
              <a:t> </a:t>
            </a:r>
            <a:r>
              <a:rPr lang="fr-FR" dirty="0" err="1" smtClean="0">
                <a:solidFill>
                  <a:srgbClr val="000000"/>
                </a:solidFill>
              </a:rPr>
              <a:t>available</a:t>
            </a:r>
            <a:r>
              <a:rPr lang="fr-FR" dirty="0" smtClean="0">
                <a:solidFill>
                  <a:srgbClr val="000000"/>
                </a:solidFill>
              </a:rPr>
              <a:t>  to the public : </a:t>
            </a:r>
            <a:r>
              <a:rPr lang="fr-FR" dirty="0" err="1" smtClean="0">
                <a:solidFill>
                  <a:srgbClr val="000000"/>
                </a:solidFill>
              </a:rPr>
              <a:t>when</a:t>
            </a:r>
            <a:r>
              <a:rPr lang="fr-FR" dirty="0" smtClean="0">
                <a:solidFill>
                  <a:srgbClr val="000000"/>
                </a:solidFill>
              </a:rPr>
              <a:t> and how  ?</a:t>
            </a:r>
          </a:p>
          <a:p>
            <a:pPr>
              <a:buFont typeface="Wingdings" charset="2"/>
              <a:buChar char="§"/>
            </a:pPr>
            <a:r>
              <a:rPr lang="fr-FR" dirty="0" smtClean="0">
                <a:solidFill>
                  <a:srgbClr val="000000"/>
                </a:solidFill>
              </a:rPr>
              <a:t>Guidance and simplification </a:t>
            </a:r>
            <a:r>
              <a:rPr lang="fr-FR" dirty="0" err="1" smtClean="0">
                <a:solidFill>
                  <a:srgbClr val="000000"/>
                </a:solidFill>
              </a:rPr>
              <a:t>needed</a:t>
            </a:r>
            <a:r>
              <a:rPr lang="fr-FR" dirty="0" smtClean="0">
                <a:solidFill>
                  <a:srgbClr val="000000"/>
                </a:solidFill>
              </a:rPr>
              <a:t> on:</a:t>
            </a:r>
          </a:p>
          <a:p>
            <a:pPr lvl="1">
              <a:buFont typeface="Lucida Grande"/>
              <a:buChar char="-"/>
            </a:pPr>
            <a:r>
              <a:rPr lang="fr-FR" dirty="0">
                <a:solidFill>
                  <a:srgbClr val="000000"/>
                </a:solidFill>
              </a:rPr>
              <a:t>S</a:t>
            </a:r>
            <a:r>
              <a:rPr lang="fr-FR" dirty="0" smtClean="0">
                <a:solidFill>
                  <a:srgbClr val="000000"/>
                </a:solidFill>
              </a:rPr>
              <a:t>tandards for reproduction of images</a:t>
            </a:r>
          </a:p>
          <a:p>
            <a:pPr lvl="1">
              <a:buFont typeface="Lucida Grande"/>
              <a:buChar char="-"/>
            </a:pPr>
            <a:r>
              <a:rPr lang="fr-FR" dirty="0" err="1" smtClean="0">
                <a:solidFill>
                  <a:srgbClr val="000000"/>
                </a:solidFill>
              </a:rPr>
              <a:t>Licensing</a:t>
            </a:r>
            <a:r>
              <a:rPr lang="fr-FR" dirty="0" smtClean="0">
                <a:solidFill>
                  <a:srgbClr val="000000"/>
                </a:solidFill>
              </a:rPr>
              <a:t>  by collective </a:t>
            </a:r>
            <a:r>
              <a:rPr lang="fr-FR" dirty="0" err="1" smtClean="0">
                <a:solidFill>
                  <a:srgbClr val="000000"/>
                </a:solidFill>
              </a:rPr>
              <a:t>societies</a:t>
            </a:r>
            <a:r>
              <a:rPr lang="fr-FR" dirty="0" smtClean="0">
                <a:solidFill>
                  <a:srgbClr val="000000"/>
                </a:solidFill>
              </a:rPr>
              <a:t>  </a:t>
            </a:r>
          </a:p>
          <a:p>
            <a:pPr lvl="1">
              <a:buFont typeface="Lucida Grande"/>
              <a:buChar char="-"/>
            </a:pPr>
            <a:r>
              <a:rPr lang="fr-FR" dirty="0" smtClean="0">
                <a:solidFill>
                  <a:srgbClr val="000000"/>
                </a:solidFill>
              </a:rPr>
              <a:t>Online </a:t>
            </a:r>
            <a:r>
              <a:rPr lang="fr-FR" dirty="0" err="1" smtClean="0">
                <a:solidFill>
                  <a:srgbClr val="000000"/>
                </a:solidFill>
              </a:rPr>
              <a:t>access</a:t>
            </a:r>
            <a:r>
              <a:rPr lang="fr-FR" dirty="0" smtClean="0">
                <a:solidFill>
                  <a:srgbClr val="000000"/>
                </a:solidFill>
              </a:rPr>
              <a:t> to collections and </a:t>
            </a:r>
            <a:r>
              <a:rPr lang="fr-FR" dirty="0" err="1" smtClean="0">
                <a:solidFill>
                  <a:srgbClr val="000000"/>
                </a:solidFill>
              </a:rPr>
              <a:t>museum</a:t>
            </a:r>
            <a:r>
              <a:rPr lang="fr-FR" dirty="0" smtClean="0">
                <a:solidFill>
                  <a:srgbClr val="000000"/>
                </a:solidFill>
              </a:rPr>
              <a:t> </a:t>
            </a:r>
            <a:r>
              <a:rPr lang="fr-FR" dirty="0" err="1" smtClean="0">
                <a:solidFill>
                  <a:srgbClr val="000000"/>
                </a:solidFill>
              </a:rPr>
              <a:t>activities</a:t>
            </a:r>
            <a:r>
              <a:rPr lang="fr-FR" dirty="0" smtClean="0">
                <a:solidFill>
                  <a:srgbClr val="000000"/>
                </a:solidFill>
              </a:rPr>
              <a:t>  </a:t>
            </a:r>
            <a:endParaRPr lang="fr-FR" dirty="0">
              <a:solidFill>
                <a:srgbClr val="000000"/>
              </a:solidFill>
            </a:endParaRPr>
          </a:p>
        </p:txBody>
      </p:sp>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26</a:t>
            </a:fld>
            <a:endParaRPr lang="fr-F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29809024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296144"/>
          </a:xfrm>
        </p:spPr>
        <p:txBody>
          <a:bodyPr>
            <a:normAutofit fontScale="90000"/>
          </a:bodyPr>
          <a:lstStyle/>
          <a:p>
            <a:r>
              <a:rPr lang="fr-FR" dirty="0" smtClean="0">
                <a:solidFill>
                  <a:srgbClr val="000000"/>
                </a:solidFill>
              </a:rPr>
              <a:t>CASE </a:t>
            </a:r>
            <a:r>
              <a:rPr lang="fr-FR" dirty="0" err="1" smtClean="0">
                <a:solidFill>
                  <a:srgbClr val="000000"/>
                </a:solidFill>
              </a:rPr>
              <a:t>Study</a:t>
            </a:r>
            <a:r>
              <a:rPr lang="fr-FR" dirty="0" smtClean="0">
                <a:solidFill>
                  <a:srgbClr val="000000"/>
                </a:solidFill>
              </a:rPr>
              <a:t> 2</a:t>
            </a:r>
            <a:br>
              <a:rPr lang="fr-FR" dirty="0" smtClean="0">
                <a:solidFill>
                  <a:srgbClr val="000000"/>
                </a:solidFill>
              </a:rPr>
            </a:br>
            <a:r>
              <a:rPr lang="fr-FR" sz="4000" i="1" dirty="0" smtClean="0">
                <a:solidFill>
                  <a:srgbClr val="000000"/>
                </a:solidFill>
              </a:rPr>
              <a:t>Scope of right </a:t>
            </a:r>
            <a:r>
              <a:rPr lang="fr-FR" sz="4000" i="1" dirty="0">
                <a:solidFill>
                  <a:srgbClr val="000000"/>
                </a:solidFill>
              </a:rPr>
              <a:t>of exhibition </a:t>
            </a:r>
            <a:r>
              <a:rPr lang="fr-FR" sz="4000" dirty="0">
                <a:solidFill>
                  <a:srgbClr val="000000"/>
                </a:solidFill>
              </a:rPr>
              <a:t/>
            </a:r>
            <a:br>
              <a:rPr lang="fr-FR" sz="4000" dirty="0">
                <a:solidFill>
                  <a:srgbClr val="000000"/>
                </a:solidFill>
              </a:rPr>
            </a:br>
            <a:endParaRPr lang="fr-FR" sz="4000" dirty="0">
              <a:solidFill>
                <a:srgbClr val="000000"/>
              </a:solidFill>
            </a:endParaRPr>
          </a:p>
        </p:txBody>
      </p:sp>
      <p:sp>
        <p:nvSpPr>
          <p:cNvPr id="3" name="Espace réservé du contenu 2"/>
          <p:cNvSpPr>
            <a:spLocks noGrp="1"/>
          </p:cNvSpPr>
          <p:nvPr>
            <p:ph idx="1"/>
          </p:nvPr>
        </p:nvSpPr>
        <p:spPr/>
        <p:txBody>
          <a:bodyPr>
            <a:normAutofit fontScale="92500"/>
          </a:bodyPr>
          <a:lstStyle/>
          <a:p>
            <a:pPr>
              <a:buFont typeface="Wingdings" charset="2"/>
              <a:buChar char="§"/>
            </a:pPr>
            <a:r>
              <a:rPr lang="fr-FR" dirty="0" err="1" smtClean="0">
                <a:solidFill>
                  <a:srgbClr val="000000"/>
                </a:solidFill>
              </a:rPr>
              <a:t>Diverging</a:t>
            </a:r>
            <a:r>
              <a:rPr lang="fr-FR" dirty="0" smtClean="0">
                <a:solidFill>
                  <a:srgbClr val="000000"/>
                </a:solidFill>
              </a:rPr>
              <a:t> </a:t>
            </a:r>
            <a:r>
              <a:rPr lang="fr-FR" dirty="0" err="1" smtClean="0">
                <a:solidFill>
                  <a:srgbClr val="000000"/>
                </a:solidFill>
              </a:rPr>
              <a:t>laws</a:t>
            </a:r>
            <a:r>
              <a:rPr lang="fr-FR" dirty="0" smtClean="0">
                <a:solidFill>
                  <a:srgbClr val="000000"/>
                </a:solidFill>
              </a:rPr>
              <a:t> on the </a:t>
            </a:r>
            <a:r>
              <a:rPr lang="fr-FR" dirty="0" err="1" smtClean="0">
                <a:solidFill>
                  <a:srgbClr val="000000"/>
                </a:solidFill>
              </a:rPr>
              <a:t>requirement</a:t>
            </a:r>
            <a:r>
              <a:rPr lang="fr-FR" dirty="0" smtClean="0">
                <a:solidFill>
                  <a:srgbClr val="000000"/>
                </a:solidFill>
              </a:rPr>
              <a:t> of the consent of the copyright </a:t>
            </a:r>
            <a:r>
              <a:rPr lang="fr-FR" dirty="0" err="1" smtClean="0">
                <a:solidFill>
                  <a:srgbClr val="000000"/>
                </a:solidFill>
              </a:rPr>
              <a:t>owner</a:t>
            </a:r>
            <a:r>
              <a:rPr lang="fr-FR" dirty="0" smtClean="0">
                <a:solidFill>
                  <a:srgbClr val="000000"/>
                </a:solidFill>
              </a:rPr>
              <a:t>  (</a:t>
            </a:r>
            <a:r>
              <a:rPr lang="fr-FR" dirty="0" err="1" smtClean="0">
                <a:solidFill>
                  <a:srgbClr val="000000"/>
                </a:solidFill>
              </a:rPr>
              <a:t>e.g</a:t>
            </a:r>
            <a:r>
              <a:rPr lang="fr-FR" dirty="0" smtClean="0">
                <a:solidFill>
                  <a:srgbClr val="000000"/>
                </a:solidFill>
              </a:rPr>
              <a:t>. Canada, </a:t>
            </a:r>
            <a:r>
              <a:rPr lang="fr-FR" dirty="0" err="1" smtClean="0">
                <a:solidFill>
                  <a:srgbClr val="000000"/>
                </a:solidFill>
              </a:rPr>
              <a:t>Iceland</a:t>
            </a:r>
            <a:r>
              <a:rPr lang="fr-FR" dirty="0" smtClean="0">
                <a:solidFill>
                  <a:srgbClr val="000000"/>
                </a:solidFill>
              </a:rPr>
              <a:t> or USA) </a:t>
            </a:r>
          </a:p>
          <a:p>
            <a:pPr>
              <a:buFont typeface="Wingdings" charset="2"/>
              <a:buChar char="§"/>
            </a:pPr>
            <a:r>
              <a:rPr lang="fr-FR" dirty="0" err="1" smtClean="0">
                <a:solidFill>
                  <a:srgbClr val="000000"/>
                </a:solidFill>
              </a:rPr>
              <a:t>Complex</a:t>
            </a:r>
            <a:r>
              <a:rPr lang="fr-FR" dirty="0" smtClean="0">
                <a:solidFill>
                  <a:srgbClr val="000000"/>
                </a:solidFill>
              </a:rPr>
              <a:t> issues </a:t>
            </a:r>
            <a:r>
              <a:rPr lang="fr-FR" dirty="0" err="1" smtClean="0">
                <a:solidFill>
                  <a:srgbClr val="000000"/>
                </a:solidFill>
              </a:rPr>
              <a:t>regarding</a:t>
            </a:r>
            <a:r>
              <a:rPr lang="fr-FR" dirty="0" smtClean="0">
                <a:solidFill>
                  <a:srgbClr val="000000"/>
                </a:solidFill>
              </a:rPr>
              <a:t> promotion </a:t>
            </a:r>
            <a:r>
              <a:rPr lang="fr-FR" dirty="0" err="1" smtClean="0">
                <a:solidFill>
                  <a:srgbClr val="000000"/>
                </a:solidFill>
              </a:rPr>
              <a:t>material</a:t>
            </a:r>
            <a:r>
              <a:rPr lang="fr-FR" dirty="0" smtClean="0">
                <a:solidFill>
                  <a:srgbClr val="000000"/>
                </a:solidFill>
              </a:rPr>
              <a:t> for exhibitions (</a:t>
            </a:r>
            <a:r>
              <a:rPr lang="fr-FR" dirty="0" err="1" smtClean="0">
                <a:solidFill>
                  <a:srgbClr val="000000"/>
                </a:solidFill>
              </a:rPr>
              <a:t>deemed</a:t>
            </a:r>
            <a:r>
              <a:rPr lang="fr-FR" dirty="0" smtClean="0">
                <a:solidFill>
                  <a:srgbClr val="000000"/>
                </a:solidFill>
              </a:rPr>
              <a:t> commercial use or not?)</a:t>
            </a:r>
          </a:p>
          <a:p>
            <a:pPr>
              <a:buFont typeface="Wingdings" charset="2"/>
              <a:buChar char="§"/>
            </a:pPr>
            <a:r>
              <a:rPr lang="fr-FR" dirty="0" err="1">
                <a:solidFill>
                  <a:srgbClr val="000000"/>
                </a:solidFill>
              </a:rPr>
              <a:t>Need</a:t>
            </a:r>
            <a:r>
              <a:rPr lang="fr-FR" dirty="0">
                <a:solidFill>
                  <a:srgbClr val="000000"/>
                </a:solidFill>
              </a:rPr>
              <a:t> to </a:t>
            </a:r>
            <a:r>
              <a:rPr lang="fr-FR" dirty="0" err="1">
                <a:solidFill>
                  <a:srgbClr val="000000"/>
                </a:solidFill>
              </a:rPr>
              <a:t>define</a:t>
            </a:r>
            <a:r>
              <a:rPr lang="fr-FR" dirty="0">
                <a:solidFill>
                  <a:srgbClr val="000000"/>
                </a:solidFill>
              </a:rPr>
              <a:t> </a:t>
            </a:r>
            <a:r>
              <a:rPr lang="fr-FR" dirty="0" smtClean="0">
                <a:solidFill>
                  <a:srgbClr val="000000"/>
                </a:solidFill>
              </a:rPr>
              <a:t>how to </a:t>
            </a:r>
            <a:r>
              <a:rPr lang="fr-FR" dirty="0" err="1" smtClean="0">
                <a:solidFill>
                  <a:srgbClr val="000000"/>
                </a:solidFill>
              </a:rPr>
              <a:t>address</a:t>
            </a:r>
            <a:r>
              <a:rPr lang="fr-FR" dirty="0" smtClean="0">
                <a:solidFill>
                  <a:srgbClr val="000000"/>
                </a:solidFill>
              </a:rPr>
              <a:t> </a:t>
            </a:r>
            <a:r>
              <a:rPr lang="fr-FR" dirty="0">
                <a:solidFill>
                  <a:srgbClr val="000000"/>
                </a:solidFill>
              </a:rPr>
              <a:t>the right of exhibition </a:t>
            </a:r>
          </a:p>
          <a:p>
            <a:pPr>
              <a:buFont typeface="Wingdings" charset="2"/>
              <a:buChar char="§"/>
            </a:pPr>
            <a:r>
              <a:rPr lang="fr-FR" dirty="0" err="1" smtClean="0">
                <a:solidFill>
                  <a:srgbClr val="000000"/>
                </a:solidFill>
              </a:rPr>
              <a:t>Consider</a:t>
            </a:r>
            <a:r>
              <a:rPr lang="fr-FR" dirty="0" smtClean="0">
                <a:solidFill>
                  <a:srgbClr val="000000"/>
                </a:solidFill>
              </a:rPr>
              <a:t> </a:t>
            </a:r>
            <a:r>
              <a:rPr lang="fr-FR" dirty="0" err="1" smtClean="0">
                <a:solidFill>
                  <a:srgbClr val="000000"/>
                </a:solidFill>
              </a:rPr>
              <a:t>allowing</a:t>
            </a:r>
            <a:r>
              <a:rPr lang="fr-FR" dirty="0" smtClean="0">
                <a:solidFill>
                  <a:srgbClr val="000000"/>
                </a:solidFill>
              </a:rPr>
              <a:t> permanent on line consultation of exhibitions </a:t>
            </a:r>
            <a:r>
              <a:rPr lang="fr-FR" dirty="0" err="1" smtClean="0">
                <a:solidFill>
                  <a:srgbClr val="000000"/>
                </a:solidFill>
              </a:rPr>
              <a:t>that</a:t>
            </a:r>
            <a:r>
              <a:rPr lang="fr-FR" dirty="0" smtClean="0">
                <a:solidFill>
                  <a:srgbClr val="000000"/>
                </a:solidFill>
              </a:rPr>
              <a:t> have </a:t>
            </a:r>
            <a:r>
              <a:rPr lang="fr-FR" dirty="0" err="1" smtClean="0">
                <a:solidFill>
                  <a:srgbClr val="000000"/>
                </a:solidFill>
              </a:rPr>
              <a:t>ended</a:t>
            </a:r>
            <a:r>
              <a:rPr lang="fr-FR" dirty="0" smtClean="0">
                <a:solidFill>
                  <a:srgbClr val="000000"/>
                </a:solidFill>
              </a:rPr>
              <a:t> in the </a:t>
            </a:r>
            <a:r>
              <a:rPr lang="fr-FR" dirty="0" err="1" smtClean="0">
                <a:solidFill>
                  <a:srgbClr val="000000"/>
                </a:solidFill>
              </a:rPr>
              <a:t>premises</a:t>
            </a:r>
            <a:r>
              <a:rPr lang="fr-FR" dirty="0" smtClean="0">
                <a:solidFill>
                  <a:srgbClr val="000000"/>
                </a:solidFill>
              </a:rPr>
              <a:t>       </a:t>
            </a:r>
            <a:endParaRPr lang="fr-FR" dirty="0">
              <a:solidFill>
                <a:srgbClr val="000000"/>
              </a:solidFill>
            </a:endParaRPr>
          </a:p>
        </p:txBody>
      </p:sp>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27</a:t>
            </a:fld>
            <a:endParaRPr lang="fr-F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89604383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282154"/>
          </a:xfrm>
        </p:spPr>
        <p:txBody>
          <a:bodyPr>
            <a:normAutofit fontScale="90000"/>
          </a:bodyPr>
          <a:lstStyle/>
          <a:p>
            <a:r>
              <a:rPr lang="fr-FR" dirty="0" smtClean="0">
                <a:solidFill>
                  <a:srgbClr val="000000"/>
                </a:solidFill>
              </a:rPr>
              <a:t>CASE </a:t>
            </a:r>
            <a:r>
              <a:rPr lang="fr-FR" dirty="0" err="1" smtClean="0">
                <a:solidFill>
                  <a:srgbClr val="000000"/>
                </a:solidFill>
              </a:rPr>
              <a:t>Study</a:t>
            </a:r>
            <a:r>
              <a:rPr lang="fr-FR" dirty="0" smtClean="0">
                <a:solidFill>
                  <a:srgbClr val="000000"/>
                </a:solidFill>
              </a:rPr>
              <a:t> 3</a:t>
            </a:r>
            <a:br>
              <a:rPr lang="fr-FR" dirty="0" smtClean="0">
                <a:solidFill>
                  <a:srgbClr val="000000"/>
                </a:solidFill>
              </a:rPr>
            </a:br>
            <a:r>
              <a:rPr lang="fr-FR" i="1" dirty="0" err="1" smtClean="0">
                <a:solidFill>
                  <a:srgbClr val="000000"/>
                </a:solidFill>
              </a:rPr>
              <a:t>Changing</a:t>
            </a:r>
            <a:r>
              <a:rPr lang="fr-FR" i="1" dirty="0" smtClean="0">
                <a:solidFill>
                  <a:srgbClr val="000000"/>
                </a:solidFill>
              </a:rPr>
              <a:t> states of </a:t>
            </a:r>
            <a:r>
              <a:rPr lang="fr-FR" i="1" dirty="0" err="1" smtClean="0">
                <a:solidFill>
                  <a:srgbClr val="000000"/>
                </a:solidFill>
              </a:rPr>
              <a:t>works</a:t>
            </a:r>
            <a:r>
              <a:rPr lang="fr-FR" i="1" dirty="0" smtClean="0">
                <a:solidFill>
                  <a:srgbClr val="000000"/>
                </a:solidFill>
              </a:rPr>
              <a:t> of art </a:t>
            </a:r>
            <a:endParaRPr lang="fr-FR" i="1" dirty="0">
              <a:solidFill>
                <a:srgbClr val="000000"/>
              </a:solidFill>
            </a:endParaRPr>
          </a:p>
        </p:txBody>
      </p:sp>
      <p:sp>
        <p:nvSpPr>
          <p:cNvPr id="3" name="Espace réservé du contenu 2"/>
          <p:cNvSpPr>
            <a:spLocks noGrp="1"/>
          </p:cNvSpPr>
          <p:nvPr>
            <p:ph idx="1"/>
          </p:nvPr>
        </p:nvSpPr>
        <p:spPr>
          <a:xfrm>
            <a:off x="457200" y="2132855"/>
            <a:ext cx="8229600" cy="4248473"/>
          </a:xfrm>
        </p:spPr>
        <p:txBody>
          <a:bodyPr>
            <a:normAutofit fontScale="47500" lnSpcReduction="20000"/>
          </a:bodyPr>
          <a:lstStyle/>
          <a:p>
            <a:pPr>
              <a:buFont typeface="Wingdings" charset="2"/>
              <a:buChar char="§"/>
            </a:pPr>
            <a:r>
              <a:rPr lang="en-GB" sz="4500" dirty="0" smtClean="0">
                <a:solidFill>
                  <a:srgbClr val="000000"/>
                </a:solidFill>
              </a:rPr>
              <a:t>Relates to the preservation mandate </a:t>
            </a:r>
          </a:p>
          <a:p>
            <a:pPr>
              <a:lnSpc>
                <a:spcPct val="140000"/>
              </a:lnSpc>
              <a:buFont typeface="Wingdings" charset="2"/>
              <a:buChar char="§"/>
            </a:pPr>
            <a:r>
              <a:rPr lang="en-GB" sz="4500" dirty="0" smtClean="0">
                <a:solidFill>
                  <a:srgbClr val="000000"/>
                </a:solidFill>
              </a:rPr>
              <a:t>Challenge of  ‘storing’ digital, ephemeral creations and the need to repair </a:t>
            </a:r>
            <a:r>
              <a:rPr lang="en-GB" sz="4500" smtClean="0">
                <a:solidFill>
                  <a:srgbClr val="000000"/>
                </a:solidFill>
              </a:rPr>
              <a:t>or restore </a:t>
            </a:r>
            <a:r>
              <a:rPr lang="en-GB" sz="4500" dirty="0" smtClean="0">
                <a:solidFill>
                  <a:srgbClr val="000000"/>
                </a:solidFill>
              </a:rPr>
              <a:t>works in the museum’s collections</a:t>
            </a:r>
            <a:endParaRPr lang="en-GB" sz="4500" b="1" dirty="0" smtClean="0">
              <a:solidFill>
                <a:srgbClr val="000000"/>
              </a:solidFill>
            </a:endParaRPr>
          </a:p>
          <a:p>
            <a:pPr lvl="1" defTabSz="180975">
              <a:buFont typeface="Lucida Grande"/>
              <a:buChar char="-"/>
              <a:tabLst>
                <a:tab pos="361950" algn="l"/>
              </a:tabLst>
            </a:pPr>
            <a:r>
              <a:rPr lang="en-GB" sz="4500" dirty="0" smtClean="0">
                <a:solidFill>
                  <a:srgbClr val="000000"/>
                </a:solidFill>
              </a:rPr>
              <a:t>Issue often more technical than legal and can be addressed by contract with the author upon acquisition of the work of art</a:t>
            </a:r>
          </a:p>
          <a:p>
            <a:pPr defTabSz="180975">
              <a:lnSpc>
                <a:spcPct val="140000"/>
              </a:lnSpc>
              <a:buFont typeface="Wingdings" charset="2"/>
              <a:buChar char="§"/>
              <a:tabLst>
                <a:tab pos="361950" algn="l"/>
              </a:tabLst>
            </a:pPr>
            <a:r>
              <a:rPr lang="en-GB" sz="4500" dirty="0" smtClean="0">
                <a:solidFill>
                  <a:srgbClr val="000000"/>
                </a:solidFill>
              </a:rPr>
              <a:t>Some national laws  allow  broad copying of works for preservation purposes</a:t>
            </a:r>
          </a:p>
          <a:p>
            <a:pPr lvl="1" defTabSz="180975">
              <a:lnSpc>
                <a:spcPct val="140000"/>
              </a:lnSpc>
              <a:buFont typeface="Lucida Grande"/>
              <a:buChar char="-"/>
              <a:tabLst>
                <a:tab pos="361950" algn="l"/>
              </a:tabLst>
            </a:pPr>
            <a:r>
              <a:rPr lang="en-GB" sz="4500" dirty="0" smtClean="0">
                <a:solidFill>
                  <a:srgbClr val="000000"/>
                </a:solidFill>
              </a:rPr>
              <a:t>The anticipation of new forms of copyrightable works  </a:t>
            </a:r>
          </a:p>
          <a:p>
            <a:pPr defTabSz="180975">
              <a:lnSpc>
                <a:spcPct val="140000"/>
              </a:lnSpc>
              <a:buFont typeface="Wingdings" charset="2"/>
              <a:buChar char="§"/>
              <a:tabLst>
                <a:tab pos="361950" algn="l"/>
              </a:tabLst>
            </a:pPr>
            <a:r>
              <a:rPr lang="en-GB" sz="4500" dirty="0" smtClean="0">
                <a:solidFill>
                  <a:srgbClr val="000000"/>
                </a:solidFill>
              </a:rPr>
              <a:t>Specific status of  collective works, orphan and unpublished works  </a:t>
            </a:r>
          </a:p>
          <a:p>
            <a:pPr marL="0" indent="0">
              <a:lnSpc>
                <a:spcPct val="140000"/>
              </a:lnSpc>
              <a:buNone/>
            </a:pPr>
            <a:r>
              <a:rPr lang="en-GB" b="1" dirty="0" smtClean="0">
                <a:solidFill>
                  <a:srgbClr val="000000"/>
                </a:solidFill>
              </a:rPr>
              <a:t>  </a:t>
            </a:r>
            <a:endParaRPr lang="en-GB" b="1" dirty="0">
              <a:solidFill>
                <a:srgbClr val="000000"/>
              </a:solidFill>
            </a:endParaRPr>
          </a:p>
        </p:txBody>
      </p:sp>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28</a:t>
            </a:fld>
            <a:endParaRPr lang="fr-F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1258212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000000"/>
                </a:solidFill>
              </a:rPr>
              <a:t>CASE </a:t>
            </a:r>
            <a:r>
              <a:rPr lang="fr-FR" dirty="0" err="1" smtClean="0">
                <a:solidFill>
                  <a:srgbClr val="000000"/>
                </a:solidFill>
              </a:rPr>
              <a:t>Study</a:t>
            </a:r>
            <a:r>
              <a:rPr lang="fr-FR" dirty="0" smtClean="0">
                <a:solidFill>
                  <a:srgbClr val="000000"/>
                </a:solidFill>
              </a:rPr>
              <a:t> 4</a:t>
            </a:r>
            <a:br>
              <a:rPr lang="fr-FR" dirty="0" smtClean="0">
                <a:solidFill>
                  <a:srgbClr val="000000"/>
                </a:solidFill>
              </a:rPr>
            </a:br>
            <a:r>
              <a:rPr lang="fr-FR" i="1" dirty="0" err="1" smtClean="0">
                <a:solidFill>
                  <a:srgbClr val="000000"/>
                </a:solidFill>
              </a:rPr>
              <a:t>Research</a:t>
            </a:r>
            <a:r>
              <a:rPr lang="fr-FR" i="1" dirty="0" smtClean="0">
                <a:solidFill>
                  <a:srgbClr val="000000"/>
                </a:solidFill>
              </a:rPr>
              <a:t> and </a:t>
            </a:r>
            <a:r>
              <a:rPr lang="fr-FR" i="1" dirty="0" err="1" smtClean="0">
                <a:solidFill>
                  <a:srgbClr val="000000"/>
                </a:solidFill>
              </a:rPr>
              <a:t>study</a:t>
            </a:r>
            <a:r>
              <a:rPr lang="fr-FR" i="1" dirty="0" smtClean="0">
                <a:solidFill>
                  <a:srgbClr val="000000"/>
                </a:solidFill>
              </a:rPr>
              <a:t> exceptions </a:t>
            </a:r>
            <a:endParaRPr lang="fr-FR" i="1" dirty="0">
              <a:solidFill>
                <a:srgbClr val="000000"/>
              </a:solidFill>
            </a:endParaRPr>
          </a:p>
        </p:txBody>
      </p:sp>
      <p:sp>
        <p:nvSpPr>
          <p:cNvPr id="3" name="Espace réservé du contenu 2"/>
          <p:cNvSpPr>
            <a:spLocks noGrp="1"/>
          </p:cNvSpPr>
          <p:nvPr>
            <p:ph idx="1"/>
          </p:nvPr>
        </p:nvSpPr>
        <p:spPr>
          <a:xfrm>
            <a:off x="806450" y="1916832"/>
            <a:ext cx="7880350" cy="4176464"/>
          </a:xfrm>
        </p:spPr>
        <p:txBody>
          <a:bodyPr>
            <a:normAutofit fontScale="55000" lnSpcReduction="20000"/>
          </a:bodyPr>
          <a:lstStyle/>
          <a:p>
            <a:pPr>
              <a:buFont typeface="Wingdings" charset="2"/>
              <a:buChar char="§"/>
            </a:pPr>
            <a:r>
              <a:rPr lang="en-GB" sz="3800" dirty="0" smtClean="0">
                <a:solidFill>
                  <a:srgbClr val="000000"/>
                </a:solidFill>
              </a:rPr>
              <a:t>National laws mostly silent</a:t>
            </a:r>
          </a:p>
          <a:p>
            <a:pPr>
              <a:buFont typeface="Wingdings" charset="2"/>
              <a:buChar char="§"/>
            </a:pPr>
            <a:r>
              <a:rPr lang="en-GB" sz="3800" dirty="0" smtClean="0">
                <a:solidFill>
                  <a:srgbClr val="000000"/>
                </a:solidFill>
              </a:rPr>
              <a:t>EU Directive 2001/29/EC  allows reproduction &amp; communication to the public </a:t>
            </a:r>
          </a:p>
          <a:p>
            <a:pPr lvl="1">
              <a:buFont typeface="Lucida Grande"/>
              <a:buChar char="-"/>
            </a:pPr>
            <a:r>
              <a:rPr lang="en-GB" sz="3300" dirty="0" smtClean="0">
                <a:solidFill>
                  <a:srgbClr val="000000"/>
                </a:solidFill>
              </a:rPr>
              <a:t>illustration with copyrighted works for teaching or scientific research (art. 5(3)(a)); and</a:t>
            </a:r>
          </a:p>
          <a:p>
            <a:pPr lvl="1">
              <a:buFont typeface="Lucida Grande"/>
              <a:buChar char="-"/>
            </a:pPr>
            <a:r>
              <a:rPr lang="en-GB" sz="3300" dirty="0" smtClean="0">
                <a:solidFill>
                  <a:srgbClr val="000000"/>
                </a:solidFill>
              </a:rPr>
              <a:t>communication on site of copyrighted content  in their collections which is not subject to purchase or licensing terms “</a:t>
            </a:r>
            <a:r>
              <a:rPr lang="en-GB" sz="3300" i="1" dirty="0" smtClean="0">
                <a:solidFill>
                  <a:srgbClr val="000000"/>
                </a:solidFill>
              </a:rPr>
              <a:t>for research or private study purposes</a:t>
            </a:r>
            <a:r>
              <a:rPr lang="en-GB" sz="3300" dirty="0" smtClean="0">
                <a:solidFill>
                  <a:srgbClr val="000000"/>
                </a:solidFill>
              </a:rPr>
              <a:t>” (art. 5(3)(n)).   </a:t>
            </a:r>
          </a:p>
          <a:p>
            <a:pPr lvl="1">
              <a:buFont typeface="Lucida Grande"/>
              <a:buChar char="-"/>
            </a:pPr>
            <a:r>
              <a:rPr lang="en-GB" sz="3300" dirty="0" smtClean="0">
                <a:solidFill>
                  <a:srgbClr val="000000"/>
                </a:solidFill>
              </a:rPr>
              <a:t>Varying implementation  in national EU laws can be restrictive </a:t>
            </a:r>
          </a:p>
          <a:p>
            <a:pPr lvl="1">
              <a:buFont typeface="Lucida Grande"/>
              <a:buChar char="-"/>
            </a:pPr>
            <a:r>
              <a:rPr lang="en-GB" sz="3300" dirty="0" smtClean="0">
                <a:solidFill>
                  <a:srgbClr val="000000"/>
                </a:solidFill>
              </a:rPr>
              <a:t>Different situation for museums part of universities </a:t>
            </a:r>
          </a:p>
          <a:p>
            <a:pPr>
              <a:buFont typeface="Wingdings" charset="2"/>
              <a:buChar char="§"/>
            </a:pPr>
            <a:r>
              <a:rPr lang="en-GB" sz="3800" dirty="0" smtClean="0">
                <a:solidFill>
                  <a:srgbClr val="000000"/>
                </a:solidFill>
              </a:rPr>
              <a:t>Distance access to museum materials for research and study must be facilitated and museums must also control access and purported uses  </a:t>
            </a:r>
          </a:p>
          <a:p>
            <a:pPr lvl="1">
              <a:buFont typeface="Lucida Grande"/>
              <a:buChar char="-"/>
            </a:pPr>
            <a:r>
              <a:rPr lang="en-GB" sz="3300" dirty="0" smtClean="0">
                <a:solidFill>
                  <a:srgbClr val="000000"/>
                </a:solidFill>
              </a:rPr>
              <a:t>ECJ Darmstadt case C 117-13 authorizes limited on line access to library’s works for research   </a:t>
            </a:r>
            <a:endParaRPr lang="en-GB" sz="3300" dirty="0">
              <a:solidFill>
                <a:srgbClr val="000000"/>
              </a:solidFill>
            </a:endParaRPr>
          </a:p>
        </p:txBody>
      </p:sp>
      <p:sp>
        <p:nvSpPr>
          <p:cNvPr id="4" name="Espace réservé du numéro de diapositive 3"/>
          <p:cNvSpPr>
            <a:spLocks noGrp="1"/>
          </p:cNvSpPr>
          <p:nvPr>
            <p:ph type="sldNum" sz="quarter" idx="12"/>
          </p:nvPr>
        </p:nvSpPr>
        <p:spPr/>
        <p:txBody>
          <a:bodyPr/>
          <a:lstStyle/>
          <a:p>
            <a:pPr>
              <a:defRPr/>
            </a:pPr>
            <a:fld id="{8852E58B-A5BA-48AC-A702-E2F4C72EBB93}" type="slidenum">
              <a:rPr lang="fr-FR" smtClean="0"/>
              <a:pPr>
                <a:defRPr/>
              </a:pPr>
              <a:t>29</a:t>
            </a:fld>
            <a:endParaRPr lang="fr-FR"/>
          </a:p>
        </p:txBody>
      </p:sp>
      <p:sp>
        <p:nvSpPr>
          <p:cNvPr id="5" name="Date Placeholder 4"/>
          <p:cNvSpPr>
            <a:spLocks noGrp="1"/>
          </p:cNvSpPr>
          <p:nvPr>
            <p:ph type="dt" sz="half" idx="10"/>
          </p:nvPr>
        </p:nvSpPr>
        <p:spPr/>
        <p:txBody>
          <a:bodyPr/>
          <a:lstStyle/>
          <a:p>
            <a:r>
              <a:rPr lang="fr-CA" smtClean="0"/>
              <a:t>08/12/15</a:t>
            </a:r>
            <a:endParaRPr lang="en-US"/>
          </a:p>
        </p:txBody>
      </p:sp>
      <p:sp>
        <p:nvSpPr>
          <p:cNvPr id="6" name="Footer Placeholder 5"/>
          <p:cNvSpPr>
            <a:spLocks noGrp="1"/>
          </p:cNvSpPr>
          <p:nvPr>
            <p:ph type="ftr" sz="quarter" idx="11"/>
          </p:nvPr>
        </p:nvSpPr>
        <p:spPr/>
        <p:txBody>
          <a:bodyPr/>
          <a:lstStyle/>
          <a:p>
            <a:r>
              <a:rPr lang="en-US" smtClean="0"/>
              <a:t>UGGC/IViR</a:t>
            </a:r>
            <a:endParaRPr lang="en-US" dirty="0"/>
          </a:p>
        </p:txBody>
      </p:sp>
    </p:spTree>
    <p:extLst>
      <p:ext uri="{BB962C8B-B14F-4D97-AF65-F5344CB8AC3E}">
        <p14:creationId xmlns:p14="http://schemas.microsoft.com/office/powerpoint/2010/main" val="32626880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err="1"/>
              <a:t>Research</a:t>
            </a:r>
            <a:r>
              <a:rPr lang="fr-CA" dirty="0"/>
              <a:t> question</a:t>
            </a:r>
            <a:endParaRPr lang="en-US" dirty="0"/>
          </a:p>
        </p:txBody>
      </p:sp>
      <p:sp>
        <p:nvSpPr>
          <p:cNvPr id="3" name="Content Placeholder 2"/>
          <p:cNvSpPr>
            <a:spLocks noGrp="1"/>
          </p:cNvSpPr>
          <p:nvPr>
            <p:ph idx="1"/>
          </p:nvPr>
        </p:nvSpPr>
        <p:spPr>
          <a:xfrm>
            <a:off x="467544" y="2132856"/>
            <a:ext cx="8229600" cy="3273227"/>
          </a:xfrm>
        </p:spPr>
        <p:txBody>
          <a:bodyPr/>
          <a:lstStyle/>
          <a:p>
            <a:pPr>
              <a:buFont typeface="Wingdings" charset="2"/>
              <a:buChar char="§"/>
            </a:pPr>
            <a:r>
              <a:rPr lang="fr-CA" dirty="0" err="1" smtClean="0"/>
              <a:t>What</a:t>
            </a:r>
            <a:r>
              <a:rPr lang="fr-CA" dirty="0" smtClean="0"/>
              <a:t> </a:t>
            </a:r>
            <a:r>
              <a:rPr lang="fr-CA" dirty="0" err="1" smtClean="0"/>
              <a:t>is</a:t>
            </a:r>
            <a:r>
              <a:rPr lang="fr-CA" dirty="0" smtClean="0"/>
              <a:t> the </a:t>
            </a:r>
            <a:r>
              <a:rPr lang="fr-CA" dirty="0" err="1" smtClean="0"/>
              <a:t>current</a:t>
            </a:r>
            <a:r>
              <a:rPr lang="fr-CA" dirty="0" smtClean="0"/>
              <a:t> state of copyright </a:t>
            </a:r>
            <a:r>
              <a:rPr lang="fr-CA" dirty="0" err="1" smtClean="0"/>
              <a:t>law</a:t>
            </a:r>
            <a:r>
              <a:rPr lang="fr-CA" dirty="0" smtClean="0"/>
              <a:t> </a:t>
            </a:r>
            <a:r>
              <a:rPr lang="fr-CA" dirty="0" err="1" smtClean="0"/>
              <a:t>regarding</a:t>
            </a:r>
            <a:r>
              <a:rPr lang="fr-CA" dirty="0" smtClean="0"/>
              <a:t> the use of copyright </a:t>
            </a:r>
            <a:r>
              <a:rPr lang="fr-CA" dirty="0" err="1" smtClean="0"/>
              <a:t>protected</a:t>
            </a:r>
            <a:r>
              <a:rPr lang="fr-CA" dirty="0" smtClean="0"/>
              <a:t> </a:t>
            </a:r>
            <a:r>
              <a:rPr lang="fr-CA" dirty="0" err="1" smtClean="0"/>
              <a:t>works</a:t>
            </a:r>
            <a:r>
              <a:rPr lang="fr-CA" dirty="0" smtClean="0"/>
              <a:t> by </a:t>
            </a:r>
            <a:r>
              <a:rPr lang="fr-CA" dirty="0" err="1" smtClean="0"/>
              <a:t>museums</a:t>
            </a:r>
            <a:r>
              <a:rPr lang="fr-CA" dirty="0" smtClean="0"/>
              <a:t> and </a:t>
            </a:r>
            <a:r>
              <a:rPr lang="fr-CA" dirty="0" err="1" smtClean="0"/>
              <a:t>their</a:t>
            </a:r>
            <a:r>
              <a:rPr lang="fr-CA" dirty="0" smtClean="0"/>
              <a:t> patrons?</a:t>
            </a:r>
          </a:p>
          <a:p>
            <a:pPr>
              <a:buFont typeface="Wingdings" charset="2"/>
              <a:buChar char="§"/>
            </a:pPr>
            <a:r>
              <a:rPr lang="fr-CA" dirty="0" err="1" smtClean="0"/>
              <a:t>Should</a:t>
            </a:r>
            <a:r>
              <a:rPr lang="fr-CA" dirty="0" smtClean="0"/>
              <a:t> </a:t>
            </a:r>
            <a:r>
              <a:rPr lang="fr-CA" dirty="0" err="1" smtClean="0"/>
              <a:t>measures</a:t>
            </a:r>
            <a:r>
              <a:rPr lang="fr-CA" dirty="0" smtClean="0"/>
              <a:t> </a:t>
            </a:r>
            <a:r>
              <a:rPr lang="fr-CA" dirty="0" err="1" smtClean="0"/>
              <a:t>be</a:t>
            </a:r>
            <a:r>
              <a:rPr lang="fr-CA" dirty="0" smtClean="0"/>
              <a:t> </a:t>
            </a:r>
            <a:r>
              <a:rPr lang="fr-CA" dirty="0" err="1" smtClean="0"/>
              <a:t>implemented</a:t>
            </a:r>
            <a:r>
              <a:rPr lang="fr-CA" dirty="0" smtClean="0"/>
              <a:t> to </a:t>
            </a:r>
            <a:r>
              <a:rPr lang="fr-CA" dirty="0" err="1" smtClean="0"/>
              <a:t>facilitate</a:t>
            </a:r>
            <a:r>
              <a:rPr lang="fr-CA" dirty="0" smtClean="0"/>
              <a:t> the provision of </a:t>
            </a:r>
            <a:r>
              <a:rPr lang="fr-CA" dirty="0" err="1" smtClean="0"/>
              <a:t>museum</a:t>
            </a:r>
            <a:r>
              <a:rPr lang="fr-CA" dirty="0" smtClean="0"/>
              <a:t> services in compliance </a:t>
            </a:r>
            <a:r>
              <a:rPr lang="fr-CA" dirty="0" err="1" smtClean="0"/>
              <a:t>with</a:t>
            </a:r>
            <a:r>
              <a:rPr lang="fr-CA" dirty="0" smtClean="0"/>
              <a:t> the </a:t>
            </a:r>
            <a:r>
              <a:rPr lang="fr-CA" dirty="0" err="1" smtClean="0"/>
              <a:t>norms</a:t>
            </a:r>
            <a:r>
              <a:rPr lang="fr-CA" dirty="0" smtClean="0"/>
              <a:t> of copyright </a:t>
            </a:r>
            <a:r>
              <a:rPr lang="fr-CA" dirty="0" err="1" smtClean="0"/>
              <a:t>law</a:t>
            </a:r>
            <a:r>
              <a:rPr lang="fr-CA" dirty="0" smtClean="0"/>
              <a:t>?</a:t>
            </a:r>
            <a:endParaRPr lang="en-US" dirty="0"/>
          </a:p>
        </p:txBody>
      </p:sp>
      <p:sp>
        <p:nvSpPr>
          <p:cNvPr id="4" name="Footer Placeholder 3"/>
          <p:cNvSpPr>
            <a:spLocks noGrp="1"/>
          </p:cNvSpPr>
          <p:nvPr>
            <p:ph type="ftr" sz="quarter" idx="11"/>
          </p:nvPr>
        </p:nvSpPr>
        <p:spPr/>
        <p:txBody>
          <a:bodyPr/>
          <a:lstStyle/>
          <a:p>
            <a:r>
              <a:rPr lang="en-US" smtClean="0"/>
              <a:t>UGGC/IViR</a:t>
            </a:r>
            <a:endParaRPr lang="en-US"/>
          </a:p>
        </p:txBody>
      </p:sp>
      <p:sp>
        <p:nvSpPr>
          <p:cNvPr id="5" name="Slide Number Placeholder 4"/>
          <p:cNvSpPr>
            <a:spLocks noGrp="1"/>
          </p:cNvSpPr>
          <p:nvPr>
            <p:ph type="sldNum" sz="quarter" idx="12"/>
          </p:nvPr>
        </p:nvSpPr>
        <p:spPr/>
        <p:txBody>
          <a:bodyPr/>
          <a:lstStyle/>
          <a:p>
            <a:fld id="{94971853-474E-4980-9A92-232306B73868}" type="slidenum">
              <a:rPr lang="en-US" smtClean="0"/>
              <a:t>3</a:t>
            </a:fld>
            <a:endParaRPr lang="en-US"/>
          </a:p>
        </p:txBody>
      </p:sp>
      <p:sp>
        <p:nvSpPr>
          <p:cNvPr id="6" name="Date Placeholder 5"/>
          <p:cNvSpPr>
            <a:spLocks noGrp="1"/>
          </p:cNvSpPr>
          <p:nvPr>
            <p:ph type="dt" sz="half" idx="10"/>
          </p:nvPr>
        </p:nvSpPr>
        <p:spPr/>
        <p:txBody>
          <a:bodyPr/>
          <a:lstStyle/>
          <a:p>
            <a:r>
              <a:rPr lang="fr-CA" smtClean="0"/>
              <a:t>08/12/15</a:t>
            </a:r>
            <a:endParaRPr lang="en-US"/>
          </a:p>
        </p:txBody>
      </p:sp>
    </p:spTree>
    <p:extLst>
      <p:ext uri="{BB962C8B-B14F-4D97-AF65-F5344CB8AC3E}">
        <p14:creationId xmlns:p14="http://schemas.microsoft.com/office/powerpoint/2010/main" val="3403745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Recommendations</a:t>
            </a:r>
            <a:endParaRPr lang="en-US" dirty="0"/>
          </a:p>
        </p:txBody>
      </p:sp>
      <p:sp>
        <p:nvSpPr>
          <p:cNvPr id="3" name="Content Placeholder 2"/>
          <p:cNvSpPr>
            <a:spLocks noGrp="1"/>
          </p:cNvSpPr>
          <p:nvPr>
            <p:ph idx="1"/>
          </p:nvPr>
        </p:nvSpPr>
        <p:spPr/>
        <p:txBody>
          <a:bodyPr>
            <a:normAutofit lnSpcReduction="10000"/>
          </a:bodyPr>
          <a:lstStyle/>
          <a:p>
            <a:r>
              <a:rPr lang="en-US" smtClean="0"/>
              <a:t>Simplify the law</a:t>
            </a:r>
            <a:endParaRPr lang="en-US" dirty="0" smtClean="0"/>
          </a:p>
          <a:p>
            <a:pPr lvl="1"/>
            <a:r>
              <a:rPr lang="en-US" dirty="0" smtClean="0"/>
              <a:t>Make rules easier to understand and more flexible</a:t>
            </a:r>
          </a:p>
          <a:p>
            <a:pPr lvl="1"/>
            <a:r>
              <a:rPr lang="en-US" dirty="0" smtClean="0"/>
              <a:t>Take account of digitization needs</a:t>
            </a:r>
          </a:p>
          <a:p>
            <a:r>
              <a:rPr lang="en-US" dirty="0" smtClean="0"/>
              <a:t>Clarify the requirement of ‘non-commercial purposes’</a:t>
            </a:r>
          </a:p>
          <a:p>
            <a:pPr lvl="1"/>
            <a:r>
              <a:rPr lang="en-US" dirty="0" smtClean="0"/>
              <a:t>Take account of public/private partnership constructions</a:t>
            </a:r>
          </a:p>
          <a:p>
            <a:r>
              <a:rPr lang="en-US" dirty="0" smtClean="0"/>
              <a:t>Centralize information on collections and authors</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30</a:t>
            </a:fld>
            <a:endParaRPr lang="en-US"/>
          </a:p>
        </p:txBody>
      </p:sp>
    </p:spTree>
    <p:extLst>
      <p:ext uri="{BB962C8B-B14F-4D97-AF65-F5344CB8AC3E}">
        <p14:creationId xmlns:p14="http://schemas.microsoft.com/office/powerpoint/2010/main" val="29674280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err="1" smtClean="0"/>
              <a:t>Methodology</a:t>
            </a:r>
            <a:endParaRPr lang="en-US" dirty="0"/>
          </a:p>
        </p:txBody>
      </p:sp>
      <p:sp>
        <p:nvSpPr>
          <p:cNvPr id="3" name="Content Placeholder 2"/>
          <p:cNvSpPr>
            <a:spLocks noGrp="1"/>
          </p:cNvSpPr>
          <p:nvPr>
            <p:ph idx="1"/>
          </p:nvPr>
        </p:nvSpPr>
        <p:spPr/>
        <p:txBody>
          <a:bodyPr/>
          <a:lstStyle/>
          <a:p>
            <a:pPr>
              <a:buFont typeface="Wingdings" charset="2"/>
              <a:buChar char="§"/>
            </a:pPr>
            <a:r>
              <a:rPr lang="fr-CA" dirty="0" err="1" smtClean="0"/>
              <a:t>Review</a:t>
            </a:r>
            <a:r>
              <a:rPr lang="fr-CA" dirty="0" smtClean="0"/>
              <a:t> of national </a:t>
            </a:r>
            <a:r>
              <a:rPr lang="fr-CA" dirty="0" err="1" smtClean="0"/>
              <a:t>legislation</a:t>
            </a:r>
            <a:r>
              <a:rPr lang="fr-CA" dirty="0" smtClean="0"/>
              <a:t> </a:t>
            </a:r>
          </a:p>
          <a:p>
            <a:pPr lvl="1"/>
            <a:r>
              <a:rPr lang="fr-CA" dirty="0" err="1" smtClean="0"/>
              <a:t>Based</a:t>
            </a:r>
            <a:r>
              <a:rPr lang="fr-CA" dirty="0" smtClean="0"/>
              <a:t> on the WIPO </a:t>
            </a:r>
            <a:r>
              <a:rPr lang="fr-CA" dirty="0" err="1" smtClean="0"/>
              <a:t>Studies</a:t>
            </a:r>
            <a:r>
              <a:rPr lang="fr-CA" dirty="0" smtClean="0"/>
              <a:t> on </a:t>
            </a:r>
            <a:r>
              <a:rPr lang="fr-CA" dirty="0" err="1" smtClean="0"/>
              <a:t>libraries</a:t>
            </a:r>
            <a:r>
              <a:rPr lang="fr-CA" dirty="0" smtClean="0"/>
              <a:t> and archives of 2008 and 2014 </a:t>
            </a:r>
          </a:p>
          <a:p>
            <a:pPr lvl="1"/>
            <a:r>
              <a:rPr lang="fr-CA" dirty="0" err="1" smtClean="0"/>
              <a:t>Additional</a:t>
            </a:r>
            <a:r>
              <a:rPr lang="fr-CA" dirty="0" smtClean="0"/>
              <a:t> </a:t>
            </a:r>
            <a:r>
              <a:rPr lang="fr-CA" dirty="0" err="1" smtClean="0"/>
              <a:t>key-word</a:t>
            </a:r>
            <a:r>
              <a:rPr lang="fr-CA" dirty="0" smtClean="0"/>
              <a:t> </a:t>
            </a:r>
            <a:r>
              <a:rPr lang="fr-CA" dirty="0" err="1" smtClean="0"/>
              <a:t>search</a:t>
            </a:r>
            <a:r>
              <a:rPr lang="fr-CA" dirty="0" smtClean="0"/>
              <a:t> in WIPO-</a:t>
            </a:r>
            <a:r>
              <a:rPr lang="fr-CA" dirty="0" err="1" smtClean="0"/>
              <a:t>lex</a:t>
            </a:r>
            <a:r>
              <a:rPr lang="fr-CA" dirty="0" smtClean="0"/>
              <a:t> </a:t>
            </a:r>
            <a:r>
              <a:rPr lang="fr-CA" dirty="0" err="1" smtClean="0"/>
              <a:t>database</a:t>
            </a:r>
            <a:endParaRPr lang="fr-CA" dirty="0" smtClean="0"/>
          </a:p>
          <a:p>
            <a:pPr lvl="1"/>
            <a:r>
              <a:rPr lang="fr-CA" dirty="0" smtClean="0"/>
              <a:t>National copyright </a:t>
            </a:r>
            <a:r>
              <a:rPr lang="fr-CA" dirty="0" err="1" smtClean="0"/>
              <a:t>laws</a:t>
            </a:r>
            <a:r>
              <a:rPr lang="fr-CA" dirty="0" smtClean="0"/>
              <a:t> </a:t>
            </a:r>
            <a:r>
              <a:rPr lang="fr-CA" dirty="0" err="1" smtClean="0"/>
              <a:t>included</a:t>
            </a:r>
            <a:r>
              <a:rPr lang="fr-CA" dirty="0"/>
              <a:t> </a:t>
            </a:r>
            <a:r>
              <a:rPr lang="fr-CA" dirty="0" err="1"/>
              <a:t>only</a:t>
            </a:r>
            <a:r>
              <a:rPr lang="fr-CA" dirty="0"/>
              <a:t> </a:t>
            </a:r>
            <a:r>
              <a:rPr lang="fr-CA" dirty="0" smtClean="0"/>
              <a:t>if express mention of ‘</a:t>
            </a:r>
            <a:r>
              <a:rPr lang="fr-CA" dirty="0" err="1" smtClean="0"/>
              <a:t>museum</a:t>
            </a:r>
            <a:r>
              <a:rPr lang="fr-CA" dirty="0" smtClean="0"/>
              <a:t>’</a:t>
            </a:r>
          </a:p>
          <a:p>
            <a:pPr>
              <a:buFont typeface="Wingdings" charset="2"/>
              <a:buChar char="§"/>
            </a:pPr>
            <a:r>
              <a:rPr lang="fr-CA" dirty="0" smtClean="0"/>
              <a:t>Survey </a:t>
            </a:r>
            <a:r>
              <a:rPr lang="fr-CA" dirty="0" err="1" smtClean="0"/>
              <a:t>among</a:t>
            </a:r>
            <a:r>
              <a:rPr lang="fr-CA" dirty="0" smtClean="0"/>
              <a:t> ICOM </a:t>
            </a:r>
            <a:r>
              <a:rPr lang="fr-CA" dirty="0" err="1" smtClean="0"/>
              <a:t>members</a:t>
            </a:r>
            <a:r>
              <a:rPr lang="fr-CA" dirty="0" smtClean="0"/>
              <a:t> </a:t>
            </a:r>
            <a:endParaRPr lang="en-US" dirty="0"/>
          </a:p>
        </p:txBody>
      </p:sp>
      <p:sp>
        <p:nvSpPr>
          <p:cNvPr id="4" name="Footer Placeholder 3"/>
          <p:cNvSpPr>
            <a:spLocks noGrp="1"/>
          </p:cNvSpPr>
          <p:nvPr>
            <p:ph type="ftr" sz="quarter" idx="11"/>
          </p:nvPr>
        </p:nvSpPr>
        <p:spPr/>
        <p:txBody>
          <a:bodyPr/>
          <a:lstStyle/>
          <a:p>
            <a:r>
              <a:rPr lang="en-US" smtClean="0"/>
              <a:t>UGGC/IViR</a:t>
            </a:r>
            <a:endParaRPr lang="en-US"/>
          </a:p>
        </p:txBody>
      </p:sp>
      <p:sp>
        <p:nvSpPr>
          <p:cNvPr id="5" name="Slide Number Placeholder 4"/>
          <p:cNvSpPr>
            <a:spLocks noGrp="1"/>
          </p:cNvSpPr>
          <p:nvPr>
            <p:ph type="sldNum" sz="quarter" idx="12"/>
          </p:nvPr>
        </p:nvSpPr>
        <p:spPr/>
        <p:txBody>
          <a:bodyPr/>
          <a:lstStyle/>
          <a:p>
            <a:fld id="{94971853-474E-4980-9A92-232306B73868}" type="slidenum">
              <a:rPr lang="en-US" smtClean="0"/>
              <a:t>4</a:t>
            </a:fld>
            <a:endParaRPr lang="en-US"/>
          </a:p>
        </p:txBody>
      </p:sp>
      <p:sp>
        <p:nvSpPr>
          <p:cNvPr id="6" name="Date Placeholder 5"/>
          <p:cNvSpPr>
            <a:spLocks noGrp="1"/>
          </p:cNvSpPr>
          <p:nvPr>
            <p:ph type="dt" sz="half" idx="10"/>
          </p:nvPr>
        </p:nvSpPr>
        <p:spPr/>
        <p:txBody>
          <a:bodyPr/>
          <a:lstStyle/>
          <a:p>
            <a:r>
              <a:rPr lang="fr-CA" smtClean="0"/>
              <a:t>08/12/15</a:t>
            </a:r>
            <a:endParaRPr lang="en-US"/>
          </a:p>
        </p:txBody>
      </p:sp>
    </p:spTree>
    <p:extLst>
      <p:ext uri="{BB962C8B-B14F-4D97-AF65-F5344CB8AC3E}">
        <p14:creationId xmlns:p14="http://schemas.microsoft.com/office/powerpoint/2010/main" val="18633761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fr-FR" dirty="0" smtClean="0">
                <a:solidFill>
                  <a:srgbClr val="000000"/>
                </a:solidFill>
              </a:rPr>
              <a:t>Definition of Museum</a:t>
            </a:r>
            <a:endParaRPr lang="en-US" dirty="0">
              <a:solidFill>
                <a:srgbClr val="000000"/>
              </a:solidFill>
            </a:endParaRPr>
          </a:p>
        </p:txBody>
      </p:sp>
      <p:sp>
        <p:nvSpPr>
          <p:cNvPr id="3" name="Content Placeholder 2"/>
          <p:cNvSpPr>
            <a:spLocks noGrp="1"/>
          </p:cNvSpPr>
          <p:nvPr>
            <p:ph idx="1"/>
          </p:nvPr>
        </p:nvSpPr>
        <p:spPr/>
        <p:txBody>
          <a:bodyPr>
            <a:noAutofit/>
          </a:bodyPr>
          <a:lstStyle/>
          <a:p>
            <a:pPr marL="457200" lvl="1" indent="0" algn="just">
              <a:buFontTx/>
              <a:buNone/>
              <a:defRPr/>
            </a:pPr>
            <a:r>
              <a:rPr lang="en-US" sz="2400" dirty="0">
                <a:solidFill>
                  <a:srgbClr val="000000"/>
                </a:solidFill>
              </a:rPr>
              <a:t>A museum is a non-profit, permanent institution in the service of society and its development, open to the public, which acquires, conserves, researches, communicates and exhibits the tangible and intangible heritage of humanity and its environment for the purposes of education, study and enjoyment.  (ICOM 2007</a:t>
            </a:r>
            <a:r>
              <a:rPr lang="en-US" sz="2400" dirty="0" smtClean="0">
                <a:solidFill>
                  <a:srgbClr val="000000"/>
                </a:solidFill>
              </a:rPr>
              <a:t>)</a:t>
            </a:r>
            <a:endParaRPr lang="en-US" sz="2400" dirty="0">
              <a:solidFill>
                <a:srgbClr val="000000"/>
              </a:solidFill>
            </a:endParaRPr>
          </a:p>
          <a:p>
            <a:pPr marL="457200" lvl="1" indent="0" algn="just">
              <a:buFontTx/>
              <a:buNone/>
              <a:defRPr/>
            </a:pPr>
            <a:endParaRPr lang="en-US" sz="2400" dirty="0">
              <a:solidFill>
                <a:srgbClr val="000000"/>
              </a:solidFill>
            </a:endParaRPr>
          </a:p>
          <a:p>
            <a:pPr marL="457200" lvl="1" indent="0" algn="just">
              <a:buFontTx/>
              <a:buNone/>
              <a:defRPr/>
            </a:pPr>
            <a:r>
              <a:rPr lang="en-US" sz="2400" dirty="0">
                <a:solidFill>
                  <a:srgbClr val="000000"/>
                </a:solidFill>
              </a:rPr>
              <a:t>Mandates : 	(</a:t>
            </a:r>
            <a:r>
              <a:rPr lang="en-US" sz="2400" dirty="0" err="1">
                <a:solidFill>
                  <a:srgbClr val="000000"/>
                </a:solidFill>
              </a:rPr>
              <a:t>i</a:t>
            </a:r>
            <a:r>
              <a:rPr lang="en-US" sz="2400" dirty="0">
                <a:solidFill>
                  <a:srgbClr val="000000"/>
                </a:solidFill>
              </a:rPr>
              <a:t>) acquire and protect</a:t>
            </a:r>
          </a:p>
          <a:p>
            <a:pPr marL="457200" lvl="1" indent="0" algn="just">
              <a:buFontTx/>
              <a:buNone/>
              <a:defRPr/>
            </a:pPr>
            <a:r>
              <a:rPr lang="en-US" sz="2400" dirty="0">
                <a:solidFill>
                  <a:srgbClr val="000000"/>
                </a:solidFill>
              </a:rPr>
              <a:t>		</a:t>
            </a:r>
            <a:r>
              <a:rPr lang="en-US" sz="2400" dirty="0" smtClean="0">
                <a:solidFill>
                  <a:srgbClr val="000000"/>
                </a:solidFill>
              </a:rPr>
              <a:t>	(</a:t>
            </a:r>
            <a:r>
              <a:rPr lang="en-US" sz="2400" dirty="0">
                <a:solidFill>
                  <a:srgbClr val="000000"/>
                </a:solidFill>
              </a:rPr>
              <a:t>ii) communicate and exhibit </a:t>
            </a:r>
          </a:p>
          <a:p>
            <a:pPr marL="457200" lvl="1" indent="0" algn="just">
              <a:buFontTx/>
              <a:buNone/>
              <a:defRPr/>
            </a:pPr>
            <a:r>
              <a:rPr lang="en-US" sz="2400" dirty="0">
                <a:solidFill>
                  <a:srgbClr val="000000"/>
                </a:solidFill>
              </a:rPr>
              <a:t>		</a:t>
            </a:r>
            <a:r>
              <a:rPr lang="en-US" sz="2400" dirty="0" smtClean="0">
                <a:solidFill>
                  <a:srgbClr val="000000"/>
                </a:solidFill>
              </a:rPr>
              <a:t>	(</a:t>
            </a:r>
            <a:r>
              <a:rPr lang="en-US" sz="2400" dirty="0">
                <a:solidFill>
                  <a:srgbClr val="000000"/>
                </a:solidFill>
              </a:rPr>
              <a:t>iii) facilitate education, study and research</a:t>
            </a:r>
          </a:p>
          <a:p>
            <a:pPr marL="457200" lvl="1" indent="0" algn="just">
              <a:buFontTx/>
              <a:buNone/>
              <a:defRPr/>
            </a:pPr>
            <a:r>
              <a:rPr lang="en-US" sz="2400" dirty="0">
                <a:solidFill>
                  <a:srgbClr val="000000"/>
                </a:solidFill>
              </a:rPr>
              <a:t>		</a:t>
            </a:r>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5</a:t>
            </a:fld>
            <a:endParaRPr lang="en-US"/>
          </a:p>
        </p:txBody>
      </p:sp>
    </p:spTree>
    <p:extLst>
      <p:ext uri="{BB962C8B-B14F-4D97-AF65-F5344CB8AC3E}">
        <p14:creationId xmlns:p14="http://schemas.microsoft.com/office/powerpoint/2010/main" val="3672117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Museum Community</a:t>
            </a:r>
            <a:endParaRPr lang="en-US" dirty="0"/>
          </a:p>
        </p:txBody>
      </p:sp>
      <p:sp>
        <p:nvSpPr>
          <p:cNvPr id="3" name="Content Placeholder 2"/>
          <p:cNvSpPr>
            <a:spLocks noGrp="1"/>
          </p:cNvSpPr>
          <p:nvPr>
            <p:ph idx="1"/>
          </p:nvPr>
        </p:nvSpPr>
        <p:spPr/>
        <p:txBody>
          <a:bodyPr>
            <a:normAutofit/>
          </a:bodyPr>
          <a:lstStyle/>
          <a:p>
            <a:pPr algn="just">
              <a:buFont typeface="Wingdings" charset="2"/>
              <a:buChar char="§"/>
              <a:defRPr/>
            </a:pPr>
            <a:r>
              <a:rPr lang="en-US" dirty="0" smtClean="0">
                <a:solidFill>
                  <a:srgbClr val="000000"/>
                </a:solidFill>
              </a:rPr>
              <a:t>More </a:t>
            </a:r>
            <a:r>
              <a:rPr lang="en-US" dirty="0">
                <a:solidFill>
                  <a:srgbClr val="000000"/>
                </a:solidFill>
              </a:rPr>
              <a:t>than 55 000  “museums”, as diverse as </a:t>
            </a:r>
            <a:r>
              <a:rPr lang="en-US" dirty="0" smtClean="0">
                <a:solidFill>
                  <a:srgbClr val="000000"/>
                </a:solidFill>
              </a:rPr>
              <a:t>possibly imaginable</a:t>
            </a:r>
            <a:endParaRPr lang="en-US" dirty="0">
              <a:solidFill>
                <a:srgbClr val="000000"/>
              </a:solidFill>
            </a:endParaRPr>
          </a:p>
          <a:p>
            <a:pPr algn="just">
              <a:buFont typeface="Wingdings" charset="2"/>
              <a:buChar char="§"/>
              <a:defRPr/>
            </a:pPr>
            <a:r>
              <a:rPr lang="en-US" dirty="0" smtClean="0">
                <a:solidFill>
                  <a:srgbClr val="000000"/>
                </a:solidFill>
              </a:rPr>
              <a:t>Conscious of </a:t>
            </a:r>
            <a:r>
              <a:rPr lang="en-US" dirty="0">
                <a:solidFill>
                  <a:srgbClr val="000000"/>
                </a:solidFill>
              </a:rPr>
              <a:t>IP and public domain </a:t>
            </a:r>
            <a:r>
              <a:rPr lang="en-US" dirty="0" smtClean="0">
                <a:solidFill>
                  <a:srgbClr val="000000"/>
                </a:solidFill>
              </a:rPr>
              <a:t>issues</a:t>
            </a:r>
            <a:endParaRPr lang="en-US" dirty="0">
              <a:solidFill>
                <a:srgbClr val="000000"/>
              </a:solidFill>
            </a:endParaRPr>
          </a:p>
          <a:p>
            <a:pPr algn="just">
              <a:buFont typeface="Wingdings" charset="2"/>
              <a:buChar char="§"/>
              <a:defRPr/>
            </a:pPr>
            <a:r>
              <a:rPr lang="en-US" dirty="0" smtClean="0">
                <a:solidFill>
                  <a:srgbClr val="000000"/>
                </a:solidFill>
              </a:rPr>
              <a:t>Pursuing core </a:t>
            </a:r>
            <a:r>
              <a:rPr lang="en-US" dirty="0">
                <a:solidFill>
                  <a:srgbClr val="000000"/>
                </a:solidFill>
              </a:rPr>
              <a:t>common  goals</a:t>
            </a:r>
          </a:p>
          <a:p>
            <a:pPr algn="just">
              <a:buFont typeface="Wingdings" charset="2"/>
              <a:buChar char="§"/>
              <a:defRPr/>
            </a:pPr>
            <a:r>
              <a:rPr lang="en-US" dirty="0" smtClean="0">
                <a:solidFill>
                  <a:srgbClr val="000000"/>
                </a:solidFill>
              </a:rPr>
              <a:t>Distinct </a:t>
            </a:r>
            <a:r>
              <a:rPr lang="en-US" dirty="0">
                <a:solidFill>
                  <a:srgbClr val="000000"/>
                </a:solidFill>
              </a:rPr>
              <a:t>from libraries and archives  </a:t>
            </a:r>
          </a:p>
          <a:p>
            <a:pPr algn="just">
              <a:buFont typeface="Wingdings" charset="2"/>
              <a:buChar char="§"/>
              <a:defRPr/>
            </a:pPr>
            <a:r>
              <a:rPr lang="en-US" dirty="0" smtClean="0">
                <a:solidFill>
                  <a:srgbClr val="000000"/>
                </a:solidFill>
              </a:rPr>
              <a:t>With </a:t>
            </a:r>
            <a:r>
              <a:rPr lang="en-US" dirty="0">
                <a:solidFill>
                  <a:srgbClr val="000000"/>
                </a:solidFill>
              </a:rPr>
              <a:t>specific concerns which are not fully addressed ( 45 countries only) </a:t>
            </a:r>
          </a:p>
          <a:p>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6</a:t>
            </a:fld>
            <a:endParaRPr lang="en-US"/>
          </a:p>
        </p:txBody>
      </p:sp>
    </p:spTree>
    <p:extLst>
      <p:ext uri="{BB962C8B-B14F-4D97-AF65-F5344CB8AC3E}">
        <p14:creationId xmlns:p14="http://schemas.microsoft.com/office/powerpoint/2010/main" val="11972455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CA" dirty="0" err="1" smtClean="0"/>
              <a:t>Legislative</a:t>
            </a:r>
            <a:r>
              <a:rPr lang="fr-CA" dirty="0" smtClean="0"/>
              <a:t> Framework</a:t>
            </a:r>
            <a:endParaRPr lang="en-US" dirty="0"/>
          </a:p>
        </p:txBody>
      </p:sp>
      <p:sp>
        <p:nvSpPr>
          <p:cNvPr id="3" name="Content Placeholder 2"/>
          <p:cNvSpPr>
            <a:spLocks noGrp="1"/>
          </p:cNvSpPr>
          <p:nvPr>
            <p:ph idx="1"/>
          </p:nvPr>
        </p:nvSpPr>
        <p:spPr/>
        <p:txBody>
          <a:bodyPr>
            <a:normAutofit/>
          </a:bodyPr>
          <a:lstStyle/>
          <a:p>
            <a:pPr algn="just">
              <a:buFont typeface="Wingdings" charset="2"/>
              <a:buChar char="§"/>
              <a:defRPr/>
            </a:pPr>
            <a:r>
              <a:rPr lang="en-US" dirty="0">
                <a:solidFill>
                  <a:srgbClr val="000000"/>
                </a:solidFill>
              </a:rPr>
              <a:t>The cultural heritage </a:t>
            </a:r>
            <a:r>
              <a:rPr lang="en-US" dirty="0" smtClean="0">
                <a:solidFill>
                  <a:srgbClr val="000000"/>
                </a:solidFill>
              </a:rPr>
              <a:t>dimension</a:t>
            </a:r>
          </a:p>
          <a:p>
            <a:pPr lvl="1" algn="just">
              <a:buFont typeface="Lucida Grande"/>
              <a:buChar char="-"/>
              <a:defRPr/>
            </a:pPr>
            <a:r>
              <a:rPr lang="en-US" dirty="0" smtClean="0">
                <a:solidFill>
                  <a:srgbClr val="000000"/>
                </a:solidFill>
              </a:rPr>
              <a:t>UNESCO Conventions</a:t>
            </a:r>
          </a:p>
          <a:p>
            <a:pPr lvl="1" algn="just">
              <a:buFont typeface="Lucida Grande"/>
              <a:buChar char="-"/>
              <a:defRPr/>
            </a:pPr>
            <a:r>
              <a:rPr lang="en-US" dirty="0" smtClean="0">
                <a:solidFill>
                  <a:srgbClr val="000000"/>
                </a:solidFill>
              </a:rPr>
              <a:t>Regional </a:t>
            </a:r>
            <a:r>
              <a:rPr lang="en-US" dirty="0">
                <a:solidFill>
                  <a:srgbClr val="000000"/>
                </a:solidFill>
              </a:rPr>
              <a:t>Conventions and State </a:t>
            </a:r>
            <a:r>
              <a:rPr lang="en-US" dirty="0" smtClean="0">
                <a:solidFill>
                  <a:srgbClr val="000000"/>
                </a:solidFill>
              </a:rPr>
              <a:t>laws</a:t>
            </a:r>
            <a:endParaRPr lang="en-US" dirty="0">
              <a:solidFill>
                <a:srgbClr val="000000"/>
              </a:solidFill>
            </a:endParaRPr>
          </a:p>
          <a:p>
            <a:pPr algn="just">
              <a:buFont typeface="Wingdings" charset="2"/>
              <a:buChar char="§"/>
              <a:defRPr/>
            </a:pPr>
            <a:r>
              <a:rPr lang="en-US" dirty="0">
                <a:solidFill>
                  <a:srgbClr val="000000"/>
                </a:solidFill>
              </a:rPr>
              <a:t>The Intellectual property </a:t>
            </a:r>
            <a:r>
              <a:rPr lang="en-US" dirty="0" smtClean="0">
                <a:solidFill>
                  <a:srgbClr val="000000"/>
                </a:solidFill>
              </a:rPr>
              <a:t>framework:</a:t>
            </a:r>
          </a:p>
          <a:p>
            <a:pPr lvl="1" algn="just">
              <a:buFont typeface="Lucida Grande"/>
              <a:buChar char="-"/>
              <a:defRPr/>
            </a:pPr>
            <a:r>
              <a:rPr lang="en-US" dirty="0" smtClean="0">
                <a:solidFill>
                  <a:srgbClr val="000000"/>
                </a:solidFill>
              </a:rPr>
              <a:t>Berne Convention</a:t>
            </a:r>
          </a:p>
          <a:p>
            <a:pPr lvl="1" algn="just">
              <a:buFont typeface="Lucida Grande"/>
              <a:buChar char="-"/>
              <a:defRPr/>
            </a:pPr>
            <a:r>
              <a:rPr lang="en-US" dirty="0" smtClean="0">
                <a:solidFill>
                  <a:srgbClr val="000000"/>
                </a:solidFill>
              </a:rPr>
              <a:t>TRIPS Agreement 1994 </a:t>
            </a:r>
          </a:p>
          <a:p>
            <a:pPr lvl="1" algn="just">
              <a:buFont typeface="Lucida Grande"/>
              <a:buChar char="-"/>
              <a:defRPr/>
            </a:pPr>
            <a:r>
              <a:rPr lang="en-US" dirty="0" smtClean="0">
                <a:solidFill>
                  <a:srgbClr val="000000"/>
                </a:solidFill>
              </a:rPr>
              <a:t>WIPO Treaties 1996</a:t>
            </a:r>
            <a:endParaRPr lang="en-US" dirty="0">
              <a:solidFill>
                <a:srgbClr val="000000"/>
              </a:solidFill>
            </a:endParaRPr>
          </a:p>
          <a:p>
            <a:pPr lvl="1" algn="just">
              <a:buFont typeface="Lucida Grande"/>
              <a:buChar char="-"/>
              <a:defRPr/>
            </a:pPr>
            <a:r>
              <a:rPr lang="en-US" dirty="0">
                <a:solidFill>
                  <a:srgbClr val="000000"/>
                </a:solidFill>
              </a:rPr>
              <a:t>R</a:t>
            </a:r>
            <a:r>
              <a:rPr lang="en-US" dirty="0" smtClean="0">
                <a:solidFill>
                  <a:srgbClr val="000000"/>
                </a:solidFill>
              </a:rPr>
              <a:t>egional</a:t>
            </a:r>
            <a:r>
              <a:rPr lang="en-US" dirty="0">
                <a:solidFill>
                  <a:srgbClr val="000000"/>
                </a:solidFill>
              </a:rPr>
              <a:t>/EU and national laws</a:t>
            </a:r>
          </a:p>
          <a:p>
            <a:pPr algn="just">
              <a:buFont typeface="Wingdings" charset="2"/>
              <a:buChar char="§"/>
              <a:defRPr/>
            </a:pPr>
            <a:endParaRPr lang="en-US" dirty="0">
              <a:solidFill>
                <a:srgbClr val="000000"/>
              </a:solidFill>
            </a:endParaRPr>
          </a:p>
          <a:p>
            <a:pPr algn="just">
              <a:buFont typeface="Wingdings" panose="05000000000000000000" pitchFamily="2" charset="2"/>
              <a:buChar char="Ø"/>
              <a:defRPr/>
            </a:pPr>
            <a:endParaRPr lang="en-US" dirty="0">
              <a:solidFill>
                <a:srgbClr val="000000"/>
              </a:solidFill>
            </a:endParaRPr>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7</a:t>
            </a:fld>
            <a:endParaRPr lang="en-US"/>
          </a:p>
        </p:txBody>
      </p:sp>
    </p:spTree>
    <p:extLst>
      <p:ext uri="{BB962C8B-B14F-4D97-AF65-F5344CB8AC3E}">
        <p14:creationId xmlns:p14="http://schemas.microsoft.com/office/powerpoint/2010/main" val="218300150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exceptions</a:t>
            </a:r>
            <a:endParaRPr lang="en-US" dirty="0"/>
          </a:p>
        </p:txBody>
      </p:sp>
      <p:sp>
        <p:nvSpPr>
          <p:cNvPr id="3" name="Content Placeholder 2"/>
          <p:cNvSpPr>
            <a:spLocks noGrp="1"/>
          </p:cNvSpPr>
          <p:nvPr>
            <p:ph idx="1"/>
          </p:nvPr>
        </p:nvSpPr>
        <p:spPr/>
        <p:txBody>
          <a:bodyPr>
            <a:normAutofit fontScale="77500" lnSpcReduction="20000"/>
          </a:bodyPr>
          <a:lstStyle/>
          <a:p>
            <a:pPr>
              <a:lnSpc>
                <a:spcPct val="120000"/>
              </a:lnSpc>
              <a:buFont typeface="Wingdings" charset="2"/>
              <a:buChar char="§"/>
            </a:pPr>
            <a:r>
              <a:rPr lang="en-GB" dirty="0" smtClean="0"/>
              <a:t>Copyright </a:t>
            </a:r>
            <a:r>
              <a:rPr lang="en-GB" dirty="0"/>
              <a:t>laws of forty-five countries </a:t>
            </a:r>
            <a:r>
              <a:rPr lang="en-GB" dirty="0" smtClean="0"/>
              <a:t>expressly mention museums</a:t>
            </a:r>
            <a:r>
              <a:rPr lang="en-GB" dirty="0"/>
              <a:t>:</a:t>
            </a:r>
            <a:endParaRPr lang="en-GB" dirty="0" smtClean="0"/>
          </a:p>
          <a:p>
            <a:pPr lvl="1">
              <a:lnSpc>
                <a:spcPct val="120000"/>
              </a:lnSpc>
              <a:buFont typeface="Lucida Grande"/>
              <a:buChar char="-"/>
            </a:pPr>
            <a:r>
              <a:rPr lang="en-GB" dirty="0" smtClean="0"/>
              <a:t>MEA: </a:t>
            </a:r>
            <a:r>
              <a:rPr lang="en-GB" dirty="0"/>
              <a:t>Ethiopia, Lesotho, Nigeria, Sierra Leone, </a:t>
            </a:r>
            <a:r>
              <a:rPr lang="en-GB" dirty="0" smtClean="0"/>
              <a:t>Israel, </a:t>
            </a:r>
            <a:r>
              <a:rPr lang="en-GB" dirty="0"/>
              <a:t>Turkey</a:t>
            </a:r>
            <a:endParaRPr lang="en-US" dirty="0"/>
          </a:p>
          <a:p>
            <a:pPr lvl="1">
              <a:lnSpc>
                <a:spcPct val="120000"/>
              </a:lnSpc>
            </a:pPr>
            <a:r>
              <a:rPr lang="en-GB" dirty="0"/>
              <a:t>America: Canada, Chile, </a:t>
            </a:r>
            <a:endParaRPr lang="en-US" dirty="0"/>
          </a:p>
          <a:p>
            <a:pPr lvl="1">
              <a:lnSpc>
                <a:spcPct val="120000"/>
              </a:lnSpc>
            </a:pPr>
            <a:r>
              <a:rPr lang="en-GB" dirty="0"/>
              <a:t>Asia: Bangladesh, China, India, South Korea, Mongolia, Pakistan</a:t>
            </a:r>
            <a:endParaRPr lang="en-US" dirty="0"/>
          </a:p>
          <a:p>
            <a:pPr lvl="1">
              <a:lnSpc>
                <a:spcPct val="120000"/>
              </a:lnSpc>
            </a:pPr>
            <a:r>
              <a:rPr lang="en-GB" dirty="0"/>
              <a:t>Europe: Austria, Belgium, Bosnia and Herzegovina, Bulgaria, Cyprus, Denmark, Estonia, Finland, France, Germany, Hungary, Iceland, Italy, Latvia, Lithuania, Luxembourg, Macedonia, Malta, Montenegro, Netherlands, Norway, Poland, Portugal, Romania, Serbia, Slovakia, Slovenia, Spain, Switzerland</a:t>
            </a:r>
            <a:r>
              <a:rPr lang="en-GB" dirty="0" smtClean="0"/>
              <a:t>, </a:t>
            </a:r>
            <a:r>
              <a:rPr lang="en-GB" dirty="0"/>
              <a:t>United Kingdom</a:t>
            </a:r>
            <a:endParaRPr lang="en-US" dirty="0"/>
          </a:p>
          <a:p>
            <a:pPr lvl="1">
              <a:lnSpc>
                <a:spcPct val="120000"/>
              </a:lnSpc>
            </a:pPr>
            <a:r>
              <a:rPr lang="en-GB" dirty="0"/>
              <a:t>Oceania: Australia, Fiji</a:t>
            </a:r>
            <a:r>
              <a:rPr lang="en-US" dirty="0"/>
              <a:t> </a:t>
            </a:r>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8</a:t>
            </a:fld>
            <a:endParaRPr lang="en-US"/>
          </a:p>
        </p:txBody>
      </p:sp>
    </p:spTree>
    <p:extLst>
      <p:ext uri="{BB962C8B-B14F-4D97-AF65-F5344CB8AC3E}">
        <p14:creationId xmlns:p14="http://schemas.microsoft.com/office/powerpoint/2010/main" val="16988140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Moral rights issues</a:t>
            </a:r>
            <a:endParaRPr lang="en-US" dirty="0"/>
          </a:p>
        </p:txBody>
      </p:sp>
      <p:sp>
        <p:nvSpPr>
          <p:cNvPr id="3" name="Content Placeholder 2"/>
          <p:cNvSpPr>
            <a:spLocks noGrp="1"/>
          </p:cNvSpPr>
          <p:nvPr>
            <p:ph idx="1"/>
          </p:nvPr>
        </p:nvSpPr>
        <p:spPr/>
        <p:txBody>
          <a:bodyPr/>
          <a:lstStyle/>
          <a:p>
            <a:pPr>
              <a:buFont typeface="Wingdings" charset="2"/>
              <a:buChar char="§"/>
            </a:pPr>
            <a:r>
              <a:rPr lang="en-US" dirty="0" smtClean="0"/>
              <a:t>Attributes of the moral rights:</a:t>
            </a:r>
          </a:p>
          <a:p>
            <a:pPr lvl="1"/>
            <a:r>
              <a:rPr lang="en-US" dirty="0" smtClean="0"/>
              <a:t>Right of paternity</a:t>
            </a:r>
          </a:p>
          <a:p>
            <a:pPr lvl="1"/>
            <a:r>
              <a:rPr lang="en-US" dirty="0" smtClean="0"/>
              <a:t>Right of integrity</a:t>
            </a:r>
          </a:p>
          <a:p>
            <a:pPr lvl="1"/>
            <a:r>
              <a:rPr lang="en-US" dirty="0" smtClean="0"/>
              <a:t>Right of first disclosure</a:t>
            </a:r>
          </a:p>
          <a:p>
            <a:pPr>
              <a:buFont typeface="Wingdings" charset="2"/>
              <a:buChar char="§"/>
            </a:pPr>
            <a:r>
              <a:rPr lang="en-US" dirty="0" smtClean="0"/>
              <a:t>Moral rights issues arising mainly in relation to restoration of works</a:t>
            </a:r>
          </a:p>
          <a:p>
            <a:pPr>
              <a:buFont typeface="Wingdings" charset="2"/>
              <a:buChar char="§"/>
            </a:pPr>
            <a:r>
              <a:rPr lang="en-US" dirty="0" smtClean="0"/>
              <a:t>Issue generally solved by agreement with author</a:t>
            </a:r>
            <a:endParaRPr lang="en-US" dirty="0"/>
          </a:p>
        </p:txBody>
      </p:sp>
      <p:sp>
        <p:nvSpPr>
          <p:cNvPr id="4" name="Date Placeholder 3"/>
          <p:cNvSpPr>
            <a:spLocks noGrp="1"/>
          </p:cNvSpPr>
          <p:nvPr>
            <p:ph type="dt" sz="half" idx="10"/>
          </p:nvPr>
        </p:nvSpPr>
        <p:spPr/>
        <p:txBody>
          <a:bodyPr/>
          <a:lstStyle/>
          <a:p>
            <a:r>
              <a:rPr lang="fr-CA" smtClean="0"/>
              <a:t>08/12/15</a:t>
            </a:r>
            <a:endParaRPr lang="en-US"/>
          </a:p>
        </p:txBody>
      </p:sp>
      <p:sp>
        <p:nvSpPr>
          <p:cNvPr id="5" name="Footer Placeholder 4"/>
          <p:cNvSpPr>
            <a:spLocks noGrp="1"/>
          </p:cNvSpPr>
          <p:nvPr>
            <p:ph type="ftr" sz="quarter" idx="11"/>
          </p:nvPr>
        </p:nvSpPr>
        <p:spPr/>
        <p:txBody>
          <a:bodyPr/>
          <a:lstStyle/>
          <a:p>
            <a:r>
              <a:rPr lang="en-US" smtClean="0"/>
              <a:t>UGGC/IViR</a:t>
            </a:r>
            <a:endParaRPr lang="en-US" dirty="0"/>
          </a:p>
        </p:txBody>
      </p:sp>
      <p:sp>
        <p:nvSpPr>
          <p:cNvPr id="6" name="Slide Number Placeholder 5"/>
          <p:cNvSpPr>
            <a:spLocks noGrp="1"/>
          </p:cNvSpPr>
          <p:nvPr>
            <p:ph type="sldNum" sz="quarter" idx="12"/>
          </p:nvPr>
        </p:nvSpPr>
        <p:spPr/>
        <p:txBody>
          <a:bodyPr/>
          <a:lstStyle/>
          <a:p>
            <a:fld id="{94971853-474E-4980-9A92-232306B73868}" type="slidenum">
              <a:rPr lang="en-US" smtClean="0"/>
              <a:t>9</a:t>
            </a:fld>
            <a:endParaRPr lang="en-US"/>
          </a:p>
        </p:txBody>
      </p:sp>
    </p:spTree>
    <p:extLst>
      <p:ext uri="{BB962C8B-B14F-4D97-AF65-F5344CB8AC3E}">
        <p14:creationId xmlns:p14="http://schemas.microsoft.com/office/powerpoint/2010/main" val="21245583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516</TotalTime>
  <Words>1872</Words>
  <Application>Microsoft Office PowerPoint</Application>
  <PresentationFormat>Affichage à l'écran (4:3)</PresentationFormat>
  <Paragraphs>435</Paragraphs>
  <Slides>30</Slides>
  <Notes>0</Notes>
  <HiddenSlides>0</HiddenSlides>
  <MMClips>0</MMClips>
  <ScaleCrop>false</ScaleCrop>
  <HeadingPairs>
    <vt:vector size="4" baseType="variant">
      <vt:variant>
        <vt:lpstr>Thème</vt:lpstr>
      </vt:variant>
      <vt:variant>
        <vt:i4>2</vt:i4>
      </vt:variant>
      <vt:variant>
        <vt:lpstr>Titres des diapositives</vt:lpstr>
      </vt:variant>
      <vt:variant>
        <vt:i4>30</vt:i4>
      </vt:variant>
    </vt:vector>
  </HeadingPairs>
  <TitlesOfParts>
    <vt:vector size="32" baseType="lpstr">
      <vt:lpstr>Office Theme</vt:lpstr>
      <vt:lpstr>Custom Design</vt:lpstr>
      <vt:lpstr>WIPO Standing Committee on copyright and related rights  Thirty-first session   9 December 2015</vt:lpstr>
      <vt:lpstr>Contents</vt:lpstr>
      <vt:lpstr>Research question</vt:lpstr>
      <vt:lpstr>Methodology</vt:lpstr>
      <vt:lpstr>Definition of Museum</vt:lpstr>
      <vt:lpstr>Museum Community</vt:lpstr>
      <vt:lpstr>Legislative Framework</vt:lpstr>
      <vt:lpstr>Overview of exceptions</vt:lpstr>
      <vt:lpstr>Moral rights issues</vt:lpstr>
      <vt:lpstr>Respect of artist’s moral right  </vt:lpstr>
      <vt:lpstr>Specific exceptions</vt:lpstr>
      <vt:lpstr>Reproduction for preservation purposes </vt:lpstr>
      <vt:lpstr>Use of works in exhibition catalogues</vt:lpstr>
      <vt:lpstr>Exhibition of works</vt:lpstr>
      <vt:lpstr>Communication to the public</vt:lpstr>
      <vt:lpstr>Use of orphan works</vt:lpstr>
      <vt:lpstr>Orphan works</vt:lpstr>
      <vt:lpstr>General exceptions</vt:lpstr>
      <vt:lpstr>Resale Right   </vt:lpstr>
      <vt:lpstr>Resale Right</vt:lpstr>
      <vt:lpstr>Resale right and museums  </vt:lpstr>
      <vt:lpstr>Survey results</vt:lpstr>
      <vt:lpstr>Présentation PowerPoint</vt:lpstr>
      <vt:lpstr>Présentation PowerPoint</vt:lpstr>
      <vt:lpstr>Survey results</vt:lpstr>
      <vt:lpstr>CASE Study 1 Digitization of Museum Collections  </vt:lpstr>
      <vt:lpstr>CASE Study 2 Scope of right of exhibition  </vt:lpstr>
      <vt:lpstr>CASE Study 3 Changing states of works of art </vt:lpstr>
      <vt:lpstr>CASE Study 4 Research and study exceptions </vt:lpstr>
      <vt:lpstr>Recommendations</vt:lpstr>
    </vt:vector>
  </TitlesOfParts>
  <Company>Universiteit van Amsterdam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STUDY ON COPYRIGHT LIMITATIONS AND EXCEPTIONS FOR MUSEUMS</dc:title>
  <dc:creator>Lucie Guibault</dc:creator>
  <cp:lastModifiedBy>Elisabeth Logeais</cp:lastModifiedBy>
  <cp:revision>126</cp:revision>
  <cp:lastPrinted>2016-02-23T14:24:33Z</cp:lastPrinted>
  <dcterms:created xsi:type="dcterms:W3CDTF">2015-12-08T09:00:52Z</dcterms:created>
  <dcterms:modified xsi:type="dcterms:W3CDTF">2016-02-23T14:51:21Z</dcterms:modified>
</cp:coreProperties>
</file>