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2" r:id="rId2"/>
    <p:sldId id="260" r:id="rId3"/>
    <p:sldId id="259" r:id="rId4"/>
    <p:sldId id="264" r:id="rId5"/>
    <p:sldId id="261" r:id="rId6"/>
    <p:sldId id="263" r:id="rId7"/>
    <p:sldId id="265" r:id="rId8"/>
    <p:sldId id="685" r:id="rId9"/>
    <p:sldId id="686" r:id="rId10"/>
    <p:sldId id="68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84"/>
    <p:restoredTop sz="94577"/>
  </p:normalViewPr>
  <p:slideViewPr>
    <p:cSldViewPr snapToGrid="0" snapToObjects="1">
      <p:cViewPr varScale="1">
        <p:scale>
          <a:sx n="62" d="100"/>
          <a:sy n="62" d="100"/>
        </p:scale>
        <p:origin x="2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419E18-DA80-7647-B1AC-6B274D8A88DD}" type="doc">
      <dgm:prSet loTypeId="urn:microsoft.com/office/officeart/2005/8/layout/StepDown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D9227F5-5513-C943-9E6B-C2C281E54F88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Development</a:t>
          </a:r>
          <a:r>
            <a:rPr lang="en-GB" dirty="0"/>
            <a:t> </a:t>
          </a:r>
        </a:p>
      </dgm:t>
    </dgm:pt>
    <dgm:pt modelId="{29D22677-0447-C14C-95ED-596FB483F5F2}" type="parTrans" cxnId="{52A57C05-0C56-7D45-8C86-5F8EF45B6C22}">
      <dgm:prSet/>
      <dgm:spPr/>
      <dgm:t>
        <a:bodyPr/>
        <a:lstStyle/>
        <a:p>
          <a:endParaRPr lang="en-GB"/>
        </a:p>
      </dgm:t>
    </dgm:pt>
    <dgm:pt modelId="{D0D5C016-19DB-E449-97BF-3F39033C96C9}" type="sibTrans" cxnId="{52A57C05-0C56-7D45-8C86-5F8EF45B6C22}">
      <dgm:prSet/>
      <dgm:spPr/>
      <dgm:t>
        <a:bodyPr/>
        <a:lstStyle/>
        <a:p>
          <a:endParaRPr lang="en-GB"/>
        </a:p>
      </dgm:t>
    </dgm:pt>
    <dgm:pt modelId="{13754EAC-AFA6-224E-9DD2-FA4FB29FD5DB}">
      <dgm:prSet phldrT="[Text]"/>
      <dgm:spPr/>
      <dgm:t>
        <a:bodyPr/>
        <a:lstStyle/>
        <a:p>
          <a:endParaRPr lang="en-GB" dirty="0"/>
        </a:p>
      </dgm:t>
    </dgm:pt>
    <dgm:pt modelId="{F1A04946-43A6-F04B-AC65-43CF2E8CB3E8}" type="parTrans" cxnId="{8C0EC863-9740-2945-A7B4-3767A228B544}">
      <dgm:prSet/>
      <dgm:spPr/>
      <dgm:t>
        <a:bodyPr/>
        <a:lstStyle/>
        <a:p>
          <a:endParaRPr lang="en-GB"/>
        </a:p>
      </dgm:t>
    </dgm:pt>
    <dgm:pt modelId="{2187F26A-E48B-234A-A20E-F498D31D9C3A}" type="sibTrans" cxnId="{8C0EC863-9740-2945-A7B4-3767A228B544}">
      <dgm:prSet/>
      <dgm:spPr/>
      <dgm:t>
        <a:bodyPr/>
        <a:lstStyle/>
        <a:p>
          <a:endParaRPr lang="en-GB"/>
        </a:p>
      </dgm:t>
    </dgm:pt>
    <dgm:pt modelId="{8FCFE88F-7911-F247-BC33-1A1CBD353D13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Production</a:t>
          </a:r>
        </a:p>
        <a:p>
          <a:r>
            <a:rPr lang="en-GB" dirty="0">
              <a:solidFill>
                <a:schemeClr val="tx1"/>
              </a:solidFill>
            </a:rPr>
            <a:t>(inc. post-production)</a:t>
          </a:r>
        </a:p>
      </dgm:t>
    </dgm:pt>
    <dgm:pt modelId="{DF4451A8-2AC5-9D4B-B87F-5BCE45A1D27F}" type="parTrans" cxnId="{2EFC15A7-80A4-214F-BCB6-69AB97890033}">
      <dgm:prSet/>
      <dgm:spPr/>
      <dgm:t>
        <a:bodyPr/>
        <a:lstStyle/>
        <a:p>
          <a:endParaRPr lang="en-GB"/>
        </a:p>
      </dgm:t>
    </dgm:pt>
    <dgm:pt modelId="{C4036B65-8CAA-7D4F-B19E-8BBB0843D193}" type="sibTrans" cxnId="{2EFC15A7-80A4-214F-BCB6-69AB97890033}">
      <dgm:prSet/>
      <dgm:spPr/>
      <dgm:t>
        <a:bodyPr/>
        <a:lstStyle/>
        <a:p>
          <a:endParaRPr lang="en-GB"/>
        </a:p>
      </dgm:t>
    </dgm:pt>
    <dgm:pt modelId="{519450FF-0386-C444-90E5-F5C0D7B72BE2}">
      <dgm:prSet phldrT="[Text]"/>
      <dgm:spPr/>
      <dgm:t>
        <a:bodyPr/>
        <a:lstStyle/>
        <a:p>
          <a:endParaRPr lang="en-GB" dirty="0"/>
        </a:p>
      </dgm:t>
    </dgm:pt>
    <dgm:pt modelId="{A8E7DDBA-D2E2-F840-BCA1-152363AC628F}" type="parTrans" cxnId="{0583033A-185C-DA43-AC66-ACC920962DAF}">
      <dgm:prSet/>
      <dgm:spPr/>
      <dgm:t>
        <a:bodyPr/>
        <a:lstStyle/>
        <a:p>
          <a:endParaRPr lang="en-GB"/>
        </a:p>
      </dgm:t>
    </dgm:pt>
    <dgm:pt modelId="{45FF3961-3551-824C-8BB7-657FD2BFF5A4}" type="sibTrans" cxnId="{0583033A-185C-DA43-AC66-ACC920962DAF}">
      <dgm:prSet/>
      <dgm:spPr/>
      <dgm:t>
        <a:bodyPr/>
        <a:lstStyle/>
        <a:p>
          <a:endParaRPr lang="en-GB"/>
        </a:p>
      </dgm:t>
    </dgm:pt>
    <dgm:pt modelId="{A2136C24-44B0-A440-A752-CC6DB4AD7C61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Commercialisation</a:t>
          </a:r>
        </a:p>
        <a:p>
          <a:r>
            <a:rPr lang="en-GB" dirty="0">
              <a:solidFill>
                <a:schemeClr val="tx1"/>
              </a:solidFill>
            </a:rPr>
            <a:t>(Sales &amp; Distribution)</a:t>
          </a:r>
        </a:p>
      </dgm:t>
    </dgm:pt>
    <dgm:pt modelId="{5EB691F3-30D5-6949-A547-8684B3AC9134}" type="parTrans" cxnId="{585AD570-E50D-924B-A830-7485073CD8F3}">
      <dgm:prSet/>
      <dgm:spPr/>
      <dgm:t>
        <a:bodyPr/>
        <a:lstStyle/>
        <a:p>
          <a:endParaRPr lang="en-GB"/>
        </a:p>
      </dgm:t>
    </dgm:pt>
    <dgm:pt modelId="{93FBC81D-E62C-A342-BA0F-A2991494D63D}" type="sibTrans" cxnId="{585AD570-E50D-924B-A830-7485073CD8F3}">
      <dgm:prSet/>
      <dgm:spPr/>
      <dgm:t>
        <a:bodyPr/>
        <a:lstStyle/>
        <a:p>
          <a:endParaRPr lang="en-GB"/>
        </a:p>
      </dgm:t>
    </dgm:pt>
    <dgm:pt modelId="{975C4623-8499-EB4E-A44D-46A91EC4AF0F}" type="pres">
      <dgm:prSet presAssocID="{4C419E18-DA80-7647-B1AC-6B274D8A88D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5437E83-9215-7C43-9CA3-5C0FABE840B7}" type="pres">
      <dgm:prSet presAssocID="{6D9227F5-5513-C943-9E6B-C2C281E54F88}" presName="composite" presStyleCnt="0"/>
      <dgm:spPr/>
    </dgm:pt>
    <dgm:pt modelId="{12982F6D-99C2-0F48-A70B-09B46022B187}" type="pres">
      <dgm:prSet presAssocID="{6D9227F5-5513-C943-9E6B-C2C281E54F88}" presName="bentUpArrow1" presStyleLbl="alignImgPlace1" presStyleIdx="0" presStyleCnt="2"/>
      <dgm:spPr/>
    </dgm:pt>
    <dgm:pt modelId="{4F63451D-7249-C444-B829-8C099C775004}" type="pres">
      <dgm:prSet presAssocID="{6D9227F5-5513-C943-9E6B-C2C281E54F88}" presName="ParentText" presStyleLbl="node1" presStyleIdx="0" presStyleCnt="3" custScaleX="160063" custLinFactNeighborX="1561" custLinFactNeighborY="22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EEE2BC-DACF-2347-AAF3-6960410420DD}" type="pres">
      <dgm:prSet presAssocID="{6D9227F5-5513-C943-9E6B-C2C281E54F88}" presName="ChildText" presStyleLbl="revTx" presStyleIdx="0" presStyleCnt="2" custFlipVert="1" custFlipHor="1" custScaleX="68951" custScaleY="433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D839E2-FF7B-8941-BD21-479DF6230BE6}" type="pres">
      <dgm:prSet presAssocID="{D0D5C016-19DB-E449-97BF-3F39033C96C9}" presName="sibTrans" presStyleCnt="0"/>
      <dgm:spPr/>
    </dgm:pt>
    <dgm:pt modelId="{7576726B-CE4E-514D-B56D-F68D486CD982}" type="pres">
      <dgm:prSet presAssocID="{8FCFE88F-7911-F247-BC33-1A1CBD353D13}" presName="composite" presStyleCnt="0"/>
      <dgm:spPr/>
    </dgm:pt>
    <dgm:pt modelId="{C36746E5-F61A-CC48-BE70-C6BAD292AFCC}" type="pres">
      <dgm:prSet presAssocID="{8FCFE88F-7911-F247-BC33-1A1CBD353D13}" presName="bentUpArrow1" presStyleLbl="alignImgPlace1" presStyleIdx="1" presStyleCnt="2"/>
      <dgm:spPr/>
    </dgm:pt>
    <dgm:pt modelId="{D8031274-FEC5-264D-ABB4-C776E330EBAD}" type="pres">
      <dgm:prSet presAssocID="{8FCFE88F-7911-F247-BC33-1A1CBD353D13}" presName="ParentText" presStyleLbl="node1" presStyleIdx="1" presStyleCnt="3" custScaleX="155152" custLinFactNeighborY="-22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72B7DB-EA1E-0345-B2F0-2192CC67A735}" type="pres">
      <dgm:prSet presAssocID="{8FCFE88F-7911-F247-BC33-1A1CBD353D13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F4CD53-E9C2-5D4C-AF03-63CAA09A8164}" type="pres">
      <dgm:prSet presAssocID="{C4036B65-8CAA-7D4F-B19E-8BBB0843D193}" presName="sibTrans" presStyleCnt="0"/>
      <dgm:spPr/>
    </dgm:pt>
    <dgm:pt modelId="{E31C9135-6F1F-9547-A538-91F531CC088B}" type="pres">
      <dgm:prSet presAssocID="{A2136C24-44B0-A440-A752-CC6DB4AD7C61}" presName="composite" presStyleCnt="0"/>
      <dgm:spPr/>
    </dgm:pt>
    <dgm:pt modelId="{42A22358-548E-E04D-83D2-826D024ABAB3}" type="pres">
      <dgm:prSet presAssocID="{A2136C24-44B0-A440-A752-CC6DB4AD7C61}" presName="ParentText" presStyleLbl="node1" presStyleIdx="2" presStyleCnt="3" custScaleX="15376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71531D-A213-6843-BCC1-07F5E33D71A2}" type="presOf" srcId="{4C419E18-DA80-7647-B1AC-6B274D8A88DD}" destId="{975C4623-8499-EB4E-A44D-46A91EC4AF0F}" srcOrd="0" destOrd="0" presId="urn:microsoft.com/office/officeart/2005/8/layout/StepDownProcess"/>
    <dgm:cxn modelId="{003110B7-E2A4-1042-9407-E86CFF3D2A1E}" type="presOf" srcId="{A2136C24-44B0-A440-A752-CC6DB4AD7C61}" destId="{42A22358-548E-E04D-83D2-826D024ABAB3}" srcOrd="0" destOrd="0" presId="urn:microsoft.com/office/officeart/2005/8/layout/StepDownProcess"/>
    <dgm:cxn modelId="{00E9B450-693E-D946-BAE9-E8B98AB92D14}" type="presOf" srcId="{8FCFE88F-7911-F247-BC33-1A1CBD353D13}" destId="{D8031274-FEC5-264D-ABB4-C776E330EBAD}" srcOrd="0" destOrd="0" presId="urn:microsoft.com/office/officeart/2005/8/layout/StepDownProcess"/>
    <dgm:cxn modelId="{8C0EC863-9740-2945-A7B4-3767A228B544}" srcId="{6D9227F5-5513-C943-9E6B-C2C281E54F88}" destId="{13754EAC-AFA6-224E-9DD2-FA4FB29FD5DB}" srcOrd="0" destOrd="0" parTransId="{F1A04946-43A6-F04B-AC65-43CF2E8CB3E8}" sibTransId="{2187F26A-E48B-234A-A20E-F498D31D9C3A}"/>
    <dgm:cxn modelId="{5822F175-E7DB-0E40-8ED9-E2922F3B1813}" type="presOf" srcId="{13754EAC-AFA6-224E-9DD2-FA4FB29FD5DB}" destId="{DCEEE2BC-DACF-2347-AAF3-6960410420DD}" srcOrd="0" destOrd="0" presId="urn:microsoft.com/office/officeart/2005/8/layout/StepDownProcess"/>
    <dgm:cxn modelId="{52A57C05-0C56-7D45-8C86-5F8EF45B6C22}" srcId="{4C419E18-DA80-7647-B1AC-6B274D8A88DD}" destId="{6D9227F5-5513-C943-9E6B-C2C281E54F88}" srcOrd="0" destOrd="0" parTransId="{29D22677-0447-C14C-95ED-596FB483F5F2}" sibTransId="{D0D5C016-19DB-E449-97BF-3F39033C96C9}"/>
    <dgm:cxn modelId="{B4F4E858-838C-984D-BE59-FA48B82D7280}" type="presOf" srcId="{519450FF-0386-C444-90E5-F5C0D7B72BE2}" destId="{BA72B7DB-EA1E-0345-B2F0-2192CC67A735}" srcOrd="0" destOrd="0" presId="urn:microsoft.com/office/officeart/2005/8/layout/StepDownProcess"/>
    <dgm:cxn modelId="{0583033A-185C-DA43-AC66-ACC920962DAF}" srcId="{8FCFE88F-7911-F247-BC33-1A1CBD353D13}" destId="{519450FF-0386-C444-90E5-F5C0D7B72BE2}" srcOrd="0" destOrd="0" parTransId="{A8E7DDBA-D2E2-F840-BCA1-152363AC628F}" sibTransId="{45FF3961-3551-824C-8BB7-657FD2BFF5A4}"/>
    <dgm:cxn modelId="{585AD570-E50D-924B-A830-7485073CD8F3}" srcId="{4C419E18-DA80-7647-B1AC-6B274D8A88DD}" destId="{A2136C24-44B0-A440-A752-CC6DB4AD7C61}" srcOrd="2" destOrd="0" parTransId="{5EB691F3-30D5-6949-A547-8684B3AC9134}" sibTransId="{93FBC81D-E62C-A342-BA0F-A2991494D63D}"/>
    <dgm:cxn modelId="{7CE240A0-F705-2E43-BB7A-755A11B92206}" type="presOf" srcId="{6D9227F5-5513-C943-9E6B-C2C281E54F88}" destId="{4F63451D-7249-C444-B829-8C099C775004}" srcOrd="0" destOrd="0" presId="urn:microsoft.com/office/officeart/2005/8/layout/StepDownProcess"/>
    <dgm:cxn modelId="{2EFC15A7-80A4-214F-BCB6-69AB97890033}" srcId="{4C419E18-DA80-7647-B1AC-6B274D8A88DD}" destId="{8FCFE88F-7911-F247-BC33-1A1CBD353D13}" srcOrd="1" destOrd="0" parTransId="{DF4451A8-2AC5-9D4B-B87F-5BCE45A1D27F}" sibTransId="{C4036B65-8CAA-7D4F-B19E-8BBB0843D193}"/>
    <dgm:cxn modelId="{6805F1A7-2AA2-9943-8538-527227D674FA}" type="presParOf" srcId="{975C4623-8499-EB4E-A44D-46A91EC4AF0F}" destId="{C5437E83-9215-7C43-9CA3-5C0FABE840B7}" srcOrd="0" destOrd="0" presId="urn:microsoft.com/office/officeart/2005/8/layout/StepDownProcess"/>
    <dgm:cxn modelId="{9CDD0B79-A3C8-8946-A89C-40D7B53A00F6}" type="presParOf" srcId="{C5437E83-9215-7C43-9CA3-5C0FABE840B7}" destId="{12982F6D-99C2-0F48-A70B-09B46022B187}" srcOrd="0" destOrd="0" presId="urn:microsoft.com/office/officeart/2005/8/layout/StepDownProcess"/>
    <dgm:cxn modelId="{1CB71E76-11F0-BB41-A05B-CEBDACBD1B90}" type="presParOf" srcId="{C5437E83-9215-7C43-9CA3-5C0FABE840B7}" destId="{4F63451D-7249-C444-B829-8C099C775004}" srcOrd="1" destOrd="0" presId="urn:microsoft.com/office/officeart/2005/8/layout/StepDownProcess"/>
    <dgm:cxn modelId="{59397085-1B1E-E64D-8406-C426A7B8F246}" type="presParOf" srcId="{C5437E83-9215-7C43-9CA3-5C0FABE840B7}" destId="{DCEEE2BC-DACF-2347-AAF3-6960410420DD}" srcOrd="2" destOrd="0" presId="urn:microsoft.com/office/officeart/2005/8/layout/StepDownProcess"/>
    <dgm:cxn modelId="{9029DA59-7521-AB45-9B0D-666C95C5B321}" type="presParOf" srcId="{975C4623-8499-EB4E-A44D-46A91EC4AF0F}" destId="{9DD839E2-FF7B-8941-BD21-479DF6230BE6}" srcOrd="1" destOrd="0" presId="urn:microsoft.com/office/officeart/2005/8/layout/StepDownProcess"/>
    <dgm:cxn modelId="{1085B3A1-3E6D-0541-BB26-D17597205DEC}" type="presParOf" srcId="{975C4623-8499-EB4E-A44D-46A91EC4AF0F}" destId="{7576726B-CE4E-514D-B56D-F68D486CD982}" srcOrd="2" destOrd="0" presId="urn:microsoft.com/office/officeart/2005/8/layout/StepDownProcess"/>
    <dgm:cxn modelId="{92EF2DCC-B261-9C48-A716-AF3FA5C20E1A}" type="presParOf" srcId="{7576726B-CE4E-514D-B56D-F68D486CD982}" destId="{C36746E5-F61A-CC48-BE70-C6BAD292AFCC}" srcOrd="0" destOrd="0" presId="urn:microsoft.com/office/officeart/2005/8/layout/StepDownProcess"/>
    <dgm:cxn modelId="{FDC8CDED-43C3-F34A-B44C-502C57E45468}" type="presParOf" srcId="{7576726B-CE4E-514D-B56D-F68D486CD982}" destId="{D8031274-FEC5-264D-ABB4-C776E330EBAD}" srcOrd="1" destOrd="0" presId="urn:microsoft.com/office/officeart/2005/8/layout/StepDownProcess"/>
    <dgm:cxn modelId="{B7B553F6-5734-2E4D-BF3D-0207BA2239D1}" type="presParOf" srcId="{7576726B-CE4E-514D-B56D-F68D486CD982}" destId="{BA72B7DB-EA1E-0345-B2F0-2192CC67A735}" srcOrd="2" destOrd="0" presId="urn:microsoft.com/office/officeart/2005/8/layout/StepDownProcess"/>
    <dgm:cxn modelId="{61ECAA8C-1A53-B640-AB84-6930E2262722}" type="presParOf" srcId="{975C4623-8499-EB4E-A44D-46A91EC4AF0F}" destId="{B6F4CD53-E9C2-5D4C-AF03-63CAA09A8164}" srcOrd="3" destOrd="0" presId="urn:microsoft.com/office/officeart/2005/8/layout/StepDownProcess"/>
    <dgm:cxn modelId="{14A55928-7AF0-8A44-B810-C04A7948B9FE}" type="presParOf" srcId="{975C4623-8499-EB4E-A44D-46A91EC4AF0F}" destId="{E31C9135-6F1F-9547-A538-91F531CC088B}" srcOrd="4" destOrd="0" presId="urn:microsoft.com/office/officeart/2005/8/layout/StepDownProcess"/>
    <dgm:cxn modelId="{4FC0B5D9-084D-294A-AA6E-41EE542491D2}" type="presParOf" srcId="{E31C9135-6F1F-9547-A538-91F531CC088B}" destId="{42A22358-548E-E04D-83D2-826D024ABAB3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982F6D-99C2-0F48-A70B-09B46022B187}">
      <dsp:nvSpPr>
        <dsp:cNvPr id="0" name=""/>
        <dsp:cNvSpPr/>
      </dsp:nvSpPr>
      <dsp:spPr>
        <a:xfrm rot="5400000">
          <a:off x="783253" y="1574641"/>
          <a:ext cx="1011847" cy="115195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63451D-7249-C444-B829-8C099C775004}">
      <dsp:nvSpPr>
        <dsp:cNvPr id="0" name=""/>
        <dsp:cNvSpPr/>
      </dsp:nvSpPr>
      <dsp:spPr>
        <a:xfrm>
          <a:off x="30221" y="479576"/>
          <a:ext cx="2726442" cy="119229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>
              <a:solidFill>
                <a:schemeClr val="tx1"/>
              </a:solidFill>
            </a:rPr>
            <a:t>Development</a:t>
          </a:r>
          <a:r>
            <a:rPr lang="en-GB" sz="2100" kern="1200" dirty="0"/>
            <a:t> </a:t>
          </a:r>
        </a:p>
      </dsp:txBody>
      <dsp:txXfrm>
        <a:off x="88434" y="537789"/>
        <a:ext cx="2610016" cy="1075868"/>
      </dsp:txXfrm>
    </dsp:sp>
    <dsp:sp modelId="{DCEEE2BC-DACF-2347-AAF3-6960410420DD}">
      <dsp:nvSpPr>
        <dsp:cNvPr id="0" name=""/>
        <dsp:cNvSpPr/>
      </dsp:nvSpPr>
      <dsp:spPr>
        <a:xfrm flipH="1" flipV="1">
          <a:off x="2410858" y="839731"/>
          <a:ext cx="854205" cy="417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600" kern="1200" dirty="0"/>
        </a:p>
      </dsp:txBody>
      <dsp:txXfrm rot="10800000">
        <a:off x="2410858" y="839731"/>
        <a:ext cx="854205" cy="417604"/>
      </dsp:txXfrm>
    </dsp:sp>
    <dsp:sp modelId="{C36746E5-F61A-CC48-BE70-C6BAD292AFCC}">
      <dsp:nvSpPr>
        <dsp:cNvPr id="0" name=""/>
        <dsp:cNvSpPr/>
      </dsp:nvSpPr>
      <dsp:spPr>
        <a:xfrm rot="5400000">
          <a:off x="2306914" y="2913981"/>
          <a:ext cx="1011847" cy="115195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031274-FEC5-264D-ABB4-C776E330EBAD}">
      <dsp:nvSpPr>
        <dsp:cNvPr id="0" name=""/>
        <dsp:cNvSpPr/>
      </dsp:nvSpPr>
      <dsp:spPr>
        <a:xfrm>
          <a:off x="1569119" y="1765739"/>
          <a:ext cx="2642791" cy="119229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>
              <a:solidFill>
                <a:schemeClr val="tx1"/>
              </a:solidFill>
            </a:rPr>
            <a:t>Production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>
              <a:solidFill>
                <a:schemeClr val="tx1"/>
              </a:solidFill>
            </a:rPr>
            <a:t>(inc. post-production)</a:t>
          </a:r>
        </a:p>
      </dsp:txBody>
      <dsp:txXfrm>
        <a:off x="1627332" y="1823952"/>
        <a:ext cx="2526365" cy="1075868"/>
      </dsp:txXfrm>
    </dsp:sp>
    <dsp:sp modelId="{BA72B7DB-EA1E-0345-B2F0-2192CC67A735}">
      <dsp:nvSpPr>
        <dsp:cNvPr id="0" name=""/>
        <dsp:cNvSpPr/>
      </dsp:nvSpPr>
      <dsp:spPr>
        <a:xfrm>
          <a:off x="3742192" y="1906040"/>
          <a:ext cx="1238858" cy="963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600" kern="1200" dirty="0"/>
        </a:p>
      </dsp:txBody>
      <dsp:txXfrm>
        <a:off x="3742192" y="1906040"/>
        <a:ext cx="1238858" cy="963664"/>
      </dsp:txXfrm>
    </dsp:sp>
    <dsp:sp modelId="{42A22358-548E-E04D-83D2-826D024ABAB3}">
      <dsp:nvSpPr>
        <dsp:cNvPr id="0" name=""/>
        <dsp:cNvSpPr/>
      </dsp:nvSpPr>
      <dsp:spPr>
        <a:xfrm>
          <a:off x="3134606" y="3131667"/>
          <a:ext cx="2619131" cy="119229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>
              <a:solidFill>
                <a:schemeClr val="tx1"/>
              </a:solidFill>
            </a:rPr>
            <a:t>Commercialisation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>
              <a:solidFill>
                <a:schemeClr val="tx1"/>
              </a:solidFill>
            </a:rPr>
            <a:t>(Sales &amp; Distribution)</a:t>
          </a:r>
        </a:p>
      </dsp:txBody>
      <dsp:txXfrm>
        <a:off x="3192819" y="3189880"/>
        <a:ext cx="2502705" cy="10758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60BC3-7396-2141-B5FF-64780F2B181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3BE65-2B90-CD4B-ABAE-2AB19706D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7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FD5E2-E7D9-7F4B-8BD8-07EF73468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50BA5-7297-E74F-8406-0BAFAE8F2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1BD93-BED5-6D4F-933C-732E84A7D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9952A-9A89-A448-9EE7-4D6E88B8E92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DAF06-086F-D94D-BDB0-35B03CF6F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12523-E9C6-9B42-90FA-3B28E3A5D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BAC8-200F-794E-A6CD-7AF506C4B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36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99630-2E96-6942-896D-B689E146D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845C1F-83C8-C243-BD87-C4B81432C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1FB99-5853-C546-8BAF-0F2DB4AF3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9952A-9A89-A448-9EE7-4D6E88B8E92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C42C7-B88F-164A-A00D-E093F06C7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7E4E2-6AC2-8246-BC21-6076F7352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BAC8-200F-794E-A6CD-7AF506C4B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3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ECE39D-663C-E241-8E2A-DA2DD09A0E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BA5F06-07F7-5346-A4A3-E5BC888D4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43E1A-3523-EC4A-93E5-686400F54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9952A-9A89-A448-9EE7-4D6E88B8E92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C679F-C934-AE4A-8D88-6299A9E6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CEAC4-62A3-7449-8CE5-A85D3976A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BAC8-200F-794E-A6CD-7AF506C4B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56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72E9A-7760-C44F-948E-B55F12D47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73B02-65BA-9C4C-85D0-3C23CF9A2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0F2E2-15A1-5A4E-8BAB-DC82B5A00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9952A-9A89-A448-9EE7-4D6E88B8E92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B680D-4066-7543-BF3D-AB5BE8122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41F92-0341-B74B-989B-633188D3E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BAC8-200F-794E-A6CD-7AF506C4B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22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924AF-2BC4-9541-A273-DA242FADB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D2DBF-A4F2-CA4F-919B-15BB10F89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0C64E-968F-6F4F-B4D5-E8CEE910C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9952A-9A89-A448-9EE7-4D6E88B8E92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9DCCB-8476-4D43-9206-3ECED305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F6CE5-2583-AB48-82D2-ACBF04592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BAC8-200F-794E-A6CD-7AF506C4B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7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5AC8-8EDE-D24E-965E-AE96849B3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FB9DD-0AF4-6643-BD40-E0B8582AA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4A6881-DE16-CF43-A322-FDBAF76987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F0C79-F612-E648-943A-3B570593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9952A-9A89-A448-9EE7-4D6E88B8E92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A3C96-89AF-034E-B4BF-A2D0E5E4F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FC923-DEF2-434F-BBAE-FC1BE829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BAC8-200F-794E-A6CD-7AF506C4B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9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66DEE-3AA3-7B4C-93B4-A02BDEA35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05602-B013-8D4B-AFE8-8A3871187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C9005B-4B88-FB47-B661-AD8046D3D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C21A84-F24C-2949-852F-C1F2973931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FE6A5-5A19-E949-9371-81400D90D2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941274-F9F2-4E48-8B68-5F10E26B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9952A-9A89-A448-9EE7-4D6E88B8E92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D7159B-7317-4448-950E-75777478D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30F6B7-E79B-0546-A758-0EC773A96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BAC8-200F-794E-A6CD-7AF506C4B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94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80CF3-06C6-484C-AD66-FB30A4824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846980-184B-1A4E-8765-2A9E207C5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9952A-9A89-A448-9EE7-4D6E88B8E92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68406-8E6C-2C4C-9CA8-9F99A6DB5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A515D-BC04-E141-B9C1-F09A2621F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BAC8-200F-794E-A6CD-7AF506C4B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5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EBE81-656F-C343-BF37-5C3962F7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9952A-9A89-A448-9EE7-4D6E88B8E92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F43212-82F0-1748-A398-7C1BF6439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CE98B-D1EB-F143-A8A2-F187C2602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BAC8-200F-794E-A6CD-7AF506C4B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25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4E167-B871-4648-B5F8-AFED4C582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10070-3441-1B40-8964-B7F042614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B1A32-F68F-1843-A51C-75CFF7A1F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72F6F-6090-A549-9AC4-899D52683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9952A-9A89-A448-9EE7-4D6E88B8E92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4C52B-6790-F849-B35A-E24AFCC9E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F1B9F5-B7C1-6B46-AF75-1AC591C7A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BAC8-200F-794E-A6CD-7AF506C4B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6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B9985-6ABD-5149-B54D-B23207EE6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B1C902-BB7A-B644-B915-BA96ECC87D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83812-A8CB-9F41-BA95-E110BF59B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615A7-0070-A14D-8BB9-CD724B29C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9952A-9A89-A448-9EE7-4D6E88B8E92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A6339-B876-F24A-9259-5E1A340C8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BEE847-D03D-9C4D-9C85-9151B06BE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BAC8-200F-794E-A6CD-7AF506C4B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7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969630-807A-C845-B9B0-43660B026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B4096-61D0-E049-916D-A114CED91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9CEE3-AFD7-C24E-8B42-9E7E9F8CC4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9952A-9A89-A448-9EE7-4D6E88B8E92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2333A-0453-4943-8BDB-23151A085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89B92-0B02-A547-BA57-0E5C8FA9D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DBAC8-200F-794E-A6CD-7AF506C4B29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  <a:endParaRPr lang="en-US" sz="850" b="0" i="0" u="none" baseline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45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3.jp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7AB9B560-91E3-6643-9D25-A9A5A77EF6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45"/>
          <a:stretch/>
        </p:blipFill>
        <p:spPr>
          <a:xfrm>
            <a:off x="0" y="0"/>
            <a:ext cx="12371614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B90107-437A-1547-A4BF-8F21DA74368B}"/>
              </a:ext>
            </a:extLst>
          </p:cNvPr>
          <p:cNvSpPr/>
          <p:nvPr/>
        </p:nvSpPr>
        <p:spPr>
          <a:xfrm>
            <a:off x="1741713" y="60756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/>
              <a:t>Rights, Camera, Action</a:t>
            </a:r>
            <a:br>
              <a:rPr lang="en-US" sz="2800" b="1" dirty="0"/>
            </a:br>
            <a:r>
              <a:rPr lang="en-US" sz="2800" b="1" dirty="0"/>
              <a:t>IP Rights and the film-making </a:t>
            </a:r>
          </a:p>
          <a:p>
            <a:r>
              <a:rPr lang="en-US" sz="2800" b="1" dirty="0"/>
              <a:t>process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63D619-3B0F-0D4E-83AE-70D3EBD40C5D}"/>
              </a:ext>
            </a:extLst>
          </p:cNvPr>
          <p:cNvSpPr/>
          <p:nvPr/>
        </p:nvSpPr>
        <p:spPr>
          <a:xfrm>
            <a:off x="1741713" y="278266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Module 1</a:t>
            </a:r>
          </a:p>
          <a:p>
            <a:r>
              <a:rPr lang="en-US" sz="2400" b="1" dirty="0"/>
              <a:t>DEVELOPMENT</a:t>
            </a:r>
          </a:p>
        </p:txBody>
      </p:sp>
      <p:pic>
        <p:nvPicPr>
          <p:cNvPr id="6" name="WIPO Dev Deck S1" descr="WIPO Dev Deck S1">
            <a:hlinkClick r:id="" action="ppaction://media"/>
            <a:extLst>
              <a:ext uri="{FF2B5EF4-FFF2-40B4-BE49-F238E27FC236}">
                <a16:creationId xmlns:a16="http://schemas.microsoft.com/office/drawing/2014/main" id="{2A0AF14A-9DEB-5247-AEF7-1DACE1673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4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2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ass, ground, dirt&#10;&#10;Description automatically generated">
            <a:extLst>
              <a:ext uri="{FF2B5EF4-FFF2-40B4-BE49-F238E27FC236}">
                <a16:creationId xmlns:a16="http://schemas.microsoft.com/office/drawing/2014/main" id="{98F93285-529D-E747-8AD6-A3AA5D12AA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49" r="1" b="1"/>
          <a:stretch/>
        </p:blipFill>
        <p:spPr>
          <a:xfrm>
            <a:off x="0" y="0"/>
            <a:ext cx="12192000" cy="6003842"/>
          </a:xfrm>
          <a:custGeom>
            <a:avLst/>
            <a:gdLst/>
            <a:ahLst/>
            <a:cxnLst/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8B20A8-84AD-BD4C-9CC2-F61DC54F6EE5}"/>
              </a:ext>
            </a:extLst>
          </p:cNvPr>
          <p:cNvSpPr txBox="1"/>
          <p:nvPr/>
        </p:nvSpPr>
        <p:spPr>
          <a:xfrm>
            <a:off x="814387" y="4060752"/>
            <a:ext cx="5729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End of Module 1 - Development</a:t>
            </a:r>
          </a:p>
        </p:txBody>
      </p:sp>
      <p:pic>
        <p:nvPicPr>
          <p:cNvPr id="4" name="WIPO Dev Deck S10" descr="WIPO Dev Deck S10">
            <a:hlinkClick r:id="" action="ppaction://media"/>
            <a:extLst>
              <a:ext uri="{FF2B5EF4-FFF2-40B4-BE49-F238E27FC236}">
                <a16:creationId xmlns:a16="http://schemas.microsoft.com/office/drawing/2014/main" id="{84DA52BE-DB06-A74E-952E-1B9DCB3C9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4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9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1EEF1A9-310C-014A-BDA3-B47F634FC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18420"/>
            <a:ext cx="13276024" cy="7494839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279B8ED-7EB8-4643-A5D2-21B987D07E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614174"/>
              </p:ext>
            </p:extLst>
          </p:nvPr>
        </p:nvGraphicFramePr>
        <p:xfrm>
          <a:off x="614855" y="110360"/>
          <a:ext cx="5757370" cy="4776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970CC9C-712A-2B49-ACC7-29F7A929AD5C}"/>
              </a:ext>
            </a:extLst>
          </p:cNvPr>
          <p:cNvSpPr txBox="1"/>
          <p:nvPr/>
        </p:nvSpPr>
        <p:spPr>
          <a:xfrm>
            <a:off x="4146330" y="252249"/>
            <a:ext cx="7083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The three basic stages in the life cycle of a film</a:t>
            </a:r>
          </a:p>
        </p:txBody>
      </p:sp>
      <p:pic>
        <p:nvPicPr>
          <p:cNvPr id="6" name="WIPO DEV Deck S2 17" descr="WIPO DEV Deck S2 17">
            <a:hlinkClick r:id="" action="ppaction://media"/>
            <a:extLst>
              <a:ext uri="{FF2B5EF4-FFF2-40B4-BE49-F238E27FC236}">
                <a16:creationId xmlns:a16="http://schemas.microsoft.com/office/drawing/2014/main" id="{E512F36D-A6F8-2840-AC29-7E3A85EA4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6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&#10;&#10;Description automatically generated">
            <a:extLst>
              <a:ext uri="{FF2B5EF4-FFF2-40B4-BE49-F238E27FC236}">
                <a16:creationId xmlns:a16="http://schemas.microsoft.com/office/drawing/2014/main" id="{38DFC715-20A1-B64E-8220-46CDB798C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994" y="-93134"/>
            <a:ext cx="12956721" cy="7044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4572A7-68AD-E347-B2F3-85B238D94E11}"/>
              </a:ext>
            </a:extLst>
          </p:cNvPr>
          <p:cNvSpPr txBox="1"/>
          <p:nvPr/>
        </p:nvSpPr>
        <p:spPr>
          <a:xfrm>
            <a:off x="645737" y="2022693"/>
            <a:ext cx="29011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Development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is the immersed part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of the time iceberg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A4881E-89C4-CC49-BBA2-F07A99AA80FD}"/>
              </a:ext>
            </a:extLst>
          </p:cNvPr>
          <p:cNvSpPr txBox="1"/>
          <p:nvPr/>
        </p:nvSpPr>
        <p:spPr>
          <a:xfrm>
            <a:off x="626533" y="3634978"/>
            <a:ext cx="57224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Development time generally a multiple of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production time – can go from 6 months to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10 years 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25CE37-5D29-F442-BC98-D386A986D926}"/>
              </a:ext>
            </a:extLst>
          </p:cNvPr>
          <p:cNvSpPr txBox="1"/>
          <p:nvPr/>
        </p:nvSpPr>
        <p:spPr>
          <a:xfrm>
            <a:off x="626533" y="5305400"/>
            <a:ext cx="79087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Often complex an onerous – development involves acquiring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or licensing different sets of IP rights</a:t>
            </a:r>
          </a:p>
        </p:txBody>
      </p:sp>
      <p:pic>
        <p:nvPicPr>
          <p:cNvPr id="7" name="WIPO Dev deck S3" descr="WIPO Dev deck S3">
            <a:hlinkClick r:id="" action="ppaction://media"/>
            <a:extLst>
              <a:ext uri="{FF2B5EF4-FFF2-40B4-BE49-F238E27FC236}">
                <a16:creationId xmlns:a16="http://schemas.microsoft.com/office/drawing/2014/main" id="{CA5221DA-35B6-1345-9CCF-D9076EA68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7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2752C5-F005-5946-A34E-980A16530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623252" y="-2649405"/>
            <a:ext cx="8876221" cy="125609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43B29C-1D7C-D54A-AE9D-F82850799A83}"/>
              </a:ext>
            </a:extLst>
          </p:cNvPr>
          <p:cNvSpPr txBox="1"/>
          <p:nvPr/>
        </p:nvSpPr>
        <p:spPr>
          <a:xfrm>
            <a:off x="484638" y="1145721"/>
            <a:ext cx="6067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1. Sourcing: Original idea – book, play, life story</a:t>
            </a:r>
          </a:p>
          <a:p>
            <a:r>
              <a:rPr lang="en-US" sz="2400" dirty="0">
                <a:solidFill>
                  <a:srgbClr val="FFFF00"/>
                </a:solidFill>
              </a:rPr>
              <a:t>News article, existing film or TV series, </a:t>
            </a:r>
            <a:r>
              <a:rPr lang="en-US" sz="2400" dirty="0" err="1">
                <a:solidFill>
                  <a:srgbClr val="FFFF00"/>
                </a:solidFill>
              </a:rPr>
              <a:t>etc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0CA66-6BC3-FF40-AF61-70025BE361FE}"/>
              </a:ext>
            </a:extLst>
          </p:cNvPr>
          <p:cNvSpPr txBox="1"/>
          <p:nvPr/>
        </p:nvSpPr>
        <p:spPr>
          <a:xfrm>
            <a:off x="484638" y="2448363"/>
            <a:ext cx="7306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2. Optioning and acquisition of rights in underlying works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5DC61-36FA-2D45-A367-0B5F5867A527}"/>
              </a:ext>
            </a:extLst>
          </p:cNvPr>
          <p:cNvSpPr txBox="1"/>
          <p:nvPr/>
        </p:nvSpPr>
        <p:spPr>
          <a:xfrm>
            <a:off x="484638" y="3396655"/>
            <a:ext cx="4705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3. Treatments, story </a:t>
            </a:r>
            <a:r>
              <a:rPr lang="en-US" sz="2400" dirty="0" err="1">
                <a:solidFill>
                  <a:srgbClr val="FFFF00"/>
                </a:solidFill>
              </a:rPr>
              <a:t>outlines‘bibles</a:t>
            </a:r>
            <a:r>
              <a:rPr lang="en-US" sz="2400" dirty="0">
                <a:solidFill>
                  <a:srgbClr val="FFFF00"/>
                </a:solidFill>
              </a:rPr>
              <a:t>’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draft screenplays, pitch decks</a:t>
            </a: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4E5392-1C53-894B-8139-45C129910938}"/>
              </a:ext>
            </a:extLst>
          </p:cNvPr>
          <p:cNvSpPr txBox="1"/>
          <p:nvPr/>
        </p:nvSpPr>
        <p:spPr>
          <a:xfrm>
            <a:off x="987051" y="4956331"/>
            <a:ext cx="4840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4. Attaching key cast and/or director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C71320-8EC3-B849-B920-224D3132999E}"/>
              </a:ext>
            </a:extLst>
          </p:cNvPr>
          <p:cNvSpPr txBox="1"/>
          <p:nvPr/>
        </p:nvSpPr>
        <p:spPr>
          <a:xfrm>
            <a:off x="2048022" y="5965501"/>
            <a:ext cx="6059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5. Budgeting, location scouting, pre-production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0B0E03-02E0-9B48-9DA3-45E5BAA651FF}"/>
              </a:ext>
            </a:extLst>
          </p:cNvPr>
          <p:cNvSpPr txBox="1"/>
          <p:nvPr/>
        </p:nvSpPr>
        <p:spPr>
          <a:xfrm>
            <a:off x="484638" y="206865"/>
            <a:ext cx="4259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The Stages of Development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2BDBCE-A8C3-8142-BC59-904B4BCA54A9}"/>
              </a:ext>
            </a:extLst>
          </p:cNvPr>
          <p:cNvCxnSpPr>
            <a:cxnSpLocks/>
          </p:cNvCxnSpPr>
          <p:nvPr/>
        </p:nvCxnSpPr>
        <p:spPr>
          <a:xfrm>
            <a:off x="96982" y="4599709"/>
            <a:ext cx="1192876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WIPO Dev Deck S4" descr="WIPO Dev Deck S4">
            <a:hlinkClick r:id="" action="ppaction://media"/>
            <a:extLst>
              <a:ext uri="{FF2B5EF4-FFF2-40B4-BE49-F238E27FC236}">
                <a16:creationId xmlns:a16="http://schemas.microsoft.com/office/drawing/2014/main" id="{BAD37975-50BA-1B47-BDD9-9C7021E68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E621CC4-E270-484F-88C6-D5BE56B60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77270"/>
            <a:ext cx="12192000" cy="76411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C2959C-990F-E848-9419-B085AA7F59AB}"/>
              </a:ext>
            </a:extLst>
          </p:cNvPr>
          <p:cNvSpPr/>
          <p:nvPr/>
        </p:nvSpPr>
        <p:spPr>
          <a:xfrm>
            <a:off x="5552086" y="154419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You effectively pre-purchase at unit of time –  e.g. typically 18 months with possibility to renew for a shorter period (e.g. 6 to 12 months)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F36212-BA18-C64A-A738-35FF4FED0653}"/>
              </a:ext>
            </a:extLst>
          </p:cNvPr>
          <p:cNvSpPr/>
          <p:nvPr/>
        </p:nvSpPr>
        <p:spPr>
          <a:xfrm>
            <a:off x="6673315" y="3430228"/>
            <a:ext cx="43924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And: you agree in advance future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rights acquisition price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331FB1-F30D-7446-A780-7F3971CE393A}"/>
              </a:ext>
            </a:extLst>
          </p:cNvPr>
          <p:cNvSpPr/>
          <p:nvPr/>
        </p:nvSpPr>
        <p:spPr>
          <a:xfrm>
            <a:off x="5552086" y="5660380"/>
            <a:ext cx="64583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In effect, it is an option </a:t>
            </a:r>
            <a:r>
              <a:rPr lang="en-US" sz="2400" u="sng" dirty="0">
                <a:solidFill>
                  <a:srgbClr val="FFFF00"/>
                </a:solidFill>
              </a:rPr>
              <a:t>and purchasing </a:t>
            </a:r>
            <a:r>
              <a:rPr lang="en-US" sz="2400" dirty="0">
                <a:solidFill>
                  <a:srgbClr val="FFFF00"/>
                </a:solidFill>
              </a:rPr>
              <a:t>agreement</a:t>
            </a:r>
          </a:p>
          <a:p>
            <a:r>
              <a:rPr lang="en-US" sz="2400" dirty="0">
                <a:solidFill>
                  <a:srgbClr val="FFFF00"/>
                </a:solidFill>
              </a:rPr>
              <a:t>(and is often called this)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1CAFED-D881-9D43-9A04-FFCC1E2EA2B2}"/>
              </a:ext>
            </a:extLst>
          </p:cNvPr>
          <p:cNvSpPr txBox="1"/>
          <p:nvPr/>
        </p:nvSpPr>
        <p:spPr>
          <a:xfrm>
            <a:off x="2110367" y="204403"/>
            <a:ext cx="91258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The </a:t>
            </a:r>
            <a:r>
              <a:rPr lang="en-US" sz="2400" b="1" dirty="0">
                <a:solidFill>
                  <a:srgbClr val="FFFF00"/>
                </a:solidFill>
              </a:rPr>
              <a:t>OPTION AGREEMENT </a:t>
            </a:r>
            <a:r>
              <a:rPr lang="en-US" sz="2400" dirty="0">
                <a:solidFill>
                  <a:srgbClr val="FFFF00"/>
                </a:solidFill>
              </a:rPr>
              <a:t>– a useful bridge to acquiring underlying right</a:t>
            </a:r>
          </a:p>
          <a:p>
            <a:r>
              <a:rPr lang="en-US" sz="2400" dirty="0">
                <a:solidFill>
                  <a:srgbClr val="FFFF00"/>
                </a:solidFill>
              </a:rPr>
              <a:t>In existing works (novels, plays, existing screenplays, </a:t>
            </a:r>
            <a:r>
              <a:rPr lang="en-US" sz="2400" dirty="0" err="1">
                <a:solidFill>
                  <a:srgbClr val="FFFF00"/>
                </a:solidFill>
              </a:rPr>
              <a:t>etc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4" name="WIPO Dev Deck S5" descr="WIPO Dev Deck S5">
            <a:hlinkClick r:id="" action="ppaction://media"/>
            <a:extLst>
              <a:ext uri="{FF2B5EF4-FFF2-40B4-BE49-F238E27FC236}">
                <a16:creationId xmlns:a16="http://schemas.microsoft.com/office/drawing/2014/main" id="{37A64232-5B55-1240-8C57-460F8D025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6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7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A11DC9D4-4E81-5245-AD20-6234B95CB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7458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8F86DC-526C-F748-A3BB-912A224B4E08}"/>
              </a:ext>
            </a:extLst>
          </p:cNvPr>
          <p:cNvSpPr txBox="1"/>
          <p:nvPr/>
        </p:nvSpPr>
        <p:spPr>
          <a:xfrm>
            <a:off x="5602506" y="290493"/>
            <a:ext cx="5199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Option Agreement – a real life case</a:t>
            </a:r>
          </a:p>
          <a:p>
            <a:pPr algn="ctr"/>
            <a:r>
              <a:rPr lang="en-US" sz="2000" dirty="0"/>
              <a:t>An autobiography to be adapted into a film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773694-5131-CC46-8F74-9A6899B5FC6E}"/>
              </a:ext>
            </a:extLst>
          </p:cNvPr>
          <p:cNvSpPr txBox="1"/>
          <p:nvPr/>
        </p:nvSpPr>
        <p:spPr>
          <a:xfrm>
            <a:off x="4958934" y="1199133"/>
            <a:ext cx="5447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US$6,500 for first 18 months option – sum is on account</a:t>
            </a:r>
          </a:p>
          <a:p>
            <a:r>
              <a:rPr lang="en-US" dirty="0"/>
              <a:t>Of final purchase price for rights to the book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8BB311-EC1C-6741-9D4D-F926F518B21F}"/>
              </a:ext>
            </a:extLst>
          </p:cNvPr>
          <p:cNvSpPr txBox="1"/>
          <p:nvPr/>
        </p:nvSpPr>
        <p:spPr>
          <a:xfrm>
            <a:off x="4958934" y="1863616"/>
            <a:ext cx="6348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Agreement that the company may extend for a further 12 months</a:t>
            </a:r>
          </a:p>
          <a:p>
            <a:r>
              <a:rPr lang="en-US" dirty="0"/>
              <a:t>For an additional US$10,000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9C1FB2-7FF2-114D-8602-A1F1C537A11B}"/>
              </a:ext>
            </a:extLst>
          </p:cNvPr>
          <p:cNvSpPr txBox="1"/>
          <p:nvPr/>
        </p:nvSpPr>
        <p:spPr>
          <a:xfrm>
            <a:off x="4958934" y="2547384"/>
            <a:ext cx="6608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Should company EXERCISE the option (buying the rights to the book)</a:t>
            </a:r>
          </a:p>
          <a:p>
            <a:r>
              <a:rPr lang="en-US" dirty="0"/>
              <a:t>The pre-agreed price will be 3% of the film’s final budget and no less</a:t>
            </a:r>
          </a:p>
          <a:p>
            <a:r>
              <a:rPr lang="en-US" dirty="0"/>
              <a:t>Than US$100,000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0F8054-8D21-344E-8828-CA4B6B7753AA}"/>
              </a:ext>
            </a:extLst>
          </p:cNvPr>
          <p:cNvSpPr txBox="1"/>
          <p:nvPr/>
        </p:nvSpPr>
        <p:spPr>
          <a:xfrm>
            <a:off x="4958934" y="3508151"/>
            <a:ext cx="61847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3% of 100% of the film’s net profits pledged to the authors, on a</a:t>
            </a:r>
          </a:p>
          <a:p>
            <a:r>
              <a:rPr lang="en-US" dirty="0"/>
              <a:t>most </a:t>
            </a:r>
            <a:r>
              <a:rPr lang="en-US" dirty="0" err="1"/>
              <a:t>favoured</a:t>
            </a:r>
            <a:r>
              <a:rPr lang="en-US" dirty="0"/>
              <a:t> nation basis with all the other profit participants</a:t>
            </a:r>
          </a:p>
          <a:p>
            <a:r>
              <a:rPr lang="en-US" dirty="0"/>
              <a:t>(companies and individuals)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64BF97-CB7B-8444-9A99-8C70150C0142}"/>
              </a:ext>
            </a:extLst>
          </p:cNvPr>
          <p:cNvSpPr txBox="1"/>
          <p:nvPr/>
        </p:nvSpPr>
        <p:spPr>
          <a:xfrm>
            <a:off x="4958934" y="4468918"/>
            <a:ext cx="67235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Against these terms, the company would acquire all audiovisual rights</a:t>
            </a:r>
          </a:p>
          <a:p>
            <a:r>
              <a:rPr lang="en-US" dirty="0"/>
              <a:t>and ancillary rights. Radio adaptations and publishing rights were </a:t>
            </a:r>
          </a:p>
          <a:p>
            <a:r>
              <a:rPr lang="en-US" dirty="0"/>
              <a:t>Reserved by the authors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F14C43-8C23-9E47-867F-0777FDA0D4A8}"/>
              </a:ext>
            </a:extLst>
          </p:cNvPr>
          <p:cNvSpPr txBox="1"/>
          <p:nvPr/>
        </p:nvSpPr>
        <p:spPr>
          <a:xfrm>
            <a:off x="4958934" y="5392248"/>
            <a:ext cx="68344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Company requested for its lawyers to check the author had full chain</a:t>
            </a:r>
          </a:p>
          <a:p>
            <a:r>
              <a:rPr lang="en-US" dirty="0"/>
              <a:t>of title (legal documentation evidencing ownership of rights transacted</a:t>
            </a:r>
          </a:p>
          <a:p>
            <a:r>
              <a:rPr lang="en-US" dirty="0"/>
              <a:t>In the option)</a:t>
            </a:r>
          </a:p>
        </p:txBody>
      </p:sp>
      <p:pic>
        <p:nvPicPr>
          <p:cNvPr id="5" name="Wipo Dev S6" descr="Wipo Dev S6">
            <a:hlinkClick r:id="" action="ppaction://media"/>
            <a:extLst>
              <a:ext uri="{FF2B5EF4-FFF2-40B4-BE49-F238E27FC236}">
                <a16:creationId xmlns:a16="http://schemas.microsoft.com/office/drawing/2014/main" id="{2E515FC1-A30E-7043-AC82-D341527B4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5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9ED624C0-0111-9043-B499-F7C120BA56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3D61A2-BA02-1F48-AC12-4B049D9396A1}"/>
              </a:ext>
            </a:extLst>
          </p:cNvPr>
          <p:cNvSpPr txBox="1"/>
          <p:nvPr/>
        </p:nvSpPr>
        <p:spPr>
          <a:xfrm>
            <a:off x="3672349" y="4306530"/>
            <a:ext cx="745915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The Core of Development</a:t>
            </a:r>
          </a:p>
          <a:p>
            <a:endParaRPr lang="en-US" sz="2400" dirty="0"/>
          </a:p>
          <a:p>
            <a:r>
              <a:rPr lang="en-US" sz="2400" dirty="0"/>
              <a:t>Commissioning treatments, scripts, re-writes, polishes, </a:t>
            </a:r>
            <a:r>
              <a:rPr lang="en-US" sz="2400" dirty="0" err="1"/>
              <a:t>etc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1043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ack box with white text&#10;&#10;Description automatically generated with low confidence">
            <a:extLst>
              <a:ext uri="{FF2B5EF4-FFF2-40B4-BE49-F238E27FC236}">
                <a16:creationId xmlns:a16="http://schemas.microsoft.com/office/drawing/2014/main" id="{F8B285E7-11AB-5242-9DF4-28D1EB9D01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10096" y="1902614"/>
            <a:ext cx="184731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endParaRPr lang="en-US"/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756432-F5EF-B042-A0D1-44EE770E4726}"/>
              </a:ext>
            </a:extLst>
          </p:cNvPr>
          <p:cNvSpPr/>
          <p:nvPr/>
        </p:nvSpPr>
        <p:spPr>
          <a:xfrm>
            <a:off x="629586" y="489642"/>
            <a:ext cx="78493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</a:rPr>
              <a:t>Droit </a:t>
            </a:r>
            <a:r>
              <a:rPr lang="en-GB" sz="2000" dirty="0" err="1">
                <a:solidFill>
                  <a:srgbClr val="FFFF00"/>
                </a:solidFill>
              </a:rPr>
              <a:t>d’auteur</a:t>
            </a:r>
            <a:r>
              <a:rPr lang="en-GB" sz="2000" dirty="0">
                <a:solidFill>
                  <a:srgbClr val="FFFF00"/>
                </a:solidFill>
              </a:rPr>
              <a:t>’ regime:  Script writer and director (+ composer, etc) </a:t>
            </a:r>
          </a:p>
          <a:p>
            <a:r>
              <a:rPr lang="en-GB" sz="2000" dirty="0">
                <a:solidFill>
                  <a:srgbClr val="FFFF00"/>
                </a:solidFill>
              </a:rPr>
              <a:t>are </a:t>
            </a:r>
            <a:r>
              <a:rPr lang="en-GB" sz="2000" b="1" dirty="0">
                <a:solidFill>
                  <a:srgbClr val="FFFF00"/>
                </a:solidFill>
              </a:rPr>
              <a:t>authors</a:t>
            </a:r>
            <a:endParaRPr lang="en-GB" sz="2000" dirty="0">
              <a:solidFill>
                <a:srgbClr val="FFFF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F4050A-B460-2044-9FC7-B185FEC4B835}"/>
              </a:ext>
            </a:extLst>
          </p:cNvPr>
          <p:cNvSpPr/>
          <p:nvPr/>
        </p:nvSpPr>
        <p:spPr>
          <a:xfrm>
            <a:off x="629587" y="1508061"/>
            <a:ext cx="6371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</a:rPr>
              <a:t>e.g. French regime: Script writer is the co-author of the finished film - not just author/co-author of the screenplay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89CF52-AE21-594B-9DE6-DD03C0497105}"/>
              </a:ext>
            </a:extLst>
          </p:cNvPr>
          <p:cNvSpPr/>
          <p:nvPr/>
        </p:nvSpPr>
        <p:spPr>
          <a:xfrm>
            <a:off x="629587" y="262740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</a:rPr>
              <a:t>Economic rights vested in their person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5CEE6E-FD91-4F4B-A6C1-F8911FC3B9A5}"/>
              </a:ext>
            </a:extLst>
          </p:cNvPr>
          <p:cNvSpPr/>
          <p:nvPr/>
        </p:nvSpPr>
        <p:spPr>
          <a:xfrm>
            <a:off x="629587" y="358426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</a:rPr>
              <a:t>Dispositions for the transfer of economic rights to the</a:t>
            </a:r>
          </a:p>
          <a:p>
            <a:r>
              <a:rPr lang="en-GB" sz="2000" dirty="0">
                <a:solidFill>
                  <a:srgbClr val="FFFF00"/>
                </a:solidFill>
              </a:rPr>
              <a:t>Producer and his/her successor in chain of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4A2ED0-149B-F24D-B6B9-032362CBAFC7}"/>
              </a:ext>
            </a:extLst>
          </p:cNvPr>
          <p:cNvSpPr/>
          <p:nvPr/>
        </p:nvSpPr>
        <p:spPr>
          <a:xfrm>
            <a:off x="629587" y="509512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</a:rPr>
              <a:t>Moral right remains: </a:t>
            </a:r>
            <a:r>
              <a:rPr lang="en-GB" sz="2000" dirty="0" err="1">
                <a:solidFill>
                  <a:srgbClr val="FFFF00"/>
                </a:solidFill>
              </a:rPr>
              <a:t>unwaivable</a:t>
            </a:r>
            <a:r>
              <a:rPr lang="en-GB" sz="2000" dirty="0">
                <a:solidFill>
                  <a:srgbClr val="FFFF00"/>
                </a:solidFill>
              </a:rPr>
              <a:t> not transferable. Impact on contractual practice</a:t>
            </a:r>
          </a:p>
        </p:txBody>
      </p:sp>
      <p:pic>
        <p:nvPicPr>
          <p:cNvPr id="3" name="WIPO Dev Deck S8" descr="WIPO Dev Deck S8">
            <a:hlinkClick r:id="" action="ppaction://media"/>
            <a:extLst>
              <a:ext uri="{FF2B5EF4-FFF2-40B4-BE49-F238E27FC236}">
                <a16:creationId xmlns:a16="http://schemas.microsoft.com/office/drawing/2014/main" id="{DA83E50E-5D55-C346-93E0-589145947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6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4DBAF03A-C3B5-0C43-A121-482853C8A6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69" b="15645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2D927C-BA5F-F64D-866C-91B2C7B7BA0A}"/>
              </a:ext>
            </a:extLst>
          </p:cNvPr>
          <p:cNvSpPr/>
          <p:nvPr/>
        </p:nvSpPr>
        <p:spPr>
          <a:xfrm>
            <a:off x="290051" y="46587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</a:rPr>
              <a:t>Common law approaches: US ‘Work For Hire’ Doctrine</a:t>
            </a:r>
          </a:p>
          <a:p>
            <a:r>
              <a:rPr lang="en-GB" sz="2000" dirty="0">
                <a:solidFill>
                  <a:srgbClr val="FFFF00"/>
                </a:solidFill>
              </a:rPr>
              <a:t>UK has writer as author but Copyright may vest in the</a:t>
            </a:r>
          </a:p>
          <a:p>
            <a:r>
              <a:rPr lang="en-GB" sz="2000" dirty="0">
                <a:solidFill>
                  <a:srgbClr val="FFFF00"/>
                </a:solidFill>
              </a:rPr>
              <a:t>Producer when script is commissioned or written by</a:t>
            </a:r>
          </a:p>
          <a:p>
            <a:r>
              <a:rPr lang="en-GB" sz="2000" dirty="0">
                <a:solidFill>
                  <a:srgbClr val="FFFF00"/>
                </a:solidFill>
              </a:rPr>
              <a:t>a person employed by her/him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F0CC68-97C7-344E-93CE-3A45496D436A}"/>
              </a:ext>
            </a:extLst>
          </p:cNvPr>
          <p:cNvSpPr/>
          <p:nvPr/>
        </p:nvSpPr>
        <p:spPr>
          <a:xfrm>
            <a:off x="290051" y="227688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</a:rPr>
              <a:t>Script writer assigns all rights to the screenplay against staged payments: 1</a:t>
            </a:r>
            <a:r>
              <a:rPr lang="en-GB" sz="2000" baseline="30000" dirty="0">
                <a:solidFill>
                  <a:srgbClr val="FFFF00"/>
                </a:solidFill>
              </a:rPr>
              <a:t>st</a:t>
            </a:r>
            <a:r>
              <a:rPr lang="en-GB" sz="2000" dirty="0">
                <a:solidFill>
                  <a:srgbClr val="FFFF00"/>
                </a:solidFill>
              </a:rPr>
              <a:t> and second draft, re-writes, polishes, etc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1B019C-464B-4C48-90CD-120029442012}"/>
              </a:ext>
            </a:extLst>
          </p:cNvPr>
          <p:cNvSpPr/>
          <p:nvPr/>
        </p:nvSpPr>
        <p:spPr>
          <a:xfrm>
            <a:off x="4950543" y="3763427"/>
            <a:ext cx="4399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</a:rPr>
              <a:t>Also: commencement of  principal photography payments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76C17B-AF15-C64F-A9F3-D4EA90FD8756}"/>
              </a:ext>
            </a:extLst>
          </p:cNvPr>
          <p:cNvSpPr/>
          <p:nvPr/>
        </p:nvSpPr>
        <p:spPr>
          <a:xfrm>
            <a:off x="7533967" y="4489832"/>
            <a:ext cx="4399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</a:rPr>
              <a:t>Through sheer bargaining power writer’s agent may obtain additional terms</a:t>
            </a:r>
          </a:p>
          <a:p>
            <a:r>
              <a:rPr lang="en-GB" sz="2000" dirty="0">
                <a:solidFill>
                  <a:srgbClr val="FFFF00"/>
                </a:solidFill>
              </a:rPr>
              <a:t>(e.g. share of net profits)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F06839-2089-564B-BAF0-80FC610363C0}"/>
              </a:ext>
            </a:extLst>
          </p:cNvPr>
          <p:cNvSpPr/>
          <p:nvPr/>
        </p:nvSpPr>
        <p:spPr>
          <a:xfrm>
            <a:off x="7601564" y="5754971"/>
            <a:ext cx="42647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</a:rPr>
              <a:t>Writer may waive all moral rights in the screenplay by contract</a:t>
            </a:r>
          </a:p>
        </p:txBody>
      </p:sp>
      <p:pic>
        <p:nvPicPr>
          <p:cNvPr id="3" name="WIPO Dev Deck  S9" descr="WIPO Dev Deck  S9">
            <a:hlinkClick r:id="" action="ppaction://media"/>
            <a:extLst>
              <a:ext uri="{FF2B5EF4-FFF2-40B4-BE49-F238E27FC236}">
                <a16:creationId xmlns:a16="http://schemas.microsoft.com/office/drawing/2014/main" id="{DB666D6D-EA5C-2E4D-BA66-EF8E702CD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4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8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3800</TotalTime>
  <Words>574</Words>
  <Application>Microsoft Office PowerPoint</Application>
  <PresentationFormat>Widescreen</PresentationFormat>
  <Paragraphs>71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Microsoft Sans 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Rights, Camera, Action IP Rights and the film-making process</dc:title>
  <dc:creator>bertrand moullier</dc:creator>
  <cp:keywords>FOR OFFICIAL USE ONLY</cp:keywords>
  <cp:lastModifiedBy>GANTCHEV Dimiter</cp:lastModifiedBy>
  <cp:revision>14</cp:revision>
  <dcterms:created xsi:type="dcterms:W3CDTF">2021-11-05T16:31:44Z</dcterms:created>
  <dcterms:modified xsi:type="dcterms:W3CDTF">2022-09-15T08:29:42Z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74287ac3-13e1-47ee-aa43-f9bf6930b4ab</vt:lpwstr>
  </property>
  <property fmtid="{D5CDD505-2E9C-101B-9397-08002B2CF9AE}" pid="3" name="TCSClassification">
    <vt:lpwstr>FOR OFFICIAL USE ONLY</vt:lpwstr>
  </property>
  <property fmtid="{D5CDD505-2E9C-101B-9397-08002B2CF9AE}" pid="4" name="Classification">
    <vt:lpwstr>For Official Use Only</vt:lpwstr>
  </property>
  <property fmtid="{D5CDD505-2E9C-101B-9397-08002B2CF9AE}" pid="5" name="VisualMarkings">
    <vt:lpwstr>Footer</vt:lpwstr>
  </property>
  <property fmtid="{D5CDD505-2E9C-101B-9397-08002B2CF9AE}" pid="6" name="Alignment">
    <vt:lpwstr>Centre</vt:lpwstr>
  </property>
  <property fmtid="{D5CDD505-2E9C-101B-9397-08002B2CF9AE}" pid="7" name="Language">
    <vt:lpwstr>English</vt:lpwstr>
  </property>
</Properties>
</file>