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7"/>
  </p:notesMasterIdLst>
  <p:handoutMasterIdLst>
    <p:handoutMasterId r:id="rId8"/>
  </p:handoutMasterIdLst>
  <p:sldIdLst>
    <p:sldId id="569" r:id="rId2"/>
    <p:sldId id="600" r:id="rId3"/>
    <p:sldId id="601" r:id="rId4"/>
    <p:sldId id="591" r:id="rId5"/>
    <p:sldId id="602" r:id="rId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211387"/>
    <a:srgbClr val="3366CC"/>
    <a:srgbClr val="99CCFF"/>
    <a:srgbClr val="F9FCE0"/>
    <a:srgbClr val="EFF6A8"/>
    <a:srgbClr val="B0B0E6"/>
    <a:srgbClr val="FF0000"/>
    <a:srgbClr val="ABF7C4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2" autoAdjust="0"/>
    <p:restoredTop sz="94684" autoAdjust="0"/>
  </p:normalViewPr>
  <p:slideViewPr>
    <p:cSldViewPr>
      <p:cViewPr>
        <p:scale>
          <a:sx n="80" d="100"/>
          <a:sy n="80" d="100"/>
        </p:scale>
        <p:origin x="-50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922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A1B162BC-2C0B-4EA8-820B-073362581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255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C8BBAEB8-CE62-4B7D-8E97-773DEE720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67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5DD99D6-5A15-4A08-9AB8-68F9B100BF3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106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4C79C-D442-42C1-A75C-39A89D8EF0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1DB00-050F-445A-8483-F3C356A5DD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279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3EFF-6347-4CDB-BC5F-F9115B7A8E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01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73238"/>
            <a:ext cx="4038600" cy="2100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25900"/>
            <a:ext cx="40386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C2F30-0D89-4A97-B5F6-32B6D0A0BC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156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22AA8-976E-4935-AD2F-6511BB4A42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86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E3FE0-8D53-48A7-9A97-99978882F6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81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90BBD-2EFA-4598-BDBF-B034B17DCA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6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EB0EE-F073-4F32-8BF4-B73B5B7612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61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CBFDF-B0AF-4EB8-BCA3-D9F8115B4D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72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F25C1-99CB-4704-9068-2EECF628ED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24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D6F34-61F2-4BE6-9A55-705CFB0493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11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AF736-B41B-4006-A7ED-61B6AB9629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64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FBC93-65CD-4277-AA64-C098769446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20BCD6B8-D2B4-47DD-8EBA-DE6FA68C9D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4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joe.bradley@wipo,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2754587"/>
            <a:ext cx="5509093" cy="2122078"/>
          </a:xfrm>
          <a:noFill/>
        </p:spPr>
        <p:txBody>
          <a:bodyPr/>
          <a:lstStyle/>
          <a:p>
            <a:pPr algn="ctr"/>
            <a:r>
              <a:rPr lang="en-US" sz="2000" b="1" dirty="0">
                <a:solidFill>
                  <a:srgbClr val="00408C"/>
                </a:solidFill>
                <a:ea typeface="ヒラギノ角ゴ Pro W3"/>
                <a:cs typeface="ヒラギノ角ゴ Pro W3"/>
              </a:rPr>
              <a:t>The WIPO </a:t>
            </a:r>
            <a:r>
              <a:rPr lang="en-US" sz="20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Academy</a:t>
            </a:r>
          </a:p>
          <a:p>
            <a:pPr algn="ctr"/>
            <a:r>
              <a:rPr lang="en-US" sz="2000" b="1" i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Breakfast </a:t>
            </a:r>
            <a:r>
              <a:rPr lang="en-US" sz="2000" b="1" i="1" dirty="0">
                <a:solidFill>
                  <a:srgbClr val="00408C"/>
                </a:solidFill>
                <a:ea typeface="ヒラギノ角ゴ Pro W3"/>
                <a:cs typeface="ヒラギノ角ゴ Pro W3"/>
              </a:rPr>
              <a:t>Briefing Session: WIPO’s work to support countries in the establishment of National Intellectual Property Training Centers (Start-up Academies</a:t>
            </a:r>
            <a:r>
              <a:rPr lang="en-US" sz="2000" b="1" i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)</a:t>
            </a:r>
            <a:endParaRPr lang="en-US" sz="1600" b="1" i="1" dirty="0" smtClean="0">
              <a:solidFill>
                <a:srgbClr val="0070C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868144" y="5109666"/>
            <a:ext cx="2880320" cy="68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200" b="1" dirty="0" smtClean="0">
              <a:solidFill>
                <a:srgbClr val="00408C"/>
              </a:solidFill>
              <a:ea typeface="ヒラギノ角ゴ Pro W3"/>
              <a:cs typeface="ヒラギノ角ゴ Pro W3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2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October </a:t>
            </a:r>
            <a:r>
              <a:rPr lang="en-US" sz="1200" b="1" dirty="0">
                <a:solidFill>
                  <a:srgbClr val="00408C"/>
                </a:solidFill>
                <a:ea typeface="ヒラギノ角ゴ Pro W3"/>
                <a:cs typeface="ヒラギノ角ゴ Pro W3"/>
              </a:rPr>
              <a:t>4, 2016, from 8 a.m. to 10 </a:t>
            </a:r>
            <a:r>
              <a:rPr lang="en-US" sz="12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a.m.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2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WIPO </a:t>
            </a:r>
            <a:r>
              <a:rPr lang="en-US" sz="1200" b="1" dirty="0">
                <a:solidFill>
                  <a:srgbClr val="00408C"/>
                </a:solidFill>
                <a:ea typeface="ヒラギノ角ゴ Pro W3"/>
                <a:cs typeface="ヒラギノ角ゴ Pro W3"/>
              </a:rPr>
              <a:t>Headquarters.</a:t>
            </a:r>
            <a:endParaRPr lang="en-US" sz="1050" b="1" dirty="0">
              <a:solidFill>
                <a:srgbClr val="0070C0"/>
              </a:solidFill>
              <a:ea typeface="ヒラギノ角ゴ Pro W3"/>
              <a:cs typeface="ヒラギノ角ゴ Pro W3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lt"/>
              <a:ea typeface="ヒラギノ角ゴ Pro W3"/>
              <a:cs typeface="+mj-cs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lt"/>
              <a:ea typeface="ヒラギノ角ゴ Pro W3"/>
              <a:cs typeface="ヒラギノ角ゴ Pro W3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39782" y="2178523"/>
            <a:ext cx="504731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endParaRPr lang="en-US" sz="1400" b="1" dirty="0">
              <a:solidFill>
                <a:srgbClr val="00408C"/>
              </a:solidFill>
              <a:ea typeface="ヒラギノ角ゴ Pro W3"/>
              <a:cs typeface="ヒラギノ角ゴ Pro W3"/>
            </a:endParaRPr>
          </a:p>
          <a:p>
            <a:pPr algn="ctr" eaLnBrk="0" hangingPunct="0">
              <a:spcBef>
                <a:spcPct val="20000"/>
              </a:spcBef>
            </a:pPr>
            <a:endParaRPr lang="en-US" sz="1400" b="1" dirty="0">
              <a:solidFill>
                <a:srgbClr val="00408C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99592" y="5126115"/>
            <a:ext cx="2880320" cy="68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200" b="1" dirty="0" smtClean="0">
              <a:solidFill>
                <a:srgbClr val="00408C"/>
              </a:solidFill>
              <a:ea typeface="ヒラギノ角ゴ Pro W3"/>
              <a:cs typeface="ヒラギノ角ゴ Pro W3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2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Joe Bradley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200" b="1" dirty="0" smtClean="0">
                <a:solidFill>
                  <a:srgbClr val="00408C"/>
                </a:solidFill>
                <a:ea typeface="ヒラギノ角ゴ Pro W3"/>
                <a:cs typeface="ヒラギノ角ゴ Pro W3"/>
              </a:rPr>
              <a:t>Head, Academic Institutions Program</a:t>
            </a:r>
            <a:endParaRPr lang="en-US" sz="1050" b="1" dirty="0">
              <a:solidFill>
                <a:srgbClr val="0070C0"/>
              </a:solidFill>
              <a:ea typeface="ヒラギノ角ゴ Pro W3"/>
              <a:cs typeface="ヒラギノ角ゴ Pro W3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lt"/>
              <a:ea typeface="ヒラギノ角ゴ Pro W3"/>
              <a:cs typeface="+mj-cs"/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endParaRPr lang="en-US" sz="1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lt"/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5360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spcBef>
                <a:spcPct val="20000"/>
              </a:spcBef>
            </a:pPr>
            <a:r>
              <a:rPr lang="en-US" sz="2000" b="1" i="1" dirty="0" smtClean="0">
                <a:ea typeface="ヒラギノ角ゴ Pro W3"/>
                <a:cs typeface="ヒラギノ角ゴ Pro W3"/>
              </a:rPr>
              <a:t/>
            </a:r>
            <a:br>
              <a:rPr lang="en-US" sz="2000" b="1" i="1" dirty="0" smtClean="0">
                <a:ea typeface="ヒラギノ角ゴ Pro W3"/>
                <a:cs typeface="ヒラギノ角ゴ Pro W3"/>
              </a:rPr>
            </a:br>
            <a:r>
              <a:rPr lang="en-US" sz="1600" b="1" i="1" dirty="0" smtClean="0">
                <a:ea typeface="ヒラギノ角ゴ Pro W3"/>
                <a:cs typeface="ヒラギノ角ゴ Pro W3"/>
              </a:rPr>
              <a:t>WIPO Academy  </a:t>
            </a:r>
            <a:br>
              <a:rPr lang="en-US" sz="1600" b="1" i="1" dirty="0" smtClean="0">
                <a:ea typeface="ヒラギノ角ゴ Pro W3"/>
                <a:cs typeface="ヒラギノ角ゴ Pro W3"/>
              </a:rPr>
            </a:br>
            <a:r>
              <a:rPr lang="en-US" sz="1600" b="1" i="1" dirty="0" smtClean="0">
                <a:ea typeface="ヒラギノ角ゴ Pro W3"/>
                <a:cs typeface="ヒラギノ角ゴ Pro W3"/>
              </a:rPr>
              <a:t>Breakfast </a:t>
            </a:r>
            <a:r>
              <a:rPr lang="en-US" sz="1600" b="1" i="1" dirty="0">
                <a:ea typeface="ヒラギノ角ゴ Pro W3"/>
                <a:cs typeface="ヒラギノ角ゴ Pro W3"/>
              </a:rPr>
              <a:t>Briefing Session: WIPO’s work to support countries in the establishment of National Intellectual Property Training Centers (Start-up Academies)</a:t>
            </a:r>
            <a:r>
              <a:rPr lang="en-US" sz="1600" b="1" i="1" dirty="0">
                <a:solidFill>
                  <a:srgbClr val="0070C0"/>
                </a:solidFill>
                <a:ea typeface="ヒラギノ角ゴ Pro W3"/>
                <a:cs typeface="ヒラギノ角ゴ Pro W3"/>
              </a:rPr>
              <a:t/>
            </a:r>
            <a:br>
              <a:rPr lang="en-US" sz="1600" b="1" i="1" dirty="0">
                <a:solidFill>
                  <a:srgbClr val="0070C0"/>
                </a:solidFill>
                <a:ea typeface="ヒラギノ角ゴ Pro W3"/>
                <a:cs typeface="ヒラギノ角ゴ Pro W3"/>
              </a:rPr>
            </a:br>
            <a:endParaRPr lang="fr-FR" b="1" dirty="0">
              <a:solidFill>
                <a:srgbClr val="211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3239"/>
            <a:ext cx="8229600" cy="4104034"/>
          </a:xfrm>
        </p:spPr>
        <p:txBody>
          <a:bodyPr/>
          <a:lstStyle/>
          <a:p>
            <a:r>
              <a:rPr lang="fr-FR" sz="2000" dirty="0" smtClean="0"/>
              <a:t>Strengthening the Project approach</a:t>
            </a:r>
            <a:endParaRPr lang="fr-FR" sz="1800" dirty="0" smtClean="0"/>
          </a:p>
          <a:p>
            <a:pPr lvl="2"/>
            <a:r>
              <a:rPr lang="fr-FR" sz="1800" dirty="0" err="1" smtClean="0"/>
              <a:t>Revised</a:t>
            </a:r>
            <a:r>
              <a:rPr lang="fr-FR" sz="1800" dirty="0" smtClean="0"/>
              <a:t> </a:t>
            </a:r>
            <a:r>
              <a:rPr lang="fr-FR" sz="1800" dirty="0" err="1" smtClean="0"/>
              <a:t>Needs</a:t>
            </a:r>
            <a:r>
              <a:rPr lang="fr-FR" sz="1800" dirty="0" smtClean="0"/>
              <a:t> </a:t>
            </a:r>
            <a:r>
              <a:rPr lang="fr-FR" sz="1800" dirty="0" err="1" smtClean="0"/>
              <a:t>Assessment</a:t>
            </a:r>
            <a:r>
              <a:rPr lang="fr-FR" sz="1800" dirty="0" smtClean="0"/>
              <a:t> </a:t>
            </a:r>
            <a:r>
              <a:rPr lang="fr-FR" sz="1800" dirty="0" err="1" smtClean="0"/>
              <a:t>Process</a:t>
            </a:r>
            <a:endParaRPr lang="fr-FR" sz="1800" dirty="0" smtClean="0"/>
          </a:p>
          <a:p>
            <a:pPr lvl="2"/>
            <a:r>
              <a:rPr lang="fr-FR" sz="1800" dirty="0" err="1" smtClean="0"/>
              <a:t>Revised</a:t>
            </a:r>
            <a:r>
              <a:rPr lang="fr-FR" sz="1800" dirty="0" smtClean="0"/>
              <a:t> Project Document</a:t>
            </a:r>
          </a:p>
          <a:p>
            <a:pPr lvl="2"/>
            <a:r>
              <a:rPr lang="fr-FR" sz="1800" dirty="0" smtClean="0"/>
              <a:t>Business Planning</a:t>
            </a:r>
          </a:p>
          <a:p>
            <a:pPr marL="914400" lvl="2" indent="0">
              <a:buNone/>
            </a:pPr>
            <a:endParaRPr lang="fr-FR" sz="1000" dirty="0" smtClean="0"/>
          </a:p>
          <a:p>
            <a:r>
              <a:rPr lang="fr-FR" sz="2000" dirty="0" err="1" smtClean="0"/>
              <a:t>Tailored</a:t>
            </a:r>
            <a:r>
              <a:rPr lang="fr-FR" sz="2000" dirty="0" smtClean="0"/>
              <a:t> approach</a:t>
            </a:r>
          </a:p>
          <a:p>
            <a:pPr lvl="2"/>
            <a:r>
              <a:rPr lang="fr-FR" sz="1800" dirty="0" smtClean="0"/>
              <a:t>Project </a:t>
            </a:r>
            <a:r>
              <a:rPr lang="fr-FR" sz="1800" dirty="0" err="1" smtClean="0"/>
              <a:t>Timelines</a:t>
            </a:r>
            <a:endParaRPr lang="fr-FR" sz="1800" dirty="0" smtClean="0"/>
          </a:p>
          <a:p>
            <a:pPr lvl="2"/>
            <a:r>
              <a:rPr lang="fr-FR" sz="1800" dirty="0" smtClean="0"/>
              <a:t>Project Modules</a:t>
            </a:r>
          </a:p>
          <a:p>
            <a:pPr marL="914400" lvl="2" indent="0">
              <a:buNone/>
            </a:pPr>
            <a:endParaRPr lang="fr-FR" sz="1000" dirty="0" smtClean="0"/>
          </a:p>
          <a:p>
            <a:r>
              <a:rPr lang="fr-FR" sz="2000" dirty="0" err="1" smtClean="0"/>
              <a:t>Commitment</a:t>
            </a:r>
            <a:r>
              <a:rPr lang="fr-FR" sz="2000" dirty="0" smtClean="0"/>
              <a:t> and </a:t>
            </a:r>
            <a:r>
              <a:rPr lang="fr-FR" sz="2000" dirty="0" err="1" smtClean="0"/>
              <a:t>Sustainablity</a:t>
            </a:r>
            <a:endParaRPr lang="fr-FR" sz="2000" dirty="0" smtClean="0"/>
          </a:p>
          <a:p>
            <a:pPr lvl="2"/>
            <a:r>
              <a:rPr lang="fr-FR" sz="1800" dirty="0" smtClean="0"/>
              <a:t>Nomination of </a:t>
            </a:r>
            <a:r>
              <a:rPr lang="fr-FR" sz="1800" dirty="0" err="1" smtClean="0"/>
              <a:t>Trainers</a:t>
            </a:r>
            <a:endParaRPr lang="fr-FR" sz="1800" dirty="0" smtClean="0"/>
          </a:p>
          <a:p>
            <a:pPr lvl="2"/>
            <a:r>
              <a:rPr lang="fr-FR" sz="1800" dirty="0" smtClean="0"/>
              <a:t>Succession Planning</a:t>
            </a:r>
          </a:p>
          <a:p>
            <a:pPr lvl="2"/>
            <a:r>
              <a:rPr lang="fr-FR" sz="1800" dirty="0" err="1" smtClean="0"/>
              <a:t>Localizing</a:t>
            </a:r>
            <a:r>
              <a:rPr lang="fr-FR" sz="1800" dirty="0" smtClean="0"/>
              <a:t> and </a:t>
            </a:r>
            <a:r>
              <a:rPr lang="fr-FR" sz="1800" dirty="0" err="1" smtClean="0"/>
              <a:t>tailoring</a:t>
            </a:r>
            <a:r>
              <a:rPr lang="fr-FR" sz="1800" dirty="0" smtClean="0"/>
              <a:t> IP training to national IP </a:t>
            </a:r>
            <a:r>
              <a:rPr lang="fr-FR" sz="1800" dirty="0" err="1" smtClean="0"/>
              <a:t>priorities</a:t>
            </a:r>
            <a:endParaRPr lang="fr-FR" sz="1800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E3FE0-8D53-48A7-9A97-99978882F69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7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Maximizing local expertise</a:t>
            </a:r>
          </a:p>
          <a:p>
            <a:pPr lvl="2"/>
            <a:r>
              <a:rPr lang="en-US" sz="1800" dirty="0">
                <a:solidFill>
                  <a:srgbClr val="000000"/>
                </a:solidFill>
              </a:rPr>
              <a:t>Using national, regional and sub-regional expertise and </a:t>
            </a:r>
            <a:r>
              <a:rPr lang="en-US" sz="1800" dirty="0" smtClean="0">
                <a:solidFill>
                  <a:srgbClr val="000000"/>
                </a:solidFill>
              </a:rPr>
              <a:t>experience</a:t>
            </a:r>
          </a:p>
          <a:p>
            <a:pPr marL="914400" lvl="2" indent="0">
              <a:buNone/>
            </a:pPr>
            <a:endParaRPr lang="en-US" sz="1000" dirty="0">
              <a:solidFill>
                <a:srgbClr val="000000"/>
              </a:solidFill>
            </a:endParaRPr>
          </a:p>
          <a:p>
            <a:r>
              <a:rPr lang="en-US" sz="2000" dirty="0" smtClean="0"/>
              <a:t>Sharing experience</a:t>
            </a:r>
          </a:p>
          <a:p>
            <a:pPr lvl="2"/>
            <a:r>
              <a:rPr lang="en-US" sz="1800" dirty="0" smtClean="0"/>
              <a:t>Global Network of IP training institutions</a:t>
            </a:r>
            <a:endParaRPr lang="en-US" sz="1800" dirty="0"/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sz="2000" dirty="0" smtClean="0"/>
              <a:t>Managing demand</a:t>
            </a:r>
          </a:p>
          <a:p>
            <a:pPr lvl="2"/>
            <a:r>
              <a:rPr lang="en-US" sz="1800" dirty="0" smtClean="0"/>
              <a:t>Increased interest</a:t>
            </a:r>
          </a:p>
          <a:p>
            <a:pPr lvl="2"/>
            <a:r>
              <a:rPr lang="en-US" sz="1800" dirty="0" smtClean="0"/>
              <a:t>Resource requirements</a:t>
            </a:r>
          </a:p>
          <a:p>
            <a:pPr lvl="2"/>
            <a:endParaRPr lang="en-US" sz="1800" dirty="0" smtClean="0"/>
          </a:p>
          <a:p>
            <a:pPr marL="914400" lvl="2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E3FE0-8D53-48A7-9A97-99978882F69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3216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43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5"/>
            <a:ext cx="8003232" cy="44644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211387"/>
                </a:solidFill>
              </a:rPr>
              <a:t>National IP Training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211387"/>
                </a:solidFill>
              </a:rPr>
              <a:t>Centers/Start-Up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211387"/>
                </a:solidFill>
              </a:rPr>
              <a:t>Academies</a:t>
            </a:r>
          </a:p>
          <a:p>
            <a:pPr marL="0" lvl="1" indent="0">
              <a:buNone/>
            </a:pPr>
            <a:endParaRPr lang="en-US" sz="1800" dirty="0" smtClean="0">
              <a:solidFill>
                <a:prstClr val="black"/>
              </a:solidFill>
            </a:endParaRPr>
          </a:p>
          <a:p>
            <a:pPr marL="0" lvl="1" indent="0">
              <a:buNone/>
            </a:pPr>
            <a:endParaRPr lang="en-US" sz="1800" dirty="0" smtClean="0">
              <a:solidFill>
                <a:prstClr val="black"/>
              </a:solidFill>
            </a:endParaRPr>
          </a:p>
          <a:p>
            <a:pPr marL="285750" lvl="1">
              <a:buFont typeface="Wingdings" panose="05000000000000000000" pitchFamily="2" charset="2"/>
              <a:buChar char="§"/>
            </a:pPr>
            <a:r>
              <a:rPr lang="en-US" sz="1800" b="1" dirty="0" smtClean="0">
                <a:solidFill>
                  <a:srgbClr val="3366CC"/>
                </a:solidFill>
              </a:rPr>
              <a:t>Established in 5 countries </a:t>
            </a:r>
          </a:p>
          <a:p>
            <a:pPr marL="285750" lvl="1">
              <a:buFont typeface="Wingdings" panose="05000000000000000000" pitchFamily="2" charset="2"/>
              <a:buChar char="§"/>
            </a:pPr>
            <a:r>
              <a:rPr lang="en-US" sz="1800" b="1" dirty="0" smtClean="0">
                <a:solidFill>
                  <a:srgbClr val="3366CC"/>
                </a:solidFill>
              </a:rPr>
              <a:t>8 projects in </a:t>
            </a:r>
            <a:r>
              <a:rPr lang="en-US" sz="1800" b="1" dirty="0">
                <a:solidFill>
                  <a:srgbClr val="3366CC"/>
                </a:solidFill>
              </a:rPr>
              <a:t>progress </a:t>
            </a:r>
            <a:endParaRPr lang="en-US" sz="1800" b="1" dirty="0" smtClean="0">
              <a:solidFill>
                <a:srgbClr val="3366CC"/>
              </a:solidFill>
            </a:endParaRPr>
          </a:p>
          <a:p>
            <a:pPr marL="285750" lvl="1">
              <a:buFont typeface="Wingdings" panose="05000000000000000000" pitchFamily="2" charset="2"/>
              <a:buChar char="§"/>
            </a:pPr>
            <a:r>
              <a:rPr lang="en-US" sz="1800" b="1" dirty="0" smtClean="0">
                <a:solidFill>
                  <a:srgbClr val="3366CC"/>
                </a:solidFill>
              </a:rPr>
              <a:t>9 Expressions </a:t>
            </a:r>
            <a:r>
              <a:rPr lang="en-US" sz="1800" b="1" dirty="0">
                <a:solidFill>
                  <a:srgbClr val="3366CC"/>
                </a:solidFill>
              </a:rPr>
              <a:t>of </a:t>
            </a:r>
            <a:r>
              <a:rPr lang="en-US" sz="1800" b="1" dirty="0" smtClean="0">
                <a:solidFill>
                  <a:srgbClr val="3366CC"/>
                </a:solidFill>
              </a:rPr>
              <a:t>interest</a:t>
            </a:r>
            <a:endParaRPr lang="en-US" sz="18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601364"/>
              </p:ext>
            </p:extLst>
          </p:nvPr>
        </p:nvGraphicFramePr>
        <p:xfrm>
          <a:off x="4283969" y="1556792"/>
          <a:ext cx="4392487" cy="43204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3447"/>
                <a:gridCol w="95471"/>
                <a:gridCol w="184899"/>
                <a:gridCol w="981895"/>
                <a:gridCol w="174638"/>
                <a:gridCol w="1612137"/>
              </a:tblGrid>
              <a:tr h="2753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34680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IP ACADEMIES</a:t>
                      </a:r>
                      <a:endParaRPr lang="en-US" sz="1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i="0" baseline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baseline="0" dirty="0">
                          <a:solidFill>
                            <a:srgbClr val="21138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460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ESTABLISHED</a:t>
                      </a:r>
                      <a:endParaRPr lang="en-US" sz="1200" b="1" i="0" u="none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 dirty="0">
                          <a:solidFill>
                            <a:srgbClr val="21138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 smtClean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  <a:endParaRPr lang="en-US" sz="1200" b="1" i="0" u="none" strike="noStrike" baseline="0" dirty="0">
                        <a:solidFill>
                          <a:srgbClr val="92D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 dirty="0">
                          <a:solidFill>
                            <a:srgbClr val="21138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EXPRESSIONS OF INTEREST</a:t>
                      </a:r>
                      <a:endParaRPr lang="en-US" sz="1200" b="1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99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sz="1200" dirty="0">
                        <a:solidFill>
                          <a:srgbClr val="92D050"/>
                        </a:solidFill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i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Colombia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Azerbaijan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Albania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460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Dominican Republic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Cambodia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Djibouti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Egypt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Costa Rica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Honduras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Ecuador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Jordan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Tunisia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Salvador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Kyrgyz Republic</a:t>
                      </a:r>
                      <a:endParaRPr lang="en-US" sz="1200" b="1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 smtClean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Iran</a:t>
                      </a:r>
                      <a:endParaRPr lang="en-US" sz="1200" b="1" i="0" u="none" strike="noStrike" baseline="0" dirty="0">
                        <a:solidFill>
                          <a:srgbClr val="92D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Nicaragua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359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baseline="0" dirty="0" smtClean="0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Turkey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 dirty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Nigeria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299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Georgia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baseline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i="0" baseline="0">
                        <a:solidFill>
                          <a:srgbClr val="21138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Ukraine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  <a:tr h="460955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 dirty="0">
                          <a:solidFill>
                            <a:srgbClr val="21138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baseline="0" dirty="0">
                        <a:solidFill>
                          <a:srgbClr val="21138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baseline="0" dirty="0">
                          <a:solidFill>
                            <a:srgbClr val="21138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United Arab Emirates</a:t>
                      </a:r>
                    </a:p>
                  </a:txBody>
                  <a:tcPr marL="9525" marR="9525" marT="9525" marB="0" anchor="b"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E3FE0-8D53-48A7-9A97-99978882F69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3216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05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THANK YOU!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For further information, </a:t>
            </a:r>
            <a:r>
              <a:rPr lang="en-US" sz="2000" dirty="0"/>
              <a:t>please </a:t>
            </a:r>
            <a:r>
              <a:rPr lang="en-US" sz="2000" dirty="0" smtClean="0"/>
              <a:t>contact</a:t>
            </a:r>
          </a:p>
          <a:p>
            <a:pPr marL="0" indent="0" algn="ctr">
              <a:buNone/>
            </a:pPr>
            <a:r>
              <a:rPr lang="en-US" sz="2000" dirty="0" smtClean="0"/>
              <a:t>Joe Bradley, Head</a:t>
            </a:r>
            <a:r>
              <a:rPr lang="en-US" sz="2000" dirty="0"/>
              <a:t>, Academic Institutions </a:t>
            </a:r>
            <a:r>
              <a:rPr lang="en-US" sz="2000" dirty="0" smtClean="0"/>
              <a:t>Program</a:t>
            </a:r>
          </a:p>
          <a:p>
            <a:pPr marL="0" indent="0" algn="ctr">
              <a:buNone/>
            </a:pPr>
            <a:r>
              <a:rPr lang="en-US" sz="2000" dirty="0" smtClean="0"/>
              <a:t>Email: </a:t>
            </a:r>
            <a:r>
              <a:rPr lang="en-US" sz="2000" dirty="0" err="1" smtClean="0">
                <a:hlinkClick r:id="rId2"/>
              </a:rPr>
              <a:t>joe.bradley@wipo,int</a:t>
            </a:r>
            <a:endParaRPr lang="en-US" sz="2000" dirty="0" smtClean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 </a:t>
            </a: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BE3FE0-8D53-48A7-9A97-99978882F69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3216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0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8431</TotalTime>
  <Words>190</Words>
  <Application>Microsoft Office PowerPoint</Application>
  <PresentationFormat>On-screen Show (4:3)</PresentationFormat>
  <Paragraphs>98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1_template_english</vt:lpstr>
      <vt:lpstr>PowerPoint Presentation</vt:lpstr>
      <vt:lpstr> WIPO Academy   Breakfast Briefing Session: WIPO’s work to support countries in the establishment of National Intellectual Property Training Centers (Start-up Academies) </vt:lpstr>
      <vt:lpstr>PowerPoint Presentation</vt:lpstr>
      <vt:lpstr>PowerPoint Presentation</vt:lpstr>
      <vt:lpstr>PowerPoint Presentation</vt:lpstr>
    </vt:vector>
  </TitlesOfParts>
  <Company>WIPO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WIPO Academy</dc:subject>
  <dc:creator>Bdioui</dc:creator>
  <cp:lastModifiedBy>HUMSI Natalie</cp:lastModifiedBy>
  <cp:revision>661</cp:revision>
  <cp:lastPrinted>2015-11-26T13:42:08Z</cp:lastPrinted>
  <dcterms:created xsi:type="dcterms:W3CDTF">2010-05-03T08:02:35Z</dcterms:created>
  <dcterms:modified xsi:type="dcterms:W3CDTF">2016-11-21T16:14:54Z</dcterms:modified>
</cp:coreProperties>
</file>