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notesMasterIdLst>
    <p:notesMasterId r:id="rId65"/>
  </p:notesMasterIdLst>
  <p:handoutMasterIdLst>
    <p:handoutMasterId r:id="rId66"/>
  </p:handoutMasterIdLst>
  <p:sldIdLst>
    <p:sldId id="303" r:id="rId7"/>
    <p:sldId id="507" r:id="rId8"/>
    <p:sldId id="498" r:id="rId9"/>
    <p:sldId id="504" r:id="rId10"/>
    <p:sldId id="505" r:id="rId11"/>
    <p:sldId id="499" r:id="rId12"/>
    <p:sldId id="500" r:id="rId13"/>
    <p:sldId id="502" r:id="rId14"/>
    <p:sldId id="495" r:id="rId15"/>
    <p:sldId id="411" r:id="rId16"/>
    <p:sldId id="410" r:id="rId17"/>
    <p:sldId id="412" r:id="rId18"/>
    <p:sldId id="421" r:id="rId19"/>
    <p:sldId id="422" r:id="rId20"/>
    <p:sldId id="423" r:id="rId21"/>
    <p:sldId id="424" r:id="rId22"/>
    <p:sldId id="426" r:id="rId23"/>
    <p:sldId id="425" r:id="rId24"/>
    <p:sldId id="416" r:id="rId25"/>
    <p:sldId id="417" r:id="rId26"/>
    <p:sldId id="418" r:id="rId27"/>
    <p:sldId id="496" r:id="rId28"/>
    <p:sldId id="427" r:id="rId29"/>
    <p:sldId id="428" r:id="rId30"/>
    <p:sldId id="429" r:id="rId31"/>
    <p:sldId id="430" r:id="rId32"/>
    <p:sldId id="463" r:id="rId33"/>
    <p:sldId id="464" r:id="rId34"/>
    <p:sldId id="465" r:id="rId35"/>
    <p:sldId id="466" r:id="rId36"/>
    <p:sldId id="506" r:id="rId37"/>
    <p:sldId id="483" r:id="rId38"/>
    <p:sldId id="484" r:id="rId39"/>
    <p:sldId id="485" r:id="rId40"/>
    <p:sldId id="486" r:id="rId41"/>
    <p:sldId id="487" r:id="rId42"/>
    <p:sldId id="488" r:id="rId43"/>
    <p:sldId id="489" r:id="rId44"/>
    <p:sldId id="490" r:id="rId45"/>
    <p:sldId id="491" r:id="rId46"/>
    <p:sldId id="492" r:id="rId47"/>
    <p:sldId id="493" r:id="rId48"/>
    <p:sldId id="481" r:id="rId49"/>
    <p:sldId id="467" r:id="rId50"/>
    <p:sldId id="494" r:id="rId51"/>
    <p:sldId id="450" r:id="rId52"/>
    <p:sldId id="451" r:id="rId53"/>
    <p:sldId id="452" r:id="rId54"/>
    <p:sldId id="453" r:id="rId55"/>
    <p:sldId id="454" r:id="rId56"/>
    <p:sldId id="455" r:id="rId57"/>
    <p:sldId id="456" r:id="rId58"/>
    <p:sldId id="457" r:id="rId59"/>
    <p:sldId id="458" r:id="rId60"/>
    <p:sldId id="459" r:id="rId61"/>
    <p:sldId id="503" r:id="rId62"/>
    <p:sldId id="482" r:id="rId63"/>
    <p:sldId id="460" r:id="rId64"/>
  </p:sldIdLst>
  <p:sldSz cx="12192000" cy="6858000"/>
  <p:notesSz cx="6858000" cy="9296400"/>
  <p:defaultText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 Deslandes" initials="KD" lastIdx="6" clrIdx="0"/>
  <p:cmAuthor id="1" name="RADISSON" initials="R" lastIdx="0" clrIdx="1"/>
  <p:cmAuthor id="2" name="Reta, Maria Noel" initials="RMN"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66FF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45" autoAdjust="0"/>
    <p:restoredTop sz="96237" autoAdjust="0"/>
  </p:normalViewPr>
  <p:slideViewPr>
    <p:cSldViewPr snapToGrid="0">
      <p:cViewPr varScale="1">
        <p:scale>
          <a:sx n="67" d="100"/>
          <a:sy n="67" d="100"/>
        </p:scale>
        <p:origin x="-732"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9-23T13:59:45.483" idx="5">
    <p:pos x="6986" y="3299"/>
    <p:text>I don't think people would have time during a presentation to take note of this link.
Better to tell them it can be found on the project's website (?)</p:tex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3B2205-7637-45FB-B21A-8F7FEAA8D834}" type="doc">
      <dgm:prSet loTypeId="urn:microsoft.com/office/officeart/2005/8/layout/hProcess9" loCatId="process" qsTypeId="urn:microsoft.com/office/officeart/2005/8/quickstyle/simple1" qsCatId="simple" csTypeId="urn:microsoft.com/office/officeart/2005/8/colors/colorful2" csCatId="colorful" phldr="1"/>
      <dgm:spPr/>
    </dgm:pt>
    <dgm:pt modelId="{A109EFA5-354E-48F2-A97D-5777C06D83B7}">
      <dgm:prSet phldrT="[Texto]" custT="1"/>
      <dgm:spPr/>
      <dgm:t>
        <a:bodyPr/>
        <a:lstStyle/>
        <a:p>
          <a:pPr algn="ctr" rtl="0">
            <a:spcAft>
              <a:spcPts val="600"/>
            </a:spcAft>
          </a:pPr>
          <a:r>
            <a:rPr lang="en-GB" sz="2800" i="0" noProof="0" dirty="0" smtClean="0">
              <a:latin typeface="Calibri" panose="020F0502020204030204" pitchFamily="34" charset="0"/>
            </a:rPr>
            <a:t>Phase 1 </a:t>
          </a:r>
        </a:p>
        <a:p>
          <a:pPr algn="ctr" rtl="0">
            <a:spcAft>
              <a:spcPts val="600"/>
            </a:spcAft>
          </a:pPr>
          <a:r>
            <a:rPr lang="en-GB" sz="2800" i="0" noProof="0" dirty="0" smtClean="0">
              <a:latin typeface="Calibri" panose="020F0502020204030204" pitchFamily="34" charset="0"/>
            </a:rPr>
            <a:t>2015-2016</a:t>
          </a:r>
          <a:endParaRPr lang="en-GB" sz="2800" i="0" noProof="0" dirty="0">
            <a:latin typeface="Calibri" panose="020F0502020204030204" pitchFamily="34" charset="0"/>
          </a:endParaRPr>
        </a:p>
      </dgm:t>
    </dgm:pt>
    <dgm:pt modelId="{BA27C9A0-D680-4C84-9813-24655A9539C4}" type="parTrans" cxnId="{FA7B0A6C-9496-4EEF-A037-5F20F9DC54C6}">
      <dgm:prSet/>
      <dgm:spPr/>
      <dgm:t>
        <a:bodyPr/>
        <a:lstStyle/>
        <a:p>
          <a:endParaRPr lang="es-ES"/>
        </a:p>
      </dgm:t>
    </dgm:pt>
    <dgm:pt modelId="{3E8A13BC-0A7E-416D-AAFE-1BDC64FE5434}" type="sibTrans" cxnId="{FA7B0A6C-9496-4EEF-A037-5F20F9DC54C6}">
      <dgm:prSet/>
      <dgm:spPr/>
      <dgm:t>
        <a:bodyPr/>
        <a:lstStyle/>
        <a:p>
          <a:endParaRPr lang="es-ES"/>
        </a:p>
      </dgm:t>
    </dgm:pt>
    <dgm:pt modelId="{8C269C46-4758-4247-92CD-62297BB9937E}">
      <dgm:prSet phldrT="[Texto]" custT="1"/>
      <dgm:spPr/>
      <dgm:t>
        <a:bodyPr/>
        <a:lstStyle/>
        <a:p>
          <a:pPr algn="ctr">
            <a:spcAft>
              <a:spcPts val="600"/>
            </a:spcAft>
          </a:pPr>
          <a:r>
            <a:rPr lang="en-GB" sz="2800" noProof="0" dirty="0" smtClean="0">
              <a:latin typeface="Calibri" panose="020F0502020204030204" pitchFamily="34" charset="0"/>
            </a:rPr>
            <a:t>Phase 2 </a:t>
          </a:r>
        </a:p>
        <a:p>
          <a:pPr algn="ctr">
            <a:spcAft>
              <a:spcPts val="600"/>
            </a:spcAft>
          </a:pPr>
          <a:r>
            <a:rPr lang="en-GB" sz="2800" noProof="0" dirty="0" smtClean="0">
              <a:latin typeface="Calibri" panose="020F0502020204030204" pitchFamily="34" charset="0"/>
            </a:rPr>
            <a:t>2016-2017</a:t>
          </a:r>
          <a:endParaRPr lang="en-GB" sz="2800" noProof="0" dirty="0">
            <a:latin typeface="Calibri" panose="020F0502020204030204" pitchFamily="34" charset="0"/>
          </a:endParaRPr>
        </a:p>
      </dgm:t>
    </dgm:pt>
    <dgm:pt modelId="{590DE393-B90D-4E1C-8032-C716E34CBD0C}" type="parTrans" cxnId="{545FBD19-608F-471E-BF47-920955E4D44D}">
      <dgm:prSet/>
      <dgm:spPr/>
      <dgm:t>
        <a:bodyPr/>
        <a:lstStyle/>
        <a:p>
          <a:endParaRPr lang="es-ES"/>
        </a:p>
      </dgm:t>
    </dgm:pt>
    <dgm:pt modelId="{463023EC-4FAE-439D-87AB-EA6F64D5A548}" type="sibTrans" cxnId="{545FBD19-608F-471E-BF47-920955E4D44D}">
      <dgm:prSet/>
      <dgm:spPr/>
      <dgm:t>
        <a:bodyPr/>
        <a:lstStyle/>
        <a:p>
          <a:endParaRPr lang="es-ES"/>
        </a:p>
      </dgm:t>
    </dgm:pt>
    <dgm:pt modelId="{72B9D657-ABFD-4453-BC28-63E77B4EC644}">
      <dgm:prSet phldrT="[Texto]" custT="1"/>
      <dgm:spPr/>
      <dgm:t>
        <a:bodyPr/>
        <a:lstStyle/>
        <a:p>
          <a:pPr algn="ctr" rtl="0">
            <a:spcAft>
              <a:spcPts val="600"/>
            </a:spcAft>
          </a:pPr>
          <a:r>
            <a:rPr lang="en-GB" sz="2800" u="none" noProof="0" dirty="0" smtClean="0">
              <a:latin typeface="Calibri" panose="020F0502020204030204" pitchFamily="34" charset="0"/>
            </a:rPr>
            <a:t>Phase 3</a:t>
          </a:r>
        </a:p>
        <a:p>
          <a:pPr algn="ctr" rtl="0">
            <a:spcAft>
              <a:spcPts val="600"/>
            </a:spcAft>
          </a:pPr>
          <a:r>
            <a:rPr lang="en-GB" sz="2800" u="none" noProof="0" dirty="0" smtClean="0">
              <a:latin typeface="Calibri" panose="020F0502020204030204" pitchFamily="34" charset="0"/>
            </a:rPr>
            <a:t>2018</a:t>
          </a:r>
          <a:endParaRPr lang="en-GB" sz="2800" u="none" noProof="0" dirty="0">
            <a:latin typeface="Calibri" panose="020F0502020204030204" pitchFamily="34" charset="0"/>
          </a:endParaRPr>
        </a:p>
      </dgm:t>
    </dgm:pt>
    <dgm:pt modelId="{15D19552-CF2A-41F2-97A6-EDA133FFA9DA}" type="parTrans" cxnId="{CE543126-133F-4056-BFBC-F071CE24D280}">
      <dgm:prSet/>
      <dgm:spPr/>
      <dgm:t>
        <a:bodyPr/>
        <a:lstStyle/>
        <a:p>
          <a:endParaRPr lang="es-ES"/>
        </a:p>
      </dgm:t>
    </dgm:pt>
    <dgm:pt modelId="{27B1A144-80BD-412F-84BE-778A4FCB4AE4}" type="sibTrans" cxnId="{CE543126-133F-4056-BFBC-F071CE24D280}">
      <dgm:prSet/>
      <dgm:spPr/>
      <dgm:t>
        <a:bodyPr/>
        <a:lstStyle/>
        <a:p>
          <a:endParaRPr lang="es-ES"/>
        </a:p>
      </dgm:t>
    </dgm:pt>
    <dgm:pt modelId="{4C4582E7-612F-498C-8108-7A1C85454E4F}">
      <dgm:prSet custT="1"/>
      <dgm:spPr/>
      <dgm:t>
        <a:bodyPr/>
        <a:lstStyle/>
        <a:p>
          <a:pPr algn="l" rtl="0">
            <a:spcAft>
              <a:spcPct val="15000"/>
            </a:spcAft>
          </a:pPr>
          <a:r>
            <a:rPr lang="en-GB" sz="2000" i="0" noProof="0" dirty="0" smtClean="0">
              <a:latin typeface="Calibri" panose="020F0502020204030204" pitchFamily="34" charset="0"/>
            </a:rPr>
            <a:t>Research and development of critical tools and methodology</a:t>
          </a:r>
          <a:endParaRPr lang="en-GB" sz="2000" i="0" noProof="0" dirty="0">
            <a:latin typeface="Calibri" panose="020F0502020204030204" pitchFamily="34" charset="0"/>
          </a:endParaRPr>
        </a:p>
      </dgm:t>
    </dgm:pt>
    <dgm:pt modelId="{87E6BC36-9324-443C-A8C9-F54DB8876D61}" type="parTrans" cxnId="{11D9A567-4F04-4462-9D71-54CD444A3CFC}">
      <dgm:prSet/>
      <dgm:spPr/>
      <dgm:t>
        <a:bodyPr/>
        <a:lstStyle/>
        <a:p>
          <a:endParaRPr lang="es-ES"/>
        </a:p>
      </dgm:t>
    </dgm:pt>
    <dgm:pt modelId="{00E4B9CC-BBF9-41E3-AFD4-FB70662B3002}" type="sibTrans" cxnId="{11D9A567-4F04-4462-9D71-54CD444A3CFC}">
      <dgm:prSet/>
      <dgm:spPr/>
      <dgm:t>
        <a:bodyPr/>
        <a:lstStyle/>
        <a:p>
          <a:endParaRPr lang="es-ES"/>
        </a:p>
      </dgm:t>
    </dgm:pt>
    <dgm:pt modelId="{142F692F-8F4B-413A-B52C-CD8A5B11EA56}">
      <dgm:prSet custT="1"/>
      <dgm:spPr/>
      <dgm:t>
        <a:bodyPr/>
        <a:lstStyle/>
        <a:p>
          <a:pPr algn="l" rtl="0">
            <a:spcAft>
              <a:spcPct val="15000"/>
            </a:spcAft>
          </a:pPr>
          <a:r>
            <a:rPr lang="en-GB" sz="2000" b="0" u="none" noProof="0" dirty="0" smtClean="0">
              <a:latin typeface="Calibri" panose="020F0502020204030204" pitchFamily="34" charset="0"/>
            </a:rPr>
            <a:t>Manual and publications</a:t>
          </a:r>
          <a:endParaRPr lang="en-GB" sz="2000" b="0" u="none" noProof="0" dirty="0">
            <a:latin typeface="Calibri" panose="020F0502020204030204" pitchFamily="34" charset="0"/>
          </a:endParaRPr>
        </a:p>
      </dgm:t>
    </dgm:pt>
    <dgm:pt modelId="{43E64B5A-74B5-4957-B413-79E7D0B80BD6}" type="parTrans" cxnId="{5F1A60C1-66A7-4664-B3D9-7CC5867ED9AE}">
      <dgm:prSet/>
      <dgm:spPr/>
      <dgm:t>
        <a:bodyPr/>
        <a:lstStyle/>
        <a:p>
          <a:endParaRPr lang="es-UY"/>
        </a:p>
      </dgm:t>
    </dgm:pt>
    <dgm:pt modelId="{C1B4D99E-BFA3-40B4-AC0F-E5A7E5A2CBA4}" type="sibTrans" cxnId="{5F1A60C1-66A7-4664-B3D9-7CC5867ED9AE}">
      <dgm:prSet/>
      <dgm:spPr/>
      <dgm:t>
        <a:bodyPr/>
        <a:lstStyle/>
        <a:p>
          <a:endParaRPr lang="es-UY"/>
        </a:p>
      </dgm:t>
    </dgm:pt>
    <dgm:pt modelId="{29239D23-D56A-4B54-8BBF-FE6D0B6C4D5F}">
      <dgm:prSet custT="1"/>
      <dgm:spPr/>
      <dgm:t>
        <a:bodyPr/>
        <a:lstStyle/>
        <a:p>
          <a:pPr algn="l" rtl="0">
            <a:spcAft>
              <a:spcPct val="15000"/>
            </a:spcAft>
          </a:pPr>
          <a:r>
            <a:rPr lang="en-GB" sz="2000" i="0" noProof="0" dirty="0" smtClean="0">
              <a:latin typeface="Calibri" panose="020F0502020204030204" pitchFamily="34" charset="0"/>
            </a:rPr>
            <a:t>Pilot Country activities</a:t>
          </a:r>
          <a:endParaRPr lang="en-GB" sz="2000" b="0" noProof="0" dirty="0">
            <a:latin typeface="Calibri" panose="020F0502020204030204" pitchFamily="34" charset="0"/>
          </a:endParaRPr>
        </a:p>
      </dgm:t>
    </dgm:pt>
    <dgm:pt modelId="{8A5D0E62-FC9C-45E9-B71F-346F91F86026}" type="sibTrans" cxnId="{0C5D6090-DD22-4B33-A35C-207EDDBA81A1}">
      <dgm:prSet/>
      <dgm:spPr/>
      <dgm:t>
        <a:bodyPr/>
        <a:lstStyle/>
        <a:p>
          <a:endParaRPr lang="es-UY"/>
        </a:p>
      </dgm:t>
    </dgm:pt>
    <dgm:pt modelId="{9ABDECB2-B3B8-4068-AF56-930B638ABE77}" type="parTrans" cxnId="{0C5D6090-DD22-4B33-A35C-207EDDBA81A1}">
      <dgm:prSet/>
      <dgm:spPr/>
      <dgm:t>
        <a:bodyPr/>
        <a:lstStyle/>
        <a:p>
          <a:endParaRPr lang="es-UY"/>
        </a:p>
      </dgm:t>
    </dgm:pt>
    <dgm:pt modelId="{1E8ACE90-ED2F-44B7-9280-1BE74FF0C6E2}" type="pres">
      <dgm:prSet presAssocID="{893B2205-7637-45FB-B21A-8F7FEAA8D834}" presName="CompostProcess" presStyleCnt="0">
        <dgm:presLayoutVars>
          <dgm:dir/>
          <dgm:resizeHandles val="exact"/>
        </dgm:presLayoutVars>
      </dgm:prSet>
      <dgm:spPr/>
    </dgm:pt>
    <dgm:pt modelId="{EA390A64-A775-4555-A3F9-982B006A9FE2}" type="pres">
      <dgm:prSet presAssocID="{893B2205-7637-45FB-B21A-8F7FEAA8D834}" presName="arrow" presStyleLbl="bgShp" presStyleIdx="0" presStyleCnt="1"/>
      <dgm:spPr>
        <a:solidFill>
          <a:schemeClr val="accent2">
            <a:lumMod val="75000"/>
          </a:schemeClr>
        </a:solidFill>
      </dgm:spPr>
    </dgm:pt>
    <dgm:pt modelId="{A0E873D0-EA36-4B67-B9A6-A5E9578B5533}" type="pres">
      <dgm:prSet presAssocID="{893B2205-7637-45FB-B21A-8F7FEAA8D834}" presName="linearProcess" presStyleCnt="0"/>
      <dgm:spPr/>
    </dgm:pt>
    <dgm:pt modelId="{E35F012C-CECB-410E-9902-B7B5A8B4440A}" type="pres">
      <dgm:prSet presAssocID="{A109EFA5-354E-48F2-A97D-5777C06D83B7}" presName="textNode" presStyleLbl="node1" presStyleIdx="0" presStyleCnt="3" custScaleY="102300">
        <dgm:presLayoutVars>
          <dgm:bulletEnabled val="1"/>
        </dgm:presLayoutVars>
      </dgm:prSet>
      <dgm:spPr/>
      <dgm:t>
        <a:bodyPr/>
        <a:lstStyle/>
        <a:p>
          <a:endParaRPr lang="es-ES"/>
        </a:p>
      </dgm:t>
    </dgm:pt>
    <dgm:pt modelId="{DA9E62A5-8BD9-4F60-B205-BA265E8D9268}" type="pres">
      <dgm:prSet presAssocID="{3E8A13BC-0A7E-416D-AAFE-1BDC64FE5434}" presName="sibTrans" presStyleCnt="0"/>
      <dgm:spPr/>
    </dgm:pt>
    <dgm:pt modelId="{4B98BBBF-BFBD-4862-B3B0-F20B3993BCE5}" type="pres">
      <dgm:prSet presAssocID="{8C269C46-4758-4247-92CD-62297BB9937E}" presName="textNode" presStyleLbl="node1" presStyleIdx="1" presStyleCnt="3" custScaleY="104464" custLinFactNeighborX="1434" custLinFactNeighborY="81">
        <dgm:presLayoutVars>
          <dgm:bulletEnabled val="1"/>
        </dgm:presLayoutVars>
      </dgm:prSet>
      <dgm:spPr/>
      <dgm:t>
        <a:bodyPr/>
        <a:lstStyle/>
        <a:p>
          <a:endParaRPr lang="es-ES"/>
        </a:p>
      </dgm:t>
    </dgm:pt>
    <dgm:pt modelId="{ECC04349-10AA-45EE-9EC3-2C9002C3BAC2}" type="pres">
      <dgm:prSet presAssocID="{463023EC-4FAE-439D-87AB-EA6F64D5A548}" presName="sibTrans" presStyleCnt="0"/>
      <dgm:spPr/>
    </dgm:pt>
    <dgm:pt modelId="{C5C5C835-7D8D-4136-9497-D3CEC5EEB280}" type="pres">
      <dgm:prSet presAssocID="{72B9D657-ABFD-4453-BC28-63E77B4EC644}" presName="textNode" presStyleLbl="node1" presStyleIdx="2" presStyleCnt="3" custScaleY="107727">
        <dgm:presLayoutVars>
          <dgm:bulletEnabled val="1"/>
        </dgm:presLayoutVars>
      </dgm:prSet>
      <dgm:spPr/>
      <dgm:t>
        <a:bodyPr/>
        <a:lstStyle/>
        <a:p>
          <a:endParaRPr lang="es-ES"/>
        </a:p>
      </dgm:t>
    </dgm:pt>
  </dgm:ptLst>
  <dgm:cxnLst>
    <dgm:cxn modelId="{5F1A60C1-66A7-4664-B3D9-7CC5867ED9AE}" srcId="{72B9D657-ABFD-4453-BC28-63E77B4EC644}" destId="{142F692F-8F4B-413A-B52C-CD8A5B11EA56}" srcOrd="0" destOrd="0" parTransId="{43E64B5A-74B5-4957-B413-79E7D0B80BD6}" sibTransId="{C1B4D99E-BFA3-40B4-AC0F-E5A7E5A2CBA4}"/>
    <dgm:cxn modelId="{545FBD19-608F-471E-BF47-920955E4D44D}" srcId="{893B2205-7637-45FB-B21A-8F7FEAA8D834}" destId="{8C269C46-4758-4247-92CD-62297BB9937E}" srcOrd="1" destOrd="0" parTransId="{590DE393-B90D-4E1C-8032-C716E34CBD0C}" sibTransId="{463023EC-4FAE-439D-87AB-EA6F64D5A548}"/>
    <dgm:cxn modelId="{808AE084-4D2B-40DE-BCE0-D9A3B920DD52}" type="presOf" srcId="{29239D23-D56A-4B54-8BBF-FE6D0B6C4D5F}" destId="{4B98BBBF-BFBD-4862-B3B0-F20B3993BCE5}" srcOrd="0" destOrd="1" presId="urn:microsoft.com/office/officeart/2005/8/layout/hProcess9"/>
    <dgm:cxn modelId="{8D7C54A5-61B9-48A4-9FC1-9287FF8A98A5}" type="presOf" srcId="{4C4582E7-612F-498C-8108-7A1C85454E4F}" destId="{E35F012C-CECB-410E-9902-B7B5A8B4440A}" srcOrd="0" destOrd="1" presId="urn:microsoft.com/office/officeart/2005/8/layout/hProcess9"/>
    <dgm:cxn modelId="{CE543126-133F-4056-BFBC-F071CE24D280}" srcId="{893B2205-7637-45FB-B21A-8F7FEAA8D834}" destId="{72B9D657-ABFD-4453-BC28-63E77B4EC644}" srcOrd="2" destOrd="0" parTransId="{15D19552-CF2A-41F2-97A6-EDA133FFA9DA}" sibTransId="{27B1A144-80BD-412F-84BE-778A4FCB4AE4}"/>
    <dgm:cxn modelId="{FA7B0A6C-9496-4EEF-A037-5F20F9DC54C6}" srcId="{893B2205-7637-45FB-B21A-8F7FEAA8D834}" destId="{A109EFA5-354E-48F2-A97D-5777C06D83B7}" srcOrd="0" destOrd="0" parTransId="{BA27C9A0-D680-4C84-9813-24655A9539C4}" sibTransId="{3E8A13BC-0A7E-416D-AAFE-1BDC64FE5434}"/>
    <dgm:cxn modelId="{52A012ED-EE2A-4FBE-80CC-3EBA4D3DA42F}" type="presOf" srcId="{8C269C46-4758-4247-92CD-62297BB9937E}" destId="{4B98BBBF-BFBD-4862-B3B0-F20B3993BCE5}" srcOrd="0" destOrd="0" presId="urn:microsoft.com/office/officeart/2005/8/layout/hProcess9"/>
    <dgm:cxn modelId="{B8A85905-8310-4C23-B5F8-64D59557C38E}" type="presOf" srcId="{72B9D657-ABFD-4453-BC28-63E77B4EC644}" destId="{C5C5C835-7D8D-4136-9497-D3CEC5EEB280}" srcOrd="0" destOrd="0" presId="urn:microsoft.com/office/officeart/2005/8/layout/hProcess9"/>
    <dgm:cxn modelId="{8FB3248F-F37D-46E9-B54F-BDA2E1E9D03B}" type="presOf" srcId="{893B2205-7637-45FB-B21A-8F7FEAA8D834}" destId="{1E8ACE90-ED2F-44B7-9280-1BE74FF0C6E2}" srcOrd="0" destOrd="0" presId="urn:microsoft.com/office/officeart/2005/8/layout/hProcess9"/>
    <dgm:cxn modelId="{ABB8DD9D-B4BB-4159-820F-BA4ECE649251}" type="presOf" srcId="{142F692F-8F4B-413A-B52C-CD8A5B11EA56}" destId="{C5C5C835-7D8D-4136-9497-D3CEC5EEB280}" srcOrd="0" destOrd="1" presId="urn:microsoft.com/office/officeart/2005/8/layout/hProcess9"/>
    <dgm:cxn modelId="{0C5D6090-DD22-4B33-A35C-207EDDBA81A1}" srcId="{8C269C46-4758-4247-92CD-62297BB9937E}" destId="{29239D23-D56A-4B54-8BBF-FE6D0B6C4D5F}" srcOrd="0" destOrd="0" parTransId="{9ABDECB2-B3B8-4068-AF56-930B638ABE77}" sibTransId="{8A5D0E62-FC9C-45E9-B71F-346F91F86026}"/>
    <dgm:cxn modelId="{11D9A567-4F04-4462-9D71-54CD444A3CFC}" srcId="{A109EFA5-354E-48F2-A97D-5777C06D83B7}" destId="{4C4582E7-612F-498C-8108-7A1C85454E4F}" srcOrd="0" destOrd="0" parTransId="{87E6BC36-9324-443C-A8C9-F54DB8876D61}" sibTransId="{00E4B9CC-BBF9-41E3-AFD4-FB70662B3002}"/>
    <dgm:cxn modelId="{A6F0C907-6BB0-4A7E-87BA-2497A4A02BDF}" type="presOf" srcId="{A109EFA5-354E-48F2-A97D-5777C06D83B7}" destId="{E35F012C-CECB-410E-9902-B7B5A8B4440A}" srcOrd="0" destOrd="0" presId="urn:microsoft.com/office/officeart/2005/8/layout/hProcess9"/>
    <dgm:cxn modelId="{A3F24A13-873E-42F7-BAAA-B2EC80C5D1F4}" type="presParOf" srcId="{1E8ACE90-ED2F-44B7-9280-1BE74FF0C6E2}" destId="{EA390A64-A775-4555-A3F9-982B006A9FE2}" srcOrd="0" destOrd="0" presId="urn:microsoft.com/office/officeart/2005/8/layout/hProcess9"/>
    <dgm:cxn modelId="{315F0903-8AAD-40C5-BB78-E7D72431437B}" type="presParOf" srcId="{1E8ACE90-ED2F-44B7-9280-1BE74FF0C6E2}" destId="{A0E873D0-EA36-4B67-B9A6-A5E9578B5533}" srcOrd="1" destOrd="0" presId="urn:microsoft.com/office/officeart/2005/8/layout/hProcess9"/>
    <dgm:cxn modelId="{CD449571-EF7D-41D6-B090-CE0DFCB23157}" type="presParOf" srcId="{A0E873D0-EA36-4B67-B9A6-A5E9578B5533}" destId="{E35F012C-CECB-410E-9902-B7B5A8B4440A}" srcOrd="0" destOrd="0" presId="urn:microsoft.com/office/officeart/2005/8/layout/hProcess9"/>
    <dgm:cxn modelId="{EE6116B4-45CC-49C3-94F1-CA822A610871}" type="presParOf" srcId="{A0E873D0-EA36-4B67-B9A6-A5E9578B5533}" destId="{DA9E62A5-8BD9-4F60-B205-BA265E8D9268}" srcOrd="1" destOrd="0" presId="urn:microsoft.com/office/officeart/2005/8/layout/hProcess9"/>
    <dgm:cxn modelId="{002CA55E-EB28-4B04-8AC1-1CCA750F77E8}" type="presParOf" srcId="{A0E873D0-EA36-4B67-B9A6-A5E9578B5533}" destId="{4B98BBBF-BFBD-4862-B3B0-F20B3993BCE5}" srcOrd="2" destOrd="0" presId="urn:microsoft.com/office/officeart/2005/8/layout/hProcess9"/>
    <dgm:cxn modelId="{D127A3E5-A8AE-498F-958B-1FEA4D25AC78}" type="presParOf" srcId="{A0E873D0-EA36-4B67-B9A6-A5E9578B5533}" destId="{ECC04349-10AA-45EE-9EC3-2C9002C3BAC2}" srcOrd="3" destOrd="0" presId="urn:microsoft.com/office/officeart/2005/8/layout/hProcess9"/>
    <dgm:cxn modelId="{60A16BB0-BB3E-444C-BC30-8717A9BEA48C}" type="presParOf" srcId="{A0E873D0-EA36-4B67-B9A6-A5E9578B5533}" destId="{C5C5C835-7D8D-4136-9497-D3CEC5EEB280}"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5937CA-A7D3-45AC-9F65-50861214F5EC}" type="doc">
      <dgm:prSet loTypeId="urn:microsoft.com/office/officeart/2005/8/layout/default#1" loCatId="list" qsTypeId="urn:microsoft.com/office/officeart/2005/8/quickstyle/3d1" qsCatId="3D" csTypeId="urn:microsoft.com/office/officeart/2005/8/colors/colorful5" csCatId="colorful" phldr="1"/>
      <dgm:spPr/>
      <dgm:t>
        <a:bodyPr/>
        <a:lstStyle/>
        <a:p>
          <a:endParaRPr lang="it-IT"/>
        </a:p>
      </dgm:t>
    </dgm:pt>
    <dgm:pt modelId="{3AD12419-A461-4B27-A1C0-FD41223EA1FB}">
      <dgm:prSet phldrT="[Texto]"/>
      <dgm:spPr/>
      <dgm:t>
        <a:bodyPr/>
        <a:lstStyle/>
        <a:p>
          <a:r>
            <a:rPr lang="en-GB" dirty="0" smtClean="0"/>
            <a:t>Social norms and stereotypes</a:t>
          </a:r>
          <a:endParaRPr lang="it-IT" dirty="0"/>
        </a:p>
      </dgm:t>
    </dgm:pt>
    <dgm:pt modelId="{A9F2BABB-8C0B-4223-94C2-FC23E26D7AF6}" type="parTrans" cxnId="{7987969D-D4F0-4578-9BD7-D5C07AD2C1C6}">
      <dgm:prSet/>
      <dgm:spPr/>
      <dgm:t>
        <a:bodyPr/>
        <a:lstStyle/>
        <a:p>
          <a:endParaRPr lang="it-IT"/>
        </a:p>
      </dgm:t>
    </dgm:pt>
    <dgm:pt modelId="{F6300615-992F-449C-9A05-AFCDB24A3C15}" type="sibTrans" cxnId="{7987969D-D4F0-4578-9BD7-D5C07AD2C1C6}">
      <dgm:prSet/>
      <dgm:spPr/>
      <dgm:t>
        <a:bodyPr/>
        <a:lstStyle/>
        <a:p>
          <a:endParaRPr lang="it-IT"/>
        </a:p>
      </dgm:t>
    </dgm:pt>
    <dgm:pt modelId="{EACF96AF-AF0C-42F0-8AF4-A80D0A782944}">
      <dgm:prSet phldrT="[Texto]"/>
      <dgm:spPr/>
      <dgm:t>
        <a:bodyPr/>
        <a:lstStyle/>
        <a:p>
          <a:r>
            <a:rPr lang="en-GB" dirty="0" smtClean="0"/>
            <a:t>Primary and secondary education</a:t>
          </a:r>
          <a:endParaRPr lang="it-IT" dirty="0"/>
        </a:p>
      </dgm:t>
    </dgm:pt>
    <dgm:pt modelId="{40FF783A-E0B8-4C2C-B10C-470E474F41FD}" type="parTrans" cxnId="{964A6811-5A4A-413C-A7C4-FCE2E7D59904}">
      <dgm:prSet/>
      <dgm:spPr/>
      <dgm:t>
        <a:bodyPr/>
        <a:lstStyle/>
        <a:p>
          <a:endParaRPr lang="it-IT"/>
        </a:p>
      </dgm:t>
    </dgm:pt>
    <dgm:pt modelId="{7D25CF69-A5AE-4DF3-A967-EF3F892BED1C}" type="sibTrans" cxnId="{964A6811-5A4A-413C-A7C4-FCE2E7D59904}">
      <dgm:prSet/>
      <dgm:spPr/>
      <dgm:t>
        <a:bodyPr/>
        <a:lstStyle/>
        <a:p>
          <a:endParaRPr lang="it-IT"/>
        </a:p>
      </dgm:t>
    </dgm:pt>
    <dgm:pt modelId="{7E6EF08B-55BC-4281-8720-8DB8DAA00FDC}">
      <dgm:prSet phldrT="[Texto]"/>
      <dgm:spPr/>
      <dgm:t>
        <a:bodyPr/>
        <a:lstStyle/>
        <a:p>
          <a:r>
            <a:rPr lang="en-GB" dirty="0" smtClean="0"/>
            <a:t>Higher education </a:t>
          </a:r>
          <a:endParaRPr lang="it-IT" dirty="0"/>
        </a:p>
      </dgm:t>
    </dgm:pt>
    <dgm:pt modelId="{DD53EB55-4572-48AA-B43F-7793236BA09E}" type="parTrans" cxnId="{256DCBCA-7ECE-4960-9831-1F329056F05B}">
      <dgm:prSet/>
      <dgm:spPr/>
      <dgm:t>
        <a:bodyPr/>
        <a:lstStyle/>
        <a:p>
          <a:endParaRPr lang="it-IT"/>
        </a:p>
      </dgm:t>
    </dgm:pt>
    <dgm:pt modelId="{E58E6811-DCB6-4EB9-87E9-86E11FB6B6B4}" type="sibTrans" cxnId="{256DCBCA-7ECE-4960-9831-1F329056F05B}">
      <dgm:prSet/>
      <dgm:spPr/>
      <dgm:t>
        <a:bodyPr/>
        <a:lstStyle/>
        <a:p>
          <a:endParaRPr lang="it-IT"/>
        </a:p>
      </dgm:t>
    </dgm:pt>
    <dgm:pt modelId="{E53D497F-7273-4146-84EF-E3896415C220}">
      <dgm:prSet phldrT="[Texto]"/>
      <dgm:spPr/>
      <dgm:t>
        <a:bodyPr/>
        <a:lstStyle/>
        <a:p>
          <a:r>
            <a:rPr lang="en-GB" dirty="0" smtClean="0"/>
            <a:t>Career progression </a:t>
          </a:r>
          <a:endParaRPr lang="it-IT" dirty="0"/>
        </a:p>
      </dgm:t>
    </dgm:pt>
    <dgm:pt modelId="{553920C3-9FF7-4160-B7B5-212EC568891D}" type="parTrans" cxnId="{3EC9EDBA-2594-468D-923A-04413CB380EF}">
      <dgm:prSet/>
      <dgm:spPr/>
      <dgm:t>
        <a:bodyPr/>
        <a:lstStyle/>
        <a:p>
          <a:endParaRPr lang="it-IT"/>
        </a:p>
      </dgm:t>
    </dgm:pt>
    <dgm:pt modelId="{F7B98538-3C72-4885-B030-3E409E4C7D60}" type="sibTrans" cxnId="{3EC9EDBA-2594-468D-923A-04413CB380EF}">
      <dgm:prSet/>
      <dgm:spPr/>
      <dgm:t>
        <a:bodyPr/>
        <a:lstStyle/>
        <a:p>
          <a:endParaRPr lang="it-IT"/>
        </a:p>
      </dgm:t>
    </dgm:pt>
    <dgm:pt modelId="{6D0B0712-B22E-4035-87D7-36C99DE14DD5}">
      <dgm:prSet/>
      <dgm:spPr/>
      <dgm:t>
        <a:bodyPr/>
        <a:lstStyle/>
        <a:p>
          <a:r>
            <a:rPr lang="en-GB" dirty="0" smtClean="0"/>
            <a:t>Research content, practice</a:t>
          </a:r>
        </a:p>
      </dgm:t>
    </dgm:pt>
    <dgm:pt modelId="{FF556F49-4617-480F-8E71-BFC4996BC0C0}" type="parTrans" cxnId="{72712B5A-90F0-4D82-8AE8-DBFDF995115A}">
      <dgm:prSet/>
      <dgm:spPr/>
      <dgm:t>
        <a:bodyPr/>
        <a:lstStyle/>
        <a:p>
          <a:endParaRPr lang="it-IT"/>
        </a:p>
      </dgm:t>
    </dgm:pt>
    <dgm:pt modelId="{B2DDCC93-DAE2-454F-AEA0-04BB94E16E80}" type="sibTrans" cxnId="{72712B5A-90F0-4D82-8AE8-DBFDF995115A}">
      <dgm:prSet/>
      <dgm:spPr/>
      <dgm:t>
        <a:bodyPr/>
        <a:lstStyle/>
        <a:p>
          <a:endParaRPr lang="it-IT"/>
        </a:p>
      </dgm:t>
    </dgm:pt>
    <dgm:pt modelId="{0A82F754-CB02-4AEA-81D3-B87D92A6B2DB}">
      <dgm:prSet/>
      <dgm:spPr/>
      <dgm:t>
        <a:bodyPr/>
        <a:lstStyle/>
        <a:p>
          <a:r>
            <a:rPr lang="en-GB" dirty="0" smtClean="0"/>
            <a:t>Policy-making</a:t>
          </a:r>
        </a:p>
      </dgm:t>
    </dgm:pt>
    <dgm:pt modelId="{13000FAB-C00C-48A7-8406-74A8BE14AF1B}" type="parTrans" cxnId="{286BB475-2065-4440-A52C-0B82EE01EF9B}">
      <dgm:prSet/>
      <dgm:spPr/>
      <dgm:t>
        <a:bodyPr/>
        <a:lstStyle/>
        <a:p>
          <a:endParaRPr lang="it-IT"/>
        </a:p>
      </dgm:t>
    </dgm:pt>
    <dgm:pt modelId="{6AB3ADD8-719B-4E49-8B9A-B6435AFA6C88}" type="sibTrans" cxnId="{286BB475-2065-4440-A52C-0B82EE01EF9B}">
      <dgm:prSet/>
      <dgm:spPr/>
      <dgm:t>
        <a:bodyPr/>
        <a:lstStyle/>
        <a:p>
          <a:endParaRPr lang="it-IT"/>
        </a:p>
      </dgm:t>
    </dgm:pt>
    <dgm:pt modelId="{FBE0F5D9-C96A-40B4-AEE2-4AB0C9066FA3}">
      <dgm:prSet/>
      <dgm:spPr/>
      <dgm:t>
        <a:bodyPr/>
        <a:lstStyle/>
        <a:p>
          <a:r>
            <a:rPr lang="en-GB" dirty="0" smtClean="0"/>
            <a:t>Entrepreneurship and </a:t>
          </a:r>
          <a:br>
            <a:rPr lang="en-GB" dirty="0" smtClean="0"/>
          </a:br>
          <a:r>
            <a:rPr lang="en-GB" dirty="0" smtClean="0"/>
            <a:t>innovation </a:t>
          </a:r>
        </a:p>
      </dgm:t>
    </dgm:pt>
    <dgm:pt modelId="{386497AA-6C44-42CF-97D5-DCA4388B78AE}" type="parTrans" cxnId="{C6619988-810B-474C-9970-D761EA9DDBD1}">
      <dgm:prSet/>
      <dgm:spPr/>
      <dgm:t>
        <a:bodyPr/>
        <a:lstStyle/>
        <a:p>
          <a:endParaRPr lang="it-IT"/>
        </a:p>
      </dgm:t>
    </dgm:pt>
    <dgm:pt modelId="{CAAB6BBE-C25C-4380-B8DF-5BD4C92B56E3}" type="sibTrans" cxnId="{C6619988-810B-474C-9970-D761EA9DDBD1}">
      <dgm:prSet/>
      <dgm:spPr/>
      <dgm:t>
        <a:bodyPr/>
        <a:lstStyle/>
        <a:p>
          <a:endParaRPr lang="it-IT"/>
        </a:p>
      </dgm:t>
    </dgm:pt>
    <dgm:pt modelId="{727F1D70-CBA4-4B30-B6F5-3DABA1928271}" type="pres">
      <dgm:prSet presAssocID="{3D5937CA-A7D3-45AC-9F65-50861214F5EC}" presName="diagram" presStyleCnt="0">
        <dgm:presLayoutVars>
          <dgm:dir/>
          <dgm:resizeHandles val="exact"/>
        </dgm:presLayoutVars>
      </dgm:prSet>
      <dgm:spPr/>
      <dgm:t>
        <a:bodyPr/>
        <a:lstStyle/>
        <a:p>
          <a:endParaRPr lang="it-IT"/>
        </a:p>
      </dgm:t>
    </dgm:pt>
    <dgm:pt modelId="{38C7EE49-F10C-4ACA-9A53-371411D60DBB}" type="pres">
      <dgm:prSet presAssocID="{3AD12419-A461-4B27-A1C0-FD41223EA1FB}" presName="node" presStyleLbl="node1" presStyleIdx="0" presStyleCnt="7">
        <dgm:presLayoutVars>
          <dgm:bulletEnabled val="1"/>
        </dgm:presLayoutVars>
      </dgm:prSet>
      <dgm:spPr/>
      <dgm:t>
        <a:bodyPr/>
        <a:lstStyle/>
        <a:p>
          <a:endParaRPr lang="it-IT"/>
        </a:p>
      </dgm:t>
    </dgm:pt>
    <dgm:pt modelId="{DD3D9ADA-2C3E-450D-A431-9EBE6F3E1E49}" type="pres">
      <dgm:prSet presAssocID="{F6300615-992F-449C-9A05-AFCDB24A3C15}" presName="sibTrans" presStyleCnt="0"/>
      <dgm:spPr/>
    </dgm:pt>
    <dgm:pt modelId="{C1FCF4D8-1A0D-430C-8938-2EDB5D5A20D7}" type="pres">
      <dgm:prSet presAssocID="{EACF96AF-AF0C-42F0-8AF4-A80D0A782944}" presName="node" presStyleLbl="node1" presStyleIdx="1" presStyleCnt="7">
        <dgm:presLayoutVars>
          <dgm:bulletEnabled val="1"/>
        </dgm:presLayoutVars>
      </dgm:prSet>
      <dgm:spPr/>
      <dgm:t>
        <a:bodyPr/>
        <a:lstStyle/>
        <a:p>
          <a:endParaRPr lang="it-IT"/>
        </a:p>
      </dgm:t>
    </dgm:pt>
    <dgm:pt modelId="{BA85AE5D-B3A9-442D-A62B-982B3BBE39F3}" type="pres">
      <dgm:prSet presAssocID="{7D25CF69-A5AE-4DF3-A967-EF3F892BED1C}" presName="sibTrans" presStyleCnt="0"/>
      <dgm:spPr/>
    </dgm:pt>
    <dgm:pt modelId="{B2F2C451-5586-4553-B616-9DD7F8D6F09D}" type="pres">
      <dgm:prSet presAssocID="{7E6EF08B-55BC-4281-8720-8DB8DAA00FDC}" presName="node" presStyleLbl="node1" presStyleIdx="2" presStyleCnt="7">
        <dgm:presLayoutVars>
          <dgm:bulletEnabled val="1"/>
        </dgm:presLayoutVars>
      </dgm:prSet>
      <dgm:spPr/>
      <dgm:t>
        <a:bodyPr/>
        <a:lstStyle/>
        <a:p>
          <a:endParaRPr lang="it-IT"/>
        </a:p>
      </dgm:t>
    </dgm:pt>
    <dgm:pt modelId="{0E6F7C31-89C4-4862-BF40-ED70ADB88EA0}" type="pres">
      <dgm:prSet presAssocID="{E58E6811-DCB6-4EB9-87E9-86E11FB6B6B4}" presName="sibTrans" presStyleCnt="0"/>
      <dgm:spPr/>
    </dgm:pt>
    <dgm:pt modelId="{AB562F5A-75A8-4073-A1C0-01E4C7DFCFFC}" type="pres">
      <dgm:prSet presAssocID="{E53D497F-7273-4146-84EF-E3896415C220}" presName="node" presStyleLbl="node1" presStyleIdx="3" presStyleCnt="7">
        <dgm:presLayoutVars>
          <dgm:bulletEnabled val="1"/>
        </dgm:presLayoutVars>
      </dgm:prSet>
      <dgm:spPr/>
      <dgm:t>
        <a:bodyPr/>
        <a:lstStyle/>
        <a:p>
          <a:endParaRPr lang="it-IT"/>
        </a:p>
      </dgm:t>
    </dgm:pt>
    <dgm:pt modelId="{DACBB3D1-1BF9-45CA-AF59-A0B1D740D693}" type="pres">
      <dgm:prSet presAssocID="{F7B98538-3C72-4885-B030-3E409E4C7D60}" presName="sibTrans" presStyleCnt="0"/>
      <dgm:spPr/>
    </dgm:pt>
    <dgm:pt modelId="{D56A43F8-83DD-41B3-8630-5F62326D5B32}" type="pres">
      <dgm:prSet presAssocID="{6D0B0712-B22E-4035-87D7-36C99DE14DD5}" presName="node" presStyleLbl="node1" presStyleIdx="4" presStyleCnt="7">
        <dgm:presLayoutVars>
          <dgm:bulletEnabled val="1"/>
        </dgm:presLayoutVars>
      </dgm:prSet>
      <dgm:spPr/>
      <dgm:t>
        <a:bodyPr/>
        <a:lstStyle/>
        <a:p>
          <a:endParaRPr lang="it-IT"/>
        </a:p>
      </dgm:t>
    </dgm:pt>
    <dgm:pt modelId="{F0CE6B1B-E87C-45FD-A09A-B82A410888CA}" type="pres">
      <dgm:prSet presAssocID="{B2DDCC93-DAE2-454F-AEA0-04BB94E16E80}" presName="sibTrans" presStyleCnt="0"/>
      <dgm:spPr/>
    </dgm:pt>
    <dgm:pt modelId="{7F382726-45EB-4FAC-A47B-B27C617479F3}" type="pres">
      <dgm:prSet presAssocID="{0A82F754-CB02-4AEA-81D3-B87D92A6B2DB}" presName="node" presStyleLbl="node1" presStyleIdx="5" presStyleCnt="7">
        <dgm:presLayoutVars>
          <dgm:bulletEnabled val="1"/>
        </dgm:presLayoutVars>
      </dgm:prSet>
      <dgm:spPr/>
      <dgm:t>
        <a:bodyPr/>
        <a:lstStyle/>
        <a:p>
          <a:endParaRPr lang="it-IT"/>
        </a:p>
      </dgm:t>
    </dgm:pt>
    <dgm:pt modelId="{7DFBA0B7-997F-403C-A6F7-5FE2AFB9B7EA}" type="pres">
      <dgm:prSet presAssocID="{6AB3ADD8-719B-4E49-8B9A-B6435AFA6C88}" presName="sibTrans" presStyleCnt="0"/>
      <dgm:spPr/>
    </dgm:pt>
    <dgm:pt modelId="{CCDDDC67-1C90-4C7B-A860-82D0461467EF}" type="pres">
      <dgm:prSet presAssocID="{FBE0F5D9-C96A-40B4-AEE2-4AB0C9066FA3}" presName="node" presStyleLbl="node1" presStyleIdx="6" presStyleCnt="7">
        <dgm:presLayoutVars>
          <dgm:bulletEnabled val="1"/>
        </dgm:presLayoutVars>
      </dgm:prSet>
      <dgm:spPr/>
      <dgm:t>
        <a:bodyPr/>
        <a:lstStyle/>
        <a:p>
          <a:endParaRPr lang="it-IT"/>
        </a:p>
      </dgm:t>
    </dgm:pt>
  </dgm:ptLst>
  <dgm:cxnLst>
    <dgm:cxn modelId="{EF96F706-6C9D-4623-8685-2D8FC3F0A10D}" type="presOf" srcId="{0A82F754-CB02-4AEA-81D3-B87D92A6B2DB}" destId="{7F382726-45EB-4FAC-A47B-B27C617479F3}" srcOrd="0" destOrd="0" presId="urn:microsoft.com/office/officeart/2005/8/layout/default#1"/>
    <dgm:cxn modelId="{EA3327FB-7AE5-4FF7-A246-28EDC56595EF}" type="presOf" srcId="{6D0B0712-B22E-4035-87D7-36C99DE14DD5}" destId="{D56A43F8-83DD-41B3-8630-5F62326D5B32}" srcOrd="0" destOrd="0" presId="urn:microsoft.com/office/officeart/2005/8/layout/default#1"/>
    <dgm:cxn modelId="{C6619988-810B-474C-9970-D761EA9DDBD1}" srcId="{3D5937CA-A7D3-45AC-9F65-50861214F5EC}" destId="{FBE0F5D9-C96A-40B4-AEE2-4AB0C9066FA3}" srcOrd="6" destOrd="0" parTransId="{386497AA-6C44-42CF-97D5-DCA4388B78AE}" sibTransId="{CAAB6BBE-C25C-4380-B8DF-5BD4C92B56E3}"/>
    <dgm:cxn modelId="{1179D966-0899-4C56-98F6-696B31EBD38C}" type="presOf" srcId="{FBE0F5D9-C96A-40B4-AEE2-4AB0C9066FA3}" destId="{CCDDDC67-1C90-4C7B-A860-82D0461467EF}" srcOrd="0" destOrd="0" presId="urn:microsoft.com/office/officeart/2005/8/layout/default#1"/>
    <dgm:cxn modelId="{72712B5A-90F0-4D82-8AE8-DBFDF995115A}" srcId="{3D5937CA-A7D3-45AC-9F65-50861214F5EC}" destId="{6D0B0712-B22E-4035-87D7-36C99DE14DD5}" srcOrd="4" destOrd="0" parTransId="{FF556F49-4617-480F-8E71-BFC4996BC0C0}" sibTransId="{B2DDCC93-DAE2-454F-AEA0-04BB94E16E80}"/>
    <dgm:cxn modelId="{3EC9EDBA-2594-468D-923A-04413CB380EF}" srcId="{3D5937CA-A7D3-45AC-9F65-50861214F5EC}" destId="{E53D497F-7273-4146-84EF-E3896415C220}" srcOrd="3" destOrd="0" parTransId="{553920C3-9FF7-4160-B7B5-212EC568891D}" sibTransId="{F7B98538-3C72-4885-B030-3E409E4C7D60}"/>
    <dgm:cxn modelId="{256DCBCA-7ECE-4960-9831-1F329056F05B}" srcId="{3D5937CA-A7D3-45AC-9F65-50861214F5EC}" destId="{7E6EF08B-55BC-4281-8720-8DB8DAA00FDC}" srcOrd="2" destOrd="0" parTransId="{DD53EB55-4572-48AA-B43F-7793236BA09E}" sibTransId="{E58E6811-DCB6-4EB9-87E9-86E11FB6B6B4}"/>
    <dgm:cxn modelId="{964A6811-5A4A-413C-A7C4-FCE2E7D59904}" srcId="{3D5937CA-A7D3-45AC-9F65-50861214F5EC}" destId="{EACF96AF-AF0C-42F0-8AF4-A80D0A782944}" srcOrd="1" destOrd="0" parTransId="{40FF783A-E0B8-4C2C-B10C-470E474F41FD}" sibTransId="{7D25CF69-A5AE-4DF3-A967-EF3F892BED1C}"/>
    <dgm:cxn modelId="{A76E13B8-D990-41E6-964F-01AAC1F0FC51}" type="presOf" srcId="{7E6EF08B-55BC-4281-8720-8DB8DAA00FDC}" destId="{B2F2C451-5586-4553-B616-9DD7F8D6F09D}" srcOrd="0" destOrd="0" presId="urn:microsoft.com/office/officeart/2005/8/layout/default#1"/>
    <dgm:cxn modelId="{D1FFA060-6F00-4D85-B3EB-98C8DDAABBFF}" type="presOf" srcId="{EACF96AF-AF0C-42F0-8AF4-A80D0A782944}" destId="{C1FCF4D8-1A0D-430C-8938-2EDB5D5A20D7}" srcOrd="0" destOrd="0" presId="urn:microsoft.com/office/officeart/2005/8/layout/default#1"/>
    <dgm:cxn modelId="{7987969D-D4F0-4578-9BD7-D5C07AD2C1C6}" srcId="{3D5937CA-A7D3-45AC-9F65-50861214F5EC}" destId="{3AD12419-A461-4B27-A1C0-FD41223EA1FB}" srcOrd="0" destOrd="0" parTransId="{A9F2BABB-8C0B-4223-94C2-FC23E26D7AF6}" sibTransId="{F6300615-992F-449C-9A05-AFCDB24A3C15}"/>
    <dgm:cxn modelId="{038A36AA-3B2E-4AA6-8F9A-F74E7AD39808}" type="presOf" srcId="{E53D497F-7273-4146-84EF-E3896415C220}" destId="{AB562F5A-75A8-4073-A1C0-01E4C7DFCFFC}" srcOrd="0" destOrd="0" presId="urn:microsoft.com/office/officeart/2005/8/layout/default#1"/>
    <dgm:cxn modelId="{286BB475-2065-4440-A52C-0B82EE01EF9B}" srcId="{3D5937CA-A7D3-45AC-9F65-50861214F5EC}" destId="{0A82F754-CB02-4AEA-81D3-B87D92A6B2DB}" srcOrd="5" destOrd="0" parTransId="{13000FAB-C00C-48A7-8406-74A8BE14AF1B}" sibTransId="{6AB3ADD8-719B-4E49-8B9A-B6435AFA6C88}"/>
    <dgm:cxn modelId="{E90BD2D7-A57B-4FA5-AE26-DC431B5C8745}" type="presOf" srcId="{3D5937CA-A7D3-45AC-9F65-50861214F5EC}" destId="{727F1D70-CBA4-4B30-B6F5-3DABA1928271}" srcOrd="0" destOrd="0" presId="urn:microsoft.com/office/officeart/2005/8/layout/default#1"/>
    <dgm:cxn modelId="{2C2E0CEA-9104-4B4F-9C77-2503606C9741}" type="presOf" srcId="{3AD12419-A461-4B27-A1C0-FD41223EA1FB}" destId="{38C7EE49-F10C-4ACA-9A53-371411D60DBB}" srcOrd="0" destOrd="0" presId="urn:microsoft.com/office/officeart/2005/8/layout/default#1"/>
    <dgm:cxn modelId="{C66998F8-B1D1-41B8-93D8-7B2911785F92}" type="presParOf" srcId="{727F1D70-CBA4-4B30-B6F5-3DABA1928271}" destId="{38C7EE49-F10C-4ACA-9A53-371411D60DBB}" srcOrd="0" destOrd="0" presId="urn:microsoft.com/office/officeart/2005/8/layout/default#1"/>
    <dgm:cxn modelId="{3AAEF051-BCB6-46D8-9FB0-74E86D8C1B26}" type="presParOf" srcId="{727F1D70-CBA4-4B30-B6F5-3DABA1928271}" destId="{DD3D9ADA-2C3E-450D-A431-9EBE6F3E1E49}" srcOrd="1" destOrd="0" presId="urn:microsoft.com/office/officeart/2005/8/layout/default#1"/>
    <dgm:cxn modelId="{6B31C67E-4979-4C4D-8F8C-3F4EA9B29D6E}" type="presParOf" srcId="{727F1D70-CBA4-4B30-B6F5-3DABA1928271}" destId="{C1FCF4D8-1A0D-430C-8938-2EDB5D5A20D7}" srcOrd="2" destOrd="0" presId="urn:microsoft.com/office/officeart/2005/8/layout/default#1"/>
    <dgm:cxn modelId="{026967EA-54BE-433B-B302-7DBABF05FB08}" type="presParOf" srcId="{727F1D70-CBA4-4B30-B6F5-3DABA1928271}" destId="{BA85AE5D-B3A9-442D-A62B-982B3BBE39F3}" srcOrd="3" destOrd="0" presId="urn:microsoft.com/office/officeart/2005/8/layout/default#1"/>
    <dgm:cxn modelId="{294C1933-4D34-4A38-A93F-0CB0554D8CD1}" type="presParOf" srcId="{727F1D70-CBA4-4B30-B6F5-3DABA1928271}" destId="{B2F2C451-5586-4553-B616-9DD7F8D6F09D}" srcOrd="4" destOrd="0" presId="urn:microsoft.com/office/officeart/2005/8/layout/default#1"/>
    <dgm:cxn modelId="{5E96C5A4-01E7-4552-B486-DB132EA224BF}" type="presParOf" srcId="{727F1D70-CBA4-4B30-B6F5-3DABA1928271}" destId="{0E6F7C31-89C4-4862-BF40-ED70ADB88EA0}" srcOrd="5" destOrd="0" presId="urn:microsoft.com/office/officeart/2005/8/layout/default#1"/>
    <dgm:cxn modelId="{C113E6D5-633D-460E-AF8A-0D9DA45F01A8}" type="presParOf" srcId="{727F1D70-CBA4-4B30-B6F5-3DABA1928271}" destId="{AB562F5A-75A8-4073-A1C0-01E4C7DFCFFC}" srcOrd="6" destOrd="0" presId="urn:microsoft.com/office/officeart/2005/8/layout/default#1"/>
    <dgm:cxn modelId="{0A943702-2DAC-4D9D-AE76-BED4E62883FF}" type="presParOf" srcId="{727F1D70-CBA4-4B30-B6F5-3DABA1928271}" destId="{DACBB3D1-1BF9-45CA-AF59-A0B1D740D693}" srcOrd="7" destOrd="0" presId="urn:microsoft.com/office/officeart/2005/8/layout/default#1"/>
    <dgm:cxn modelId="{5037B0AB-768E-483C-8A59-279F6C70A62A}" type="presParOf" srcId="{727F1D70-CBA4-4B30-B6F5-3DABA1928271}" destId="{D56A43F8-83DD-41B3-8630-5F62326D5B32}" srcOrd="8" destOrd="0" presId="urn:microsoft.com/office/officeart/2005/8/layout/default#1"/>
    <dgm:cxn modelId="{32B520EC-A369-4BEE-A719-0ADD1B05F5B9}" type="presParOf" srcId="{727F1D70-CBA4-4B30-B6F5-3DABA1928271}" destId="{F0CE6B1B-E87C-45FD-A09A-B82A410888CA}" srcOrd="9" destOrd="0" presId="urn:microsoft.com/office/officeart/2005/8/layout/default#1"/>
    <dgm:cxn modelId="{663C6933-6AEA-49D1-BFC0-1280C90B72D3}" type="presParOf" srcId="{727F1D70-CBA4-4B30-B6F5-3DABA1928271}" destId="{7F382726-45EB-4FAC-A47B-B27C617479F3}" srcOrd="10" destOrd="0" presId="urn:microsoft.com/office/officeart/2005/8/layout/default#1"/>
    <dgm:cxn modelId="{5148C284-4680-4EF7-974F-7137C2869E75}" type="presParOf" srcId="{727F1D70-CBA4-4B30-B6F5-3DABA1928271}" destId="{7DFBA0B7-997F-403C-A6F7-5FE2AFB9B7EA}" srcOrd="11" destOrd="0" presId="urn:microsoft.com/office/officeart/2005/8/layout/default#1"/>
    <dgm:cxn modelId="{2FBCCEC3-8E34-422E-99F7-9B2F1E807B51}" type="presParOf" srcId="{727F1D70-CBA4-4B30-B6F5-3DABA1928271}" destId="{CCDDDC67-1C90-4C7B-A860-82D0461467EF}" srcOrd="12"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DF6B35-57F9-4B27-9FBC-0F9A6E7ED50A}" type="doc">
      <dgm:prSet loTypeId="urn:microsoft.com/office/officeart/2005/8/layout/hProcess9" loCatId="process" qsTypeId="urn:microsoft.com/office/officeart/2005/8/quickstyle/simple1" qsCatId="simple" csTypeId="urn:microsoft.com/office/officeart/2005/8/colors/colorful5" csCatId="colorful" phldr="1"/>
      <dgm:spPr/>
    </dgm:pt>
    <dgm:pt modelId="{ED1767A7-F72C-44D0-8C75-AA967C2BBC79}">
      <dgm:prSet phldrT="[Texto]"/>
      <dgm:spPr/>
      <dgm:t>
        <a:bodyPr/>
        <a:lstStyle/>
        <a:p>
          <a:r>
            <a:rPr lang="en-GB" noProof="0" dirty="0" smtClean="0"/>
            <a:t>Instrument</a:t>
          </a:r>
          <a:endParaRPr lang="en-GB" noProof="0" dirty="0"/>
        </a:p>
      </dgm:t>
    </dgm:pt>
    <dgm:pt modelId="{31D4FE67-0694-46A4-866D-BA390F2C0B78}" type="parTrans" cxnId="{37E43426-CC96-417F-BE1A-1A6B3EB8EEA3}">
      <dgm:prSet/>
      <dgm:spPr/>
      <dgm:t>
        <a:bodyPr/>
        <a:lstStyle/>
        <a:p>
          <a:endParaRPr lang="en-GB" noProof="0" dirty="0"/>
        </a:p>
      </dgm:t>
    </dgm:pt>
    <dgm:pt modelId="{F11816B7-2C56-4E6A-8D80-AB40A4CAC51E}" type="sibTrans" cxnId="{37E43426-CC96-417F-BE1A-1A6B3EB8EEA3}">
      <dgm:prSet/>
      <dgm:spPr/>
      <dgm:t>
        <a:bodyPr/>
        <a:lstStyle/>
        <a:p>
          <a:endParaRPr lang="en-GB" noProof="0" dirty="0"/>
        </a:p>
      </dgm:t>
    </dgm:pt>
    <dgm:pt modelId="{7E17084B-3254-4849-9BEF-E22C2687C7B5}">
      <dgm:prSet phldrT="[Texto]">
        <dgm:style>
          <a:lnRef idx="3">
            <a:schemeClr val="lt1"/>
          </a:lnRef>
          <a:fillRef idx="1">
            <a:schemeClr val="accent2"/>
          </a:fillRef>
          <a:effectRef idx="1">
            <a:schemeClr val="accent2"/>
          </a:effectRef>
          <a:fontRef idx="minor">
            <a:schemeClr val="lt1"/>
          </a:fontRef>
        </dgm:style>
      </dgm:prSet>
      <dgm:spPr/>
      <dgm:t>
        <a:bodyPr/>
        <a:lstStyle/>
        <a:p>
          <a:r>
            <a:rPr lang="en-GB" noProof="0" dirty="0" smtClean="0"/>
            <a:t>STI GOL Level 2</a:t>
          </a:r>
          <a:endParaRPr lang="en-GB" noProof="0" dirty="0"/>
        </a:p>
      </dgm:t>
    </dgm:pt>
    <dgm:pt modelId="{DF5EFC6B-714A-47CD-ACFC-A0B07B8F962E}" type="parTrans" cxnId="{374A0A86-1A43-4FEC-882B-3A7DCA02AEB9}">
      <dgm:prSet/>
      <dgm:spPr/>
      <dgm:t>
        <a:bodyPr/>
        <a:lstStyle/>
        <a:p>
          <a:endParaRPr lang="en-GB" noProof="0" dirty="0"/>
        </a:p>
      </dgm:t>
    </dgm:pt>
    <dgm:pt modelId="{922FD913-7427-4A4E-AEBC-596ECDB391A7}" type="sibTrans" cxnId="{374A0A86-1A43-4FEC-882B-3A7DCA02AEB9}">
      <dgm:prSet/>
      <dgm:spPr/>
      <dgm:t>
        <a:bodyPr/>
        <a:lstStyle/>
        <a:p>
          <a:endParaRPr lang="en-GB" noProof="0" dirty="0"/>
        </a:p>
      </dgm:t>
    </dgm:pt>
    <dgm:pt modelId="{5D49380D-9F46-450B-8EAD-DAE40ED46320}">
      <dgm:prSet phldrT="[Texto]"/>
      <dgm:spPr/>
      <dgm:t>
        <a:bodyPr/>
        <a:lstStyle/>
        <a:p>
          <a:r>
            <a:rPr lang="en-GB" noProof="0" dirty="0" smtClean="0"/>
            <a:t>STI GOL Level 1</a:t>
          </a:r>
          <a:endParaRPr lang="en-GB" noProof="0" dirty="0"/>
        </a:p>
      </dgm:t>
    </dgm:pt>
    <dgm:pt modelId="{B25A5F6A-2F82-4FE7-85C4-8C2FC65C5262}" type="parTrans" cxnId="{9730D67F-1258-4D8E-A35B-DD0B4E551246}">
      <dgm:prSet/>
      <dgm:spPr/>
      <dgm:t>
        <a:bodyPr/>
        <a:lstStyle/>
        <a:p>
          <a:endParaRPr lang="en-GB" noProof="0" dirty="0"/>
        </a:p>
      </dgm:t>
    </dgm:pt>
    <dgm:pt modelId="{E74CF9BC-936D-409E-B253-939C2754B355}" type="sibTrans" cxnId="{9730D67F-1258-4D8E-A35B-DD0B4E551246}">
      <dgm:prSet/>
      <dgm:spPr/>
      <dgm:t>
        <a:bodyPr/>
        <a:lstStyle/>
        <a:p>
          <a:endParaRPr lang="en-GB" noProof="0" dirty="0"/>
        </a:p>
      </dgm:t>
    </dgm:pt>
    <dgm:pt modelId="{A52F8795-AEB0-416C-AD82-C8D724B02E50}" type="pres">
      <dgm:prSet presAssocID="{F4DF6B35-57F9-4B27-9FBC-0F9A6E7ED50A}" presName="CompostProcess" presStyleCnt="0">
        <dgm:presLayoutVars>
          <dgm:dir/>
          <dgm:resizeHandles val="exact"/>
        </dgm:presLayoutVars>
      </dgm:prSet>
      <dgm:spPr/>
    </dgm:pt>
    <dgm:pt modelId="{2A7D3AEF-B64A-41B5-ADEE-BB22D10ABF44}" type="pres">
      <dgm:prSet presAssocID="{F4DF6B35-57F9-4B27-9FBC-0F9A6E7ED50A}" presName="arrow" presStyleLbl="bgShp" presStyleIdx="0" presStyleCnt="1"/>
      <dgm:spPr/>
    </dgm:pt>
    <dgm:pt modelId="{C3D39C48-9D7F-4E9C-BF7A-8771BEFB31A4}" type="pres">
      <dgm:prSet presAssocID="{F4DF6B35-57F9-4B27-9FBC-0F9A6E7ED50A}" presName="linearProcess" presStyleCnt="0"/>
      <dgm:spPr/>
    </dgm:pt>
    <dgm:pt modelId="{D77B6974-3D83-49D4-AA31-A06AAE1D641B}" type="pres">
      <dgm:prSet presAssocID="{ED1767A7-F72C-44D0-8C75-AA967C2BBC79}" presName="textNode" presStyleLbl="node1" presStyleIdx="0" presStyleCnt="3" custScaleY="65525">
        <dgm:presLayoutVars>
          <dgm:bulletEnabled val="1"/>
        </dgm:presLayoutVars>
      </dgm:prSet>
      <dgm:spPr/>
      <dgm:t>
        <a:bodyPr/>
        <a:lstStyle/>
        <a:p>
          <a:endParaRPr lang="it-IT"/>
        </a:p>
      </dgm:t>
    </dgm:pt>
    <dgm:pt modelId="{C8120E08-B7CA-4609-8D1F-CC519338E916}" type="pres">
      <dgm:prSet presAssocID="{F11816B7-2C56-4E6A-8D80-AB40A4CAC51E}" presName="sibTrans" presStyleCnt="0"/>
      <dgm:spPr/>
    </dgm:pt>
    <dgm:pt modelId="{60A9892C-CADD-4178-86B3-7B90A37F8A65}" type="pres">
      <dgm:prSet presAssocID="{7E17084B-3254-4849-9BEF-E22C2687C7B5}" presName="textNode" presStyleLbl="node1" presStyleIdx="1" presStyleCnt="3" custScaleY="65525">
        <dgm:presLayoutVars>
          <dgm:bulletEnabled val="1"/>
        </dgm:presLayoutVars>
      </dgm:prSet>
      <dgm:spPr/>
      <dgm:t>
        <a:bodyPr/>
        <a:lstStyle/>
        <a:p>
          <a:endParaRPr lang="it-IT"/>
        </a:p>
      </dgm:t>
    </dgm:pt>
    <dgm:pt modelId="{295A7A18-F3EB-43EC-9CE5-C1D18BAC699B}" type="pres">
      <dgm:prSet presAssocID="{922FD913-7427-4A4E-AEBC-596ECDB391A7}" presName="sibTrans" presStyleCnt="0"/>
      <dgm:spPr/>
    </dgm:pt>
    <dgm:pt modelId="{6E41988A-D04B-4426-9FB6-36BA64801996}" type="pres">
      <dgm:prSet presAssocID="{5D49380D-9F46-450B-8EAD-DAE40ED46320}" presName="textNode" presStyleLbl="node1" presStyleIdx="2" presStyleCnt="3" custScaleY="64646">
        <dgm:presLayoutVars>
          <dgm:bulletEnabled val="1"/>
        </dgm:presLayoutVars>
      </dgm:prSet>
      <dgm:spPr/>
      <dgm:t>
        <a:bodyPr/>
        <a:lstStyle/>
        <a:p>
          <a:endParaRPr lang="it-IT"/>
        </a:p>
      </dgm:t>
    </dgm:pt>
  </dgm:ptLst>
  <dgm:cxnLst>
    <dgm:cxn modelId="{D01F8960-D527-4CDF-8689-70817C74F258}" type="presOf" srcId="{5D49380D-9F46-450B-8EAD-DAE40ED46320}" destId="{6E41988A-D04B-4426-9FB6-36BA64801996}" srcOrd="0" destOrd="0" presId="urn:microsoft.com/office/officeart/2005/8/layout/hProcess9"/>
    <dgm:cxn modelId="{A5B33522-92D9-4F50-95A5-9F1824899017}" type="presOf" srcId="{F4DF6B35-57F9-4B27-9FBC-0F9A6E7ED50A}" destId="{A52F8795-AEB0-416C-AD82-C8D724B02E50}" srcOrd="0" destOrd="0" presId="urn:microsoft.com/office/officeart/2005/8/layout/hProcess9"/>
    <dgm:cxn modelId="{374A0A86-1A43-4FEC-882B-3A7DCA02AEB9}" srcId="{F4DF6B35-57F9-4B27-9FBC-0F9A6E7ED50A}" destId="{7E17084B-3254-4849-9BEF-E22C2687C7B5}" srcOrd="1" destOrd="0" parTransId="{DF5EFC6B-714A-47CD-ACFC-A0B07B8F962E}" sibTransId="{922FD913-7427-4A4E-AEBC-596ECDB391A7}"/>
    <dgm:cxn modelId="{9730D67F-1258-4D8E-A35B-DD0B4E551246}" srcId="{F4DF6B35-57F9-4B27-9FBC-0F9A6E7ED50A}" destId="{5D49380D-9F46-450B-8EAD-DAE40ED46320}" srcOrd="2" destOrd="0" parTransId="{B25A5F6A-2F82-4FE7-85C4-8C2FC65C5262}" sibTransId="{E74CF9BC-936D-409E-B253-939C2754B355}"/>
    <dgm:cxn modelId="{37E43426-CC96-417F-BE1A-1A6B3EB8EEA3}" srcId="{F4DF6B35-57F9-4B27-9FBC-0F9A6E7ED50A}" destId="{ED1767A7-F72C-44D0-8C75-AA967C2BBC79}" srcOrd="0" destOrd="0" parTransId="{31D4FE67-0694-46A4-866D-BA390F2C0B78}" sibTransId="{F11816B7-2C56-4E6A-8D80-AB40A4CAC51E}"/>
    <dgm:cxn modelId="{A1BE67CF-29BE-4FFA-ACA9-FA3B33779BDE}" type="presOf" srcId="{ED1767A7-F72C-44D0-8C75-AA967C2BBC79}" destId="{D77B6974-3D83-49D4-AA31-A06AAE1D641B}" srcOrd="0" destOrd="0" presId="urn:microsoft.com/office/officeart/2005/8/layout/hProcess9"/>
    <dgm:cxn modelId="{5148FB26-35FF-44E6-91A9-6F25A1742D20}" type="presOf" srcId="{7E17084B-3254-4849-9BEF-E22C2687C7B5}" destId="{60A9892C-CADD-4178-86B3-7B90A37F8A65}" srcOrd="0" destOrd="0" presId="urn:microsoft.com/office/officeart/2005/8/layout/hProcess9"/>
    <dgm:cxn modelId="{BA3E5E40-587A-4BA7-B3E7-D1AE6F318BF0}" type="presParOf" srcId="{A52F8795-AEB0-416C-AD82-C8D724B02E50}" destId="{2A7D3AEF-B64A-41B5-ADEE-BB22D10ABF44}" srcOrd="0" destOrd="0" presId="urn:microsoft.com/office/officeart/2005/8/layout/hProcess9"/>
    <dgm:cxn modelId="{546F81F2-4F47-4B69-8F7B-F88387C9DFD4}" type="presParOf" srcId="{A52F8795-AEB0-416C-AD82-C8D724B02E50}" destId="{C3D39C48-9D7F-4E9C-BF7A-8771BEFB31A4}" srcOrd="1" destOrd="0" presId="urn:microsoft.com/office/officeart/2005/8/layout/hProcess9"/>
    <dgm:cxn modelId="{8D382962-C087-44E3-972A-A47249E97403}" type="presParOf" srcId="{C3D39C48-9D7F-4E9C-BF7A-8771BEFB31A4}" destId="{D77B6974-3D83-49D4-AA31-A06AAE1D641B}" srcOrd="0" destOrd="0" presId="urn:microsoft.com/office/officeart/2005/8/layout/hProcess9"/>
    <dgm:cxn modelId="{FD3C4EE8-932D-4ADB-AD95-9CFE868C09FF}" type="presParOf" srcId="{C3D39C48-9D7F-4E9C-BF7A-8771BEFB31A4}" destId="{C8120E08-B7CA-4609-8D1F-CC519338E916}" srcOrd="1" destOrd="0" presId="urn:microsoft.com/office/officeart/2005/8/layout/hProcess9"/>
    <dgm:cxn modelId="{909FAA71-0AA3-4B57-A12C-FE1111E0ABE4}" type="presParOf" srcId="{C3D39C48-9D7F-4E9C-BF7A-8771BEFB31A4}" destId="{60A9892C-CADD-4178-86B3-7B90A37F8A65}" srcOrd="2" destOrd="0" presId="urn:microsoft.com/office/officeart/2005/8/layout/hProcess9"/>
    <dgm:cxn modelId="{F09E95F2-6D1A-48CF-B492-B397C68F839A}" type="presParOf" srcId="{C3D39C48-9D7F-4E9C-BF7A-8771BEFB31A4}" destId="{295A7A18-F3EB-43EC-9CE5-C1D18BAC699B}" srcOrd="3" destOrd="0" presId="urn:microsoft.com/office/officeart/2005/8/layout/hProcess9"/>
    <dgm:cxn modelId="{011F6FF6-7BA5-4BA1-AB68-EECA2D9CEDDC}" type="presParOf" srcId="{C3D39C48-9D7F-4E9C-BF7A-8771BEFB31A4}" destId="{6E41988A-D04B-4426-9FB6-36BA6480199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2972421" cy="466725"/>
          </a:xfrm>
          <a:prstGeom prst="rect">
            <a:avLst/>
          </a:prstGeom>
        </p:spPr>
        <p:txBody>
          <a:bodyPr vert="horz" lIns="91440" tIns="45720" rIns="91440" bIns="45720" rtlCol="0"/>
          <a:lstStyle>
            <a:lvl1pPr algn="l">
              <a:defRPr sz="1200"/>
            </a:lvl1pPr>
          </a:lstStyle>
          <a:p>
            <a:endParaRPr lang="es-UY"/>
          </a:p>
        </p:txBody>
      </p:sp>
      <p:sp>
        <p:nvSpPr>
          <p:cNvPr id="3" name="Marcador de fecha 2"/>
          <p:cNvSpPr>
            <a:spLocks noGrp="1"/>
          </p:cNvSpPr>
          <p:nvPr>
            <p:ph type="dt" sz="quarter" idx="1"/>
          </p:nvPr>
        </p:nvSpPr>
        <p:spPr>
          <a:xfrm>
            <a:off x="3884027" y="1"/>
            <a:ext cx="2972421" cy="466725"/>
          </a:xfrm>
          <a:prstGeom prst="rect">
            <a:avLst/>
          </a:prstGeom>
        </p:spPr>
        <p:txBody>
          <a:bodyPr vert="horz" lIns="91440" tIns="45720" rIns="91440" bIns="45720" rtlCol="0"/>
          <a:lstStyle>
            <a:lvl1pPr algn="r">
              <a:defRPr sz="1200"/>
            </a:lvl1pPr>
          </a:lstStyle>
          <a:p>
            <a:fld id="{99627F85-A91F-4547-B354-63A0927422B5}" type="datetimeFigureOut">
              <a:rPr lang="es-UY" smtClean="0"/>
              <a:pPr/>
              <a:t>04/10/2016</a:t>
            </a:fld>
            <a:endParaRPr lang="es-UY"/>
          </a:p>
        </p:txBody>
      </p:sp>
      <p:sp>
        <p:nvSpPr>
          <p:cNvPr id="4" name="Marcador de pie de página 3"/>
          <p:cNvSpPr>
            <a:spLocks noGrp="1"/>
          </p:cNvSpPr>
          <p:nvPr>
            <p:ph type="ftr" sz="quarter" idx="2"/>
          </p:nvPr>
        </p:nvSpPr>
        <p:spPr>
          <a:xfrm>
            <a:off x="1" y="8829676"/>
            <a:ext cx="2972421" cy="466725"/>
          </a:xfrm>
          <a:prstGeom prst="rect">
            <a:avLst/>
          </a:prstGeom>
        </p:spPr>
        <p:txBody>
          <a:bodyPr vert="horz" lIns="91440" tIns="45720" rIns="91440" bIns="45720" rtlCol="0" anchor="b"/>
          <a:lstStyle>
            <a:lvl1pPr algn="l">
              <a:defRPr sz="1200"/>
            </a:lvl1pPr>
          </a:lstStyle>
          <a:p>
            <a:endParaRPr lang="es-UY"/>
          </a:p>
        </p:txBody>
      </p:sp>
      <p:sp>
        <p:nvSpPr>
          <p:cNvPr id="5" name="Marcador de número de diapositiva 4"/>
          <p:cNvSpPr>
            <a:spLocks noGrp="1"/>
          </p:cNvSpPr>
          <p:nvPr>
            <p:ph type="sldNum" sz="quarter" idx="3"/>
          </p:nvPr>
        </p:nvSpPr>
        <p:spPr>
          <a:xfrm>
            <a:off x="3884027" y="8829676"/>
            <a:ext cx="2972421" cy="466725"/>
          </a:xfrm>
          <a:prstGeom prst="rect">
            <a:avLst/>
          </a:prstGeom>
        </p:spPr>
        <p:txBody>
          <a:bodyPr vert="horz" lIns="91440" tIns="45720" rIns="91440" bIns="45720" rtlCol="0" anchor="b"/>
          <a:lstStyle>
            <a:lvl1pPr algn="r">
              <a:defRPr sz="1200"/>
            </a:lvl1pPr>
          </a:lstStyle>
          <a:p>
            <a:fld id="{31CCC1D0-7424-4E4C-A287-A8F0F67C4F93}" type="slidenum">
              <a:rPr lang="es-UY" smtClean="0"/>
              <a:pPr/>
              <a:t>‹#›</a:t>
            </a:fld>
            <a:endParaRPr lang="es-UY"/>
          </a:p>
        </p:txBody>
      </p:sp>
    </p:spTree>
    <p:extLst>
      <p:ext uri="{BB962C8B-B14F-4D97-AF65-F5344CB8AC3E}">
        <p14:creationId xmlns:p14="http://schemas.microsoft.com/office/powerpoint/2010/main" val="2968992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9D93637A-0156-4986-98F3-D58830AE0121}" type="datetimeFigureOut">
              <a:rPr lang="en-GB" smtClean="0"/>
              <a:pPr/>
              <a:t>04/10/2016</a:t>
            </a:fld>
            <a:endParaRPr lang="en-GB"/>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91623128-E277-4C5F-BC30-2A923D818AC1}" type="slidenum">
              <a:rPr lang="en-GB" smtClean="0"/>
              <a:pPr/>
              <a:t>‹#›</a:t>
            </a:fld>
            <a:endParaRPr lang="en-GB"/>
          </a:p>
        </p:txBody>
      </p:sp>
    </p:spTree>
    <p:extLst>
      <p:ext uri="{BB962C8B-B14F-4D97-AF65-F5344CB8AC3E}">
        <p14:creationId xmlns:p14="http://schemas.microsoft.com/office/powerpoint/2010/main" val="624055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44316-E816-4776-B07B-62710355744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5063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44316-E816-4776-B07B-62710355744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7043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44316-E816-4776-B07B-62710355744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0121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44316-E816-4776-B07B-62710355744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3881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information currently available on progress from tertiary education in STEM to the S&amp;E workforce shows an important loss of women in the transition. Various reasons have been put forward to explain why women are not as present as men in the S&amp;E workforce; these includes work-life balance, harassment and explicit and implicit discrimination. The STI GOL makes reference to many barriers, but also identifies drivers that encourage people, men and women, to enter an S&amp;E career. However, there is not enough reliable evidence to assess the effects of these drivers and barriers on the access to, retention and the progress of men and women in S&amp;E careers. This is largely explained by the important lack of appropriate tools to gather adequate information on this issue. As a matter of fact, to derive this kind of information, surveys need to be administered to people, which is more complicated and costly than conducting institutional surveys, or compiling the information from administrative systems.</a:t>
            </a:r>
            <a:endParaRPr lang="en-CA" dirty="0" smtClean="0"/>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D51949-DFD3-4F74-9D6C-2BCE429864F7}"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9464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survey consists of short modules on individual’s experiences from higher education to their transition and participation to the S&amp;E workforce. In addition, the survey also covers all drivers and barriers highlighted in the STI GOL and ranging from the work environment, access to funding opportunities, professional recognition and awards, work-life balance experience, discrimination and harassment, role models, and attitudes and social norms on gender and science and engineering. These themes are divided in several modules to facilitate the customizing of the survey and to better address national priorities in STI policies. This underlines the versatility and ease of use of this survey to address specific gaps in knowledge to better understand gender imbalance in STEM.</a:t>
            </a:r>
            <a:endParaRPr lang="en-CA" dirty="0" smtClean="0"/>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D51949-DFD3-4F74-9D6C-2BCE429864F7}"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8750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For the majority of these sources, the simple addition of a variable or a greater precision on the classification would allows for better information. </a:t>
            </a: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422BDC-BCF1-4999-AACB-05C0D37353DE}"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9352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pic>
        <p:nvPicPr>
          <p:cNvPr id="9" name="Imagen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905" y="154611"/>
            <a:ext cx="1930259" cy="1973733"/>
          </a:xfrm>
          <a:prstGeom prst="rect">
            <a:avLst/>
          </a:prstGeom>
        </p:spPr>
      </p:pic>
      <p:sp>
        <p:nvSpPr>
          <p:cNvPr id="2" name="Título 1"/>
          <p:cNvSpPr>
            <a:spLocks noGrp="1"/>
          </p:cNvSpPr>
          <p:nvPr userDrawn="1">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UY"/>
          </a:p>
        </p:txBody>
      </p:sp>
      <p:sp>
        <p:nvSpPr>
          <p:cNvPr id="3" name="Subtítulo 2"/>
          <p:cNvSpPr>
            <a:spLocks noGrp="1"/>
          </p:cNvSpPr>
          <p:nvPr userDrawn="1">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UY"/>
          </a:p>
        </p:txBody>
      </p:sp>
      <p:sp>
        <p:nvSpPr>
          <p:cNvPr id="4" name="Marcador de fecha 3"/>
          <p:cNvSpPr>
            <a:spLocks noGrp="1"/>
          </p:cNvSpPr>
          <p:nvPr userDrawn="1">
            <p:ph type="dt" sz="half" idx="10"/>
          </p:nvPr>
        </p:nvSpPr>
        <p:spPr/>
        <p:txBody>
          <a:bodyPr/>
          <a:lstStyle/>
          <a:p>
            <a:fld id="{B00E564A-CB9F-410C-B227-21009AD95A18}" type="datetimeFigureOut">
              <a:rPr lang="es-UY" smtClean="0"/>
              <a:pPr/>
              <a:t>04/10/2016</a:t>
            </a:fld>
            <a:endParaRPr lang="es-UY"/>
          </a:p>
        </p:txBody>
      </p:sp>
      <p:sp>
        <p:nvSpPr>
          <p:cNvPr id="5" name="Marcador de pie de página 4"/>
          <p:cNvSpPr>
            <a:spLocks noGrp="1"/>
          </p:cNvSpPr>
          <p:nvPr userDrawn="1">
            <p:ph type="ftr" sz="quarter" idx="11"/>
          </p:nvPr>
        </p:nvSpPr>
        <p:spPr/>
        <p:txBody>
          <a:bodyPr/>
          <a:lstStyle/>
          <a:p>
            <a:endParaRPr lang="es-UY"/>
          </a:p>
        </p:txBody>
      </p:sp>
      <p:sp>
        <p:nvSpPr>
          <p:cNvPr id="6" name="Marcador de número de diapositiva 5"/>
          <p:cNvSpPr>
            <a:spLocks noGrp="1"/>
          </p:cNvSpPr>
          <p:nvPr userDrawn="1">
            <p:ph type="sldNum" sz="quarter" idx="12"/>
          </p:nvPr>
        </p:nvSpPr>
        <p:spPr/>
        <p:txBody>
          <a:bodyPr/>
          <a:lstStyle/>
          <a:p>
            <a:fld id="{7882BE40-A1AF-4014-8D78-4F801E834A6B}" type="slidenum">
              <a:rPr lang="es-UY" smtClean="0"/>
              <a:pPr/>
              <a:t>‹#›</a:t>
            </a:fld>
            <a:endParaRPr lang="es-UY"/>
          </a:p>
        </p:txBody>
      </p:sp>
    </p:spTree>
    <p:extLst>
      <p:ext uri="{BB962C8B-B14F-4D97-AF65-F5344CB8AC3E}">
        <p14:creationId xmlns:p14="http://schemas.microsoft.com/office/powerpoint/2010/main" val="2527054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UY"/>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Marcador de fecha 3"/>
          <p:cNvSpPr>
            <a:spLocks noGrp="1"/>
          </p:cNvSpPr>
          <p:nvPr>
            <p:ph type="dt" sz="half" idx="10"/>
          </p:nvPr>
        </p:nvSpPr>
        <p:spPr/>
        <p:txBody>
          <a:bodyPr/>
          <a:lstStyle/>
          <a:p>
            <a:fld id="{B00E564A-CB9F-410C-B227-21009AD95A18}" type="datetimeFigureOut">
              <a:rPr lang="es-UY" smtClean="0"/>
              <a:pPr/>
              <a:t>04/10/2016</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7882BE40-A1AF-4014-8D78-4F801E834A6B}" type="slidenum">
              <a:rPr lang="es-UY" smtClean="0"/>
              <a:pPr/>
              <a:t>‹#›</a:t>
            </a:fld>
            <a:endParaRPr lang="es-UY"/>
          </a:p>
        </p:txBody>
      </p:sp>
    </p:spTree>
    <p:extLst>
      <p:ext uri="{BB962C8B-B14F-4D97-AF65-F5344CB8AC3E}">
        <p14:creationId xmlns:p14="http://schemas.microsoft.com/office/powerpoint/2010/main" val="1117001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UY"/>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Marcador de fecha 3"/>
          <p:cNvSpPr>
            <a:spLocks noGrp="1"/>
          </p:cNvSpPr>
          <p:nvPr>
            <p:ph type="dt" sz="half" idx="10"/>
          </p:nvPr>
        </p:nvSpPr>
        <p:spPr/>
        <p:txBody>
          <a:bodyPr/>
          <a:lstStyle/>
          <a:p>
            <a:fld id="{B00E564A-CB9F-410C-B227-21009AD95A18}" type="datetimeFigureOut">
              <a:rPr lang="es-UY" smtClean="0"/>
              <a:pPr/>
              <a:t>04/10/2016</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7882BE40-A1AF-4014-8D78-4F801E834A6B}" type="slidenum">
              <a:rPr lang="es-UY" smtClean="0"/>
              <a:pPr/>
              <a:t>‹#›</a:t>
            </a:fld>
            <a:endParaRPr lang="es-UY"/>
          </a:p>
        </p:txBody>
      </p:sp>
    </p:spTree>
    <p:extLst>
      <p:ext uri="{BB962C8B-B14F-4D97-AF65-F5344CB8AC3E}">
        <p14:creationId xmlns:p14="http://schemas.microsoft.com/office/powerpoint/2010/main" val="2722747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5E9C4AB-AE4D-40B4-935E-31275CBF6E9D}" type="datetime1">
              <a:rPr lang="en-US" smtClean="0"/>
              <a:pPr/>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835075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60536966-EDE7-40C6-A05B-4AE2EE79C7DB}" type="datetime1">
              <a:rPr lang="en-US" smtClean="0"/>
              <a:pPr/>
              <a:t>10/4/2016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108308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024128" y="2967788"/>
            <a:ext cx="4754880" cy="334157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smtClean="0"/>
              <a:t>Modifier les styles du texte du masque</a:t>
            </a:r>
          </a:p>
        </p:txBody>
      </p:sp>
      <p:sp>
        <p:nvSpPr>
          <p:cNvPr id="6" name="Content Placeholder 5"/>
          <p:cNvSpPr>
            <a:spLocks noGrp="1"/>
          </p:cNvSpPr>
          <p:nvPr>
            <p:ph sz="quarter" idx="4"/>
          </p:nvPr>
        </p:nvSpPr>
        <p:spPr>
          <a:xfrm>
            <a:off x="5990888" y="2967788"/>
            <a:ext cx="4754880" cy="334157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922E267-4716-42E0-802D-77FB071B0899}" type="datetime1">
              <a:rPr lang="en-US" smtClean="0"/>
              <a:pPr/>
              <a:t>10/4/2016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345564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C1DDDB0D-5368-4CE7-89A8-53970155AAF3}" type="datetime1">
              <a:rPr lang="en-US" smtClean="0"/>
              <a:pPr/>
              <a:t>10/4/2016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225764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A8686A-492C-4E67-A9EF-C5FA3A71D720}" type="datetime1">
              <a:rPr lang="en-US" smtClean="0"/>
              <a:pPr/>
              <a:t>10/4/2016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691815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smtClean="0"/>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E5748D0D-7E65-4B76-AF2C-B9243B4D72CE}" type="datetime1">
              <a:rPr lang="en-US" smtClean="0"/>
              <a:pPr/>
              <a:t>10/4/2016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483525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EE40B2F-E661-4F78-82EC-B9C625E98BC5}" type="datetime1">
              <a:rPr lang="en-US" smtClean="0"/>
              <a:pPr/>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415238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r-FR" smtClean="0"/>
              <a:t>Modifiez le style du titre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63D5568-F0D5-4B38-BCF8-10C735DE5789}" type="datetime1">
              <a:rPr lang="en-US" smtClean="0"/>
              <a:pPr/>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7300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Imagen 8"/>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 y="0"/>
            <a:ext cx="12191999" cy="6858000"/>
          </a:xfrm>
          <a:prstGeom prst="rect">
            <a:avLst/>
          </a:prstGeom>
          <a:blipFill>
            <a:blip r:embed="rId4"/>
            <a:tile tx="0" ty="0" sx="100000" sy="100000" flip="none" algn="tl"/>
          </a:blipFill>
        </p:spPr>
      </p:pic>
      <p:sp>
        <p:nvSpPr>
          <p:cNvPr id="2" name="Título 1"/>
          <p:cNvSpPr>
            <a:spLocks noGrp="1"/>
          </p:cNvSpPr>
          <p:nvPr>
            <p:ph type="title"/>
          </p:nvPr>
        </p:nvSpPr>
        <p:spPr>
          <a:xfrm>
            <a:off x="1135464" y="365125"/>
            <a:ext cx="10218336" cy="1325563"/>
          </a:xfrm>
        </p:spPr>
        <p:txBody>
          <a:bodyPr>
            <a:normAutofit/>
          </a:bodyPr>
          <a:lstStyle>
            <a:lvl1pPr>
              <a:defRPr sz="3600" b="1">
                <a:solidFill>
                  <a:srgbClr val="0070C0"/>
                </a:solidFill>
                <a:latin typeface="+mn-lt"/>
              </a:defRPr>
            </a:lvl1pPr>
          </a:lstStyle>
          <a:p>
            <a:r>
              <a:rPr lang="es-ES" dirty="0" smtClean="0"/>
              <a:t>Haga clic para modificar el estilo de título del patrón</a:t>
            </a:r>
            <a:endParaRPr lang="es-UY" dirty="0"/>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Marcador de fecha 3"/>
          <p:cNvSpPr>
            <a:spLocks noGrp="1"/>
          </p:cNvSpPr>
          <p:nvPr>
            <p:ph type="dt" sz="half" idx="10"/>
          </p:nvPr>
        </p:nvSpPr>
        <p:spPr/>
        <p:txBody>
          <a:bodyPr/>
          <a:lstStyle/>
          <a:p>
            <a:fld id="{B00E564A-CB9F-410C-B227-21009AD95A18}" type="datetimeFigureOut">
              <a:rPr lang="es-UY" smtClean="0"/>
              <a:pPr/>
              <a:t>04/10/2016</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7882BE40-A1AF-4014-8D78-4F801E834A6B}" type="slidenum">
              <a:rPr lang="es-UY" smtClean="0"/>
              <a:pPr/>
              <a:t>‹#›</a:t>
            </a:fld>
            <a:endParaRPr lang="es-UY"/>
          </a:p>
        </p:txBody>
      </p:sp>
      <p:pic>
        <p:nvPicPr>
          <p:cNvPr id="8" name="Imagen 7"/>
          <p:cNvPicPr>
            <a:picLocks noChangeAspect="1"/>
          </p:cNvPicPr>
          <p:nvPr userDrawn="1"/>
        </p:nvPicPr>
        <p:blipFill>
          <a:blip r:embed="rId5">
            <a:clrChange>
              <a:clrFrom>
                <a:srgbClr val="FFFFFF"/>
              </a:clrFrom>
              <a:clrTo>
                <a:srgbClr val="FFFFFF">
                  <a:alpha val="0"/>
                </a:srgbClr>
              </a:clrTo>
            </a:clrChange>
          </a:blip>
          <a:stretch>
            <a:fillRect/>
          </a:stretch>
        </p:blipFill>
        <p:spPr>
          <a:xfrm>
            <a:off x="27348" y="71226"/>
            <a:ext cx="1068207" cy="1095250"/>
          </a:xfrm>
          <a:prstGeom prst="rect">
            <a:avLst/>
          </a:prstGeom>
        </p:spPr>
      </p:pic>
    </p:spTree>
    <p:extLst>
      <p:ext uri="{BB962C8B-B14F-4D97-AF65-F5344CB8AC3E}">
        <p14:creationId xmlns:p14="http://schemas.microsoft.com/office/powerpoint/2010/main" val="442239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UY"/>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B00E564A-CB9F-410C-B227-21009AD95A18}" type="datetimeFigureOut">
              <a:rPr lang="es-UY" smtClean="0"/>
              <a:pPr/>
              <a:t>04/10/2016</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7882BE40-A1AF-4014-8D78-4F801E834A6B}" type="slidenum">
              <a:rPr lang="es-UY" smtClean="0"/>
              <a:pPr/>
              <a:t>‹#›</a:t>
            </a:fld>
            <a:endParaRPr lang="es-UY"/>
          </a:p>
        </p:txBody>
      </p:sp>
    </p:spTree>
    <p:extLst>
      <p:ext uri="{BB962C8B-B14F-4D97-AF65-F5344CB8AC3E}">
        <p14:creationId xmlns:p14="http://schemas.microsoft.com/office/powerpoint/2010/main" val="1888114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UY"/>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Marcador de fecha 4"/>
          <p:cNvSpPr>
            <a:spLocks noGrp="1"/>
          </p:cNvSpPr>
          <p:nvPr>
            <p:ph type="dt" sz="half" idx="10"/>
          </p:nvPr>
        </p:nvSpPr>
        <p:spPr/>
        <p:txBody>
          <a:bodyPr/>
          <a:lstStyle/>
          <a:p>
            <a:fld id="{B00E564A-CB9F-410C-B227-21009AD95A18}" type="datetimeFigureOut">
              <a:rPr lang="es-UY" smtClean="0"/>
              <a:pPr/>
              <a:t>04/10/2016</a:t>
            </a:fld>
            <a:endParaRPr lang="es-UY"/>
          </a:p>
        </p:txBody>
      </p:sp>
      <p:sp>
        <p:nvSpPr>
          <p:cNvPr id="6" name="Marcador de pie de página 5"/>
          <p:cNvSpPr>
            <a:spLocks noGrp="1"/>
          </p:cNvSpPr>
          <p:nvPr>
            <p:ph type="ftr" sz="quarter" idx="11"/>
          </p:nvPr>
        </p:nvSpPr>
        <p:spPr/>
        <p:txBody>
          <a:bodyPr/>
          <a:lstStyle/>
          <a:p>
            <a:endParaRPr lang="es-UY"/>
          </a:p>
        </p:txBody>
      </p:sp>
      <p:sp>
        <p:nvSpPr>
          <p:cNvPr id="7" name="Marcador de número de diapositiva 6"/>
          <p:cNvSpPr>
            <a:spLocks noGrp="1"/>
          </p:cNvSpPr>
          <p:nvPr>
            <p:ph type="sldNum" sz="quarter" idx="12"/>
          </p:nvPr>
        </p:nvSpPr>
        <p:spPr/>
        <p:txBody>
          <a:bodyPr/>
          <a:lstStyle/>
          <a:p>
            <a:fld id="{7882BE40-A1AF-4014-8D78-4F801E834A6B}" type="slidenum">
              <a:rPr lang="es-UY" smtClean="0"/>
              <a:pPr/>
              <a:t>‹#›</a:t>
            </a:fld>
            <a:endParaRPr lang="es-UY"/>
          </a:p>
        </p:txBody>
      </p:sp>
    </p:spTree>
    <p:extLst>
      <p:ext uri="{BB962C8B-B14F-4D97-AF65-F5344CB8AC3E}">
        <p14:creationId xmlns:p14="http://schemas.microsoft.com/office/powerpoint/2010/main" val="715396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UY"/>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Marcador de fecha 6"/>
          <p:cNvSpPr>
            <a:spLocks noGrp="1"/>
          </p:cNvSpPr>
          <p:nvPr>
            <p:ph type="dt" sz="half" idx="10"/>
          </p:nvPr>
        </p:nvSpPr>
        <p:spPr/>
        <p:txBody>
          <a:bodyPr/>
          <a:lstStyle/>
          <a:p>
            <a:fld id="{B00E564A-CB9F-410C-B227-21009AD95A18}" type="datetimeFigureOut">
              <a:rPr lang="es-UY" smtClean="0"/>
              <a:pPr/>
              <a:t>04/10/2016</a:t>
            </a:fld>
            <a:endParaRPr lang="es-UY"/>
          </a:p>
        </p:txBody>
      </p:sp>
      <p:sp>
        <p:nvSpPr>
          <p:cNvPr id="8" name="Marcador de pie de página 7"/>
          <p:cNvSpPr>
            <a:spLocks noGrp="1"/>
          </p:cNvSpPr>
          <p:nvPr>
            <p:ph type="ftr" sz="quarter" idx="11"/>
          </p:nvPr>
        </p:nvSpPr>
        <p:spPr/>
        <p:txBody>
          <a:bodyPr/>
          <a:lstStyle/>
          <a:p>
            <a:endParaRPr lang="es-UY"/>
          </a:p>
        </p:txBody>
      </p:sp>
      <p:sp>
        <p:nvSpPr>
          <p:cNvPr id="9" name="Marcador de número de diapositiva 8"/>
          <p:cNvSpPr>
            <a:spLocks noGrp="1"/>
          </p:cNvSpPr>
          <p:nvPr>
            <p:ph type="sldNum" sz="quarter" idx="12"/>
          </p:nvPr>
        </p:nvSpPr>
        <p:spPr/>
        <p:txBody>
          <a:bodyPr/>
          <a:lstStyle/>
          <a:p>
            <a:fld id="{7882BE40-A1AF-4014-8D78-4F801E834A6B}" type="slidenum">
              <a:rPr lang="es-UY" smtClean="0"/>
              <a:pPr/>
              <a:t>‹#›</a:t>
            </a:fld>
            <a:endParaRPr lang="es-UY"/>
          </a:p>
        </p:txBody>
      </p:sp>
    </p:spTree>
    <p:extLst>
      <p:ext uri="{BB962C8B-B14F-4D97-AF65-F5344CB8AC3E}">
        <p14:creationId xmlns:p14="http://schemas.microsoft.com/office/powerpoint/2010/main" val="1241488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UY"/>
          </a:p>
        </p:txBody>
      </p:sp>
      <p:sp>
        <p:nvSpPr>
          <p:cNvPr id="3" name="Marcador de fecha 2"/>
          <p:cNvSpPr>
            <a:spLocks noGrp="1"/>
          </p:cNvSpPr>
          <p:nvPr>
            <p:ph type="dt" sz="half" idx="10"/>
          </p:nvPr>
        </p:nvSpPr>
        <p:spPr/>
        <p:txBody>
          <a:bodyPr/>
          <a:lstStyle/>
          <a:p>
            <a:fld id="{B00E564A-CB9F-410C-B227-21009AD95A18}" type="datetimeFigureOut">
              <a:rPr lang="es-UY" smtClean="0"/>
              <a:pPr/>
              <a:t>04/10/2016</a:t>
            </a:fld>
            <a:endParaRPr lang="es-UY"/>
          </a:p>
        </p:txBody>
      </p:sp>
      <p:sp>
        <p:nvSpPr>
          <p:cNvPr id="4" name="Marcador de pie de página 3"/>
          <p:cNvSpPr>
            <a:spLocks noGrp="1"/>
          </p:cNvSpPr>
          <p:nvPr>
            <p:ph type="ftr" sz="quarter" idx="11"/>
          </p:nvPr>
        </p:nvSpPr>
        <p:spPr/>
        <p:txBody>
          <a:bodyPr/>
          <a:lstStyle/>
          <a:p>
            <a:endParaRPr lang="es-UY"/>
          </a:p>
        </p:txBody>
      </p:sp>
      <p:sp>
        <p:nvSpPr>
          <p:cNvPr id="5" name="Marcador de número de diapositiva 4"/>
          <p:cNvSpPr>
            <a:spLocks noGrp="1"/>
          </p:cNvSpPr>
          <p:nvPr>
            <p:ph type="sldNum" sz="quarter" idx="12"/>
          </p:nvPr>
        </p:nvSpPr>
        <p:spPr/>
        <p:txBody>
          <a:bodyPr/>
          <a:lstStyle/>
          <a:p>
            <a:fld id="{7882BE40-A1AF-4014-8D78-4F801E834A6B}" type="slidenum">
              <a:rPr lang="es-UY" smtClean="0"/>
              <a:pPr/>
              <a:t>‹#›</a:t>
            </a:fld>
            <a:endParaRPr lang="es-UY"/>
          </a:p>
        </p:txBody>
      </p:sp>
    </p:spTree>
    <p:extLst>
      <p:ext uri="{BB962C8B-B14F-4D97-AF65-F5344CB8AC3E}">
        <p14:creationId xmlns:p14="http://schemas.microsoft.com/office/powerpoint/2010/main" val="1170386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00E564A-CB9F-410C-B227-21009AD95A18}" type="datetimeFigureOut">
              <a:rPr lang="es-UY" smtClean="0"/>
              <a:pPr/>
              <a:t>04/10/2016</a:t>
            </a:fld>
            <a:endParaRPr lang="es-UY"/>
          </a:p>
        </p:txBody>
      </p:sp>
      <p:sp>
        <p:nvSpPr>
          <p:cNvPr id="3" name="Marcador de pie de página 2"/>
          <p:cNvSpPr>
            <a:spLocks noGrp="1"/>
          </p:cNvSpPr>
          <p:nvPr>
            <p:ph type="ftr" sz="quarter" idx="11"/>
          </p:nvPr>
        </p:nvSpPr>
        <p:spPr/>
        <p:txBody>
          <a:bodyPr/>
          <a:lstStyle/>
          <a:p>
            <a:endParaRPr lang="es-UY"/>
          </a:p>
        </p:txBody>
      </p:sp>
      <p:sp>
        <p:nvSpPr>
          <p:cNvPr id="4" name="Marcador de número de diapositiva 3"/>
          <p:cNvSpPr>
            <a:spLocks noGrp="1"/>
          </p:cNvSpPr>
          <p:nvPr>
            <p:ph type="sldNum" sz="quarter" idx="12"/>
          </p:nvPr>
        </p:nvSpPr>
        <p:spPr/>
        <p:txBody>
          <a:bodyPr/>
          <a:lstStyle/>
          <a:p>
            <a:fld id="{7882BE40-A1AF-4014-8D78-4F801E834A6B}" type="slidenum">
              <a:rPr lang="es-UY" smtClean="0"/>
              <a:pPr/>
              <a:t>‹#›</a:t>
            </a:fld>
            <a:endParaRPr lang="es-UY"/>
          </a:p>
        </p:txBody>
      </p:sp>
    </p:spTree>
    <p:extLst>
      <p:ext uri="{BB962C8B-B14F-4D97-AF65-F5344CB8AC3E}">
        <p14:creationId xmlns:p14="http://schemas.microsoft.com/office/powerpoint/2010/main" val="4267569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UY"/>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00E564A-CB9F-410C-B227-21009AD95A18}" type="datetimeFigureOut">
              <a:rPr lang="es-UY" smtClean="0"/>
              <a:pPr/>
              <a:t>04/10/2016</a:t>
            </a:fld>
            <a:endParaRPr lang="es-UY"/>
          </a:p>
        </p:txBody>
      </p:sp>
      <p:sp>
        <p:nvSpPr>
          <p:cNvPr id="6" name="Marcador de pie de página 5"/>
          <p:cNvSpPr>
            <a:spLocks noGrp="1"/>
          </p:cNvSpPr>
          <p:nvPr>
            <p:ph type="ftr" sz="quarter" idx="11"/>
          </p:nvPr>
        </p:nvSpPr>
        <p:spPr/>
        <p:txBody>
          <a:bodyPr/>
          <a:lstStyle/>
          <a:p>
            <a:endParaRPr lang="es-UY"/>
          </a:p>
        </p:txBody>
      </p:sp>
      <p:sp>
        <p:nvSpPr>
          <p:cNvPr id="7" name="Marcador de número de diapositiva 6"/>
          <p:cNvSpPr>
            <a:spLocks noGrp="1"/>
          </p:cNvSpPr>
          <p:nvPr>
            <p:ph type="sldNum" sz="quarter" idx="12"/>
          </p:nvPr>
        </p:nvSpPr>
        <p:spPr/>
        <p:txBody>
          <a:bodyPr/>
          <a:lstStyle/>
          <a:p>
            <a:fld id="{7882BE40-A1AF-4014-8D78-4F801E834A6B}" type="slidenum">
              <a:rPr lang="es-UY" smtClean="0"/>
              <a:pPr/>
              <a:t>‹#›</a:t>
            </a:fld>
            <a:endParaRPr lang="es-UY"/>
          </a:p>
        </p:txBody>
      </p:sp>
    </p:spTree>
    <p:extLst>
      <p:ext uri="{BB962C8B-B14F-4D97-AF65-F5344CB8AC3E}">
        <p14:creationId xmlns:p14="http://schemas.microsoft.com/office/powerpoint/2010/main" val="174933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UY"/>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Y"/>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00E564A-CB9F-410C-B227-21009AD95A18}" type="datetimeFigureOut">
              <a:rPr lang="es-UY" smtClean="0"/>
              <a:pPr/>
              <a:t>04/10/2016</a:t>
            </a:fld>
            <a:endParaRPr lang="es-UY"/>
          </a:p>
        </p:txBody>
      </p:sp>
      <p:sp>
        <p:nvSpPr>
          <p:cNvPr id="6" name="Marcador de pie de página 5"/>
          <p:cNvSpPr>
            <a:spLocks noGrp="1"/>
          </p:cNvSpPr>
          <p:nvPr>
            <p:ph type="ftr" sz="quarter" idx="11"/>
          </p:nvPr>
        </p:nvSpPr>
        <p:spPr/>
        <p:txBody>
          <a:bodyPr/>
          <a:lstStyle/>
          <a:p>
            <a:endParaRPr lang="es-UY"/>
          </a:p>
        </p:txBody>
      </p:sp>
      <p:sp>
        <p:nvSpPr>
          <p:cNvPr id="7" name="Marcador de número de diapositiva 6"/>
          <p:cNvSpPr>
            <a:spLocks noGrp="1"/>
          </p:cNvSpPr>
          <p:nvPr>
            <p:ph type="sldNum" sz="quarter" idx="12"/>
          </p:nvPr>
        </p:nvSpPr>
        <p:spPr/>
        <p:txBody>
          <a:bodyPr/>
          <a:lstStyle/>
          <a:p>
            <a:fld id="{7882BE40-A1AF-4014-8D78-4F801E834A6B}" type="slidenum">
              <a:rPr lang="es-UY" smtClean="0"/>
              <a:pPr/>
              <a:t>‹#›</a:t>
            </a:fld>
            <a:endParaRPr lang="es-UY"/>
          </a:p>
        </p:txBody>
      </p:sp>
    </p:spTree>
    <p:extLst>
      <p:ext uri="{BB962C8B-B14F-4D97-AF65-F5344CB8AC3E}">
        <p14:creationId xmlns:p14="http://schemas.microsoft.com/office/powerpoint/2010/main" val="3078681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UY"/>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0E564A-CB9F-410C-B227-21009AD95A18}" type="datetimeFigureOut">
              <a:rPr lang="es-UY" smtClean="0"/>
              <a:pPr/>
              <a:t>04/10/2016</a:t>
            </a:fld>
            <a:endParaRPr lang="es-UY"/>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Y"/>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82BE40-A1AF-4014-8D78-4F801E834A6B}" type="slidenum">
              <a:rPr lang="es-UY" smtClean="0"/>
              <a:pPr/>
              <a:t>‹#›</a:t>
            </a:fld>
            <a:endParaRPr lang="es-UY"/>
          </a:p>
        </p:txBody>
      </p:sp>
    </p:spTree>
    <p:extLst>
      <p:ext uri="{BB962C8B-B14F-4D97-AF65-F5344CB8AC3E}">
        <p14:creationId xmlns:p14="http://schemas.microsoft.com/office/powerpoint/2010/main" val="3963006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E097921-5119-4358-BAA5-B621FAB27E34}" type="datetime1">
              <a:rPr lang="en-US" smtClean="0"/>
              <a:pPr/>
              <a:t>10/4/2016</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512110"/>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70" r:id="rId7"/>
    <p:sldLayoutId id="2147483671" r:id="rId8"/>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hyperlink" Target="http://www.uis.unesco.org/datacentre/"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www.tellmaps.com/uis/rd/" TargetMode="External"/><Relationship Id="rId4" Type="http://schemas.openxmlformats.org/officeDocument/2006/relationships/hyperlink" Target="http://tellmaps.com/uis/gende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gif"/><Relationship Id="rId5" Type="http://schemas.openxmlformats.org/officeDocument/2006/relationships/image" Target="../media/image36.png"/><Relationship Id="rId15" Type="http://schemas.openxmlformats.org/officeDocument/2006/relationships/image" Target="../media/image5.png"/><Relationship Id="rId10" Type="http://schemas.openxmlformats.org/officeDocument/2006/relationships/image" Target="../media/image41.png"/><Relationship Id="rId4" Type="http://schemas.openxmlformats.org/officeDocument/2006/relationships/image" Target="../media/image35.jpeg"/><Relationship Id="rId9" Type="http://schemas.openxmlformats.org/officeDocument/2006/relationships/image" Target="../media/image40.png"/><Relationship Id="rId14" Type="http://schemas.openxmlformats.org/officeDocument/2006/relationships/image" Target="../media/image45.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6.jpg"/><Relationship Id="rId5" Type="http://schemas.openxmlformats.org/officeDocument/2006/relationships/hyperlink" Target="http://www.fwis.fr/en/manifesto" TargetMode="External"/><Relationship Id="rId4" Type="http://schemas.openxmlformats.org/officeDocument/2006/relationships/image" Target="../media/image15.jpe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mailto:SAGA@unesco.org"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unesco.org/new/en/sag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6.jpg"/><Relationship Id="rId5" Type="http://schemas.openxmlformats.org/officeDocument/2006/relationships/hyperlink" Target="http://www.fwis.fr/en/manifesto" TargetMode="Externa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hyperlink" Target="https://en.unesco.org/sites/default/files/usr15_is_the_gender_gap_narrowing_in_science_and_engineering.pdf" TargetMode="Externa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62000" y="2128344"/>
            <a:ext cx="10668000" cy="1595357"/>
          </a:xfrm>
        </p:spPr>
        <p:txBody>
          <a:bodyPr anchor="ctr">
            <a:normAutofit/>
          </a:bodyPr>
          <a:lstStyle/>
          <a:p>
            <a:pPr>
              <a:lnSpc>
                <a:spcPct val="107000"/>
              </a:lnSpc>
              <a:spcAft>
                <a:spcPts val="1400"/>
              </a:spcAft>
            </a:pPr>
            <a:r>
              <a:rPr lang="it-IT" sz="3600" b="1" dirty="0" smtClean="0">
                <a:solidFill>
                  <a:srgbClr val="0070C0"/>
                </a:solidFill>
                <a:latin typeface="Calibri" panose="020F0502020204030204"/>
              </a:rPr>
              <a:t>Promoting gender equality in STEM: </a:t>
            </a:r>
            <a:br>
              <a:rPr lang="it-IT" sz="3600" b="1" dirty="0" smtClean="0">
                <a:solidFill>
                  <a:srgbClr val="0070C0"/>
                </a:solidFill>
                <a:latin typeface="Calibri" panose="020F0502020204030204"/>
              </a:rPr>
            </a:br>
            <a:r>
              <a:rPr lang="it-IT" sz="3600" b="1" dirty="0" smtClean="0">
                <a:solidFill>
                  <a:srgbClr val="0070C0"/>
                </a:solidFill>
                <a:latin typeface="Calibri" panose="020F0502020204030204"/>
              </a:rPr>
              <a:t>UNESCO and the SAGA Project</a:t>
            </a:r>
          </a:p>
        </p:txBody>
      </p:sp>
      <p:sp>
        <p:nvSpPr>
          <p:cNvPr id="3" name="Subtítulo 2"/>
          <p:cNvSpPr>
            <a:spLocks noGrp="1"/>
          </p:cNvSpPr>
          <p:nvPr>
            <p:ph type="subTitle" idx="1"/>
          </p:nvPr>
        </p:nvSpPr>
        <p:spPr>
          <a:xfrm>
            <a:off x="1496704" y="4377429"/>
            <a:ext cx="9144000" cy="460135"/>
          </a:xfrm>
        </p:spPr>
        <p:txBody>
          <a:bodyPr anchor="b">
            <a:normAutofit/>
          </a:bodyPr>
          <a:lstStyle/>
          <a:p>
            <a:r>
              <a:rPr lang="en-GB" b="1" dirty="0" smtClean="0">
                <a:solidFill>
                  <a:srgbClr val="0070C0"/>
                </a:solidFill>
                <a:ea typeface="+mj-ea"/>
                <a:cs typeface="+mj-cs"/>
              </a:rPr>
              <a:t>4 October 2016</a:t>
            </a:r>
            <a:endParaRPr lang="en-GB" b="1" dirty="0">
              <a:solidFill>
                <a:srgbClr val="0070C0"/>
              </a:solidFill>
              <a:ea typeface="+mj-ea"/>
              <a:cs typeface="+mj-cs"/>
            </a:endParaRPr>
          </a:p>
        </p:txBody>
      </p:sp>
      <p:sp>
        <p:nvSpPr>
          <p:cNvPr id="4" name="CuadroTexto 3"/>
          <p:cNvSpPr txBox="1"/>
          <p:nvPr/>
        </p:nvSpPr>
        <p:spPr>
          <a:xfrm>
            <a:off x="136264" y="5270078"/>
            <a:ext cx="6096000" cy="369332"/>
          </a:xfrm>
          <a:prstGeom prst="rect">
            <a:avLst/>
          </a:prstGeom>
          <a:noFill/>
        </p:spPr>
        <p:txBody>
          <a:bodyPr wrap="square" rtlCol="0">
            <a:spAutoFit/>
          </a:bodyPr>
          <a:lstStyle/>
          <a:p>
            <a:endParaRPr lang="en-GB" b="1" dirty="0" smtClean="0">
              <a:solidFill>
                <a:srgbClr val="0070C0"/>
              </a:solidFill>
              <a:ea typeface="+mj-ea"/>
              <a:cs typeface="+mj-cs"/>
            </a:endParaRPr>
          </a:p>
        </p:txBody>
      </p:sp>
      <p:sp>
        <p:nvSpPr>
          <p:cNvPr id="6" name="Rectángulo 5"/>
          <p:cNvSpPr/>
          <p:nvPr/>
        </p:nvSpPr>
        <p:spPr>
          <a:xfrm>
            <a:off x="5988423" y="5248202"/>
            <a:ext cx="6096000" cy="369332"/>
          </a:xfrm>
          <a:prstGeom prst="rect">
            <a:avLst/>
          </a:prstGeom>
        </p:spPr>
        <p:txBody>
          <a:bodyPr>
            <a:spAutoFit/>
          </a:bodyPr>
          <a:lstStyle/>
          <a:p>
            <a:pPr algn="r"/>
            <a:endParaRPr lang="en-GB" b="1" dirty="0">
              <a:solidFill>
                <a:srgbClr val="0070C0"/>
              </a:solidFill>
              <a:sym typeface="Verdana"/>
            </a:endParaRPr>
          </a:p>
        </p:txBody>
      </p:sp>
      <p:sp>
        <p:nvSpPr>
          <p:cNvPr id="12" name="11 Rectángulo"/>
          <p:cNvSpPr/>
          <p:nvPr/>
        </p:nvSpPr>
        <p:spPr>
          <a:xfrm>
            <a:off x="1767556" y="4831442"/>
            <a:ext cx="8656889" cy="1656864"/>
          </a:xfrm>
          <a:prstGeom prst="rect">
            <a:avLst/>
          </a:prstGeom>
        </p:spPr>
        <p:txBody>
          <a:bodyPr wrap="square">
            <a:spAutoFit/>
          </a:bodyPr>
          <a:lstStyle/>
          <a:p>
            <a:pPr algn="ctr">
              <a:spcAft>
                <a:spcPts val="1400"/>
              </a:spcAft>
            </a:pPr>
            <a:r>
              <a:rPr lang="en-GB" b="1" dirty="0" smtClean="0">
                <a:solidFill>
                  <a:srgbClr val="0070C0"/>
                </a:solidFill>
                <a:latin typeface="Calibri" panose="020F0502020204030204"/>
                <a:ea typeface="+mj-ea"/>
                <a:cs typeface="+mj-cs"/>
              </a:rPr>
              <a:t>Ernesto Fernández Polcuch</a:t>
            </a:r>
          </a:p>
          <a:p>
            <a:pPr algn="ctr"/>
            <a:r>
              <a:rPr lang="en-GB" b="1" dirty="0" smtClean="0">
                <a:solidFill>
                  <a:srgbClr val="0070C0"/>
                </a:solidFill>
                <a:latin typeface="Calibri" panose="020F0502020204030204"/>
                <a:ea typeface="+mj-ea"/>
                <a:cs typeface="+mj-cs"/>
              </a:rPr>
              <a:t>Chief of Section, Science Policy and Partnerships</a:t>
            </a:r>
          </a:p>
          <a:p>
            <a:pPr algn="ctr"/>
            <a:r>
              <a:rPr lang="en-GB" b="1" dirty="0" smtClean="0">
                <a:solidFill>
                  <a:srgbClr val="0070C0"/>
                </a:solidFill>
                <a:latin typeface="Calibri" panose="020F0502020204030204"/>
                <a:ea typeface="+mj-ea"/>
                <a:cs typeface="+mj-cs"/>
              </a:rPr>
              <a:t>Natural Science Sector, UNESCO</a:t>
            </a:r>
          </a:p>
          <a:p>
            <a:pPr algn="ctr"/>
            <a:r>
              <a:rPr lang="en-GB" b="1" dirty="0" smtClean="0">
                <a:solidFill>
                  <a:srgbClr val="0070C0"/>
                </a:solidFill>
                <a:latin typeface="Calibri" panose="020F0502020204030204"/>
                <a:ea typeface="+mj-ea"/>
                <a:cs typeface="+mj-cs"/>
              </a:rPr>
              <a:t>e.Fernandez-Polcuch@unesco.org</a:t>
            </a:r>
          </a:p>
          <a:p>
            <a:pPr algn="ctr"/>
            <a:r>
              <a:rPr lang="en-GB" b="1" dirty="0" smtClean="0">
                <a:solidFill>
                  <a:srgbClr val="0070C0"/>
                </a:solidFill>
                <a:latin typeface="Calibri" panose="020F0502020204030204"/>
                <a:ea typeface="+mj-ea"/>
                <a:cs typeface="+mj-cs"/>
              </a:rPr>
              <a:t>@</a:t>
            </a:r>
            <a:r>
              <a:rPr lang="en-GB" b="1" dirty="0" err="1" smtClean="0">
                <a:solidFill>
                  <a:srgbClr val="0070C0"/>
                </a:solidFill>
                <a:latin typeface="Calibri" panose="020F0502020204030204"/>
                <a:ea typeface="+mj-ea"/>
                <a:cs typeface="+mj-cs"/>
              </a:rPr>
              <a:t>efpolcuch</a:t>
            </a:r>
            <a:endParaRPr lang="en-GB" sz="2000" b="1" dirty="0" smtClean="0">
              <a:solidFill>
                <a:srgbClr val="0070C0"/>
              </a:solidFill>
              <a:latin typeface="Calibri" panose="020F0502020204030204"/>
              <a:ea typeface="+mj-ea"/>
              <a:cs typeface="+mj-cs"/>
            </a:endParaRPr>
          </a:p>
        </p:txBody>
      </p:sp>
      <p:sp>
        <p:nvSpPr>
          <p:cNvPr id="5" name="Rectángulo 4"/>
          <p:cNvSpPr/>
          <p:nvPr/>
        </p:nvSpPr>
        <p:spPr>
          <a:xfrm>
            <a:off x="4420862" y="3882268"/>
            <a:ext cx="3350276" cy="461665"/>
          </a:xfrm>
          <a:prstGeom prst="rect">
            <a:avLst/>
          </a:prstGeom>
        </p:spPr>
        <p:txBody>
          <a:bodyPr wrap="none">
            <a:spAutoFit/>
          </a:bodyPr>
          <a:lstStyle/>
          <a:p>
            <a:r>
              <a:rPr lang="en-GB" sz="2400" b="1" dirty="0">
                <a:solidFill>
                  <a:srgbClr val="0070C0"/>
                </a:solidFill>
              </a:rPr>
              <a:t>WIPO General Assembly </a:t>
            </a:r>
            <a:endParaRPr lang="es-UY" dirty="0"/>
          </a:p>
        </p:txBody>
      </p:sp>
    </p:spTree>
    <p:extLst>
      <p:ext uri="{BB962C8B-B14F-4D97-AF65-F5344CB8AC3E}">
        <p14:creationId xmlns:p14="http://schemas.microsoft.com/office/powerpoint/2010/main" val="2791573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12" name="Título 11"/>
          <p:cNvSpPr>
            <a:spLocks noGrp="1"/>
          </p:cNvSpPr>
          <p:nvPr>
            <p:ph type="title"/>
          </p:nvPr>
        </p:nvSpPr>
        <p:spPr/>
        <p:txBody>
          <a:bodyPr anchor="t"/>
          <a:lstStyle/>
          <a:p>
            <a:pPr algn="ctr"/>
            <a:r>
              <a:rPr lang="en-GB" dirty="0">
                <a:latin typeface="Calibri" pitchFamily="34" charset="0"/>
              </a:rPr>
              <a:t>UIS data visualisation </a:t>
            </a:r>
            <a:endParaRPr lang="es-UY" dirty="0"/>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5649" y="1160566"/>
            <a:ext cx="7180704" cy="5305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Imagen 17"/>
          <p:cNvPicPr>
            <a:picLocks noChangeAspect="1"/>
          </p:cNvPicPr>
          <p:nvPr/>
        </p:nvPicPr>
        <p:blipFill>
          <a:blip r:embed="rId4"/>
          <a:stretch>
            <a:fillRect/>
          </a:stretch>
        </p:blipFill>
        <p:spPr>
          <a:xfrm>
            <a:off x="2419385" y="6480015"/>
            <a:ext cx="7180704" cy="377985"/>
          </a:xfrm>
          <a:prstGeom prst="rect">
            <a:avLst/>
          </a:prstGeom>
        </p:spPr>
      </p:pic>
      <p:pic>
        <p:nvPicPr>
          <p:cNvPr id="6" name="Imagen 5"/>
          <p:cNvPicPr>
            <a:picLocks noChangeAspect="1"/>
          </p:cNvPicPr>
          <p:nvPr/>
        </p:nvPicPr>
        <p:blipFill>
          <a:blip r:embed="rId5"/>
          <a:stretch>
            <a:fillRect/>
          </a:stretch>
        </p:blipFill>
        <p:spPr>
          <a:xfrm>
            <a:off x="27348" y="71226"/>
            <a:ext cx="1068207" cy="1095250"/>
          </a:xfrm>
          <a:prstGeom prst="rect">
            <a:avLst/>
          </a:prstGeom>
        </p:spPr>
      </p:pic>
    </p:spTree>
    <p:extLst>
      <p:ext uri="{BB962C8B-B14F-4D97-AF65-F5344CB8AC3E}">
        <p14:creationId xmlns:p14="http://schemas.microsoft.com/office/powerpoint/2010/main" val="2077674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9" name="Title 8"/>
          <p:cNvSpPr>
            <a:spLocks noGrp="1"/>
          </p:cNvSpPr>
          <p:nvPr>
            <p:ph type="title"/>
          </p:nvPr>
        </p:nvSpPr>
        <p:spPr/>
        <p:txBody>
          <a:bodyPr/>
          <a:lstStyle/>
          <a:p>
            <a:r>
              <a:rPr lang="en-US" dirty="0">
                <a:latin typeface="Calibri" pitchFamily="34" charset="0"/>
              </a:rPr>
              <a:t>UNESCO </a:t>
            </a:r>
            <a:r>
              <a:rPr lang="en-US" dirty="0" err="1">
                <a:latin typeface="Calibri" pitchFamily="34" charset="0"/>
              </a:rPr>
              <a:t>eAtlas</a:t>
            </a:r>
            <a:r>
              <a:rPr lang="en-US" dirty="0">
                <a:latin typeface="Calibri" pitchFamily="34" charset="0"/>
              </a:rPr>
              <a:t> series and UIS </a:t>
            </a:r>
            <a:r>
              <a:rPr lang="en-US" dirty="0" smtClean="0">
                <a:latin typeface="Calibri" pitchFamily="34" charset="0"/>
              </a:rPr>
              <a:t>database</a:t>
            </a:r>
            <a:endParaRPr lang="en-GB" dirty="0"/>
          </a:p>
        </p:txBody>
      </p:sp>
      <p:sp>
        <p:nvSpPr>
          <p:cNvPr id="10" name="Content Placeholder 9"/>
          <p:cNvSpPr>
            <a:spLocks noGrp="1"/>
          </p:cNvSpPr>
          <p:nvPr>
            <p:ph idx="1"/>
          </p:nvPr>
        </p:nvSpPr>
        <p:spPr/>
        <p:txBody>
          <a:bodyPr/>
          <a:lstStyle/>
          <a:p>
            <a:r>
              <a:rPr lang="en-CA" dirty="0"/>
              <a:t>Database: </a:t>
            </a:r>
            <a:r>
              <a:rPr lang="en-CA" dirty="0">
                <a:hlinkClick r:id="rId3"/>
              </a:rPr>
              <a:t>www.uis.unesco.org/datacentre/</a:t>
            </a:r>
            <a:r>
              <a:rPr lang="en-CA" dirty="0"/>
              <a:t> </a:t>
            </a:r>
          </a:p>
          <a:p>
            <a:endParaRPr lang="en-CA" dirty="0"/>
          </a:p>
          <a:p>
            <a:r>
              <a:rPr lang="en-CA" dirty="0"/>
              <a:t>UNESCO </a:t>
            </a:r>
            <a:r>
              <a:rPr lang="en-CA" dirty="0" err="1"/>
              <a:t>eAtlas</a:t>
            </a:r>
            <a:r>
              <a:rPr lang="en-CA" dirty="0"/>
              <a:t> of Gender Inequality in </a:t>
            </a:r>
            <a:r>
              <a:rPr lang="en-CA" dirty="0" smtClean="0"/>
              <a:t>Education </a:t>
            </a:r>
            <a:r>
              <a:rPr lang="en-GB" dirty="0" smtClean="0">
                <a:hlinkClick r:id="rId4"/>
              </a:rPr>
              <a:t>http</a:t>
            </a:r>
            <a:r>
              <a:rPr lang="en-GB" dirty="0">
                <a:hlinkClick r:id="rId4"/>
              </a:rPr>
              <a:t>://tellmaps.com/uis/gender/</a:t>
            </a:r>
            <a:r>
              <a:rPr lang="en-GB" dirty="0"/>
              <a:t> </a:t>
            </a:r>
          </a:p>
          <a:p>
            <a:endParaRPr lang="en-GB" dirty="0"/>
          </a:p>
          <a:p>
            <a:r>
              <a:rPr lang="en-CA" dirty="0"/>
              <a:t>UNESCO </a:t>
            </a:r>
            <a:r>
              <a:rPr lang="en-CA" dirty="0" err="1"/>
              <a:t>eAtlas</a:t>
            </a:r>
            <a:r>
              <a:rPr lang="en-CA" dirty="0"/>
              <a:t> of Research and Experimental </a:t>
            </a:r>
            <a:r>
              <a:rPr lang="en-CA" dirty="0" smtClean="0"/>
              <a:t>Development </a:t>
            </a:r>
            <a:r>
              <a:rPr lang="en-CA" dirty="0" smtClean="0">
                <a:hlinkClick r:id="rId5"/>
              </a:rPr>
              <a:t>http</a:t>
            </a:r>
            <a:r>
              <a:rPr lang="en-CA" dirty="0">
                <a:hlinkClick r:id="rId5"/>
              </a:rPr>
              <a:t>://www.tellmaps.com/uis/rd/</a:t>
            </a:r>
            <a:r>
              <a:rPr lang="en-CA" dirty="0"/>
              <a:t> </a:t>
            </a:r>
          </a:p>
        </p:txBody>
      </p:sp>
      <p:sp>
        <p:nvSpPr>
          <p:cNvPr id="5" name="Title 1"/>
          <p:cNvSpPr txBox="1">
            <a:spLocks/>
          </p:cNvSpPr>
          <p:nvPr/>
        </p:nvSpPr>
        <p:spPr>
          <a:xfrm>
            <a:off x="3881887" y="5511800"/>
            <a:ext cx="8229600" cy="113982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pic>
        <p:nvPicPr>
          <p:cNvPr id="7" name="Imagen 6"/>
          <p:cNvPicPr>
            <a:picLocks noChangeAspect="1"/>
          </p:cNvPicPr>
          <p:nvPr/>
        </p:nvPicPr>
        <p:blipFill>
          <a:blip r:embed="rId6"/>
          <a:stretch>
            <a:fillRect/>
          </a:stretch>
        </p:blipFill>
        <p:spPr>
          <a:xfrm>
            <a:off x="27348" y="71226"/>
            <a:ext cx="1068207" cy="1095250"/>
          </a:xfrm>
          <a:prstGeom prst="rect">
            <a:avLst/>
          </a:prstGeom>
        </p:spPr>
      </p:pic>
    </p:spTree>
    <p:extLst>
      <p:ext uri="{BB962C8B-B14F-4D97-AF65-F5344CB8AC3E}">
        <p14:creationId xmlns:p14="http://schemas.microsoft.com/office/powerpoint/2010/main" val="615769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pic>
        <p:nvPicPr>
          <p:cNvPr id="6" name="Content Placeholder 5"/>
          <p:cNvPicPr>
            <a:picLocks noChangeAspect="1"/>
          </p:cNvPicPr>
          <p:nvPr/>
        </p:nvPicPr>
        <p:blipFill rotWithShape="1">
          <a:blip r:embed="rId3">
            <a:extLst>
              <a:ext uri="{28A0092B-C50C-407E-A947-70E740481C1C}">
                <a14:useLocalDpi xmlns:a14="http://schemas.microsoft.com/office/drawing/2010/main" val="0"/>
              </a:ext>
            </a:extLst>
          </a:blip>
          <a:srcRect l="635" t="15615" r="702" b="944"/>
          <a:stretch/>
        </p:blipFill>
        <p:spPr>
          <a:xfrm>
            <a:off x="1764030" y="1297304"/>
            <a:ext cx="8663940" cy="5417821"/>
          </a:xfrm>
          <a:prstGeom prst="rect">
            <a:avLst/>
          </a:prstGeom>
        </p:spPr>
      </p:pic>
      <p:sp>
        <p:nvSpPr>
          <p:cNvPr id="2" name="Título 1"/>
          <p:cNvSpPr>
            <a:spLocks noGrp="1"/>
          </p:cNvSpPr>
          <p:nvPr>
            <p:ph type="title"/>
          </p:nvPr>
        </p:nvSpPr>
        <p:spPr/>
        <p:txBody>
          <a:bodyPr anchor="t"/>
          <a:lstStyle/>
          <a:p>
            <a:pPr algn="ctr"/>
            <a:r>
              <a:rPr lang="en-GB" dirty="0" smtClean="0"/>
              <a:t>Share of girls in primary education </a:t>
            </a:r>
            <a:br>
              <a:rPr lang="en-GB" dirty="0" smtClean="0"/>
            </a:br>
            <a:r>
              <a:rPr lang="en-GB" dirty="0" smtClean="0"/>
              <a:t>(gross enrolment ratio)</a:t>
            </a:r>
            <a:endParaRPr lang="en-GB" dirty="0"/>
          </a:p>
        </p:txBody>
      </p:sp>
      <p:sp>
        <p:nvSpPr>
          <p:cNvPr id="7" name="TextBox 6"/>
          <p:cNvSpPr txBox="1"/>
          <p:nvPr/>
        </p:nvSpPr>
        <p:spPr>
          <a:xfrm>
            <a:off x="10342245" y="5778542"/>
            <a:ext cx="540533" cy="253916"/>
          </a:xfrm>
          <a:prstGeom prst="rect">
            <a:avLst/>
          </a:prstGeom>
          <a:noFill/>
        </p:spPr>
        <p:txBody>
          <a:bodyPr wrap="none" rtlCol="0">
            <a:spAutoFit/>
          </a:bodyPr>
          <a:lstStyle/>
          <a:p>
            <a:r>
              <a:rPr lang="en-CA" sz="1000" dirty="0" smtClean="0"/>
              <a:t>(2015)</a:t>
            </a:r>
            <a:endParaRPr lang="en-GB" sz="1000" dirty="0"/>
          </a:p>
        </p:txBody>
      </p:sp>
      <p:pic>
        <p:nvPicPr>
          <p:cNvPr id="8" name="Imagen 7"/>
          <p:cNvPicPr>
            <a:picLocks noChangeAspect="1"/>
          </p:cNvPicPr>
          <p:nvPr/>
        </p:nvPicPr>
        <p:blipFill>
          <a:blip r:embed="rId4"/>
          <a:stretch>
            <a:fillRect/>
          </a:stretch>
        </p:blipFill>
        <p:spPr>
          <a:xfrm>
            <a:off x="27348" y="71226"/>
            <a:ext cx="1068207" cy="1095250"/>
          </a:xfrm>
          <a:prstGeom prst="rect">
            <a:avLst/>
          </a:prstGeom>
        </p:spPr>
      </p:pic>
    </p:spTree>
    <p:extLst>
      <p:ext uri="{BB962C8B-B14F-4D97-AF65-F5344CB8AC3E}">
        <p14:creationId xmlns:p14="http://schemas.microsoft.com/office/powerpoint/2010/main" val="3812142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pic>
        <p:nvPicPr>
          <p:cNvPr id="8" name="Imagen 7"/>
          <p:cNvPicPr>
            <a:picLocks noChangeAspect="1"/>
          </p:cNvPicPr>
          <p:nvPr/>
        </p:nvPicPr>
        <p:blipFill>
          <a:blip r:embed="rId3"/>
          <a:stretch>
            <a:fillRect/>
          </a:stretch>
        </p:blipFill>
        <p:spPr>
          <a:xfrm>
            <a:off x="2157643" y="1307504"/>
            <a:ext cx="7876715" cy="5407621"/>
          </a:xfrm>
          <a:prstGeom prst="rect">
            <a:avLst/>
          </a:prstGeom>
          <a:effectLst>
            <a:outerShdw blurRad="50800" dist="38100" dir="2700000" algn="tl" rotWithShape="0">
              <a:prstClr val="black">
                <a:alpha val="40000"/>
              </a:prstClr>
            </a:outerShdw>
          </a:effectLst>
        </p:spPr>
      </p:pic>
      <p:sp>
        <p:nvSpPr>
          <p:cNvPr id="2" name="Título 1"/>
          <p:cNvSpPr>
            <a:spLocks noGrp="1"/>
          </p:cNvSpPr>
          <p:nvPr>
            <p:ph type="title"/>
          </p:nvPr>
        </p:nvSpPr>
        <p:spPr/>
        <p:txBody>
          <a:bodyPr anchor="t">
            <a:normAutofit/>
          </a:bodyPr>
          <a:lstStyle/>
          <a:p>
            <a:pPr lvl="0" algn="ctr"/>
            <a:r>
              <a:rPr lang="en-US" altLang="en-US" kern="0" dirty="0">
                <a:solidFill>
                  <a:schemeClr val="accent1">
                    <a:lumMod val="75000"/>
                  </a:schemeClr>
                </a:solidFill>
                <a:cs typeface="Arial"/>
              </a:rPr>
              <a:t>Share of women enrolled in tertiary education </a:t>
            </a:r>
            <a:br>
              <a:rPr lang="en-US" altLang="en-US" kern="0" dirty="0">
                <a:solidFill>
                  <a:schemeClr val="accent1">
                    <a:lumMod val="75000"/>
                  </a:schemeClr>
                </a:solidFill>
                <a:cs typeface="Arial"/>
              </a:rPr>
            </a:br>
            <a:r>
              <a:rPr lang="en-US" altLang="en-US" kern="0" dirty="0">
                <a:solidFill>
                  <a:schemeClr val="accent1">
                    <a:lumMod val="75000"/>
                  </a:schemeClr>
                </a:solidFill>
                <a:cs typeface="Arial"/>
              </a:rPr>
              <a:t>(gross enrolment ratio</a:t>
            </a:r>
            <a:r>
              <a:rPr lang="en-US" altLang="en-US" kern="0" dirty="0" smtClean="0">
                <a:solidFill>
                  <a:schemeClr val="accent1">
                    <a:lumMod val="75000"/>
                  </a:schemeClr>
                </a:solidFill>
                <a:cs typeface="Arial"/>
              </a:rPr>
              <a:t>)</a:t>
            </a:r>
            <a:endParaRPr lang="es-UY" dirty="0"/>
          </a:p>
        </p:txBody>
      </p:sp>
      <p:sp>
        <p:nvSpPr>
          <p:cNvPr id="9" name="TextBox 8"/>
          <p:cNvSpPr txBox="1"/>
          <p:nvPr/>
        </p:nvSpPr>
        <p:spPr>
          <a:xfrm>
            <a:off x="9615189" y="5907330"/>
            <a:ext cx="466794" cy="246221"/>
          </a:xfrm>
          <a:prstGeom prst="rect">
            <a:avLst/>
          </a:prstGeom>
          <a:noFill/>
        </p:spPr>
        <p:txBody>
          <a:bodyPr wrap="none" rtlCol="0">
            <a:spAutoFit/>
          </a:bodyPr>
          <a:lstStyle/>
          <a:p>
            <a:r>
              <a:rPr lang="en-CA" sz="1000" dirty="0" smtClean="0"/>
              <a:t>(</a:t>
            </a:r>
            <a:r>
              <a:rPr lang="en-CA" sz="800" dirty="0" smtClean="0"/>
              <a:t>2015</a:t>
            </a:r>
            <a:r>
              <a:rPr lang="en-CA" sz="1000" dirty="0" smtClean="0"/>
              <a:t>)</a:t>
            </a:r>
            <a:endParaRPr lang="en-GB" sz="1000" dirty="0"/>
          </a:p>
        </p:txBody>
      </p:sp>
      <p:pic>
        <p:nvPicPr>
          <p:cNvPr id="6" name="Imagen 5"/>
          <p:cNvPicPr>
            <a:picLocks noChangeAspect="1"/>
          </p:cNvPicPr>
          <p:nvPr/>
        </p:nvPicPr>
        <p:blipFill>
          <a:blip r:embed="rId4"/>
          <a:stretch>
            <a:fillRect/>
          </a:stretch>
        </p:blipFill>
        <p:spPr>
          <a:xfrm>
            <a:off x="27348" y="71226"/>
            <a:ext cx="1068207" cy="1095250"/>
          </a:xfrm>
          <a:prstGeom prst="rect">
            <a:avLst/>
          </a:prstGeom>
        </p:spPr>
      </p:pic>
    </p:spTree>
    <p:extLst>
      <p:ext uri="{BB962C8B-B14F-4D97-AF65-F5344CB8AC3E}">
        <p14:creationId xmlns:p14="http://schemas.microsoft.com/office/powerpoint/2010/main" val="2918036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pic>
        <p:nvPicPr>
          <p:cNvPr id="7" name="Imagen 6"/>
          <p:cNvPicPr>
            <a:picLocks noChangeAspect="1"/>
          </p:cNvPicPr>
          <p:nvPr/>
        </p:nvPicPr>
        <p:blipFill>
          <a:blip r:embed="rId3"/>
          <a:stretch>
            <a:fillRect/>
          </a:stretch>
        </p:blipFill>
        <p:spPr>
          <a:xfrm>
            <a:off x="2157643" y="1307504"/>
            <a:ext cx="7876715" cy="5407621"/>
          </a:xfrm>
          <a:prstGeom prst="rect">
            <a:avLst/>
          </a:prstGeom>
          <a:effectLst>
            <a:outerShdw blurRad="50800" dist="38100" dir="2700000" algn="tl" rotWithShape="0">
              <a:prstClr val="black">
                <a:alpha val="40000"/>
              </a:prstClr>
            </a:outerShdw>
          </a:effectLst>
        </p:spPr>
      </p:pic>
      <p:sp>
        <p:nvSpPr>
          <p:cNvPr id="2" name="Título 1"/>
          <p:cNvSpPr>
            <a:spLocks noGrp="1"/>
          </p:cNvSpPr>
          <p:nvPr>
            <p:ph type="title"/>
          </p:nvPr>
        </p:nvSpPr>
        <p:spPr/>
        <p:txBody>
          <a:bodyPr anchor="t">
            <a:normAutofit/>
          </a:bodyPr>
          <a:lstStyle/>
          <a:p>
            <a:pPr lvl="0" algn="ctr"/>
            <a:r>
              <a:rPr lang="en-GB" altLang="en-US" kern="0" dirty="0">
                <a:solidFill>
                  <a:schemeClr val="accent1">
                    <a:lumMod val="75000"/>
                  </a:schemeClr>
                </a:solidFill>
                <a:cs typeface="Arial"/>
              </a:rPr>
              <a:t>Share of female graduates from</a:t>
            </a:r>
            <a:br>
              <a:rPr lang="en-GB" altLang="en-US" kern="0" dirty="0">
                <a:solidFill>
                  <a:schemeClr val="accent1">
                    <a:lumMod val="75000"/>
                  </a:schemeClr>
                </a:solidFill>
                <a:cs typeface="Arial"/>
              </a:rPr>
            </a:br>
            <a:r>
              <a:rPr lang="en-GB" altLang="en-US" kern="0" dirty="0">
                <a:solidFill>
                  <a:schemeClr val="accent1">
                    <a:lumMod val="75000"/>
                  </a:schemeClr>
                </a:solidFill>
                <a:cs typeface="Arial"/>
              </a:rPr>
              <a:t>Bachelor’s </a:t>
            </a:r>
            <a:r>
              <a:rPr lang="en-GB" altLang="en-US" kern="0" dirty="0" smtClean="0">
                <a:solidFill>
                  <a:schemeClr val="accent1">
                    <a:lumMod val="75000"/>
                  </a:schemeClr>
                </a:solidFill>
                <a:cs typeface="Arial"/>
              </a:rPr>
              <a:t>programmes</a:t>
            </a:r>
            <a:endParaRPr lang="en-GB" dirty="0"/>
          </a:p>
        </p:txBody>
      </p:sp>
      <p:sp>
        <p:nvSpPr>
          <p:cNvPr id="8" name="TextBox 7"/>
          <p:cNvSpPr txBox="1"/>
          <p:nvPr/>
        </p:nvSpPr>
        <p:spPr>
          <a:xfrm>
            <a:off x="9605664" y="5854153"/>
            <a:ext cx="466794" cy="246221"/>
          </a:xfrm>
          <a:prstGeom prst="rect">
            <a:avLst/>
          </a:prstGeom>
          <a:noFill/>
        </p:spPr>
        <p:txBody>
          <a:bodyPr wrap="none" rtlCol="0">
            <a:spAutoFit/>
          </a:bodyPr>
          <a:lstStyle/>
          <a:p>
            <a:r>
              <a:rPr lang="en-CA" sz="1000" dirty="0" smtClean="0"/>
              <a:t>(</a:t>
            </a:r>
            <a:r>
              <a:rPr lang="en-CA" sz="800" dirty="0" smtClean="0"/>
              <a:t>2015</a:t>
            </a:r>
            <a:r>
              <a:rPr lang="en-CA" sz="1000" dirty="0" smtClean="0"/>
              <a:t>)</a:t>
            </a:r>
            <a:endParaRPr lang="en-GB" sz="1000" dirty="0"/>
          </a:p>
        </p:txBody>
      </p:sp>
      <p:pic>
        <p:nvPicPr>
          <p:cNvPr id="6" name="Imagen 5"/>
          <p:cNvPicPr>
            <a:picLocks noChangeAspect="1"/>
          </p:cNvPicPr>
          <p:nvPr/>
        </p:nvPicPr>
        <p:blipFill>
          <a:blip r:embed="rId4"/>
          <a:stretch>
            <a:fillRect/>
          </a:stretch>
        </p:blipFill>
        <p:spPr>
          <a:xfrm>
            <a:off x="27348" y="71226"/>
            <a:ext cx="1068207" cy="1095250"/>
          </a:xfrm>
          <a:prstGeom prst="rect">
            <a:avLst/>
          </a:prstGeom>
        </p:spPr>
      </p:pic>
    </p:spTree>
    <p:extLst>
      <p:ext uri="{BB962C8B-B14F-4D97-AF65-F5344CB8AC3E}">
        <p14:creationId xmlns:p14="http://schemas.microsoft.com/office/powerpoint/2010/main" val="715451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pic>
        <p:nvPicPr>
          <p:cNvPr id="9" name="Imagen 8"/>
          <p:cNvPicPr>
            <a:picLocks noChangeAspect="1"/>
          </p:cNvPicPr>
          <p:nvPr/>
        </p:nvPicPr>
        <p:blipFill>
          <a:blip r:embed="rId3"/>
          <a:stretch>
            <a:fillRect/>
          </a:stretch>
        </p:blipFill>
        <p:spPr>
          <a:xfrm>
            <a:off x="2169836" y="1307504"/>
            <a:ext cx="7852329" cy="5407621"/>
          </a:xfrm>
          <a:prstGeom prst="rect">
            <a:avLst/>
          </a:prstGeom>
          <a:effectLst>
            <a:outerShdw blurRad="50800" dist="38100" dir="2700000" algn="tl" rotWithShape="0">
              <a:prstClr val="black">
                <a:alpha val="40000"/>
              </a:prstClr>
            </a:outerShdw>
          </a:effectLst>
        </p:spPr>
      </p:pic>
      <p:sp>
        <p:nvSpPr>
          <p:cNvPr id="2" name="Título 1"/>
          <p:cNvSpPr>
            <a:spLocks noGrp="1"/>
          </p:cNvSpPr>
          <p:nvPr>
            <p:ph type="title"/>
          </p:nvPr>
        </p:nvSpPr>
        <p:spPr/>
        <p:txBody>
          <a:bodyPr anchor="t">
            <a:normAutofit/>
          </a:bodyPr>
          <a:lstStyle/>
          <a:p>
            <a:pPr lvl="0" algn="ctr"/>
            <a:r>
              <a:rPr lang="en-GB" altLang="en-US" kern="0" dirty="0" smtClean="0">
                <a:solidFill>
                  <a:schemeClr val="accent1">
                    <a:lumMod val="75000"/>
                  </a:schemeClr>
                </a:solidFill>
                <a:cs typeface="Arial"/>
              </a:rPr>
              <a:t>Share of female graduates from </a:t>
            </a:r>
            <a:br>
              <a:rPr lang="en-GB" altLang="en-US" kern="0" dirty="0" smtClean="0">
                <a:solidFill>
                  <a:schemeClr val="accent1">
                    <a:lumMod val="75000"/>
                  </a:schemeClr>
                </a:solidFill>
                <a:cs typeface="Arial"/>
              </a:rPr>
            </a:br>
            <a:r>
              <a:rPr lang="en-GB" altLang="en-US" kern="0" dirty="0" smtClean="0">
                <a:solidFill>
                  <a:schemeClr val="accent1">
                    <a:lumMod val="75000"/>
                  </a:schemeClr>
                </a:solidFill>
                <a:cs typeface="Arial"/>
              </a:rPr>
              <a:t>Master’s programmes</a:t>
            </a:r>
            <a:endParaRPr lang="en-GB" dirty="0"/>
          </a:p>
        </p:txBody>
      </p:sp>
      <p:sp>
        <p:nvSpPr>
          <p:cNvPr id="8" name="TextBox 7"/>
          <p:cNvSpPr txBox="1"/>
          <p:nvPr/>
        </p:nvSpPr>
        <p:spPr>
          <a:xfrm>
            <a:off x="9593471" y="5854153"/>
            <a:ext cx="466794" cy="246221"/>
          </a:xfrm>
          <a:prstGeom prst="rect">
            <a:avLst/>
          </a:prstGeom>
          <a:noFill/>
        </p:spPr>
        <p:txBody>
          <a:bodyPr wrap="none" rtlCol="0">
            <a:spAutoFit/>
          </a:bodyPr>
          <a:lstStyle/>
          <a:p>
            <a:r>
              <a:rPr lang="en-CA" sz="1000" dirty="0" smtClean="0"/>
              <a:t>(</a:t>
            </a:r>
            <a:r>
              <a:rPr lang="en-CA" sz="800" dirty="0" smtClean="0"/>
              <a:t>2015</a:t>
            </a:r>
            <a:r>
              <a:rPr lang="en-CA" sz="1000" dirty="0" smtClean="0"/>
              <a:t>)</a:t>
            </a:r>
            <a:endParaRPr lang="en-GB" sz="1000" dirty="0"/>
          </a:p>
        </p:txBody>
      </p:sp>
      <p:pic>
        <p:nvPicPr>
          <p:cNvPr id="6" name="Imagen 5"/>
          <p:cNvPicPr>
            <a:picLocks noChangeAspect="1"/>
          </p:cNvPicPr>
          <p:nvPr/>
        </p:nvPicPr>
        <p:blipFill>
          <a:blip r:embed="rId4"/>
          <a:stretch>
            <a:fillRect/>
          </a:stretch>
        </p:blipFill>
        <p:spPr>
          <a:xfrm>
            <a:off x="27348" y="71226"/>
            <a:ext cx="1068207" cy="1095250"/>
          </a:xfrm>
          <a:prstGeom prst="rect">
            <a:avLst/>
          </a:prstGeom>
        </p:spPr>
      </p:pic>
    </p:spTree>
    <p:extLst>
      <p:ext uri="{BB962C8B-B14F-4D97-AF65-F5344CB8AC3E}">
        <p14:creationId xmlns:p14="http://schemas.microsoft.com/office/powerpoint/2010/main" val="758722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pic>
        <p:nvPicPr>
          <p:cNvPr id="8" name="Imagen 7"/>
          <p:cNvPicPr>
            <a:picLocks noChangeAspect="1"/>
          </p:cNvPicPr>
          <p:nvPr/>
        </p:nvPicPr>
        <p:blipFill>
          <a:blip r:embed="rId3"/>
          <a:stretch>
            <a:fillRect/>
          </a:stretch>
        </p:blipFill>
        <p:spPr>
          <a:xfrm>
            <a:off x="2175932" y="1307504"/>
            <a:ext cx="7840136" cy="5407621"/>
          </a:xfrm>
          <a:prstGeom prst="rect">
            <a:avLst/>
          </a:prstGeom>
          <a:effectLst>
            <a:outerShdw blurRad="50800" dist="38100" dir="2700000" algn="tl" rotWithShape="0">
              <a:prstClr val="black">
                <a:alpha val="40000"/>
              </a:prstClr>
            </a:outerShdw>
          </a:effectLst>
        </p:spPr>
      </p:pic>
      <p:sp>
        <p:nvSpPr>
          <p:cNvPr id="2" name="Título 1"/>
          <p:cNvSpPr>
            <a:spLocks noGrp="1"/>
          </p:cNvSpPr>
          <p:nvPr>
            <p:ph type="title"/>
          </p:nvPr>
        </p:nvSpPr>
        <p:spPr/>
        <p:txBody>
          <a:bodyPr anchor="t">
            <a:normAutofit/>
          </a:bodyPr>
          <a:lstStyle/>
          <a:p>
            <a:pPr lvl="0" algn="ctr"/>
            <a:r>
              <a:rPr lang="en-GB" altLang="en-US" kern="0" dirty="0" smtClean="0">
                <a:solidFill>
                  <a:schemeClr val="accent1">
                    <a:lumMod val="75000"/>
                  </a:schemeClr>
                </a:solidFill>
                <a:cs typeface="Arial"/>
              </a:rPr>
              <a:t>Share of graduates from PhD programmes</a:t>
            </a:r>
            <a:endParaRPr lang="en-GB" dirty="0"/>
          </a:p>
        </p:txBody>
      </p:sp>
      <p:sp>
        <p:nvSpPr>
          <p:cNvPr id="9" name="TextBox 8"/>
          <p:cNvSpPr txBox="1"/>
          <p:nvPr/>
        </p:nvSpPr>
        <p:spPr>
          <a:xfrm>
            <a:off x="9587374" y="5850180"/>
            <a:ext cx="466794" cy="246221"/>
          </a:xfrm>
          <a:prstGeom prst="rect">
            <a:avLst/>
          </a:prstGeom>
          <a:noFill/>
        </p:spPr>
        <p:txBody>
          <a:bodyPr wrap="none" rtlCol="0">
            <a:spAutoFit/>
          </a:bodyPr>
          <a:lstStyle/>
          <a:p>
            <a:r>
              <a:rPr lang="en-CA" sz="1000" dirty="0" smtClean="0"/>
              <a:t>(</a:t>
            </a:r>
            <a:r>
              <a:rPr lang="en-CA" sz="800" dirty="0" smtClean="0"/>
              <a:t>2015</a:t>
            </a:r>
            <a:r>
              <a:rPr lang="en-CA" sz="1000" dirty="0" smtClean="0"/>
              <a:t>)</a:t>
            </a:r>
            <a:endParaRPr lang="en-GB" sz="1000" dirty="0"/>
          </a:p>
        </p:txBody>
      </p:sp>
      <p:pic>
        <p:nvPicPr>
          <p:cNvPr id="6" name="Imagen 5"/>
          <p:cNvPicPr>
            <a:picLocks noChangeAspect="1"/>
          </p:cNvPicPr>
          <p:nvPr/>
        </p:nvPicPr>
        <p:blipFill>
          <a:blip r:embed="rId4"/>
          <a:stretch>
            <a:fillRect/>
          </a:stretch>
        </p:blipFill>
        <p:spPr>
          <a:xfrm>
            <a:off x="27348" y="71226"/>
            <a:ext cx="1068207" cy="1095250"/>
          </a:xfrm>
          <a:prstGeom prst="rect">
            <a:avLst/>
          </a:prstGeom>
        </p:spPr>
      </p:pic>
    </p:spTree>
    <p:extLst>
      <p:ext uri="{BB962C8B-B14F-4D97-AF65-F5344CB8AC3E}">
        <p14:creationId xmlns:p14="http://schemas.microsoft.com/office/powerpoint/2010/main" val="1462169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pic>
        <p:nvPicPr>
          <p:cNvPr id="12" name="Imagen 11"/>
          <p:cNvPicPr>
            <a:picLocks noChangeAspect="1"/>
          </p:cNvPicPr>
          <p:nvPr/>
        </p:nvPicPr>
        <p:blipFill>
          <a:blip r:embed="rId3"/>
          <a:stretch>
            <a:fillRect/>
          </a:stretch>
        </p:blipFill>
        <p:spPr>
          <a:xfrm>
            <a:off x="2157643" y="1307504"/>
            <a:ext cx="7876715" cy="5407621"/>
          </a:xfrm>
          <a:prstGeom prst="rect">
            <a:avLst/>
          </a:prstGeom>
          <a:effectLst>
            <a:outerShdw blurRad="50800" dist="38100" dir="2700000" algn="tl" rotWithShape="0">
              <a:prstClr val="black">
                <a:alpha val="40000"/>
              </a:prstClr>
            </a:outerShdw>
          </a:effectLst>
        </p:spPr>
      </p:pic>
      <p:sp>
        <p:nvSpPr>
          <p:cNvPr id="2" name="Título 1"/>
          <p:cNvSpPr>
            <a:spLocks noGrp="1"/>
          </p:cNvSpPr>
          <p:nvPr>
            <p:ph type="title"/>
          </p:nvPr>
        </p:nvSpPr>
        <p:spPr/>
        <p:txBody>
          <a:bodyPr anchor="t">
            <a:normAutofit/>
          </a:bodyPr>
          <a:lstStyle/>
          <a:p>
            <a:pPr lvl="0" algn="ctr"/>
            <a:r>
              <a:rPr lang="en-US" altLang="en-US" kern="0" dirty="0">
                <a:solidFill>
                  <a:schemeClr val="accent1">
                    <a:lumMod val="75000"/>
                  </a:schemeClr>
                </a:solidFill>
                <a:cs typeface="Arial"/>
              </a:rPr>
              <a:t>Share of female teachers </a:t>
            </a:r>
            <a:r>
              <a:rPr lang="en-US" altLang="en-US" kern="0" dirty="0" smtClean="0">
                <a:solidFill>
                  <a:schemeClr val="accent1">
                    <a:lumMod val="75000"/>
                  </a:schemeClr>
                </a:solidFill>
                <a:cs typeface="Arial"/>
              </a:rPr>
              <a:t>in tertiary education</a:t>
            </a:r>
            <a:endParaRPr lang="es-UY" dirty="0"/>
          </a:p>
        </p:txBody>
      </p:sp>
      <p:sp>
        <p:nvSpPr>
          <p:cNvPr id="8" name="TextBox 7"/>
          <p:cNvSpPr txBox="1"/>
          <p:nvPr/>
        </p:nvSpPr>
        <p:spPr>
          <a:xfrm>
            <a:off x="9620249" y="5886450"/>
            <a:ext cx="450764" cy="215444"/>
          </a:xfrm>
          <a:prstGeom prst="rect">
            <a:avLst/>
          </a:prstGeom>
          <a:noFill/>
        </p:spPr>
        <p:txBody>
          <a:bodyPr wrap="none" rtlCol="0">
            <a:spAutoFit/>
          </a:bodyPr>
          <a:lstStyle/>
          <a:p>
            <a:r>
              <a:rPr lang="en-CA" sz="800" dirty="0" smtClean="0"/>
              <a:t>(2015)</a:t>
            </a:r>
            <a:endParaRPr lang="en-GB" sz="800" dirty="0"/>
          </a:p>
        </p:txBody>
      </p:sp>
      <p:pic>
        <p:nvPicPr>
          <p:cNvPr id="7" name="Imagen 6"/>
          <p:cNvPicPr>
            <a:picLocks noChangeAspect="1"/>
          </p:cNvPicPr>
          <p:nvPr/>
        </p:nvPicPr>
        <p:blipFill>
          <a:blip r:embed="rId4"/>
          <a:stretch>
            <a:fillRect/>
          </a:stretch>
        </p:blipFill>
        <p:spPr>
          <a:xfrm>
            <a:off x="27348" y="71226"/>
            <a:ext cx="1068207" cy="1095250"/>
          </a:xfrm>
          <a:prstGeom prst="rect">
            <a:avLst/>
          </a:prstGeom>
        </p:spPr>
      </p:pic>
    </p:spTree>
    <p:extLst>
      <p:ext uri="{BB962C8B-B14F-4D97-AF65-F5344CB8AC3E}">
        <p14:creationId xmlns:p14="http://schemas.microsoft.com/office/powerpoint/2010/main" val="4136878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pic>
        <p:nvPicPr>
          <p:cNvPr id="7" name="Imagen 6"/>
          <p:cNvPicPr>
            <a:picLocks noChangeAspect="1"/>
          </p:cNvPicPr>
          <p:nvPr/>
        </p:nvPicPr>
        <p:blipFill>
          <a:blip r:embed="rId3"/>
          <a:stretch>
            <a:fillRect/>
          </a:stretch>
        </p:blipFill>
        <p:spPr>
          <a:xfrm>
            <a:off x="2182029" y="1307504"/>
            <a:ext cx="7827942" cy="5407621"/>
          </a:xfrm>
          <a:prstGeom prst="rect">
            <a:avLst/>
          </a:prstGeom>
          <a:effectLst>
            <a:outerShdw blurRad="50800" dist="38100" dir="2700000" algn="tl" rotWithShape="0">
              <a:prstClr val="black">
                <a:alpha val="40000"/>
              </a:prstClr>
            </a:outerShdw>
          </a:effectLst>
        </p:spPr>
      </p:pic>
      <p:sp>
        <p:nvSpPr>
          <p:cNvPr id="2" name="Título 1"/>
          <p:cNvSpPr>
            <a:spLocks noGrp="1"/>
          </p:cNvSpPr>
          <p:nvPr>
            <p:ph type="title"/>
          </p:nvPr>
        </p:nvSpPr>
        <p:spPr/>
        <p:txBody>
          <a:bodyPr anchor="t"/>
          <a:lstStyle/>
          <a:p>
            <a:pPr lvl="0" algn="ctr"/>
            <a:r>
              <a:rPr lang="en-US" altLang="en-US" kern="0" dirty="0">
                <a:solidFill>
                  <a:schemeClr val="accent1">
                    <a:lumMod val="75000"/>
                  </a:schemeClr>
                </a:solidFill>
                <a:cs typeface="Arial"/>
              </a:rPr>
              <a:t>Share of women in total </a:t>
            </a:r>
            <a:r>
              <a:rPr lang="en-US" altLang="en-US" kern="0" dirty="0" smtClean="0">
                <a:solidFill>
                  <a:schemeClr val="accent1">
                    <a:lumMod val="75000"/>
                  </a:schemeClr>
                </a:solidFill>
                <a:cs typeface="Arial"/>
              </a:rPr>
              <a:t>researchers</a:t>
            </a:r>
            <a:endParaRPr lang="es-UY" dirty="0"/>
          </a:p>
        </p:txBody>
      </p:sp>
      <p:sp>
        <p:nvSpPr>
          <p:cNvPr id="8" name="TextBox 7"/>
          <p:cNvSpPr txBox="1"/>
          <p:nvPr/>
        </p:nvSpPr>
        <p:spPr>
          <a:xfrm>
            <a:off x="9581277" y="5850180"/>
            <a:ext cx="466794" cy="246221"/>
          </a:xfrm>
          <a:prstGeom prst="rect">
            <a:avLst/>
          </a:prstGeom>
          <a:noFill/>
        </p:spPr>
        <p:txBody>
          <a:bodyPr wrap="none" rtlCol="0">
            <a:spAutoFit/>
          </a:bodyPr>
          <a:lstStyle/>
          <a:p>
            <a:r>
              <a:rPr lang="en-CA" sz="1000" dirty="0" smtClean="0"/>
              <a:t>(</a:t>
            </a:r>
            <a:r>
              <a:rPr lang="en-CA" sz="800" dirty="0" smtClean="0"/>
              <a:t>2015</a:t>
            </a:r>
            <a:r>
              <a:rPr lang="en-CA" sz="1000" dirty="0" smtClean="0"/>
              <a:t>)</a:t>
            </a:r>
            <a:endParaRPr lang="en-GB" sz="1000" dirty="0"/>
          </a:p>
        </p:txBody>
      </p:sp>
      <p:pic>
        <p:nvPicPr>
          <p:cNvPr id="6" name="Imagen 5"/>
          <p:cNvPicPr>
            <a:picLocks noChangeAspect="1"/>
          </p:cNvPicPr>
          <p:nvPr/>
        </p:nvPicPr>
        <p:blipFill>
          <a:blip r:embed="rId4"/>
          <a:stretch>
            <a:fillRect/>
          </a:stretch>
        </p:blipFill>
        <p:spPr>
          <a:xfrm>
            <a:off x="27348" y="71226"/>
            <a:ext cx="1068207" cy="1095250"/>
          </a:xfrm>
          <a:prstGeom prst="rect">
            <a:avLst/>
          </a:prstGeom>
        </p:spPr>
      </p:pic>
    </p:spTree>
    <p:extLst>
      <p:ext uri="{BB962C8B-B14F-4D97-AF65-F5344CB8AC3E}">
        <p14:creationId xmlns:p14="http://schemas.microsoft.com/office/powerpoint/2010/main" val="7657163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Título 1"/>
          <p:cNvSpPr>
            <a:spLocks noGrp="1"/>
          </p:cNvSpPr>
          <p:nvPr>
            <p:ph type="title"/>
          </p:nvPr>
        </p:nvSpPr>
        <p:spPr/>
        <p:txBody>
          <a:bodyPr anchor="t"/>
          <a:lstStyle/>
          <a:p>
            <a:pPr lvl="0" algn="ctr"/>
            <a:r>
              <a:rPr lang="en-US" dirty="0">
                <a:latin typeface="Calibri" pitchFamily="34" charset="0"/>
              </a:rPr>
              <a:t>Women in </a:t>
            </a:r>
            <a:r>
              <a:rPr lang="en-US" dirty="0" smtClean="0">
                <a:latin typeface="Calibri" pitchFamily="34" charset="0"/>
              </a:rPr>
              <a:t>Science</a:t>
            </a:r>
            <a:endParaRPr lang="es-UY" dirty="0"/>
          </a:p>
        </p:txBody>
      </p:sp>
      <p:pic>
        <p:nvPicPr>
          <p:cNvPr id="8" name="Imagen 7"/>
          <p:cNvPicPr>
            <a:picLocks noChangeAspect="1"/>
          </p:cNvPicPr>
          <p:nvPr/>
        </p:nvPicPr>
        <p:blipFill>
          <a:blip r:embed="rId3"/>
          <a:stretch>
            <a:fillRect/>
          </a:stretch>
        </p:blipFill>
        <p:spPr>
          <a:xfrm>
            <a:off x="2547818" y="1176214"/>
            <a:ext cx="7096359" cy="4127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ángulo 9"/>
          <p:cNvSpPr/>
          <p:nvPr/>
        </p:nvSpPr>
        <p:spPr>
          <a:xfrm>
            <a:off x="2467778" y="5556769"/>
            <a:ext cx="7260115" cy="1200329"/>
          </a:xfrm>
          <a:prstGeom prst="rect">
            <a:avLst/>
          </a:prstGeom>
        </p:spPr>
        <p:txBody>
          <a:bodyPr wrap="square">
            <a:spAutoFit/>
          </a:bodyPr>
          <a:lstStyle/>
          <a:p>
            <a:pPr lvl="0" fontAlgn="base">
              <a:spcBef>
                <a:spcPct val="0"/>
              </a:spcBef>
              <a:spcAft>
                <a:spcPct val="0"/>
              </a:spcAft>
            </a:pPr>
            <a:r>
              <a:rPr lang="en-CA" sz="1200" dirty="0">
                <a:solidFill>
                  <a:srgbClr val="000000"/>
                </a:solidFill>
                <a:cs typeface="Arial" charset="0"/>
              </a:rPr>
              <a:t>Notes: Higher education graduate data are for School Year 2013 or the latest year available since 2007. Researcher data are for the tear 2013 or the latest year available since 1997. Data reported by 116 countries (or territories) representing 79% of total population worldwide. Indian higher education data come from the All India Survey on Higher Education (2011-2012) </a:t>
            </a:r>
            <a:endParaRPr lang="en-CA" sz="1200" dirty="0" smtClean="0">
              <a:solidFill>
                <a:srgbClr val="000000"/>
              </a:solidFill>
              <a:cs typeface="Arial" charset="0"/>
            </a:endParaRPr>
          </a:p>
          <a:p>
            <a:pPr lvl="0" fontAlgn="base">
              <a:spcBef>
                <a:spcPct val="0"/>
              </a:spcBef>
              <a:spcAft>
                <a:spcPct val="0"/>
              </a:spcAft>
            </a:pPr>
            <a:endParaRPr lang="en-CA" sz="1200" dirty="0">
              <a:solidFill>
                <a:srgbClr val="000000"/>
              </a:solidFill>
              <a:cs typeface="Arial" charset="0"/>
            </a:endParaRPr>
          </a:p>
          <a:p>
            <a:pPr lvl="0" fontAlgn="base">
              <a:spcBef>
                <a:spcPct val="0"/>
              </a:spcBef>
              <a:spcAft>
                <a:spcPct val="0"/>
              </a:spcAft>
            </a:pPr>
            <a:r>
              <a:rPr lang="en-CA" sz="1200" dirty="0">
                <a:solidFill>
                  <a:srgbClr val="000000"/>
                </a:solidFill>
                <a:cs typeface="Arial" charset="0"/>
              </a:rPr>
              <a:t>Source: UNESCO Institute for Statistics, June 2015</a:t>
            </a:r>
          </a:p>
        </p:txBody>
      </p:sp>
      <p:pic>
        <p:nvPicPr>
          <p:cNvPr id="6" name="Imagen 5"/>
          <p:cNvPicPr>
            <a:picLocks noChangeAspect="1"/>
          </p:cNvPicPr>
          <p:nvPr/>
        </p:nvPicPr>
        <p:blipFill>
          <a:blip r:embed="rId4"/>
          <a:stretch>
            <a:fillRect/>
          </a:stretch>
        </p:blipFill>
        <p:spPr>
          <a:xfrm>
            <a:off x="27348" y="71226"/>
            <a:ext cx="1068207" cy="1095250"/>
          </a:xfrm>
          <a:prstGeom prst="rect">
            <a:avLst/>
          </a:prstGeom>
        </p:spPr>
      </p:pic>
    </p:spTree>
    <p:extLst>
      <p:ext uri="{BB962C8B-B14F-4D97-AF65-F5344CB8AC3E}">
        <p14:creationId xmlns:p14="http://schemas.microsoft.com/office/powerpoint/2010/main" val="2642663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4922" y="2700337"/>
            <a:ext cx="7391401" cy="4157663"/>
          </a:xfrm>
          <a:prstGeom prst="rect">
            <a:avLst/>
          </a:prstGeom>
        </p:spPr>
      </p:pic>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42863"/>
            <a:ext cx="6377782" cy="6377782"/>
          </a:xfrm>
        </p:spPr>
      </p:pic>
    </p:spTree>
    <p:extLst>
      <p:ext uri="{BB962C8B-B14F-4D97-AF65-F5344CB8AC3E}">
        <p14:creationId xmlns:p14="http://schemas.microsoft.com/office/powerpoint/2010/main" val="4095847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Título 1"/>
          <p:cNvSpPr>
            <a:spLocks noGrp="1"/>
          </p:cNvSpPr>
          <p:nvPr>
            <p:ph type="title"/>
          </p:nvPr>
        </p:nvSpPr>
        <p:spPr/>
        <p:txBody>
          <a:bodyPr anchor="t"/>
          <a:lstStyle/>
          <a:p>
            <a:pPr lvl="0" algn="ctr"/>
            <a:r>
              <a:rPr lang="en-GB" kern="0" dirty="0">
                <a:solidFill>
                  <a:schemeClr val="accent1">
                    <a:lumMod val="75000"/>
                  </a:schemeClr>
                </a:solidFill>
                <a:cs typeface="Arial"/>
              </a:rPr>
              <a:t>Field of study – example for </a:t>
            </a:r>
            <a:r>
              <a:rPr lang="en-GB" kern="0" dirty="0" smtClean="0">
                <a:solidFill>
                  <a:schemeClr val="accent1">
                    <a:lumMod val="75000"/>
                  </a:schemeClr>
                </a:solidFill>
                <a:cs typeface="Arial"/>
              </a:rPr>
              <a:t>EAP</a:t>
            </a:r>
            <a:endParaRPr lang="es-UY" dirty="0"/>
          </a:p>
        </p:txBody>
      </p:sp>
      <p:pic>
        <p:nvPicPr>
          <p:cNvPr id="7" name="Imagen 6"/>
          <p:cNvPicPr>
            <a:picLocks noChangeAspect="1"/>
          </p:cNvPicPr>
          <p:nvPr/>
        </p:nvPicPr>
        <p:blipFill rotWithShape="1">
          <a:blip r:embed="rId3"/>
          <a:srcRect/>
          <a:stretch/>
        </p:blipFill>
        <p:spPr>
          <a:xfrm>
            <a:off x="2009775" y="1166477"/>
            <a:ext cx="8171304" cy="50713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ángulo 8"/>
          <p:cNvSpPr/>
          <p:nvPr/>
        </p:nvSpPr>
        <p:spPr>
          <a:xfrm>
            <a:off x="2009775" y="6346502"/>
            <a:ext cx="3795976" cy="307777"/>
          </a:xfrm>
          <a:prstGeom prst="rect">
            <a:avLst/>
          </a:prstGeom>
        </p:spPr>
        <p:txBody>
          <a:bodyPr wrap="none">
            <a:spAutoFit/>
          </a:bodyPr>
          <a:lstStyle/>
          <a:p>
            <a:r>
              <a:rPr lang="en-US" sz="1400" dirty="0"/>
              <a:t>Source: UNESCO Institute for Statistics, June 2015</a:t>
            </a:r>
          </a:p>
        </p:txBody>
      </p:sp>
      <p:pic>
        <p:nvPicPr>
          <p:cNvPr id="6" name="Imagen 5"/>
          <p:cNvPicPr>
            <a:picLocks noChangeAspect="1"/>
          </p:cNvPicPr>
          <p:nvPr/>
        </p:nvPicPr>
        <p:blipFill>
          <a:blip r:embed="rId4"/>
          <a:stretch>
            <a:fillRect/>
          </a:stretch>
        </p:blipFill>
        <p:spPr>
          <a:xfrm>
            <a:off x="27348" y="71226"/>
            <a:ext cx="1068207" cy="1095250"/>
          </a:xfrm>
          <a:prstGeom prst="rect">
            <a:avLst/>
          </a:prstGeom>
        </p:spPr>
      </p:pic>
    </p:spTree>
    <p:extLst>
      <p:ext uri="{BB962C8B-B14F-4D97-AF65-F5344CB8AC3E}">
        <p14:creationId xmlns:p14="http://schemas.microsoft.com/office/powerpoint/2010/main" val="13470403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Título 1"/>
          <p:cNvSpPr>
            <a:spLocks noGrp="1"/>
          </p:cNvSpPr>
          <p:nvPr>
            <p:ph type="title"/>
          </p:nvPr>
        </p:nvSpPr>
        <p:spPr/>
        <p:txBody>
          <a:bodyPr anchor="t"/>
          <a:lstStyle/>
          <a:p>
            <a:pPr lvl="0" algn="ctr"/>
            <a:r>
              <a:rPr lang="en-GB" kern="0" dirty="0">
                <a:solidFill>
                  <a:schemeClr val="accent1">
                    <a:lumMod val="75000"/>
                  </a:schemeClr>
                </a:solidFill>
                <a:cs typeface="Arial"/>
              </a:rPr>
              <a:t>Female researchers by region </a:t>
            </a:r>
            <a:r>
              <a:rPr lang="en-GB" kern="0" dirty="0" smtClean="0">
                <a:solidFill>
                  <a:schemeClr val="accent1">
                    <a:lumMod val="75000"/>
                  </a:schemeClr>
                </a:solidFill>
                <a:cs typeface="Arial"/>
              </a:rPr>
              <a:t>(%)</a:t>
            </a:r>
            <a:endParaRPr lang="es-UY" dirty="0"/>
          </a:p>
        </p:txBody>
      </p:sp>
      <p:sp>
        <p:nvSpPr>
          <p:cNvPr id="9" name="Rectángulo 8"/>
          <p:cNvSpPr/>
          <p:nvPr/>
        </p:nvSpPr>
        <p:spPr>
          <a:xfrm>
            <a:off x="1568627" y="6348350"/>
            <a:ext cx="3795976" cy="307777"/>
          </a:xfrm>
          <a:prstGeom prst="rect">
            <a:avLst/>
          </a:prstGeom>
        </p:spPr>
        <p:txBody>
          <a:bodyPr wrap="none">
            <a:spAutoFit/>
          </a:bodyPr>
          <a:lstStyle/>
          <a:p>
            <a:r>
              <a:rPr lang="en-US" sz="1400" dirty="0"/>
              <a:t>Source: UNESCO Institute for Statistics, June 2015</a:t>
            </a:r>
          </a:p>
        </p:txBody>
      </p:sp>
      <p:pic>
        <p:nvPicPr>
          <p:cNvPr id="7" name="Imagen 6"/>
          <p:cNvPicPr>
            <a:picLocks noChangeAspect="1"/>
          </p:cNvPicPr>
          <p:nvPr/>
        </p:nvPicPr>
        <p:blipFill>
          <a:blip r:embed="rId3"/>
          <a:stretch>
            <a:fillRect/>
          </a:stretch>
        </p:blipFill>
        <p:spPr>
          <a:xfrm>
            <a:off x="1751311" y="1323063"/>
            <a:ext cx="8535140" cy="487722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Imagen 5"/>
          <p:cNvPicPr>
            <a:picLocks noChangeAspect="1"/>
          </p:cNvPicPr>
          <p:nvPr/>
        </p:nvPicPr>
        <p:blipFill>
          <a:blip r:embed="rId4"/>
          <a:stretch>
            <a:fillRect/>
          </a:stretch>
        </p:blipFill>
        <p:spPr>
          <a:xfrm>
            <a:off x="27348" y="71226"/>
            <a:ext cx="1068207" cy="1095250"/>
          </a:xfrm>
          <a:prstGeom prst="rect">
            <a:avLst/>
          </a:prstGeom>
        </p:spPr>
      </p:pic>
    </p:spTree>
    <p:extLst>
      <p:ext uri="{BB962C8B-B14F-4D97-AF65-F5344CB8AC3E}">
        <p14:creationId xmlns:p14="http://schemas.microsoft.com/office/powerpoint/2010/main" val="35478490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9" name="Rectángulo 8"/>
          <p:cNvSpPr/>
          <p:nvPr/>
        </p:nvSpPr>
        <p:spPr>
          <a:xfrm>
            <a:off x="1568627" y="6348350"/>
            <a:ext cx="2956771" cy="307777"/>
          </a:xfrm>
          <a:prstGeom prst="rect">
            <a:avLst/>
          </a:prstGeom>
        </p:spPr>
        <p:txBody>
          <a:bodyPr wrap="none">
            <a:spAutoFit/>
          </a:bodyPr>
          <a:lstStyle/>
          <a:p>
            <a:r>
              <a:rPr lang="en-US" sz="1400" dirty="0"/>
              <a:t>Source: UNESCO </a:t>
            </a:r>
            <a:r>
              <a:rPr lang="en-US" sz="1400" dirty="0" smtClean="0"/>
              <a:t>Science Report, 2015</a:t>
            </a:r>
            <a:endParaRPr lang="en-US" sz="1400" dirty="0"/>
          </a:p>
        </p:txBody>
      </p:sp>
      <p:pic>
        <p:nvPicPr>
          <p:cNvPr id="6" name="Imagen 5"/>
          <p:cNvPicPr>
            <a:picLocks noChangeAspect="1"/>
          </p:cNvPicPr>
          <p:nvPr/>
        </p:nvPicPr>
        <p:blipFill>
          <a:blip r:embed="rId3"/>
          <a:stretch>
            <a:fillRect/>
          </a:stretch>
        </p:blipFill>
        <p:spPr>
          <a:xfrm>
            <a:off x="27348" y="71226"/>
            <a:ext cx="1068207" cy="1095250"/>
          </a:xfrm>
          <a:prstGeom prst="rect">
            <a:avLst/>
          </a:prstGeom>
        </p:spPr>
      </p:pic>
      <p:pic>
        <p:nvPicPr>
          <p:cNvPr id="3" name="Picture 2"/>
          <p:cNvPicPr>
            <a:picLocks noChangeAspect="1"/>
          </p:cNvPicPr>
          <p:nvPr/>
        </p:nvPicPr>
        <p:blipFill>
          <a:blip r:embed="rId4"/>
          <a:stretch>
            <a:fillRect/>
          </a:stretch>
        </p:blipFill>
        <p:spPr>
          <a:xfrm>
            <a:off x="1370564" y="913781"/>
            <a:ext cx="9450871" cy="5030438"/>
          </a:xfrm>
          <a:prstGeom prst="rect">
            <a:avLst/>
          </a:prstGeom>
        </p:spPr>
      </p:pic>
    </p:spTree>
    <p:extLst>
      <p:ext uri="{BB962C8B-B14F-4D97-AF65-F5344CB8AC3E}">
        <p14:creationId xmlns:p14="http://schemas.microsoft.com/office/powerpoint/2010/main" val="34916899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Titre 1"/>
          <p:cNvSpPr>
            <a:spLocks noGrp="1"/>
          </p:cNvSpPr>
          <p:nvPr>
            <p:ph type="title"/>
          </p:nvPr>
        </p:nvSpPr>
        <p:spPr/>
        <p:txBody>
          <a:bodyPr vert="horz" lIns="91440" tIns="45720" rIns="91440" bIns="45720" rtlCol="0" anchor="ctr">
            <a:normAutofit/>
          </a:bodyPr>
          <a:lstStyle/>
          <a:p>
            <a:pPr algn="ctr"/>
            <a:r>
              <a:rPr lang="en-GB" sz="3600" b="1" dirty="0" smtClean="0">
                <a:solidFill>
                  <a:srgbClr val="0070C0"/>
                </a:solidFill>
                <a:latin typeface="Calibri" pitchFamily="34" charset="0"/>
                <a:ea typeface="+mn-ea"/>
                <a:cs typeface="+mn-cs"/>
              </a:rPr>
              <a:t>Key SDG targets 4.3, 5.5, 5.c, 9.5 &amp; 17.18</a:t>
            </a:r>
            <a:endParaRPr lang="en-GB" sz="3600" b="1" dirty="0">
              <a:solidFill>
                <a:srgbClr val="0070C0"/>
              </a:solidFill>
              <a:latin typeface="Calibri" pitchFamily="34" charset="0"/>
              <a:ea typeface="+mn-ea"/>
              <a:cs typeface="+mn-cs"/>
            </a:endParaRPr>
          </a:p>
        </p:txBody>
      </p:sp>
      <p:sp>
        <p:nvSpPr>
          <p:cNvPr id="3" name="Espace réservé du contenu 2"/>
          <p:cNvSpPr>
            <a:spLocks noGrp="1"/>
          </p:cNvSpPr>
          <p:nvPr>
            <p:ph idx="1"/>
          </p:nvPr>
        </p:nvSpPr>
        <p:spPr>
          <a:xfrm>
            <a:off x="1814052" y="1825625"/>
            <a:ext cx="8790038" cy="4351338"/>
          </a:xfrm>
        </p:spPr>
        <p:txBody>
          <a:bodyPr>
            <a:noAutofit/>
          </a:bodyPr>
          <a:lstStyle/>
          <a:p>
            <a:pPr>
              <a:spcBef>
                <a:spcPts val="800"/>
              </a:spcBef>
              <a:spcAft>
                <a:spcPts val="800"/>
              </a:spcAft>
            </a:pPr>
            <a:r>
              <a:rPr lang="en-US" sz="1800" b="1" dirty="0" smtClean="0">
                <a:solidFill>
                  <a:srgbClr val="0070C0"/>
                </a:solidFill>
              </a:rPr>
              <a:t>4.3 </a:t>
            </a:r>
            <a:r>
              <a:rPr lang="en-US" sz="1800" dirty="0" smtClean="0"/>
              <a:t>By 2030, ensure equal access for all women and men to affordable and quality technical, vocational and tertiary education, including university</a:t>
            </a:r>
          </a:p>
          <a:p>
            <a:pPr>
              <a:spcBef>
                <a:spcPts val="800"/>
              </a:spcBef>
              <a:spcAft>
                <a:spcPts val="800"/>
              </a:spcAft>
            </a:pPr>
            <a:r>
              <a:rPr lang="en-US" sz="1800" b="1" dirty="0" smtClean="0">
                <a:solidFill>
                  <a:srgbClr val="0070C0"/>
                </a:solidFill>
              </a:rPr>
              <a:t>5.5</a:t>
            </a:r>
            <a:r>
              <a:rPr lang="en-US" sz="1800" b="1" dirty="0" smtClean="0">
                <a:solidFill>
                  <a:srgbClr val="1482AC"/>
                </a:solidFill>
              </a:rPr>
              <a:t> </a:t>
            </a:r>
            <a:r>
              <a:rPr lang="en-US" sz="1800" dirty="0" smtClean="0"/>
              <a:t>Ensure women’s full and effective participation and equal opportunities for leadership at all levels of decision-making in political, economic and public life</a:t>
            </a:r>
          </a:p>
          <a:p>
            <a:pPr>
              <a:spcBef>
                <a:spcPts val="800"/>
              </a:spcBef>
              <a:spcAft>
                <a:spcPts val="800"/>
              </a:spcAft>
            </a:pPr>
            <a:r>
              <a:rPr lang="en-US" sz="1800" b="1" dirty="0" smtClean="0">
                <a:solidFill>
                  <a:srgbClr val="0070C0"/>
                </a:solidFill>
              </a:rPr>
              <a:t>5.c </a:t>
            </a:r>
            <a:r>
              <a:rPr lang="en-US" sz="1800" dirty="0" smtClean="0"/>
              <a:t>Adopt and strengthen sound policies and enforceable legislation for the promotion of gender equality and the empowerment of all women and girls at all levels</a:t>
            </a:r>
          </a:p>
          <a:p>
            <a:pPr>
              <a:spcBef>
                <a:spcPts val="800"/>
              </a:spcBef>
              <a:spcAft>
                <a:spcPts val="800"/>
              </a:spcAft>
            </a:pPr>
            <a:r>
              <a:rPr lang="en-US" sz="1800" b="1" dirty="0" smtClean="0">
                <a:solidFill>
                  <a:srgbClr val="0070C0"/>
                </a:solidFill>
              </a:rPr>
              <a:t>9.5</a:t>
            </a:r>
            <a:r>
              <a:rPr lang="en-US" sz="1800" b="1" dirty="0" smtClean="0"/>
              <a:t> </a:t>
            </a:r>
            <a:r>
              <a:rPr lang="en-US" sz="1800" dirty="0" smtClean="0"/>
              <a:t>Enhance scientific research, upgrade the technological capabilities of industrial sectors in all countries, in particular developing countries, including, by 2030, encouraging innovation and substantially increasing the number of research and development workers per 1 million people and public and private research and development spending </a:t>
            </a:r>
          </a:p>
          <a:p>
            <a:pPr>
              <a:spcBef>
                <a:spcPts val="800"/>
              </a:spcBef>
              <a:spcAft>
                <a:spcPts val="800"/>
              </a:spcAft>
            </a:pPr>
            <a:r>
              <a:rPr lang="en-US" sz="1800" b="1" dirty="0" smtClean="0">
                <a:solidFill>
                  <a:srgbClr val="0070C0"/>
                </a:solidFill>
              </a:rPr>
              <a:t>17.18</a:t>
            </a:r>
            <a:r>
              <a:rPr lang="en-US" sz="1800" b="1" dirty="0" smtClean="0">
                <a:solidFill>
                  <a:srgbClr val="1482AC"/>
                </a:solidFill>
              </a:rPr>
              <a:t> </a:t>
            </a:r>
            <a:r>
              <a:rPr lang="en-US" sz="1800" dirty="0" smtClean="0"/>
              <a:t>By 2020, enhance capacity-building support to developing countries, including for least developed countries and small island developing States, to increase significantly the availability of high-quality, timely and reliable data disaggregated by income, gender, age, race, ethnicity, migratory status, disability, geographic location and other characteristics relevant in national contexts </a:t>
            </a:r>
            <a:endParaRPr lang="en-US" sz="1800" dirty="0"/>
          </a:p>
        </p:txBody>
      </p:sp>
      <p:pic>
        <p:nvPicPr>
          <p:cNvPr id="4" name="Image 3"/>
          <p:cNvPicPr>
            <a:picLocks noChangeAspect="1"/>
          </p:cNvPicPr>
          <p:nvPr/>
        </p:nvPicPr>
        <p:blipFill rotWithShape="1">
          <a:blip r:embed="rId4">
            <a:extLst>
              <a:ext uri="{28A0092B-C50C-407E-A947-70E740481C1C}">
                <a14:useLocalDpi xmlns:a14="http://schemas.microsoft.com/office/drawing/2010/main" val="0"/>
              </a:ext>
            </a:extLst>
          </a:blip>
          <a:srcRect l="32949" t="42811" r="49766" b="27317"/>
          <a:stretch/>
        </p:blipFill>
        <p:spPr>
          <a:xfrm>
            <a:off x="10653308" y="3820117"/>
            <a:ext cx="1334931" cy="1325043"/>
          </a:xfrm>
          <a:prstGeom prst="rect">
            <a:avLst/>
          </a:prstGeom>
        </p:spPr>
      </p:pic>
      <p:pic>
        <p:nvPicPr>
          <p:cNvPr id="6" name="Image 5"/>
          <p:cNvPicPr>
            <a:picLocks noChangeAspect="1"/>
          </p:cNvPicPr>
          <p:nvPr/>
        </p:nvPicPr>
        <p:blipFill rotWithShape="1">
          <a:blip r:embed="rId4">
            <a:extLst>
              <a:ext uri="{28A0092B-C50C-407E-A947-70E740481C1C}">
                <a14:useLocalDpi xmlns:a14="http://schemas.microsoft.com/office/drawing/2010/main" val="0"/>
              </a:ext>
            </a:extLst>
          </a:blip>
          <a:srcRect l="66267" t="13152" r="15935" b="58240"/>
          <a:stretch/>
        </p:blipFill>
        <p:spPr>
          <a:xfrm>
            <a:off x="256809" y="2878446"/>
            <a:ext cx="1402105" cy="1294508"/>
          </a:xfrm>
          <a:prstGeom prst="rect">
            <a:avLst/>
          </a:prstGeom>
        </p:spPr>
      </p:pic>
      <p:pic>
        <p:nvPicPr>
          <p:cNvPr id="7" name="Image 6"/>
          <p:cNvPicPr>
            <a:picLocks noChangeAspect="1"/>
          </p:cNvPicPr>
          <p:nvPr/>
        </p:nvPicPr>
        <p:blipFill rotWithShape="1">
          <a:blip r:embed="rId4">
            <a:extLst>
              <a:ext uri="{28A0092B-C50C-407E-A947-70E740481C1C}">
                <a14:useLocalDpi xmlns:a14="http://schemas.microsoft.com/office/drawing/2010/main" val="0"/>
              </a:ext>
            </a:extLst>
          </a:blip>
          <a:srcRect l="50028" t="13933" r="33071" b="57979"/>
          <a:stretch/>
        </p:blipFill>
        <p:spPr>
          <a:xfrm>
            <a:off x="10617241" y="1604193"/>
            <a:ext cx="1334931" cy="1274253"/>
          </a:xfrm>
          <a:prstGeom prst="rect">
            <a:avLst/>
          </a:prstGeom>
        </p:spPr>
      </p:pic>
      <p:pic>
        <p:nvPicPr>
          <p:cNvPr id="8" name="Image 7"/>
          <p:cNvPicPr>
            <a:picLocks noChangeAspect="1"/>
          </p:cNvPicPr>
          <p:nvPr/>
        </p:nvPicPr>
        <p:blipFill rotWithShape="1">
          <a:blip r:embed="rId4">
            <a:extLst>
              <a:ext uri="{28A0092B-C50C-407E-A947-70E740481C1C}">
                <a14:useLocalDpi xmlns:a14="http://schemas.microsoft.com/office/drawing/2010/main" val="0"/>
              </a:ext>
            </a:extLst>
          </a:blip>
          <a:srcRect l="66950" t="72375" r="16020"/>
          <a:stretch/>
        </p:blipFill>
        <p:spPr>
          <a:xfrm>
            <a:off x="321172" y="5125777"/>
            <a:ext cx="1394539" cy="1276707"/>
          </a:xfrm>
          <a:prstGeom prst="rect">
            <a:avLst/>
          </a:prstGeom>
        </p:spPr>
      </p:pic>
      <p:pic>
        <p:nvPicPr>
          <p:cNvPr id="10" name="Imagen 9"/>
          <p:cNvPicPr>
            <a:picLocks noChangeAspect="1"/>
          </p:cNvPicPr>
          <p:nvPr/>
        </p:nvPicPr>
        <p:blipFill>
          <a:blip r:embed="rId5"/>
          <a:stretch>
            <a:fillRect/>
          </a:stretch>
        </p:blipFill>
        <p:spPr>
          <a:xfrm>
            <a:off x="27348" y="71226"/>
            <a:ext cx="1068207" cy="1095250"/>
          </a:xfrm>
          <a:prstGeom prst="rect">
            <a:avLst/>
          </a:prstGeom>
        </p:spPr>
      </p:pic>
    </p:spTree>
    <p:extLst>
      <p:ext uri="{BB962C8B-B14F-4D97-AF65-F5344CB8AC3E}">
        <p14:creationId xmlns:p14="http://schemas.microsoft.com/office/powerpoint/2010/main" val="648378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5" name="ZoneTexte 4"/>
          <p:cNvSpPr txBox="1"/>
          <p:nvPr/>
        </p:nvSpPr>
        <p:spPr>
          <a:xfrm>
            <a:off x="330449" y="1828248"/>
            <a:ext cx="11107429" cy="3046988"/>
          </a:xfrm>
          <a:prstGeom prst="rect">
            <a:avLst/>
          </a:prstGeom>
          <a:noFill/>
        </p:spPr>
        <p:txBody>
          <a:bodyPr wrap="square" rtlCol="0">
            <a:spAutoFit/>
          </a:bodyPr>
          <a:lstStyle/>
          <a:p>
            <a:pPr marL="800100" marR="0" lvl="1" indent="-342900" algn="just" defTabSz="914400" rtl="0" eaLnBrk="1" fontAlgn="auto" latinLnBrk="0" hangingPunct="1">
              <a:lnSpc>
                <a:spcPct val="100000"/>
              </a:lnSpc>
              <a:spcBef>
                <a:spcPts val="0"/>
              </a:spcBef>
              <a:spcAft>
                <a:spcPts val="0"/>
              </a:spcAft>
              <a:buClr>
                <a:srgbClr val="1482AC"/>
              </a:buClr>
              <a:buSzPct val="80000"/>
              <a:buFont typeface="Wingdings" panose="05000000000000000000" pitchFamily="2" charset="2"/>
              <a:buChar char="v"/>
              <a:tabLst/>
              <a:defRPr/>
            </a:pPr>
            <a:r>
              <a:rPr kumimoji="0" lang="en-GB" sz="3200" b="0" i="0" u="none" strike="noStrike" kern="1200" cap="none" spc="0" normalizeH="0" baseline="0" noProof="0" dirty="0" smtClean="0">
                <a:ln>
                  <a:noFill/>
                </a:ln>
                <a:solidFill>
                  <a:prstClr val="black"/>
                </a:solidFill>
                <a:effectLst/>
                <a:uLnTx/>
                <a:uFillTx/>
                <a:latin typeface="Calibri"/>
                <a:ea typeface="+mn-ea"/>
                <a:cs typeface="+mn-cs"/>
              </a:rPr>
              <a:t>Reduce </a:t>
            </a:r>
            <a:r>
              <a:rPr kumimoji="0" lang="en-GB" sz="3200" b="0" i="0" u="none" strike="noStrike" kern="1200" cap="none" spc="0" normalizeH="0" baseline="0" noProof="0" dirty="0">
                <a:ln>
                  <a:noFill/>
                </a:ln>
                <a:solidFill>
                  <a:prstClr val="black"/>
                </a:solidFill>
                <a:effectLst/>
                <a:uLnTx/>
                <a:uFillTx/>
                <a:latin typeface="Calibri"/>
                <a:ea typeface="+mn-ea"/>
                <a:cs typeface="+mn-cs"/>
              </a:rPr>
              <a:t>the </a:t>
            </a:r>
            <a:r>
              <a:rPr kumimoji="0" lang="en-GB" sz="3200" b="1" i="0" u="none" strike="noStrike" kern="1200" cap="none" spc="0" normalizeH="0" baseline="0" noProof="0" dirty="0">
                <a:ln>
                  <a:noFill/>
                </a:ln>
                <a:solidFill>
                  <a:prstClr val="black"/>
                </a:solidFill>
                <a:effectLst/>
                <a:uLnTx/>
                <a:uFillTx/>
                <a:latin typeface="Calibri"/>
                <a:ea typeface="+mn-ea"/>
                <a:cs typeface="+mn-cs"/>
              </a:rPr>
              <a:t>gender gap </a:t>
            </a:r>
            <a:r>
              <a:rPr kumimoji="0" lang="en-GB" sz="3200" b="0" i="0" u="none" strike="noStrike" kern="1200" cap="none" spc="0" normalizeH="0" baseline="0" noProof="0" dirty="0">
                <a:ln>
                  <a:noFill/>
                </a:ln>
                <a:solidFill>
                  <a:prstClr val="black"/>
                </a:solidFill>
                <a:effectLst/>
                <a:uLnTx/>
                <a:uFillTx/>
                <a:latin typeface="Calibri"/>
                <a:ea typeface="+mn-ea"/>
                <a:cs typeface="+mn-cs"/>
              </a:rPr>
              <a:t>in </a:t>
            </a:r>
            <a:r>
              <a:rPr kumimoji="0" lang="en-GB" sz="3200" b="1" i="0" u="none" strike="noStrike" kern="1200" cap="none" spc="0" normalizeH="0" baseline="0" noProof="0" dirty="0">
                <a:ln>
                  <a:noFill/>
                </a:ln>
                <a:solidFill>
                  <a:prstClr val="black"/>
                </a:solidFill>
                <a:effectLst/>
                <a:uLnTx/>
                <a:uFillTx/>
                <a:latin typeface="Calibri"/>
                <a:ea typeface="+mn-ea"/>
                <a:cs typeface="+mn-cs"/>
              </a:rPr>
              <a:t>scientific and engineering fields</a:t>
            </a:r>
            <a:r>
              <a:rPr kumimoji="0" lang="en-GB" sz="3200" b="0" i="0" u="none" strike="noStrike" kern="1200" cap="none" spc="0" normalizeH="0" baseline="0" noProof="0" dirty="0">
                <a:ln>
                  <a:noFill/>
                </a:ln>
                <a:solidFill>
                  <a:prstClr val="black"/>
                </a:solidFill>
                <a:effectLst/>
                <a:uLnTx/>
                <a:uFillTx/>
                <a:latin typeface="Calibri"/>
                <a:ea typeface="+mn-ea"/>
                <a:cs typeface="+mn-cs"/>
              </a:rPr>
              <a:t> in all countries at all levels of education and </a:t>
            </a:r>
            <a:r>
              <a:rPr kumimoji="0" lang="en-GB" sz="3200" b="0" i="0" u="none" strike="noStrike" kern="1200" cap="none" spc="0" normalizeH="0" baseline="0" noProof="0" dirty="0" smtClean="0">
                <a:ln>
                  <a:noFill/>
                </a:ln>
                <a:solidFill>
                  <a:prstClr val="black"/>
                </a:solidFill>
                <a:effectLst/>
                <a:uLnTx/>
                <a:uFillTx/>
                <a:latin typeface="Calibri"/>
                <a:ea typeface="+mn-ea"/>
                <a:cs typeface="+mn-cs"/>
              </a:rPr>
              <a:t>research</a:t>
            </a:r>
            <a:endParaRPr kumimoji="0" lang="en-GB" sz="3200" b="0" i="0" u="none" strike="noStrike" kern="1200" cap="none" spc="0" normalizeH="0" baseline="0" noProof="0" dirty="0">
              <a:ln>
                <a:noFill/>
              </a:ln>
              <a:solidFill>
                <a:prstClr val="black"/>
              </a:solidFill>
              <a:effectLst/>
              <a:uLnTx/>
              <a:uFillTx/>
              <a:latin typeface="Calibri"/>
              <a:ea typeface="+mn-ea"/>
              <a:cs typeface="+mn-cs"/>
            </a:endParaRPr>
          </a:p>
          <a:p>
            <a:pPr marL="800100" marR="0" lvl="1" indent="-342900" algn="just" defTabSz="914400" rtl="0" eaLnBrk="1" fontAlgn="auto" latinLnBrk="0" hangingPunct="1">
              <a:lnSpc>
                <a:spcPct val="100000"/>
              </a:lnSpc>
              <a:spcBef>
                <a:spcPts val="0"/>
              </a:spcBef>
              <a:spcAft>
                <a:spcPts val="0"/>
              </a:spcAft>
              <a:buClr>
                <a:srgbClr val="1482AC"/>
              </a:buClr>
              <a:buSzPct val="80000"/>
              <a:buFont typeface="Wingdings" panose="05000000000000000000" pitchFamily="2" charset="2"/>
              <a:buChar char="v"/>
              <a:tabLst/>
              <a:defRPr/>
            </a:pPr>
            <a:r>
              <a:rPr kumimoji="0" lang="en-GB" sz="3200" b="0" i="0" u="none" strike="noStrike" kern="1200" cap="none" spc="0" normalizeH="0" baseline="0" noProof="0" dirty="0" smtClean="0">
                <a:ln>
                  <a:noFill/>
                </a:ln>
                <a:solidFill>
                  <a:prstClr val="black"/>
                </a:solidFill>
                <a:effectLst/>
                <a:uLnTx/>
                <a:uFillTx/>
                <a:latin typeface="Calibri"/>
                <a:ea typeface="+mn-ea"/>
                <a:cs typeface="+mn-cs"/>
              </a:rPr>
              <a:t>Analyse </a:t>
            </a:r>
            <a:r>
              <a:rPr kumimoji="0" lang="en-GB" sz="3200" b="1" i="0" u="none" strike="noStrike" kern="1200" cap="none" spc="0" normalizeH="0" baseline="0" noProof="0" dirty="0">
                <a:ln>
                  <a:noFill/>
                </a:ln>
                <a:solidFill>
                  <a:prstClr val="black"/>
                </a:solidFill>
                <a:effectLst/>
                <a:uLnTx/>
                <a:uFillTx/>
                <a:latin typeface="Calibri"/>
                <a:ea typeface="+mn-ea"/>
                <a:cs typeface="+mn-cs"/>
              </a:rPr>
              <a:t>gender related policies and indicators </a:t>
            </a:r>
            <a:r>
              <a:rPr kumimoji="0" lang="en-GB" sz="3200" b="0" i="0" u="none" strike="noStrike" kern="1200" cap="none" spc="0" normalizeH="0" baseline="0" noProof="0" dirty="0">
                <a:ln>
                  <a:noFill/>
                </a:ln>
                <a:solidFill>
                  <a:prstClr val="black"/>
                </a:solidFill>
                <a:effectLst/>
                <a:uLnTx/>
                <a:uFillTx/>
                <a:latin typeface="Calibri"/>
                <a:ea typeface="+mn-ea"/>
                <a:cs typeface="+mn-cs"/>
              </a:rPr>
              <a:t>and how they affect the gender balance in </a:t>
            </a:r>
            <a:r>
              <a:rPr kumimoji="0" lang="en-GB" sz="3200" b="0" i="0" u="none" strike="noStrike" kern="1200" cap="none" spc="0" normalizeH="0" baseline="0" noProof="0" dirty="0" smtClean="0">
                <a:ln>
                  <a:noFill/>
                </a:ln>
                <a:solidFill>
                  <a:prstClr val="black"/>
                </a:solidFill>
                <a:effectLst/>
                <a:uLnTx/>
                <a:uFillTx/>
                <a:latin typeface="Calibri"/>
                <a:ea typeface="+mn-ea"/>
                <a:cs typeface="+mn-cs"/>
              </a:rPr>
              <a:t>STEM</a:t>
            </a:r>
            <a:endParaRPr kumimoji="0" lang="en-GB" sz="3200" b="0" i="0" u="none" strike="noStrike" kern="1200" cap="none" spc="0" normalizeH="0" baseline="0" noProof="0" dirty="0">
              <a:ln>
                <a:noFill/>
              </a:ln>
              <a:solidFill>
                <a:prstClr val="black"/>
              </a:solidFill>
              <a:effectLst/>
              <a:uLnTx/>
              <a:uFillTx/>
              <a:latin typeface="Calibri"/>
              <a:ea typeface="+mn-ea"/>
              <a:cs typeface="+mn-cs"/>
            </a:endParaRPr>
          </a:p>
          <a:p>
            <a:pPr marL="800100" marR="0" lvl="1" indent="-342900" algn="just" defTabSz="914400" rtl="0" eaLnBrk="1" fontAlgn="auto" latinLnBrk="0" hangingPunct="1">
              <a:lnSpc>
                <a:spcPct val="100000"/>
              </a:lnSpc>
              <a:spcBef>
                <a:spcPts val="0"/>
              </a:spcBef>
              <a:spcAft>
                <a:spcPts val="0"/>
              </a:spcAft>
              <a:buClr>
                <a:srgbClr val="1482AC"/>
              </a:buClr>
              <a:buSzPct val="80000"/>
              <a:buFont typeface="Wingdings" panose="05000000000000000000" pitchFamily="2" charset="2"/>
              <a:buChar char="v"/>
              <a:tabLst/>
              <a:defRPr/>
            </a:pPr>
            <a:r>
              <a:rPr kumimoji="0" lang="en-GB" sz="3200" b="0" i="0" u="none" strike="noStrike" kern="1200" cap="none" spc="0" normalizeH="0" baseline="0" noProof="0" dirty="0" smtClean="0">
                <a:ln>
                  <a:noFill/>
                </a:ln>
                <a:solidFill>
                  <a:prstClr val="black"/>
                </a:solidFill>
                <a:effectLst/>
                <a:uLnTx/>
                <a:uFillTx/>
                <a:latin typeface="Calibri"/>
                <a:ea typeface="+mn-ea"/>
                <a:cs typeface="+mn-cs"/>
              </a:rPr>
              <a:t>Strengthen </a:t>
            </a:r>
            <a:r>
              <a:rPr kumimoji="0" lang="en-GB" sz="3200" b="0" i="0" u="none" strike="noStrike" kern="1200" cap="none" spc="0" normalizeH="0" baseline="0" noProof="0" dirty="0">
                <a:ln>
                  <a:noFill/>
                </a:ln>
                <a:solidFill>
                  <a:prstClr val="black"/>
                </a:solidFill>
                <a:effectLst/>
                <a:uLnTx/>
                <a:uFillTx/>
                <a:latin typeface="Calibri"/>
                <a:ea typeface="+mn-ea"/>
                <a:cs typeface="+mn-cs"/>
              </a:rPr>
              <a:t>gender equality perspectives in </a:t>
            </a:r>
            <a:r>
              <a:rPr kumimoji="0" lang="en-GB" sz="3200" b="1" i="0" u="none" strike="noStrike" kern="1200" cap="none" spc="0" normalizeH="0" baseline="0" noProof="0" dirty="0" smtClean="0">
                <a:ln>
                  <a:noFill/>
                </a:ln>
                <a:solidFill>
                  <a:prstClr val="black"/>
                </a:solidFill>
                <a:effectLst/>
                <a:uLnTx/>
                <a:uFillTx/>
                <a:latin typeface="Calibri"/>
                <a:ea typeface="+mn-ea"/>
                <a:cs typeface="+mn-cs"/>
              </a:rPr>
              <a:t>science, technology and innovation (STI) </a:t>
            </a:r>
            <a:r>
              <a:rPr kumimoji="0" lang="en-GB" sz="3200" b="1" i="0" u="none" strike="noStrike" kern="1200" cap="none" spc="0" normalizeH="0" baseline="0" noProof="0" dirty="0">
                <a:ln>
                  <a:noFill/>
                </a:ln>
                <a:solidFill>
                  <a:prstClr val="black"/>
                </a:solidFill>
                <a:effectLst/>
                <a:uLnTx/>
                <a:uFillTx/>
                <a:latin typeface="Calibri"/>
                <a:ea typeface="+mn-ea"/>
                <a:cs typeface="+mn-cs"/>
              </a:rPr>
              <a:t>policy </a:t>
            </a:r>
            <a:r>
              <a:rPr kumimoji="0" lang="en-GB" sz="3200" b="1" i="0" u="none" strike="noStrike" kern="1200" cap="none" spc="0" normalizeH="0" baseline="0" noProof="0" dirty="0" smtClean="0">
                <a:ln>
                  <a:noFill/>
                </a:ln>
                <a:solidFill>
                  <a:prstClr val="black"/>
                </a:solidFill>
                <a:effectLst/>
                <a:uLnTx/>
                <a:uFillTx/>
                <a:latin typeface="Calibri"/>
                <a:ea typeface="+mn-ea"/>
                <a:cs typeface="+mn-cs"/>
              </a:rPr>
              <a:t>design</a:t>
            </a:r>
            <a:endParaRPr kumimoji="0" lang="en-GB" sz="3200" b="1"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itre 1"/>
          <p:cNvSpPr txBox="1">
            <a:spLocks/>
          </p:cNvSpPr>
          <p:nvPr/>
        </p:nvSpPr>
        <p:spPr>
          <a:xfrm>
            <a:off x="838200" y="71227"/>
            <a:ext cx="10515600" cy="1619462"/>
          </a:xfrm>
          <a:prstGeom prst="rect">
            <a:avLst/>
          </a:prstGeom>
        </p:spPr>
        <p:txBody>
          <a:bodyPr vert="horz" lIns="91440" tIns="45720" rIns="91440" bIns="45720" rtlCol="0" anchor="ctr">
            <a:normAutofit fontScale="92500" lnSpcReduction="10000"/>
          </a:bodyPr>
          <a:lstStyle/>
          <a:p>
            <a:pPr lvl="0" algn="ctr">
              <a:lnSpc>
                <a:spcPct val="90000"/>
              </a:lnSpc>
              <a:spcBef>
                <a:spcPct val="0"/>
              </a:spcBef>
              <a:defRPr/>
            </a:pPr>
            <a:r>
              <a:rPr lang="en-GB" sz="3600" b="1" dirty="0">
                <a:solidFill>
                  <a:srgbClr val="0070C0"/>
                </a:solidFill>
              </a:rPr>
              <a:t>STEM and Gender Advancement (</a:t>
            </a:r>
            <a:r>
              <a:rPr lang="en-GB" sz="3600" b="1" dirty="0" smtClean="0">
                <a:solidFill>
                  <a:srgbClr val="0070C0"/>
                </a:solidFill>
              </a:rPr>
              <a:t>SAGA)</a:t>
            </a:r>
          </a:p>
          <a:p>
            <a:pPr lvl="0" algn="ctr">
              <a:lnSpc>
                <a:spcPct val="90000"/>
              </a:lnSpc>
              <a:spcBef>
                <a:spcPct val="0"/>
              </a:spcBef>
              <a:defRPr/>
            </a:pPr>
            <a:r>
              <a:rPr lang="en-GB" sz="2600" b="1" dirty="0">
                <a:solidFill>
                  <a:srgbClr val="0070C0"/>
                </a:solidFill>
              </a:rPr>
              <a:t>A global UNESCO project with the support of Sweden (Sida</a:t>
            </a:r>
            <a:r>
              <a:rPr lang="en-GB" sz="2600" b="1" dirty="0" smtClean="0">
                <a:solidFill>
                  <a:srgbClr val="0070C0"/>
                </a:solidFill>
              </a:rPr>
              <a:t>)</a:t>
            </a:r>
          </a:p>
          <a:p>
            <a:pPr lvl="0" algn="ctr">
              <a:lnSpc>
                <a:spcPct val="90000"/>
              </a:lnSpc>
              <a:spcBef>
                <a:spcPct val="0"/>
              </a:spcBef>
              <a:defRPr/>
            </a:pPr>
            <a:r>
              <a:rPr kumimoji="0" lang="en-US" sz="2600" b="1" i="0" u="none" strike="noStrike" kern="1200" cap="none" spc="0" normalizeH="0" baseline="0" noProof="0" dirty="0" smtClean="0">
                <a:ln>
                  <a:noFill/>
                </a:ln>
                <a:solidFill>
                  <a:srgbClr val="0070C0"/>
                </a:solidFill>
                <a:effectLst/>
                <a:uLnTx/>
                <a:uFillTx/>
                <a:latin typeface="Calibri"/>
              </a:rPr>
              <a:t> </a:t>
            </a:r>
          </a:p>
          <a:p>
            <a:pPr lvl="0" algn="ctr">
              <a:lnSpc>
                <a:spcPct val="90000"/>
              </a:lnSpc>
              <a:spcBef>
                <a:spcPct val="0"/>
              </a:spcBef>
              <a:defRPr/>
            </a:pPr>
            <a:r>
              <a:rPr lang="en-US" sz="3600" b="1" dirty="0" smtClean="0">
                <a:solidFill>
                  <a:srgbClr val="0070C0"/>
                </a:solidFill>
                <a:latin typeface="Calibri"/>
              </a:rPr>
              <a:t>O</a:t>
            </a:r>
            <a:r>
              <a:rPr kumimoji="0" lang="en-US" sz="3600" b="1" i="0" u="none" strike="noStrike" kern="1200" cap="none" spc="0" normalizeH="0" baseline="0" noProof="0" dirty="0" err="1" smtClean="0">
                <a:ln>
                  <a:noFill/>
                </a:ln>
                <a:solidFill>
                  <a:srgbClr val="0070C0"/>
                </a:solidFill>
                <a:effectLst/>
                <a:uLnTx/>
                <a:uFillTx/>
                <a:latin typeface="Calibri"/>
                <a:ea typeface="+mn-ea"/>
                <a:cs typeface="+mn-cs"/>
              </a:rPr>
              <a:t>bjectives</a:t>
            </a:r>
            <a:r>
              <a:rPr kumimoji="0" lang="en-US" sz="3600" b="1" i="0" u="none" strike="noStrike" kern="1200" cap="none" spc="0" normalizeH="0" baseline="0" noProof="0" dirty="0" smtClean="0">
                <a:ln>
                  <a:noFill/>
                </a:ln>
                <a:solidFill>
                  <a:srgbClr val="0070C0"/>
                </a:solidFill>
                <a:effectLst/>
                <a:uLnTx/>
                <a:uFillTx/>
                <a:latin typeface="Calibri"/>
                <a:ea typeface="+mn-ea"/>
                <a:cs typeface="+mn-cs"/>
              </a:rPr>
              <a:t>:</a:t>
            </a:r>
            <a:endParaRPr kumimoji="0" lang="fr-FR" sz="36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pic>
        <p:nvPicPr>
          <p:cNvPr id="7" name="Imagen 6"/>
          <p:cNvPicPr>
            <a:picLocks noChangeAspect="1"/>
          </p:cNvPicPr>
          <p:nvPr/>
        </p:nvPicPr>
        <p:blipFill>
          <a:blip r:embed="rId4"/>
          <a:stretch>
            <a:fillRect/>
          </a:stretch>
        </p:blipFill>
        <p:spPr>
          <a:xfrm>
            <a:off x="27348" y="71226"/>
            <a:ext cx="1068207" cy="1095250"/>
          </a:xfrm>
          <a:prstGeom prst="rect">
            <a:avLst/>
          </a:prstGeom>
        </p:spPr>
      </p:pic>
    </p:spTree>
    <p:extLst>
      <p:ext uri="{BB962C8B-B14F-4D97-AF65-F5344CB8AC3E}">
        <p14:creationId xmlns:p14="http://schemas.microsoft.com/office/powerpoint/2010/main" val="27362804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Titre 1"/>
          <p:cNvSpPr>
            <a:spLocks noGrp="1"/>
          </p:cNvSpPr>
          <p:nvPr>
            <p:ph type="title"/>
          </p:nvPr>
        </p:nvSpPr>
        <p:spPr/>
        <p:txBody>
          <a:bodyPr>
            <a:normAutofit/>
          </a:bodyPr>
          <a:lstStyle/>
          <a:p>
            <a:pPr algn="ctr"/>
            <a:r>
              <a:rPr lang="en-US" sz="3600" b="1" dirty="0" smtClean="0">
                <a:solidFill>
                  <a:srgbClr val="0070C0"/>
                </a:solidFill>
                <a:latin typeface="+mn-lt"/>
              </a:rPr>
              <a:t>Expected Results</a:t>
            </a:r>
            <a:endParaRPr lang="fr-FR" sz="3600" b="1" dirty="0">
              <a:solidFill>
                <a:srgbClr val="0070C0"/>
              </a:solidFill>
              <a:latin typeface="+mn-lt"/>
            </a:endParaRPr>
          </a:p>
        </p:txBody>
      </p:sp>
      <p:sp>
        <p:nvSpPr>
          <p:cNvPr id="5" name="ZoneTexte 4"/>
          <p:cNvSpPr txBox="1"/>
          <p:nvPr/>
        </p:nvSpPr>
        <p:spPr>
          <a:xfrm>
            <a:off x="703571" y="1897520"/>
            <a:ext cx="11107429" cy="4401205"/>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
                <a:srgbClr val="1482AC"/>
              </a:buClr>
              <a:buSzPct val="80000"/>
              <a:buFont typeface="Wingdings" panose="05000000000000000000" pitchFamily="2" charset="2"/>
              <a:buChar char="v"/>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Member States, UNESCO and others enabled to </a:t>
            </a:r>
            <a:r>
              <a:rPr kumimoji="0" lang="en-GB" sz="2800" b="1" i="0" u="none" strike="noStrike" kern="1200" cap="none" spc="0" normalizeH="0" baseline="0" noProof="0" dirty="0">
                <a:ln>
                  <a:noFill/>
                </a:ln>
                <a:solidFill>
                  <a:prstClr val="black"/>
                </a:solidFill>
                <a:effectLst/>
                <a:uLnTx/>
                <a:uFillTx/>
                <a:latin typeface="Calibri"/>
                <a:ea typeface="+mn-ea"/>
                <a:cs typeface="+mn-cs"/>
              </a:rPr>
              <a:t>measure the status of women and girls in science </a:t>
            </a:r>
            <a:r>
              <a:rPr kumimoji="0" lang="en-GB" sz="2800" b="0" i="0" u="none" strike="noStrike" kern="1200" cap="none" spc="0" normalizeH="0" baseline="0" noProof="0" dirty="0">
                <a:ln>
                  <a:noFill/>
                </a:ln>
                <a:solidFill>
                  <a:prstClr val="black"/>
                </a:solidFill>
                <a:effectLst/>
                <a:uLnTx/>
                <a:uFillTx/>
                <a:latin typeface="Calibri"/>
                <a:ea typeface="+mn-ea"/>
                <a:cs typeface="+mn-cs"/>
              </a:rPr>
              <a:t>using </a:t>
            </a:r>
            <a:r>
              <a:rPr kumimoji="0" lang="en-GB" sz="2800" b="1" i="0" u="none" strike="noStrike" kern="1200" cap="none" spc="0" normalizeH="0" baseline="0" noProof="0" dirty="0">
                <a:ln>
                  <a:noFill/>
                </a:ln>
                <a:solidFill>
                  <a:prstClr val="black"/>
                </a:solidFill>
                <a:effectLst/>
                <a:uLnTx/>
                <a:uFillTx/>
                <a:latin typeface="Calibri"/>
                <a:ea typeface="+mn-ea"/>
                <a:cs typeface="+mn-cs"/>
              </a:rPr>
              <a:t>sound methodologies </a:t>
            </a:r>
            <a:r>
              <a:rPr kumimoji="0" lang="en-GB" sz="2800" b="0" i="0" u="none" strike="noStrike" kern="1200" cap="none" spc="0" normalizeH="0" baseline="0" noProof="0" dirty="0">
                <a:ln>
                  <a:noFill/>
                </a:ln>
                <a:solidFill>
                  <a:prstClr val="black"/>
                </a:solidFill>
                <a:effectLst/>
                <a:uLnTx/>
                <a:uFillTx/>
                <a:latin typeface="Calibri"/>
                <a:ea typeface="+mn-ea"/>
                <a:cs typeface="+mn-cs"/>
              </a:rPr>
              <a:t>and </a:t>
            </a:r>
            <a:r>
              <a:rPr kumimoji="0" lang="en-GB" sz="2800" b="1" i="0" u="none" strike="noStrike" kern="1200" cap="none" spc="0" normalizeH="0" baseline="0" noProof="0" dirty="0">
                <a:ln>
                  <a:noFill/>
                </a:ln>
                <a:solidFill>
                  <a:prstClr val="black"/>
                </a:solidFill>
                <a:effectLst/>
                <a:uLnTx/>
                <a:uFillTx/>
                <a:latin typeface="Calibri"/>
                <a:ea typeface="+mn-ea"/>
                <a:cs typeface="+mn-cs"/>
              </a:rPr>
              <a:t>tested indicators </a:t>
            </a:r>
            <a:r>
              <a:rPr kumimoji="0" lang="en-GB" sz="2800" b="0" i="0" u="none" strike="noStrike" kern="1200" cap="none" spc="0" normalizeH="0" baseline="0" noProof="0" dirty="0">
                <a:ln>
                  <a:noFill/>
                </a:ln>
                <a:solidFill>
                  <a:prstClr val="black"/>
                </a:solidFill>
                <a:effectLst/>
                <a:uLnTx/>
                <a:uFillTx/>
                <a:latin typeface="Calibri"/>
                <a:ea typeface="+mn-ea"/>
                <a:cs typeface="+mn-cs"/>
              </a:rPr>
              <a:t>on gender equality </a:t>
            </a:r>
            <a:r>
              <a:rPr kumimoji="0" lang="en-GB" sz="2800" b="0" i="0" u="none" strike="noStrike" kern="1200" cap="none" spc="0" normalizeH="0" baseline="0" noProof="0" dirty="0" smtClean="0">
                <a:ln>
                  <a:noFill/>
                </a:ln>
                <a:solidFill>
                  <a:prstClr val="black"/>
                </a:solidFill>
                <a:effectLst/>
                <a:uLnTx/>
                <a:uFillTx/>
                <a:latin typeface="Calibri"/>
                <a:ea typeface="+mn-ea"/>
                <a:cs typeface="+mn-cs"/>
              </a:rPr>
              <a:t>in STEM </a:t>
            </a:r>
            <a:r>
              <a:rPr kumimoji="0" lang="en-GB" sz="2800" b="0" i="0" u="none" strike="noStrike" kern="1200" cap="none" spc="0" normalizeH="0" baseline="0" noProof="0" dirty="0">
                <a:ln>
                  <a:noFill/>
                </a:ln>
                <a:solidFill>
                  <a:prstClr val="black"/>
                </a:solidFill>
                <a:effectLst/>
                <a:uLnTx/>
                <a:uFillTx/>
                <a:latin typeface="Calibri"/>
                <a:ea typeface="+mn-ea"/>
                <a:cs typeface="+mn-cs"/>
              </a:rPr>
              <a:t>and </a:t>
            </a:r>
            <a:r>
              <a:rPr kumimoji="0" lang="en-GB" sz="2800" b="1" i="0" u="none" strike="noStrike" kern="1200" cap="none" spc="0" normalizeH="0" baseline="0" noProof="0" dirty="0">
                <a:ln>
                  <a:noFill/>
                </a:ln>
                <a:solidFill>
                  <a:prstClr val="black"/>
                </a:solidFill>
                <a:effectLst/>
                <a:uLnTx/>
                <a:uFillTx/>
                <a:latin typeface="Calibri"/>
                <a:ea typeface="+mn-ea"/>
                <a:cs typeface="+mn-cs"/>
              </a:rPr>
              <a:t>data</a:t>
            </a:r>
            <a:r>
              <a:rPr kumimoji="0" lang="en-GB" sz="2800" b="0" i="0" u="none" strike="noStrike" kern="1200" cap="none" spc="0" normalizeH="0" baseline="0" noProof="0" dirty="0">
                <a:ln>
                  <a:noFill/>
                </a:ln>
                <a:solidFill>
                  <a:prstClr val="black"/>
                </a:solidFill>
                <a:effectLst/>
                <a:uLnTx/>
                <a:uFillTx/>
                <a:latin typeface="Calibri"/>
                <a:ea typeface="+mn-ea"/>
                <a:cs typeface="+mn-cs"/>
              </a:rPr>
              <a:t> included in the UIS database. </a:t>
            </a:r>
          </a:p>
          <a:p>
            <a:pPr marL="342900" marR="0" lvl="0" indent="-342900" algn="just" defTabSz="914400" rtl="0" eaLnBrk="1" fontAlgn="auto" latinLnBrk="0" hangingPunct="1">
              <a:lnSpc>
                <a:spcPct val="100000"/>
              </a:lnSpc>
              <a:spcBef>
                <a:spcPts val="0"/>
              </a:spcBef>
              <a:spcAft>
                <a:spcPts val="0"/>
              </a:spcAft>
              <a:buClr>
                <a:srgbClr val="1482AC"/>
              </a:buClr>
              <a:buSzPct val="80000"/>
              <a:buFont typeface="Wingdings" panose="05000000000000000000" pitchFamily="2" charset="2"/>
              <a:buChar char="v"/>
              <a:tabLst/>
              <a:defRPr/>
            </a:pPr>
            <a:r>
              <a:rPr kumimoji="0" lang="en-GB" sz="2800" b="0" i="0" u="none" strike="noStrike" kern="1200" cap="none" spc="0" normalizeH="0" baseline="0" noProof="0" dirty="0" smtClean="0">
                <a:ln>
                  <a:noFill/>
                </a:ln>
                <a:solidFill>
                  <a:prstClr val="black"/>
                </a:solidFill>
                <a:effectLst/>
                <a:uLnTx/>
                <a:uFillTx/>
                <a:latin typeface="Calibri"/>
                <a:ea typeface="+mn-ea"/>
                <a:cs typeface="+mn-cs"/>
              </a:rPr>
              <a:t>An </a:t>
            </a:r>
            <a:r>
              <a:rPr kumimoji="0" lang="en-GB" sz="2800" b="1" i="0" u="none" strike="noStrike" kern="1200" cap="none" spc="0" normalizeH="0" baseline="0" noProof="0" dirty="0">
                <a:ln>
                  <a:noFill/>
                </a:ln>
                <a:solidFill>
                  <a:prstClr val="black"/>
                </a:solidFill>
                <a:effectLst/>
                <a:uLnTx/>
                <a:uFillTx/>
                <a:latin typeface="Calibri"/>
                <a:ea typeface="+mn-ea"/>
                <a:cs typeface="+mn-cs"/>
              </a:rPr>
              <a:t>updated inventory of policy instruments affecting gender equality in STEM </a:t>
            </a:r>
            <a:r>
              <a:rPr kumimoji="0" lang="en-GB" sz="2800" b="0" i="0" u="none" strike="noStrike" kern="1200" cap="none" spc="0" normalizeH="0" baseline="0" noProof="0" dirty="0">
                <a:ln>
                  <a:noFill/>
                </a:ln>
                <a:solidFill>
                  <a:prstClr val="black"/>
                </a:solidFill>
                <a:effectLst/>
                <a:uLnTx/>
                <a:uFillTx/>
                <a:latin typeface="Calibri"/>
                <a:ea typeface="+mn-ea"/>
                <a:cs typeface="+mn-cs"/>
              </a:rPr>
              <a:t>incorporated </a:t>
            </a:r>
            <a:r>
              <a:rPr kumimoji="0" lang="en-GB" sz="2800" b="0" i="0" u="none" strike="noStrike" kern="1200" cap="none" spc="0" normalizeH="0" baseline="0" noProof="0" dirty="0" smtClean="0">
                <a:ln>
                  <a:noFill/>
                </a:ln>
                <a:solidFill>
                  <a:prstClr val="black"/>
                </a:solidFill>
                <a:effectLst/>
                <a:uLnTx/>
                <a:uFillTx/>
                <a:latin typeface="Calibri"/>
                <a:ea typeface="+mn-ea"/>
                <a:cs typeface="+mn-cs"/>
              </a:rPr>
              <a:t>into </a:t>
            </a:r>
            <a:r>
              <a:rPr kumimoji="0" lang="en-GB" sz="2800" b="0" i="0" u="none" strike="noStrike" kern="1200" cap="none" spc="0" normalizeH="0" baseline="0" noProof="0" dirty="0">
                <a:ln>
                  <a:noFill/>
                </a:ln>
                <a:solidFill>
                  <a:prstClr val="black"/>
                </a:solidFill>
                <a:effectLst/>
                <a:uLnTx/>
                <a:uFillTx/>
                <a:latin typeface="Calibri"/>
                <a:ea typeface="+mn-ea"/>
                <a:cs typeface="+mn-cs"/>
              </a:rPr>
              <a:t>the Global Observatory on Science Technology and Innovation Policy Instruments (GO</a:t>
            </a:r>
            <a:r>
              <a:rPr kumimoji="0" lang="en-GB" sz="2800" b="0" i="0" u="none" strike="noStrike" kern="1200" cap="none" spc="0" normalizeH="0" baseline="0" noProof="0" dirty="0">
                <a:ln>
                  <a:noFill/>
                </a:ln>
                <a:solidFill>
                  <a:prstClr val="black"/>
                </a:solidFill>
                <a:effectLst/>
                <a:uLnTx/>
                <a:uFillTx/>
                <a:latin typeface="Calibri"/>
                <a:ea typeface="+mn-ea"/>
                <a:cs typeface="+mn-cs"/>
                <a:sym typeface="Wingdings"/>
              </a:rPr>
              <a:t></a:t>
            </a:r>
            <a:r>
              <a:rPr kumimoji="0" lang="en-GB" sz="2800" b="0" i="0" u="none" strike="noStrike" kern="1200" cap="none" spc="0" normalizeH="0" baseline="0" noProof="0" dirty="0" smtClean="0">
                <a:ln>
                  <a:noFill/>
                </a:ln>
                <a:solidFill>
                  <a:prstClr val="black"/>
                </a:solidFill>
                <a:effectLst/>
                <a:uLnTx/>
                <a:uFillTx/>
                <a:latin typeface="Calibri"/>
                <a:ea typeface="+mn-ea"/>
                <a:cs typeface="+mn-cs"/>
              </a:rPr>
              <a:t>SPIN).</a:t>
            </a: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ts val="0"/>
              </a:spcBef>
              <a:spcAft>
                <a:spcPts val="0"/>
              </a:spcAft>
              <a:buClr>
                <a:srgbClr val="1482AC"/>
              </a:buClr>
              <a:buSzPct val="80000"/>
              <a:buFont typeface="Wingdings" panose="05000000000000000000" pitchFamily="2" charset="2"/>
              <a:buChar char="v"/>
              <a:tabLst/>
              <a:defRPr/>
            </a:pPr>
            <a:r>
              <a:rPr kumimoji="0" lang="en-GB" sz="2800" b="0" i="0" u="none" strike="noStrike" kern="1200" cap="none" spc="0" normalizeH="0" baseline="0" noProof="0" dirty="0" smtClean="0">
                <a:ln>
                  <a:noFill/>
                </a:ln>
                <a:solidFill>
                  <a:prstClr val="black"/>
                </a:solidFill>
                <a:effectLst/>
                <a:uLnTx/>
                <a:uFillTx/>
                <a:latin typeface="Calibri"/>
                <a:ea typeface="+mn-ea"/>
                <a:cs typeface="+mn-cs"/>
              </a:rPr>
              <a:t>A </a:t>
            </a:r>
            <a:r>
              <a:rPr kumimoji="0" lang="en-GB" sz="2800" b="0" i="0" u="none" strike="noStrike" kern="1200" cap="none" spc="0" normalizeH="0" baseline="0" noProof="0" dirty="0">
                <a:ln>
                  <a:noFill/>
                </a:ln>
                <a:solidFill>
                  <a:prstClr val="black"/>
                </a:solidFill>
                <a:effectLst/>
                <a:uLnTx/>
                <a:uFillTx/>
                <a:latin typeface="Calibri"/>
                <a:ea typeface="+mn-ea"/>
                <a:cs typeface="+mn-cs"/>
              </a:rPr>
              <a:t>critical mass of officials in pilot countries </a:t>
            </a:r>
            <a:r>
              <a:rPr kumimoji="0" lang="en-GB" sz="2800" b="1" i="0" u="none" strike="noStrike" kern="1200" cap="none" spc="0" normalizeH="0" baseline="0" noProof="0" dirty="0">
                <a:ln>
                  <a:noFill/>
                </a:ln>
                <a:solidFill>
                  <a:prstClr val="black"/>
                </a:solidFill>
                <a:effectLst/>
                <a:uLnTx/>
                <a:uFillTx/>
                <a:latin typeface="Calibri"/>
                <a:ea typeface="+mn-ea"/>
                <a:cs typeface="+mn-cs"/>
              </a:rPr>
              <a:t>trained to collect data</a:t>
            </a:r>
            <a:r>
              <a:rPr kumimoji="0" lang="en-GB" sz="2800" b="0" i="0" u="none" strike="noStrike" kern="1200" cap="none" spc="0" normalizeH="0" baseline="0" noProof="0" dirty="0">
                <a:ln>
                  <a:noFill/>
                </a:ln>
                <a:solidFill>
                  <a:prstClr val="black"/>
                </a:solidFill>
                <a:effectLst/>
                <a:uLnTx/>
                <a:uFillTx/>
                <a:latin typeface="Calibri"/>
                <a:ea typeface="+mn-ea"/>
                <a:cs typeface="+mn-cs"/>
              </a:rPr>
              <a:t>.</a:t>
            </a:r>
          </a:p>
          <a:p>
            <a:pPr marL="342900" marR="0" lvl="0" indent="-342900" algn="just" defTabSz="914400" rtl="0" eaLnBrk="1" fontAlgn="auto" latinLnBrk="0" hangingPunct="1">
              <a:lnSpc>
                <a:spcPct val="100000"/>
              </a:lnSpc>
              <a:spcBef>
                <a:spcPts val="0"/>
              </a:spcBef>
              <a:spcAft>
                <a:spcPts val="0"/>
              </a:spcAft>
              <a:buClr>
                <a:srgbClr val="1482AC"/>
              </a:buClr>
              <a:buSzPct val="80000"/>
              <a:buFont typeface="Wingdings" panose="05000000000000000000" pitchFamily="2" charset="2"/>
              <a:buChar char="v"/>
              <a:tabLst/>
              <a:defRPr/>
            </a:pPr>
            <a:r>
              <a:rPr kumimoji="0" lang="en-GB" sz="2800" b="0" i="0" u="none" strike="noStrike" kern="1200" cap="none" spc="0" normalizeH="0" baseline="0" noProof="0" dirty="0" smtClean="0">
                <a:ln>
                  <a:noFill/>
                </a:ln>
                <a:solidFill>
                  <a:prstClr val="black"/>
                </a:solidFill>
                <a:effectLst/>
                <a:uLnTx/>
                <a:uFillTx/>
                <a:latin typeface="Calibri"/>
                <a:ea typeface="+mn-ea"/>
                <a:cs typeface="+mn-cs"/>
              </a:rPr>
              <a:t>Technical Papers, including a final one </a:t>
            </a:r>
            <a:r>
              <a:rPr kumimoji="0" lang="en-GB" sz="2800" b="0" i="0" u="none" strike="noStrike" kern="1200" cap="none" spc="0" normalizeH="0" baseline="0" noProof="0" dirty="0">
                <a:ln>
                  <a:noFill/>
                </a:ln>
                <a:solidFill>
                  <a:prstClr val="black"/>
                </a:solidFill>
                <a:effectLst/>
                <a:uLnTx/>
                <a:uFillTx/>
                <a:latin typeface="Calibri"/>
                <a:ea typeface="+mn-ea"/>
                <a:cs typeface="+mn-cs"/>
              </a:rPr>
              <a:t>of proposed </a:t>
            </a:r>
            <a:r>
              <a:rPr kumimoji="0" lang="en-GB" sz="2800" b="1" i="0" u="none" strike="noStrike" kern="1200" cap="none" spc="0" normalizeH="0" baseline="0" noProof="0" dirty="0">
                <a:ln>
                  <a:noFill/>
                </a:ln>
                <a:solidFill>
                  <a:prstClr val="black"/>
                </a:solidFill>
                <a:effectLst/>
                <a:uLnTx/>
                <a:uFillTx/>
                <a:latin typeface="Calibri"/>
                <a:ea typeface="+mn-ea"/>
                <a:cs typeface="+mn-cs"/>
              </a:rPr>
              <a:t>standard </a:t>
            </a:r>
            <a:r>
              <a:rPr kumimoji="0" lang="en-GB" sz="2800" b="1" i="0" u="none" strike="noStrike" kern="1200" cap="none" spc="0" normalizeH="0" baseline="0" noProof="0" dirty="0" smtClean="0">
                <a:ln>
                  <a:noFill/>
                </a:ln>
                <a:solidFill>
                  <a:prstClr val="black"/>
                </a:solidFill>
                <a:effectLst/>
                <a:uLnTx/>
                <a:uFillTx/>
                <a:latin typeface="Calibri"/>
                <a:ea typeface="+mn-ea"/>
                <a:cs typeface="+mn-cs"/>
              </a:rPr>
              <a:t>practices </a:t>
            </a:r>
            <a:r>
              <a:rPr kumimoji="0" lang="en-GB" sz="2800" b="1" i="0" u="none" strike="noStrike" kern="1200" cap="none" spc="0" normalizeH="0" baseline="0" noProof="0" dirty="0">
                <a:ln>
                  <a:noFill/>
                </a:ln>
                <a:solidFill>
                  <a:prstClr val="black"/>
                </a:solidFill>
                <a:effectLst/>
                <a:uLnTx/>
                <a:uFillTx/>
                <a:latin typeface="Calibri"/>
                <a:ea typeface="+mn-ea"/>
                <a:cs typeface="+mn-cs"/>
              </a:rPr>
              <a:t>for surveys </a:t>
            </a:r>
            <a:r>
              <a:rPr kumimoji="0" lang="en-GB" sz="2800" b="0" i="0" u="none" strike="noStrike" kern="1200" cap="none" spc="0" normalizeH="0" baseline="0" noProof="0" dirty="0">
                <a:ln>
                  <a:noFill/>
                </a:ln>
                <a:solidFill>
                  <a:prstClr val="black"/>
                </a:solidFill>
                <a:effectLst/>
                <a:uLnTx/>
                <a:uFillTx/>
                <a:latin typeface="Calibri"/>
                <a:ea typeface="+mn-ea"/>
                <a:cs typeface="+mn-cs"/>
              </a:rPr>
              <a:t>on gender policy instruments and indicators on STEM published.</a:t>
            </a:r>
          </a:p>
        </p:txBody>
      </p:sp>
      <p:pic>
        <p:nvPicPr>
          <p:cNvPr id="7" name="Imagen 6"/>
          <p:cNvPicPr>
            <a:picLocks noChangeAspect="1"/>
          </p:cNvPicPr>
          <p:nvPr/>
        </p:nvPicPr>
        <p:blipFill>
          <a:blip r:embed="rId4"/>
          <a:stretch>
            <a:fillRect/>
          </a:stretch>
        </p:blipFill>
        <p:spPr>
          <a:xfrm>
            <a:off x="27348" y="71226"/>
            <a:ext cx="1068207" cy="1095250"/>
          </a:xfrm>
          <a:prstGeom prst="rect">
            <a:avLst/>
          </a:prstGeom>
        </p:spPr>
      </p:pic>
    </p:spTree>
    <p:extLst>
      <p:ext uri="{BB962C8B-B14F-4D97-AF65-F5344CB8AC3E}">
        <p14:creationId xmlns:p14="http://schemas.microsoft.com/office/powerpoint/2010/main" val="1399387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graphicFrame>
        <p:nvGraphicFramePr>
          <p:cNvPr id="6" name="Diagrama 5"/>
          <p:cNvGraphicFramePr/>
          <p:nvPr>
            <p:extLst>
              <p:ext uri="{D42A27DB-BD31-4B8C-83A1-F6EECF244321}">
                <p14:modId xmlns:p14="http://schemas.microsoft.com/office/powerpoint/2010/main" val="1214011931"/>
              </p:ext>
            </p:extLst>
          </p:nvPr>
        </p:nvGraphicFramePr>
        <p:xfrm>
          <a:off x="750086" y="1346931"/>
          <a:ext cx="10268156" cy="55110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itre 1"/>
          <p:cNvSpPr txBox="1">
            <a:spLocks/>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srgbClr val="0070C0"/>
                </a:solidFill>
                <a:effectLst/>
                <a:uLnTx/>
                <a:uFillTx/>
                <a:latin typeface="Calibri" pitchFamily="34" charset="0"/>
                <a:ea typeface="+mn-ea"/>
                <a:cs typeface="+mn-cs"/>
              </a:rPr>
              <a:t>SAGA Project implementation </a:t>
            </a:r>
            <a:endParaRPr kumimoji="0" lang="fr-FR" sz="3600" b="1" i="0" u="none" strike="noStrike" kern="1200" cap="none" spc="0" normalizeH="0" baseline="0" noProof="0" dirty="0">
              <a:ln>
                <a:noFill/>
              </a:ln>
              <a:solidFill>
                <a:srgbClr val="0070C0"/>
              </a:solidFill>
              <a:effectLst/>
              <a:uLnTx/>
              <a:uFillTx/>
              <a:latin typeface="Calibri"/>
              <a:ea typeface="+mn-ea"/>
              <a:cs typeface="+mn-cs"/>
            </a:endParaRPr>
          </a:p>
        </p:txBody>
      </p:sp>
      <p:pic>
        <p:nvPicPr>
          <p:cNvPr id="10" name="Imagen 9"/>
          <p:cNvPicPr>
            <a:picLocks noChangeAspect="1"/>
          </p:cNvPicPr>
          <p:nvPr/>
        </p:nvPicPr>
        <p:blipFill>
          <a:blip r:embed="rId9"/>
          <a:stretch>
            <a:fillRect/>
          </a:stretch>
        </p:blipFill>
        <p:spPr>
          <a:xfrm>
            <a:off x="27348" y="71226"/>
            <a:ext cx="1068207" cy="1095250"/>
          </a:xfrm>
          <a:prstGeom prst="rect">
            <a:avLst/>
          </a:prstGeom>
        </p:spPr>
      </p:pic>
    </p:spTree>
    <p:extLst>
      <p:ext uri="{BB962C8B-B14F-4D97-AF65-F5344CB8AC3E}">
        <p14:creationId xmlns:p14="http://schemas.microsoft.com/office/powerpoint/2010/main" val="3236699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9" name="Título 1"/>
          <p:cNvSpPr txBox="1">
            <a:spLocks/>
          </p:cNvSpPr>
          <p:nvPr/>
        </p:nvSpPr>
        <p:spPr>
          <a:xfrm>
            <a:off x="560279" y="10133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UY" sz="4400" b="1" i="0" u="none" strike="noStrike" kern="1200" cap="none" spc="0" normalizeH="0" baseline="0" noProof="0" dirty="0">
              <a:ln>
                <a:noFill/>
              </a:ln>
              <a:solidFill>
                <a:srgbClr val="0070C0"/>
              </a:solidFill>
              <a:effectLst/>
              <a:uLnTx/>
              <a:uFillTx/>
              <a:latin typeface="Calibri" panose="020F0502020204030204"/>
              <a:ea typeface="+mj-ea"/>
              <a:cs typeface="+mj-cs"/>
            </a:endParaRPr>
          </a:p>
        </p:txBody>
      </p:sp>
      <p:sp>
        <p:nvSpPr>
          <p:cNvPr id="2" name="Título 1"/>
          <p:cNvSpPr>
            <a:spLocks noGrp="1"/>
          </p:cNvSpPr>
          <p:nvPr>
            <p:ph type="title"/>
          </p:nvPr>
        </p:nvSpPr>
        <p:spPr/>
        <p:txBody>
          <a:bodyPr>
            <a:noAutofit/>
          </a:bodyPr>
          <a:lstStyle/>
          <a:p>
            <a:pPr algn="ctr"/>
            <a:r>
              <a:rPr lang="en-GB" sz="3600" b="1" dirty="0" smtClean="0">
                <a:solidFill>
                  <a:srgbClr val="0070C0"/>
                </a:solidFill>
                <a:latin typeface="Calibri" panose="020F0502020204030204"/>
              </a:rPr>
              <a:t>Means of implementation</a:t>
            </a:r>
            <a:endParaRPr lang="en-GB" sz="3600" b="1" dirty="0">
              <a:solidFill>
                <a:srgbClr val="0070C0"/>
              </a:solidFill>
              <a:latin typeface="+mn-lt"/>
            </a:endParaRPr>
          </a:p>
        </p:txBody>
      </p:sp>
      <p:sp>
        <p:nvSpPr>
          <p:cNvPr id="5" name="Content Placeholder 4"/>
          <p:cNvSpPr>
            <a:spLocks noGrp="1"/>
          </p:cNvSpPr>
          <p:nvPr>
            <p:ph idx="1"/>
          </p:nvPr>
        </p:nvSpPr>
        <p:spPr/>
        <p:txBody>
          <a:bodyPr>
            <a:normAutofit/>
          </a:bodyPr>
          <a:lstStyle/>
          <a:p>
            <a:pPr marL="339725" indent="-339725" algn="just">
              <a:spcAft>
                <a:spcPts val="600"/>
              </a:spcAft>
              <a:buClr>
                <a:srgbClr val="0070C0"/>
              </a:buClr>
              <a:buFont typeface="Wingdings" panose="05000000000000000000" pitchFamily="2" charset="2"/>
              <a:buChar char="v"/>
            </a:pPr>
            <a:r>
              <a:rPr lang="en-US" sz="2400" dirty="0" smtClean="0"/>
              <a:t>Strengthen </a:t>
            </a:r>
            <a:r>
              <a:rPr lang="en-US" sz="2400" b="1" dirty="0" smtClean="0"/>
              <a:t>gender equality perspectives in science policy design</a:t>
            </a:r>
          </a:p>
          <a:p>
            <a:pPr marL="809625" lvl="1" indent="-352425" algn="just">
              <a:spcAft>
                <a:spcPts val="600"/>
              </a:spcAft>
              <a:buClr>
                <a:srgbClr val="0070C0"/>
              </a:buClr>
              <a:buFont typeface="Wingdings" panose="05000000000000000000" pitchFamily="2" charset="2"/>
              <a:buChar char="q"/>
            </a:pPr>
            <a:r>
              <a:rPr lang="en-US" sz="2000" dirty="0" smtClean="0"/>
              <a:t>Providing knowledge on how to achieve gender equality in STI, including the critical steps necessary to design better STI policies focused on gender equality from different angles</a:t>
            </a:r>
            <a:endParaRPr lang="en-CA" sz="2000" dirty="0" smtClean="0"/>
          </a:p>
          <a:p>
            <a:pPr marL="809625" lvl="1" indent="-352425" algn="just">
              <a:spcAft>
                <a:spcPts val="600"/>
              </a:spcAft>
              <a:buClr>
                <a:srgbClr val="0070C0"/>
              </a:buClr>
              <a:buFont typeface="Wingdings" panose="05000000000000000000" pitchFamily="2" charset="2"/>
              <a:buChar char="q"/>
            </a:pPr>
            <a:r>
              <a:rPr lang="en-CA" sz="2000" dirty="0" smtClean="0"/>
              <a:t>Undertaking an inventory and gap analysis of policy instruments that affect gender equality in STI</a:t>
            </a:r>
            <a:endParaRPr lang="en-GB" sz="2000" dirty="0" smtClean="0"/>
          </a:p>
          <a:p>
            <a:pPr marL="796925" lvl="1" indent="-339725" algn="just">
              <a:buClr>
                <a:srgbClr val="0070C0"/>
              </a:buClr>
              <a:buFont typeface="Wingdings" panose="05000000000000000000" pitchFamily="2" charset="2"/>
              <a:buChar char="v"/>
            </a:pPr>
            <a:endParaRPr lang="en-US" sz="2000" dirty="0" smtClean="0"/>
          </a:p>
          <a:p>
            <a:pPr marL="339725" indent="-339725" algn="just">
              <a:buClr>
                <a:srgbClr val="0070C0"/>
              </a:buClr>
              <a:buFont typeface="Wingdings" panose="05000000000000000000" pitchFamily="2" charset="2"/>
              <a:buChar char="v"/>
            </a:pPr>
            <a:r>
              <a:rPr lang="en-US" sz="2400" dirty="0" smtClean="0"/>
              <a:t>Improve </a:t>
            </a:r>
            <a:r>
              <a:rPr lang="en-US" sz="2400" b="1" dirty="0" smtClean="0"/>
              <a:t>measurement of gender related indicators </a:t>
            </a:r>
            <a:r>
              <a:rPr lang="en-US" sz="2400" dirty="0" smtClean="0"/>
              <a:t>and how they affect the gender balance in STEM</a:t>
            </a:r>
          </a:p>
          <a:p>
            <a:pPr marL="809625" lvl="1" indent="-352425" algn="just">
              <a:buClr>
                <a:srgbClr val="0070C0"/>
              </a:buClr>
              <a:buFont typeface="Wingdings" panose="05000000000000000000" pitchFamily="2" charset="2"/>
              <a:buChar char="q"/>
            </a:pPr>
            <a:r>
              <a:rPr lang="en-CA" sz="2000" dirty="0" smtClean="0"/>
              <a:t>Developing </a:t>
            </a:r>
            <a:r>
              <a:rPr lang="en-CA" sz="2000" dirty="0"/>
              <a:t>new and better indicators to provide tools for evidence-based </a:t>
            </a:r>
            <a:r>
              <a:rPr lang="en-CA" sz="2000" dirty="0" smtClean="0"/>
              <a:t>policy-making</a:t>
            </a:r>
            <a:endParaRPr lang="en-CA" sz="2000" dirty="0"/>
          </a:p>
          <a:p>
            <a:pPr marL="796925" lvl="1" indent="-339725" algn="just">
              <a:buClr>
                <a:srgbClr val="0070C0"/>
              </a:buClr>
              <a:buFont typeface="Wingdings" panose="05000000000000000000" pitchFamily="2" charset="2"/>
              <a:buChar char="v"/>
            </a:pPr>
            <a:endParaRPr lang="en-US" sz="2000" dirty="0" smtClean="0"/>
          </a:p>
          <a:p>
            <a:pPr marL="339725" indent="-339725">
              <a:buClr>
                <a:srgbClr val="0070C0"/>
              </a:buClr>
              <a:buFont typeface="Wingdings" panose="05000000000000000000" pitchFamily="2" charset="2"/>
              <a:buChar char="v"/>
            </a:pPr>
            <a:r>
              <a:rPr lang="en-US" sz="2400" b="1" dirty="0" smtClean="0"/>
              <a:t>Build capacity in Member States</a:t>
            </a:r>
          </a:p>
        </p:txBody>
      </p:sp>
      <p:pic>
        <p:nvPicPr>
          <p:cNvPr id="7" name="Imagen 6"/>
          <p:cNvPicPr>
            <a:picLocks noChangeAspect="1"/>
          </p:cNvPicPr>
          <p:nvPr/>
        </p:nvPicPr>
        <p:blipFill>
          <a:blip r:embed="rId3"/>
          <a:stretch>
            <a:fillRect/>
          </a:stretch>
        </p:blipFill>
        <p:spPr>
          <a:xfrm>
            <a:off x="27348" y="71226"/>
            <a:ext cx="1068207" cy="1095250"/>
          </a:xfrm>
          <a:prstGeom prst="rect">
            <a:avLst/>
          </a:prstGeom>
        </p:spPr>
      </p:pic>
    </p:spTree>
    <p:extLst>
      <p:ext uri="{BB962C8B-B14F-4D97-AF65-F5344CB8AC3E}">
        <p14:creationId xmlns:p14="http://schemas.microsoft.com/office/powerpoint/2010/main" val="3785038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grpSp>
        <p:nvGrpSpPr>
          <p:cNvPr id="16" name="Group 15"/>
          <p:cNvGrpSpPr/>
          <p:nvPr/>
        </p:nvGrpSpPr>
        <p:grpSpPr>
          <a:xfrm>
            <a:off x="836926" y="1088578"/>
            <a:ext cx="10169610" cy="4107544"/>
            <a:chOff x="1432011" y="1712684"/>
            <a:chExt cx="10169610" cy="4107544"/>
          </a:xfrm>
        </p:grpSpPr>
        <p:sp>
          <p:nvSpPr>
            <p:cNvPr id="2" name="Oval 1"/>
            <p:cNvSpPr/>
            <p:nvPr/>
          </p:nvSpPr>
          <p:spPr>
            <a:xfrm>
              <a:off x="1432011" y="1712685"/>
              <a:ext cx="3236686" cy="41075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smtClean="0">
                  <a:ln>
                    <a:noFill/>
                  </a:ln>
                  <a:solidFill>
                    <a:prstClr val="white"/>
                  </a:solidFill>
                  <a:effectLst/>
                  <a:uLnTx/>
                  <a:uFillTx/>
                  <a:latin typeface="Calibri" panose="020F0502020204030204"/>
                  <a:ea typeface="+mn-ea"/>
                  <a:cs typeface="+mn-cs"/>
                </a:rPr>
                <a:t>Gender Equality in STI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smtClean="0">
                  <a:ln>
                    <a:noFill/>
                  </a:ln>
                  <a:solidFill>
                    <a:prstClr val="white"/>
                  </a:solidFill>
                  <a:effectLst/>
                  <a:uLnTx/>
                  <a:uFillTx/>
                  <a:latin typeface="Calibri" panose="020F0502020204030204"/>
                  <a:ea typeface="+mn-ea"/>
                  <a:cs typeface="+mn-cs"/>
                </a:rPr>
                <a:t>POLICIES</a:t>
              </a:r>
              <a:endPar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Oval 10"/>
            <p:cNvSpPr/>
            <p:nvPr/>
          </p:nvSpPr>
          <p:spPr>
            <a:xfrm>
              <a:off x="8364935" y="1712684"/>
              <a:ext cx="3236686" cy="41075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smtClean="0">
                  <a:ln>
                    <a:noFill/>
                  </a:ln>
                  <a:solidFill>
                    <a:prstClr val="white"/>
                  </a:solidFill>
                  <a:effectLst/>
                  <a:uLnTx/>
                  <a:uFillTx/>
                  <a:latin typeface="Calibri" panose="020F0502020204030204"/>
                  <a:ea typeface="+mn-ea"/>
                  <a:cs typeface="+mn-cs"/>
                </a:rPr>
                <a:t>Gender Equality in STEM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smtClean="0">
                  <a:ln>
                    <a:noFill/>
                  </a:ln>
                  <a:solidFill>
                    <a:prstClr val="white"/>
                  </a:solidFill>
                  <a:effectLst/>
                  <a:uLnTx/>
                  <a:uFillTx/>
                  <a:latin typeface="Calibri" panose="020F0502020204030204"/>
                  <a:ea typeface="+mn-ea"/>
                  <a:cs typeface="+mn-cs"/>
                </a:rPr>
                <a:t> INDICATORS</a:t>
              </a:r>
              <a:endPar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6" name="Group 25"/>
          <p:cNvGrpSpPr/>
          <p:nvPr/>
        </p:nvGrpSpPr>
        <p:grpSpPr>
          <a:xfrm>
            <a:off x="3805766" y="1098127"/>
            <a:ext cx="4235149" cy="3888114"/>
            <a:chOff x="3805766" y="1098127"/>
            <a:chExt cx="4235149" cy="3888114"/>
          </a:xfrm>
        </p:grpSpPr>
        <p:sp>
          <p:nvSpPr>
            <p:cNvPr id="3" name="Rounded Rectangle 2"/>
            <p:cNvSpPr/>
            <p:nvPr/>
          </p:nvSpPr>
          <p:spPr>
            <a:xfrm>
              <a:off x="5029673" y="1098127"/>
              <a:ext cx="1741714" cy="19013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smtClean="0">
                  <a:ln>
                    <a:noFill/>
                  </a:ln>
                  <a:solidFill>
                    <a:prstClr val="white"/>
                  </a:solidFill>
                  <a:effectLst/>
                  <a:uLnTx/>
                  <a:uFillTx/>
                  <a:latin typeface="Calibri" panose="020F0502020204030204"/>
                  <a:ea typeface="+mn-ea"/>
                  <a:cs typeface="+mn-cs"/>
                </a:rPr>
                <a:t>SAGA STI GENDER OBJECTIVES LIST </a:t>
              </a:r>
              <a:br>
                <a:rPr kumimoji="0" lang="en-GB" sz="2200" b="0" i="0" u="none" strike="noStrike" kern="1200" cap="none" spc="0" normalizeH="0" baseline="0" noProof="0" dirty="0" smtClean="0">
                  <a:ln>
                    <a:noFill/>
                  </a:ln>
                  <a:solidFill>
                    <a:prstClr val="white"/>
                  </a:solidFill>
                  <a:effectLst/>
                  <a:uLnTx/>
                  <a:uFillTx/>
                  <a:latin typeface="Calibri" panose="020F0502020204030204"/>
                  <a:ea typeface="+mn-ea"/>
                  <a:cs typeface="+mn-cs"/>
                </a:rPr>
              </a:br>
              <a:r>
                <a:rPr kumimoji="0" lang="en-GB" sz="2200" b="0" i="0" u="none" strike="noStrike" kern="1200" cap="none" spc="0" normalizeH="0" baseline="0" noProof="0" dirty="0" smtClean="0">
                  <a:ln>
                    <a:noFill/>
                  </a:ln>
                  <a:solidFill>
                    <a:prstClr val="white"/>
                  </a:solidFill>
                  <a:effectLst/>
                  <a:uLnTx/>
                  <a:uFillTx/>
                  <a:latin typeface="Calibri" panose="020F0502020204030204"/>
                  <a:ea typeface="+mn-ea"/>
                  <a:cs typeface="+mn-cs"/>
                </a:rPr>
                <a:t>(STI GOL)</a:t>
              </a: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ight Arrow 3"/>
            <p:cNvSpPr/>
            <p:nvPr/>
          </p:nvSpPr>
          <p:spPr>
            <a:xfrm>
              <a:off x="6771387" y="1778007"/>
              <a:ext cx="1269528" cy="449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ight Arrow 11"/>
            <p:cNvSpPr/>
            <p:nvPr/>
          </p:nvSpPr>
          <p:spPr>
            <a:xfrm rot="10800000">
              <a:off x="3805766" y="1778007"/>
              <a:ext cx="1227504" cy="449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ounded Rectangle 12"/>
            <p:cNvSpPr/>
            <p:nvPr/>
          </p:nvSpPr>
          <p:spPr>
            <a:xfrm>
              <a:off x="5048834" y="3289213"/>
              <a:ext cx="1741714" cy="16970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smtClean="0">
                  <a:ln>
                    <a:noFill/>
                  </a:ln>
                  <a:solidFill>
                    <a:prstClr val="white"/>
                  </a:solidFill>
                  <a:effectLst/>
                  <a:uLnTx/>
                  <a:uFillTx/>
                  <a:latin typeface="Calibri" panose="020F0502020204030204"/>
                  <a:ea typeface="+mn-ea"/>
                  <a:cs typeface="+mn-cs"/>
                </a:rPr>
                <a:t>SAGA TOOLKIT</a:t>
              </a: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ight Arrow 13"/>
            <p:cNvSpPr/>
            <p:nvPr/>
          </p:nvSpPr>
          <p:spPr>
            <a:xfrm>
              <a:off x="6788531" y="3999835"/>
              <a:ext cx="1217176" cy="449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ight Arrow 14"/>
            <p:cNvSpPr/>
            <p:nvPr/>
          </p:nvSpPr>
          <p:spPr>
            <a:xfrm rot="10800000">
              <a:off x="3836709" y="3999835"/>
              <a:ext cx="1211076" cy="449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7" name="Group 26"/>
          <p:cNvGrpSpPr/>
          <p:nvPr/>
        </p:nvGrpSpPr>
        <p:grpSpPr>
          <a:xfrm>
            <a:off x="2719221" y="5297503"/>
            <a:ext cx="6531354" cy="1239814"/>
            <a:chOff x="2719221" y="5297503"/>
            <a:chExt cx="6531354" cy="1239814"/>
          </a:xfrm>
        </p:grpSpPr>
        <p:sp>
          <p:nvSpPr>
            <p:cNvPr id="22" name="Rounded Rectangle 21"/>
            <p:cNvSpPr/>
            <p:nvPr/>
          </p:nvSpPr>
          <p:spPr>
            <a:xfrm>
              <a:off x="4518263" y="5297503"/>
              <a:ext cx="2764533" cy="12398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smtClean="0">
                  <a:ln>
                    <a:noFill/>
                  </a:ln>
                  <a:solidFill>
                    <a:prstClr val="white"/>
                  </a:solidFill>
                  <a:effectLst/>
                  <a:uLnTx/>
                  <a:uFillTx/>
                  <a:latin typeface="Calibri" panose="020F0502020204030204"/>
                  <a:ea typeface="+mn-ea"/>
                  <a:cs typeface="+mn-cs"/>
                </a:rPr>
                <a:t>SAGA CAPACITY BUILDING IN PILOT COUNTRIES</a:t>
              </a: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ight Arrow 22"/>
            <p:cNvSpPr/>
            <p:nvPr/>
          </p:nvSpPr>
          <p:spPr>
            <a:xfrm rot="20256472">
              <a:off x="7274916" y="5374671"/>
              <a:ext cx="1975659" cy="489125"/>
            </a:xfrm>
            <a:prstGeom prst="rightArrow">
              <a:avLst>
                <a:gd name="adj1" fmla="val 50000"/>
                <a:gd name="adj2" fmla="val 563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ight Arrow 23"/>
            <p:cNvSpPr/>
            <p:nvPr/>
          </p:nvSpPr>
          <p:spPr>
            <a:xfrm rot="12276705">
              <a:off x="2719221" y="5355400"/>
              <a:ext cx="1864856" cy="4219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9" name="Imagen 18"/>
          <p:cNvPicPr>
            <a:picLocks noChangeAspect="1"/>
          </p:cNvPicPr>
          <p:nvPr/>
        </p:nvPicPr>
        <p:blipFill>
          <a:blip r:embed="rId3"/>
          <a:stretch>
            <a:fillRect/>
          </a:stretch>
        </p:blipFill>
        <p:spPr>
          <a:xfrm>
            <a:off x="27348" y="71226"/>
            <a:ext cx="1068207" cy="1095250"/>
          </a:xfrm>
          <a:prstGeom prst="rect">
            <a:avLst/>
          </a:prstGeom>
        </p:spPr>
      </p:pic>
    </p:spTree>
    <p:extLst>
      <p:ext uri="{BB962C8B-B14F-4D97-AF65-F5344CB8AC3E}">
        <p14:creationId xmlns:p14="http://schemas.microsoft.com/office/powerpoint/2010/main" val="27267908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9" name="Título 1"/>
          <p:cNvSpPr txBox="1">
            <a:spLocks/>
          </p:cNvSpPr>
          <p:nvPr/>
        </p:nvSpPr>
        <p:spPr>
          <a:xfrm>
            <a:off x="560279" y="10133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UY" sz="4400" b="1" i="0" u="none" strike="noStrike" kern="1200" cap="none" spc="0" normalizeH="0" baseline="0" noProof="0" dirty="0">
              <a:ln>
                <a:noFill/>
              </a:ln>
              <a:solidFill>
                <a:srgbClr val="0070C0"/>
              </a:solidFill>
              <a:effectLst/>
              <a:uLnTx/>
              <a:uFillTx/>
              <a:latin typeface="Calibri" panose="020F0502020204030204"/>
              <a:ea typeface="+mj-ea"/>
              <a:cs typeface="+mj-cs"/>
            </a:endParaRPr>
          </a:p>
        </p:txBody>
      </p:sp>
      <p:sp>
        <p:nvSpPr>
          <p:cNvPr id="2" name="Título 1"/>
          <p:cNvSpPr>
            <a:spLocks noGrp="1"/>
          </p:cNvSpPr>
          <p:nvPr>
            <p:ph type="title"/>
          </p:nvPr>
        </p:nvSpPr>
        <p:spPr/>
        <p:txBody>
          <a:bodyPr>
            <a:noAutofit/>
          </a:bodyPr>
          <a:lstStyle/>
          <a:p>
            <a:pPr algn="ctr"/>
            <a:r>
              <a:rPr lang="en-US" sz="3600" b="1" dirty="0" smtClean="0">
                <a:solidFill>
                  <a:srgbClr val="0070C0"/>
                </a:solidFill>
                <a:latin typeface="Calibri" panose="020F0502020204030204"/>
              </a:rPr>
              <a:t>SAGA Science, Technology and Innovation </a:t>
            </a:r>
            <a:br>
              <a:rPr lang="en-US" sz="3600" b="1" dirty="0" smtClean="0">
                <a:solidFill>
                  <a:srgbClr val="0070C0"/>
                </a:solidFill>
                <a:latin typeface="Calibri" panose="020F0502020204030204"/>
              </a:rPr>
            </a:br>
            <a:r>
              <a:rPr lang="en-US" sz="3600" b="1" dirty="0" smtClean="0">
                <a:solidFill>
                  <a:srgbClr val="0070C0"/>
                </a:solidFill>
                <a:latin typeface="Calibri" panose="020F0502020204030204"/>
              </a:rPr>
              <a:t>Gender Objectives List (STI GOL)</a:t>
            </a:r>
            <a:endParaRPr lang="en-GB" sz="3600" b="1" dirty="0">
              <a:solidFill>
                <a:srgbClr val="0070C0"/>
              </a:solidFill>
              <a:latin typeface="+mn-lt"/>
            </a:endParaRPr>
          </a:p>
        </p:txBody>
      </p:sp>
      <p:sp>
        <p:nvSpPr>
          <p:cNvPr id="5" name="Content Placeholder 4"/>
          <p:cNvSpPr>
            <a:spLocks noGrp="1"/>
          </p:cNvSpPr>
          <p:nvPr>
            <p:ph idx="1"/>
          </p:nvPr>
        </p:nvSpPr>
        <p:spPr>
          <a:xfrm>
            <a:off x="838200" y="1825625"/>
            <a:ext cx="7315200" cy="4351338"/>
          </a:xfrm>
        </p:spPr>
        <p:txBody>
          <a:bodyPr>
            <a:normAutofit/>
          </a:bodyPr>
          <a:lstStyle/>
          <a:p>
            <a:pPr marL="339725" indent="-339725" algn="just">
              <a:buClr>
                <a:srgbClr val="0070C0"/>
              </a:buClr>
              <a:buFont typeface="Wingdings" panose="05000000000000000000" pitchFamily="2" charset="2"/>
              <a:buChar char="v"/>
            </a:pPr>
            <a:r>
              <a:rPr lang="en-GB" sz="2400" dirty="0" smtClean="0"/>
              <a:t>Enables the categorization of STI policies and policy instruments, and indicators.</a:t>
            </a:r>
          </a:p>
          <a:p>
            <a:pPr marL="339725" indent="-339725" algn="just">
              <a:buClr>
                <a:srgbClr val="0070C0"/>
              </a:buClr>
              <a:buFont typeface="Wingdings" panose="05000000000000000000" pitchFamily="2" charset="2"/>
              <a:buChar char="v"/>
            </a:pPr>
            <a:r>
              <a:rPr lang="en-GB" sz="2400" dirty="0" smtClean="0"/>
              <a:t>Assists in identifying gaps in the STI policy mix and aims at encompassing all aspects of gender equality in STI policy making.</a:t>
            </a:r>
          </a:p>
          <a:p>
            <a:pPr marL="339725" indent="-339725">
              <a:buClr>
                <a:srgbClr val="0070C0"/>
              </a:buClr>
              <a:buFont typeface="Wingdings" panose="05000000000000000000" pitchFamily="2" charset="2"/>
              <a:buChar char="v"/>
            </a:pPr>
            <a:r>
              <a:rPr lang="en-CA" sz="2400" dirty="0" smtClean="0"/>
              <a:t>Aims at encompassing all aspects of gender equality in policy making, as identified through research conducted in the framework of SAGA. </a:t>
            </a:r>
          </a:p>
          <a:p>
            <a:pPr marL="339725" indent="-339725">
              <a:buClr>
                <a:srgbClr val="0070C0"/>
              </a:buClr>
              <a:buFont typeface="Wingdings" panose="05000000000000000000" pitchFamily="2" charset="2"/>
              <a:buChar char="v"/>
            </a:pPr>
            <a:r>
              <a:rPr lang="en-CA" sz="2400" dirty="0" smtClean="0"/>
              <a:t>Allows the mapping of existing indicators to gender objectives and facilitate  identifying gaps.</a:t>
            </a:r>
            <a:endParaRPr lang="en-GB" sz="2400" dirty="0" smtClean="0"/>
          </a:p>
        </p:txBody>
      </p:sp>
      <p:sp>
        <p:nvSpPr>
          <p:cNvPr id="3" name="Rectángulo 2"/>
          <p:cNvSpPr/>
          <p:nvPr/>
        </p:nvSpPr>
        <p:spPr>
          <a:xfrm>
            <a:off x="1004046" y="2338933"/>
            <a:ext cx="9236195" cy="461665"/>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UY"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Image 3"/>
          <p:cNvPicPr>
            <a:picLocks noChangeAspect="1"/>
          </p:cNvPicPr>
          <p:nvPr/>
        </p:nvPicPr>
        <p:blipFill rotWithShape="1">
          <a:blip r:embed="rId3" cstate="print">
            <a:extLst>
              <a:ext uri="{28A0092B-C50C-407E-A947-70E740481C1C}">
                <a14:useLocalDpi xmlns:a14="http://schemas.microsoft.com/office/drawing/2010/main" val="0"/>
              </a:ext>
            </a:extLst>
          </a:blip>
          <a:srcRect t="1270"/>
          <a:stretch/>
        </p:blipFill>
        <p:spPr>
          <a:xfrm>
            <a:off x="8406449" y="2133490"/>
            <a:ext cx="2352579" cy="3276821"/>
          </a:xfrm>
          <a:prstGeom prst="rect">
            <a:avLst/>
          </a:prstGeom>
          <a:ln>
            <a:solidFill>
              <a:schemeClr val="tx2"/>
            </a:solidFill>
          </a:ln>
          <a:effectLst>
            <a:outerShdw blurRad="50800" dist="38100" dir="2700000" algn="tl" rotWithShape="0">
              <a:prstClr val="black">
                <a:alpha val="40000"/>
              </a:prstClr>
            </a:outerShdw>
          </a:effectLst>
        </p:spPr>
      </p:pic>
      <p:sp>
        <p:nvSpPr>
          <p:cNvPr id="16" name="CuadroTexto 15"/>
          <p:cNvSpPr txBox="1"/>
          <p:nvPr/>
        </p:nvSpPr>
        <p:spPr>
          <a:xfrm>
            <a:off x="6156959" y="5640943"/>
            <a:ext cx="60350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UY" sz="1800" b="0" i="0" u="none" strike="noStrike" kern="1200" cap="none" spc="0" normalizeH="0" baseline="0" noProof="0" dirty="0">
                <a:ln>
                  <a:noFill/>
                </a:ln>
                <a:solidFill>
                  <a:prstClr val="black"/>
                </a:solidFill>
                <a:effectLst/>
                <a:uLnTx/>
                <a:uFillTx/>
                <a:latin typeface="Calibri" panose="020F0502020204030204"/>
                <a:ea typeface="+mn-ea"/>
                <a:cs typeface="+mn-cs"/>
              </a:rPr>
              <a:t>http://unesdoc.unesco.org/images/0024/002450/245006E.pdf</a:t>
            </a:r>
          </a:p>
        </p:txBody>
      </p:sp>
      <p:pic>
        <p:nvPicPr>
          <p:cNvPr id="10" name="Imagen 9"/>
          <p:cNvPicPr>
            <a:picLocks noChangeAspect="1"/>
          </p:cNvPicPr>
          <p:nvPr/>
        </p:nvPicPr>
        <p:blipFill>
          <a:blip r:embed="rId4"/>
          <a:stretch>
            <a:fillRect/>
          </a:stretch>
        </p:blipFill>
        <p:spPr>
          <a:xfrm>
            <a:off x="27348" y="71226"/>
            <a:ext cx="1068207" cy="1095250"/>
          </a:xfrm>
          <a:prstGeom prst="rect">
            <a:avLst/>
          </a:prstGeom>
        </p:spPr>
      </p:pic>
    </p:spTree>
    <p:extLst>
      <p:ext uri="{BB962C8B-B14F-4D97-AF65-F5344CB8AC3E}">
        <p14:creationId xmlns:p14="http://schemas.microsoft.com/office/powerpoint/2010/main" val="1146836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5" name="Title 1"/>
          <p:cNvSpPr txBox="1">
            <a:spLocks/>
          </p:cNvSpPr>
          <p:nvPr/>
        </p:nvSpPr>
        <p:spPr>
          <a:xfrm>
            <a:off x="3881887" y="5511800"/>
            <a:ext cx="8229600" cy="113982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pic>
        <p:nvPicPr>
          <p:cNvPr id="7" name="Imagen 6"/>
          <p:cNvPicPr>
            <a:picLocks noChangeAspect="1"/>
          </p:cNvPicPr>
          <p:nvPr/>
        </p:nvPicPr>
        <p:blipFill>
          <a:blip r:embed="rId3"/>
          <a:stretch>
            <a:fillRect/>
          </a:stretch>
        </p:blipFill>
        <p:spPr>
          <a:xfrm>
            <a:off x="27348" y="71226"/>
            <a:ext cx="1068207" cy="1095250"/>
          </a:xfrm>
          <a:prstGeom prst="rect">
            <a:avLst/>
          </a:prstGeom>
        </p:spPr>
      </p:pic>
      <p:sp>
        <p:nvSpPr>
          <p:cNvPr id="8" name="CuadroTexto 2"/>
          <p:cNvSpPr txBox="1">
            <a:spLocks noGrp="1"/>
          </p:cNvSpPr>
          <p:nvPr>
            <p:ph idx="1"/>
          </p:nvPr>
        </p:nvSpPr>
        <p:spPr>
          <a:xfrm>
            <a:off x="838200" y="1825625"/>
            <a:ext cx="10515600" cy="4614597"/>
          </a:xfrm>
          <a:prstGeom prst="rect">
            <a:avLst/>
          </a:prstGeom>
          <a:noFill/>
        </p:spPr>
        <p:txBody>
          <a:bodyPr wrap="square" rtlCol="0">
            <a:spAutoFit/>
          </a:bodyPr>
          <a:lstStyle/>
          <a:p>
            <a:pPr marL="285750" indent="-285750" algn="just">
              <a:buFont typeface="Arial" panose="020B0604020202020204" pitchFamily="34" charset="0"/>
              <a:buChar char="•"/>
            </a:pPr>
            <a:r>
              <a:rPr lang="en-US" b="1" dirty="0"/>
              <a:t>Gender Equality is one of UNESCO's two global priorities</a:t>
            </a:r>
            <a:r>
              <a:rPr lang="en-US" dirty="0"/>
              <a:t>, with a commitment to promote equality between women and men across the Organization's mandate. Gender Equality is not only a fundamental human right, but a necessary </a:t>
            </a:r>
            <a:r>
              <a:rPr lang="en-US" dirty="0" smtClean="0"/>
              <a:t>foundation </a:t>
            </a:r>
            <a:r>
              <a:rPr lang="en-US" dirty="0"/>
              <a:t>for the creation of sustainable and peaceful societies</a:t>
            </a:r>
            <a:r>
              <a:rPr lang="en-US" dirty="0" smtClean="0"/>
              <a:t>.</a:t>
            </a:r>
          </a:p>
          <a:p>
            <a:pPr algn="just"/>
            <a:endParaRPr lang="en-US" dirty="0"/>
          </a:p>
          <a:p>
            <a:pPr marL="285750" indent="-285750" algn="just">
              <a:buFont typeface="Arial" panose="020B0604020202020204" pitchFamily="34" charset="0"/>
              <a:buChar char="•"/>
            </a:pPr>
            <a:r>
              <a:rPr lang="en-US" b="1" dirty="0"/>
              <a:t>The UNESCO Priority Gender Equality Action Plan 2014-2021 </a:t>
            </a:r>
            <a:r>
              <a:rPr lang="en-US" dirty="0"/>
              <a:t>(GEAP II), provides an operational  framework for the implementation of Priority Gender Equality. It explains what gender equality  means for UNESCO</a:t>
            </a:r>
            <a:r>
              <a:rPr lang="en-US" dirty="0" smtClean="0"/>
              <a:t>, and </a:t>
            </a:r>
            <a:r>
              <a:rPr lang="en-US" dirty="0"/>
              <a:t>provides guidance on how the Organization will ensure that a gender  equality perspective is reflected in all its </a:t>
            </a:r>
            <a:r>
              <a:rPr lang="en-US" dirty="0" smtClean="0"/>
              <a:t>policies</a:t>
            </a:r>
            <a:r>
              <a:rPr lang="en-US" dirty="0"/>
              <a:t>.</a:t>
            </a:r>
            <a:endParaRPr lang="en-GB" dirty="0" smtClean="0"/>
          </a:p>
        </p:txBody>
      </p:sp>
      <p:sp>
        <p:nvSpPr>
          <p:cNvPr id="3" name="Title 2"/>
          <p:cNvSpPr>
            <a:spLocks noGrp="1"/>
          </p:cNvSpPr>
          <p:nvPr>
            <p:ph type="title"/>
          </p:nvPr>
        </p:nvSpPr>
        <p:spPr/>
        <p:txBody>
          <a:bodyPr>
            <a:normAutofit/>
          </a:bodyPr>
          <a:lstStyle/>
          <a:p>
            <a:r>
              <a:rPr lang="en-US" sz="4000" dirty="0"/>
              <a:t>Gender Equality: UNESCO </a:t>
            </a:r>
            <a:r>
              <a:rPr lang="en-US" sz="4000" dirty="0" smtClean="0"/>
              <a:t>Global </a:t>
            </a:r>
            <a:r>
              <a:rPr lang="en-US" sz="4000" dirty="0"/>
              <a:t>Priority </a:t>
            </a:r>
            <a:endParaRPr lang="en-GB" sz="4000" dirty="0"/>
          </a:p>
        </p:txBody>
      </p:sp>
    </p:spTree>
    <p:extLst>
      <p:ext uri="{BB962C8B-B14F-4D97-AF65-F5344CB8AC3E}">
        <p14:creationId xmlns:p14="http://schemas.microsoft.com/office/powerpoint/2010/main" val="18412642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9" name="Título 1"/>
          <p:cNvSpPr txBox="1">
            <a:spLocks/>
          </p:cNvSpPr>
          <p:nvPr/>
        </p:nvSpPr>
        <p:spPr>
          <a:xfrm>
            <a:off x="560279" y="10133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UY" sz="4400" b="1" i="0" u="none" strike="noStrike" kern="1200" cap="none" spc="0" normalizeH="0" baseline="0" noProof="0" dirty="0">
              <a:ln>
                <a:noFill/>
              </a:ln>
              <a:solidFill>
                <a:srgbClr val="0070C0"/>
              </a:solidFill>
              <a:effectLst/>
              <a:uLnTx/>
              <a:uFillTx/>
              <a:latin typeface="Calibri" panose="020F0502020204030204"/>
              <a:ea typeface="+mj-ea"/>
              <a:cs typeface="+mj-cs"/>
            </a:endParaRPr>
          </a:p>
        </p:txBody>
      </p:sp>
      <p:sp>
        <p:nvSpPr>
          <p:cNvPr id="2" name="Título 1"/>
          <p:cNvSpPr>
            <a:spLocks noGrp="1"/>
          </p:cNvSpPr>
          <p:nvPr>
            <p:ph type="title"/>
          </p:nvPr>
        </p:nvSpPr>
        <p:spPr/>
        <p:txBody>
          <a:bodyPr>
            <a:noAutofit/>
          </a:bodyPr>
          <a:lstStyle/>
          <a:p>
            <a:pPr algn="ctr"/>
            <a:r>
              <a:rPr lang="en-GB" sz="3600" b="1" dirty="0" smtClean="0">
                <a:solidFill>
                  <a:srgbClr val="0070C0"/>
                </a:solidFill>
                <a:latin typeface="Calibri" panose="020F0502020204030204"/>
              </a:rPr>
              <a:t>7 Gender </a:t>
            </a:r>
            <a:r>
              <a:rPr lang="en-GB" sz="3600" b="1" dirty="0">
                <a:solidFill>
                  <a:srgbClr val="0070C0"/>
                </a:solidFill>
                <a:latin typeface="Calibri" panose="020F0502020204030204"/>
              </a:rPr>
              <a:t>O</a:t>
            </a:r>
            <a:r>
              <a:rPr lang="en-GB" sz="3600" b="1" dirty="0" smtClean="0">
                <a:solidFill>
                  <a:srgbClr val="0070C0"/>
                </a:solidFill>
                <a:latin typeface="Calibri" panose="020F0502020204030204"/>
              </a:rPr>
              <a:t>bjectives</a:t>
            </a:r>
            <a:endParaRPr lang="en-GB" sz="3600" b="1" dirty="0">
              <a:solidFill>
                <a:srgbClr val="0070C0"/>
              </a:solidFill>
              <a:latin typeface="+mn-lt"/>
            </a:endParaRPr>
          </a:p>
        </p:txBody>
      </p:sp>
      <p:graphicFrame>
        <p:nvGraphicFramePr>
          <p:cNvPr id="13" name="12 Marcador de contenido"/>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p:cNvSpPr/>
          <p:nvPr/>
        </p:nvSpPr>
        <p:spPr>
          <a:xfrm>
            <a:off x="494594" y="2208305"/>
            <a:ext cx="9236195" cy="461665"/>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UY"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p:cNvPicPr>
            <a:picLocks noChangeAspect="1"/>
          </p:cNvPicPr>
          <p:nvPr/>
        </p:nvPicPr>
        <p:blipFill>
          <a:blip r:embed="rId8"/>
          <a:stretch>
            <a:fillRect/>
          </a:stretch>
        </p:blipFill>
        <p:spPr>
          <a:xfrm>
            <a:off x="27348" y="71226"/>
            <a:ext cx="1068207" cy="1095250"/>
          </a:xfrm>
          <a:prstGeom prst="rect">
            <a:avLst/>
          </a:prstGeom>
        </p:spPr>
      </p:pic>
    </p:spTree>
    <p:extLst>
      <p:ext uri="{BB962C8B-B14F-4D97-AF65-F5344CB8AC3E}">
        <p14:creationId xmlns:p14="http://schemas.microsoft.com/office/powerpoint/2010/main" val="40263844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3" name="Rectángulo 2"/>
          <p:cNvSpPr/>
          <p:nvPr/>
        </p:nvSpPr>
        <p:spPr>
          <a:xfrm>
            <a:off x="1004046" y="2338933"/>
            <a:ext cx="9236195" cy="461665"/>
          </a:xfrm>
          <a:prstGeom prst="rect">
            <a:avLst/>
          </a:prstGeom>
        </p:spPr>
        <p:txBody>
          <a:bodyPr wrap="square">
            <a:spAutoFit/>
          </a:bodyPr>
          <a:lstStyle/>
          <a:p>
            <a:pPr marL="285750" indent="-285750" algn="just">
              <a:buFont typeface="Arial" panose="020B0604020202020204" pitchFamily="34" charset="0"/>
              <a:buChar char="•"/>
            </a:pPr>
            <a:endParaRPr lang="es-UY" sz="2400" dirty="0"/>
          </a:p>
        </p:txBody>
      </p:sp>
      <p:sp>
        <p:nvSpPr>
          <p:cNvPr id="19" name="Título 1"/>
          <p:cNvSpPr>
            <a:spLocks noGrp="1"/>
          </p:cNvSpPr>
          <p:nvPr>
            <p:ph type="title"/>
          </p:nvPr>
        </p:nvSpPr>
        <p:spPr/>
        <p:txBody>
          <a:bodyPr>
            <a:noAutofit/>
          </a:bodyPr>
          <a:lstStyle/>
          <a:p>
            <a:r>
              <a:rPr lang="en-GB" b="1" dirty="0" smtClean="0">
                <a:solidFill>
                  <a:srgbClr val="0070C0"/>
                </a:solidFill>
                <a:latin typeface="+mn-lt"/>
              </a:rPr>
              <a:t>SAGA Gender Objectives</a:t>
            </a:r>
            <a:endParaRPr lang="en-GB" b="1" dirty="0">
              <a:solidFill>
                <a:srgbClr val="0070C0"/>
              </a:solidFill>
              <a:latin typeface="+mn-lt"/>
            </a:endParaRPr>
          </a:p>
        </p:txBody>
      </p:sp>
      <p:sp>
        <p:nvSpPr>
          <p:cNvPr id="2" name="Content Placeholder 1"/>
          <p:cNvSpPr>
            <a:spLocks noGrp="1"/>
          </p:cNvSpPr>
          <p:nvPr>
            <p:ph idx="1"/>
          </p:nvPr>
        </p:nvSpPr>
        <p:spPr>
          <a:xfrm>
            <a:off x="709684" y="1525370"/>
            <a:ext cx="11150219" cy="4351338"/>
          </a:xfrm>
        </p:spPr>
        <p:txBody>
          <a:bodyPr>
            <a:noAutofit/>
          </a:bodyPr>
          <a:lstStyle/>
          <a:p>
            <a:pPr marL="514350" indent="-514350" fontAlgn="t">
              <a:buFont typeface="+mj-lt"/>
              <a:buAutoNum type="arabicPeriod"/>
            </a:pPr>
            <a:r>
              <a:rPr lang="en-GB" dirty="0"/>
              <a:t>Change perceptions, attitudes, behaviour, social norms and stereotypes towards women in STEM in Society</a:t>
            </a:r>
          </a:p>
          <a:p>
            <a:pPr marL="514350" indent="-514350" fontAlgn="t">
              <a:buFont typeface="+mj-lt"/>
              <a:buAutoNum type="arabicPeriod"/>
            </a:pPr>
            <a:r>
              <a:rPr lang="en-GB" dirty="0"/>
              <a:t>Engage girls and young women in STEM primary and secondary education, as well as in TVET</a:t>
            </a:r>
          </a:p>
          <a:p>
            <a:pPr marL="514350" indent="-514350" fontAlgn="t">
              <a:buFont typeface="+mj-lt"/>
              <a:buAutoNum type="arabicPeriod"/>
            </a:pPr>
            <a:r>
              <a:rPr lang="en-GB" dirty="0"/>
              <a:t>Attraction, access to and retention of women in STEM higher education at all levels</a:t>
            </a:r>
          </a:p>
          <a:p>
            <a:pPr marL="514350" indent="-514350" fontAlgn="t">
              <a:buFont typeface="+mj-lt"/>
              <a:buAutoNum type="arabicPeriod"/>
            </a:pPr>
            <a:r>
              <a:rPr lang="en-GB" dirty="0"/>
              <a:t>Gender equality in career progression for scientists and engineers (S&amp;E)</a:t>
            </a:r>
          </a:p>
          <a:p>
            <a:pPr marL="514350" indent="-514350" fontAlgn="t">
              <a:buFont typeface="+mj-lt"/>
              <a:buAutoNum type="arabicPeriod"/>
            </a:pPr>
            <a:r>
              <a:rPr lang="en-GB" dirty="0"/>
              <a:t>Promote the gender dimension in research content, practice and agenda</a:t>
            </a:r>
          </a:p>
          <a:p>
            <a:pPr marL="514350" indent="-514350" fontAlgn="t">
              <a:buFont typeface="+mj-lt"/>
              <a:buAutoNum type="arabicPeriod"/>
            </a:pPr>
            <a:r>
              <a:rPr lang="en-GB" dirty="0"/>
              <a:t>Promote gender equality in STEM-related policy-making</a:t>
            </a:r>
          </a:p>
          <a:p>
            <a:pPr marL="514350" indent="-514350" fontAlgn="t">
              <a:buFont typeface="+mj-lt"/>
              <a:buAutoNum type="arabicPeriod"/>
            </a:pPr>
            <a:r>
              <a:rPr lang="en-GB" dirty="0"/>
              <a:t>Promote gender equality in science and technology-based entrepreneurship and innovation activities</a:t>
            </a:r>
          </a:p>
          <a:p>
            <a:pPr marL="681038" indent="-681038">
              <a:lnSpc>
                <a:spcPct val="100000"/>
              </a:lnSpc>
              <a:spcBef>
                <a:spcPts val="0"/>
              </a:spcBef>
              <a:spcAft>
                <a:spcPts val="1200"/>
              </a:spcAft>
              <a:buFont typeface="+mj-lt"/>
              <a:buAutoNum type="arabicPeriod"/>
            </a:pPr>
            <a:endParaRPr lang="en-CA" dirty="0"/>
          </a:p>
        </p:txBody>
      </p:sp>
      <p:pic>
        <p:nvPicPr>
          <p:cNvPr id="6" name="Imagen 5"/>
          <p:cNvPicPr>
            <a:picLocks noChangeAspect="1"/>
          </p:cNvPicPr>
          <p:nvPr/>
        </p:nvPicPr>
        <p:blipFill>
          <a:blip r:embed="rId3"/>
          <a:stretch>
            <a:fillRect/>
          </a:stretch>
        </p:blipFill>
        <p:spPr>
          <a:xfrm>
            <a:off x="27348" y="71226"/>
            <a:ext cx="1068207" cy="1095250"/>
          </a:xfrm>
          <a:prstGeom prst="rect">
            <a:avLst/>
          </a:prstGeom>
        </p:spPr>
      </p:pic>
    </p:spTree>
    <p:extLst>
      <p:ext uri="{BB962C8B-B14F-4D97-AF65-F5344CB8AC3E}">
        <p14:creationId xmlns:p14="http://schemas.microsoft.com/office/powerpoint/2010/main" val="3519651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3" name="Rectángulo 2"/>
          <p:cNvSpPr/>
          <p:nvPr/>
        </p:nvSpPr>
        <p:spPr>
          <a:xfrm>
            <a:off x="1004046" y="2338933"/>
            <a:ext cx="9236195" cy="461665"/>
          </a:xfrm>
          <a:prstGeom prst="rect">
            <a:avLst/>
          </a:prstGeom>
        </p:spPr>
        <p:txBody>
          <a:bodyPr wrap="square">
            <a:spAutoFit/>
          </a:bodyPr>
          <a:lstStyle/>
          <a:p>
            <a:pPr marL="285750" indent="-285750" algn="just">
              <a:buFont typeface="Arial" panose="020B0604020202020204" pitchFamily="34" charset="0"/>
              <a:buChar char="•"/>
            </a:pPr>
            <a:endParaRPr lang="es-UY" sz="2400" dirty="0"/>
          </a:p>
        </p:txBody>
      </p:sp>
      <p:sp>
        <p:nvSpPr>
          <p:cNvPr id="19" name="Título 1"/>
          <p:cNvSpPr>
            <a:spLocks noGrp="1"/>
          </p:cNvSpPr>
          <p:nvPr>
            <p:ph type="title"/>
          </p:nvPr>
        </p:nvSpPr>
        <p:spPr/>
        <p:txBody>
          <a:bodyPr>
            <a:noAutofit/>
          </a:bodyPr>
          <a:lstStyle/>
          <a:p>
            <a:r>
              <a:rPr lang="en-GB" sz="3200" b="1" dirty="0" smtClean="0">
                <a:solidFill>
                  <a:srgbClr val="0070C0"/>
                </a:solidFill>
                <a:latin typeface="+mn-lt"/>
              </a:rPr>
              <a:t>1 – Change perceptions, attitudes, behaviours, </a:t>
            </a:r>
            <a:br>
              <a:rPr lang="en-GB" sz="3200" b="1" dirty="0" smtClean="0">
                <a:solidFill>
                  <a:srgbClr val="0070C0"/>
                </a:solidFill>
                <a:latin typeface="+mn-lt"/>
              </a:rPr>
            </a:br>
            <a:r>
              <a:rPr lang="en-GB" sz="3200" b="1" dirty="0" smtClean="0">
                <a:solidFill>
                  <a:srgbClr val="0070C0"/>
                </a:solidFill>
                <a:latin typeface="+mn-lt"/>
              </a:rPr>
              <a:t>social norms and stereotypes towards women in STEM in society</a:t>
            </a:r>
            <a:endParaRPr lang="en-GB" sz="3200" b="1" dirty="0">
              <a:solidFill>
                <a:srgbClr val="0070C0"/>
              </a:solidFill>
              <a:latin typeface="+mn-lt"/>
            </a:endParaRPr>
          </a:p>
        </p:txBody>
      </p:sp>
      <p:sp>
        <p:nvSpPr>
          <p:cNvPr id="2" name="Content Placeholder 1"/>
          <p:cNvSpPr>
            <a:spLocks noGrp="1"/>
          </p:cNvSpPr>
          <p:nvPr>
            <p:ph idx="1"/>
          </p:nvPr>
        </p:nvSpPr>
        <p:spPr/>
        <p:txBody>
          <a:bodyPr>
            <a:normAutofit/>
          </a:bodyPr>
          <a:lstStyle/>
          <a:p>
            <a:pPr marL="681038" indent="-681038">
              <a:lnSpc>
                <a:spcPct val="100000"/>
              </a:lnSpc>
              <a:spcBef>
                <a:spcPts val="0"/>
              </a:spcBef>
              <a:spcAft>
                <a:spcPts val="1200"/>
              </a:spcAft>
              <a:buNone/>
            </a:pPr>
            <a:r>
              <a:rPr lang="en-CA" sz="2400" dirty="0"/>
              <a:t>1.1 – Promote awareness of and overcome non conscious and cultural gender biases widely expressed as gender stereotypes, among scientists, educators, policy-makers, research organizations, the media, and the public at large.</a:t>
            </a:r>
          </a:p>
          <a:p>
            <a:pPr marL="690563" indent="-690563">
              <a:lnSpc>
                <a:spcPct val="100000"/>
              </a:lnSpc>
              <a:spcBef>
                <a:spcPts val="0"/>
              </a:spcBef>
              <a:spcAft>
                <a:spcPts val="1200"/>
              </a:spcAft>
              <a:buNone/>
            </a:pPr>
            <a:r>
              <a:rPr lang="en-CA" sz="2400" dirty="0" smtClean="0"/>
              <a:t>1.2 </a:t>
            </a:r>
            <a:r>
              <a:rPr lang="en-CA" sz="2400" dirty="0"/>
              <a:t>– Promote visibility of women with STEM qualifications, and in STEM careers, especially in leadership positions in governments, business enterprises, universities, and research organizations.</a:t>
            </a:r>
          </a:p>
          <a:p>
            <a:pPr marL="690563" indent="-690563">
              <a:lnSpc>
                <a:spcPct val="100000"/>
              </a:lnSpc>
              <a:spcBef>
                <a:spcPts val="0"/>
              </a:spcBef>
              <a:spcAft>
                <a:spcPts val="1200"/>
              </a:spcAft>
              <a:buNone/>
            </a:pPr>
            <a:r>
              <a:rPr lang="en-CA" sz="2400" dirty="0" smtClean="0"/>
              <a:t>1.3 </a:t>
            </a:r>
            <a:r>
              <a:rPr lang="en-CA" sz="2400" dirty="0"/>
              <a:t>– Mainstream gender perspectives in science communication and informal and non-formal STEM education activities, including in science centres and museums.</a:t>
            </a:r>
          </a:p>
        </p:txBody>
      </p:sp>
      <p:pic>
        <p:nvPicPr>
          <p:cNvPr id="6" name="Imagen 5"/>
          <p:cNvPicPr>
            <a:picLocks noChangeAspect="1"/>
          </p:cNvPicPr>
          <p:nvPr/>
        </p:nvPicPr>
        <p:blipFill>
          <a:blip r:embed="rId3"/>
          <a:stretch>
            <a:fillRect/>
          </a:stretch>
        </p:blipFill>
        <p:spPr>
          <a:xfrm>
            <a:off x="27348" y="71226"/>
            <a:ext cx="1068207" cy="1095250"/>
          </a:xfrm>
          <a:prstGeom prst="rect">
            <a:avLst/>
          </a:prstGeom>
        </p:spPr>
      </p:pic>
    </p:spTree>
    <p:extLst>
      <p:ext uri="{BB962C8B-B14F-4D97-AF65-F5344CB8AC3E}">
        <p14:creationId xmlns:p14="http://schemas.microsoft.com/office/powerpoint/2010/main" val="1798423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9" name="Título 1"/>
          <p:cNvSpPr txBox="1">
            <a:spLocks/>
          </p:cNvSpPr>
          <p:nvPr/>
        </p:nvSpPr>
        <p:spPr>
          <a:xfrm>
            <a:off x="560279" y="10133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UY" b="1" dirty="0">
              <a:solidFill>
                <a:srgbClr val="0070C0"/>
              </a:solidFill>
              <a:latin typeface="+mn-lt"/>
            </a:endParaRPr>
          </a:p>
        </p:txBody>
      </p:sp>
      <p:sp>
        <p:nvSpPr>
          <p:cNvPr id="3" name="Rectángulo 2"/>
          <p:cNvSpPr/>
          <p:nvPr/>
        </p:nvSpPr>
        <p:spPr>
          <a:xfrm>
            <a:off x="1004046" y="2338933"/>
            <a:ext cx="9236195" cy="461665"/>
          </a:xfrm>
          <a:prstGeom prst="rect">
            <a:avLst/>
          </a:prstGeom>
        </p:spPr>
        <p:txBody>
          <a:bodyPr wrap="square">
            <a:spAutoFit/>
          </a:bodyPr>
          <a:lstStyle/>
          <a:p>
            <a:pPr marL="285750" indent="-285750" algn="just">
              <a:buFont typeface="Arial" panose="020B0604020202020204" pitchFamily="34" charset="0"/>
              <a:buChar char="•"/>
            </a:pPr>
            <a:endParaRPr lang="es-UY" sz="2400" dirty="0"/>
          </a:p>
        </p:txBody>
      </p:sp>
      <p:sp>
        <p:nvSpPr>
          <p:cNvPr id="17" name="Título 1"/>
          <p:cNvSpPr>
            <a:spLocks noGrp="1"/>
          </p:cNvSpPr>
          <p:nvPr>
            <p:ph type="title"/>
          </p:nvPr>
        </p:nvSpPr>
        <p:spPr/>
        <p:txBody>
          <a:bodyPr>
            <a:noAutofit/>
          </a:bodyPr>
          <a:lstStyle/>
          <a:p>
            <a:r>
              <a:rPr lang="en-GB" sz="3200" b="1" dirty="0" smtClean="0">
                <a:solidFill>
                  <a:srgbClr val="0070C0"/>
                </a:solidFill>
                <a:latin typeface="+mn-lt"/>
              </a:rPr>
              <a:t>2 – Engage girls and young women in STEM primary </a:t>
            </a:r>
            <a:br>
              <a:rPr lang="en-GB" sz="3200" b="1" dirty="0" smtClean="0">
                <a:solidFill>
                  <a:srgbClr val="0070C0"/>
                </a:solidFill>
                <a:latin typeface="+mn-lt"/>
              </a:rPr>
            </a:br>
            <a:r>
              <a:rPr lang="en-GB" sz="3200" b="1" dirty="0" smtClean="0">
                <a:solidFill>
                  <a:srgbClr val="0070C0"/>
                </a:solidFill>
                <a:latin typeface="+mn-lt"/>
              </a:rPr>
              <a:t>and secondary education, as well as in technical and vocational education and training </a:t>
            </a:r>
            <a:endParaRPr lang="en-GB" sz="3200" b="1" dirty="0">
              <a:solidFill>
                <a:srgbClr val="0070C0"/>
              </a:solidFill>
              <a:latin typeface="+mn-lt"/>
            </a:endParaRPr>
          </a:p>
        </p:txBody>
      </p:sp>
      <p:sp>
        <p:nvSpPr>
          <p:cNvPr id="2" name="Content Placeholder 1"/>
          <p:cNvSpPr>
            <a:spLocks noGrp="1"/>
          </p:cNvSpPr>
          <p:nvPr>
            <p:ph idx="1"/>
          </p:nvPr>
        </p:nvSpPr>
        <p:spPr/>
        <p:txBody>
          <a:bodyPr>
            <a:noAutofit/>
          </a:bodyPr>
          <a:lstStyle/>
          <a:p>
            <a:pPr marL="681038" indent="-681038">
              <a:lnSpc>
                <a:spcPct val="100000"/>
              </a:lnSpc>
              <a:spcBef>
                <a:spcPts val="0"/>
              </a:spcBef>
              <a:spcAft>
                <a:spcPts val="1200"/>
              </a:spcAft>
              <a:buNone/>
            </a:pPr>
            <a:r>
              <a:rPr lang="en-CA" sz="2400" dirty="0"/>
              <a:t>2.1 – Promote S&amp;E vocations to girls and young women, including by stimulating interest, fostering in-depth knowledge about S&amp;E career issues, and presenting role models.</a:t>
            </a:r>
          </a:p>
          <a:p>
            <a:pPr marL="690563" indent="-690563">
              <a:lnSpc>
                <a:spcPct val="100000"/>
              </a:lnSpc>
              <a:spcBef>
                <a:spcPts val="0"/>
              </a:spcBef>
              <a:spcAft>
                <a:spcPts val="1200"/>
              </a:spcAft>
              <a:buNone/>
            </a:pPr>
            <a:r>
              <a:rPr lang="en-CA" sz="2400" dirty="0" smtClean="0"/>
              <a:t>2.2 </a:t>
            </a:r>
            <a:r>
              <a:rPr lang="en-CA" sz="2400" dirty="0"/>
              <a:t>– Mainstream the gender perspective in educational content (teacher training, curricula, pedagogical methods, and teaching material).</a:t>
            </a:r>
          </a:p>
          <a:p>
            <a:pPr marL="681038" indent="-681038">
              <a:lnSpc>
                <a:spcPct val="100000"/>
              </a:lnSpc>
              <a:spcBef>
                <a:spcPts val="0"/>
              </a:spcBef>
              <a:spcAft>
                <a:spcPts val="1200"/>
              </a:spcAft>
              <a:buNone/>
            </a:pPr>
            <a:r>
              <a:rPr lang="en-CA" sz="2400" dirty="0" smtClean="0"/>
              <a:t>2.3 </a:t>
            </a:r>
            <a:r>
              <a:rPr lang="en-CA" sz="2400" dirty="0"/>
              <a:t>– Promote gender-sensitive pedagogical approaches to STEM teaching, including encouraging hands-on training and experiments.</a:t>
            </a:r>
          </a:p>
          <a:p>
            <a:pPr marL="0" indent="0">
              <a:lnSpc>
                <a:spcPct val="100000"/>
              </a:lnSpc>
              <a:spcBef>
                <a:spcPts val="0"/>
              </a:spcBef>
              <a:spcAft>
                <a:spcPts val="1200"/>
              </a:spcAft>
              <a:buNone/>
            </a:pPr>
            <a:r>
              <a:rPr lang="en-CA" sz="2400" dirty="0" smtClean="0"/>
              <a:t>2.4 </a:t>
            </a:r>
            <a:r>
              <a:rPr lang="en-CA" sz="2400" dirty="0"/>
              <a:t>– Promote gender balance among STEM teachers.</a:t>
            </a:r>
          </a:p>
          <a:p>
            <a:pPr marL="0" indent="0">
              <a:lnSpc>
                <a:spcPct val="100000"/>
              </a:lnSpc>
              <a:spcBef>
                <a:spcPts val="0"/>
              </a:spcBef>
              <a:spcAft>
                <a:spcPts val="1200"/>
              </a:spcAft>
              <a:buNone/>
            </a:pPr>
            <a:r>
              <a:rPr lang="en-CA" sz="2400" dirty="0" smtClean="0"/>
              <a:t>2.5 </a:t>
            </a:r>
            <a:r>
              <a:rPr lang="en-CA" sz="2400" dirty="0"/>
              <a:t>– Promote gender equality in STEM school-to-work transitions</a:t>
            </a:r>
            <a:r>
              <a:rPr lang="en-CA" sz="2400" dirty="0" smtClean="0"/>
              <a:t>.</a:t>
            </a:r>
            <a:endParaRPr lang="en-CA" sz="2400" dirty="0"/>
          </a:p>
        </p:txBody>
      </p:sp>
      <p:pic>
        <p:nvPicPr>
          <p:cNvPr id="7" name="Imagen 6"/>
          <p:cNvPicPr>
            <a:picLocks noChangeAspect="1"/>
          </p:cNvPicPr>
          <p:nvPr/>
        </p:nvPicPr>
        <p:blipFill>
          <a:blip r:embed="rId3"/>
          <a:stretch>
            <a:fillRect/>
          </a:stretch>
        </p:blipFill>
        <p:spPr>
          <a:xfrm>
            <a:off x="27348" y="71226"/>
            <a:ext cx="1068207" cy="1095250"/>
          </a:xfrm>
          <a:prstGeom prst="rect">
            <a:avLst/>
          </a:prstGeom>
        </p:spPr>
      </p:pic>
    </p:spTree>
    <p:extLst>
      <p:ext uri="{BB962C8B-B14F-4D97-AF65-F5344CB8AC3E}">
        <p14:creationId xmlns:p14="http://schemas.microsoft.com/office/powerpoint/2010/main" val="3173603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9" name="Título 1"/>
          <p:cNvSpPr txBox="1">
            <a:spLocks/>
          </p:cNvSpPr>
          <p:nvPr/>
        </p:nvSpPr>
        <p:spPr>
          <a:xfrm>
            <a:off x="560279" y="10133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UY" b="1" dirty="0">
              <a:solidFill>
                <a:srgbClr val="0070C0"/>
              </a:solidFill>
              <a:latin typeface="+mn-lt"/>
            </a:endParaRPr>
          </a:p>
        </p:txBody>
      </p:sp>
      <p:sp>
        <p:nvSpPr>
          <p:cNvPr id="2" name="Título 1"/>
          <p:cNvSpPr>
            <a:spLocks noGrp="1"/>
          </p:cNvSpPr>
          <p:nvPr>
            <p:ph type="title"/>
          </p:nvPr>
        </p:nvSpPr>
        <p:spPr/>
        <p:txBody>
          <a:bodyPr>
            <a:noAutofit/>
          </a:bodyPr>
          <a:lstStyle/>
          <a:p>
            <a:r>
              <a:rPr lang="en-GB" sz="3200" b="1" dirty="0" smtClean="0">
                <a:solidFill>
                  <a:srgbClr val="0070C0"/>
                </a:solidFill>
                <a:latin typeface="+mn-lt"/>
              </a:rPr>
              <a:t>3 – Attraction, access to and retention of women in STEM higher education at all levels</a:t>
            </a:r>
            <a:endParaRPr lang="en-GB" sz="3200" b="1" dirty="0">
              <a:solidFill>
                <a:srgbClr val="0070C0"/>
              </a:solidFill>
              <a:latin typeface="+mn-lt"/>
            </a:endParaRPr>
          </a:p>
        </p:txBody>
      </p:sp>
      <p:sp>
        <p:nvSpPr>
          <p:cNvPr id="6" name="Content Placeholder 5"/>
          <p:cNvSpPr>
            <a:spLocks noGrp="1"/>
          </p:cNvSpPr>
          <p:nvPr>
            <p:ph idx="1"/>
          </p:nvPr>
        </p:nvSpPr>
        <p:spPr/>
        <p:txBody>
          <a:bodyPr>
            <a:normAutofit lnSpcReduction="10000"/>
          </a:bodyPr>
          <a:lstStyle/>
          <a:p>
            <a:pPr marL="669925" indent="-669925">
              <a:lnSpc>
                <a:spcPct val="100000"/>
              </a:lnSpc>
              <a:spcBef>
                <a:spcPts val="0"/>
              </a:spcBef>
              <a:spcAft>
                <a:spcPts val="1200"/>
              </a:spcAft>
              <a:buNone/>
            </a:pPr>
            <a:r>
              <a:rPr lang="en-CA" sz="2400" dirty="0"/>
              <a:t>3.1 – Promote access of and attract women to STEM higher education (including Masters and PhD), including through specific scholarships and awards.</a:t>
            </a:r>
          </a:p>
          <a:p>
            <a:pPr marL="0" indent="0">
              <a:lnSpc>
                <a:spcPct val="100000"/>
              </a:lnSpc>
              <a:spcBef>
                <a:spcPts val="0"/>
              </a:spcBef>
              <a:spcAft>
                <a:spcPts val="1200"/>
              </a:spcAft>
              <a:buNone/>
            </a:pPr>
            <a:r>
              <a:rPr lang="en-CA" sz="2400" dirty="0" smtClean="0"/>
              <a:t>3.2 </a:t>
            </a:r>
            <a:r>
              <a:rPr lang="en-CA" sz="2400" dirty="0"/>
              <a:t>– Prevent gender bias in the student admission process.</a:t>
            </a:r>
          </a:p>
          <a:p>
            <a:pPr marL="690563" indent="-690563">
              <a:lnSpc>
                <a:spcPct val="100000"/>
              </a:lnSpc>
              <a:spcBef>
                <a:spcPts val="0"/>
              </a:spcBef>
              <a:spcAft>
                <a:spcPts val="1200"/>
              </a:spcAft>
              <a:buNone/>
            </a:pPr>
            <a:r>
              <a:rPr lang="en-CA" sz="2400" dirty="0" smtClean="0"/>
              <a:t>3.3 </a:t>
            </a:r>
            <a:r>
              <a:rPr lang="en-CA" sz="2400" dirty="0"/>
              <a:t>– Promote retention of women in STEM higher education at all levels, including through </a:t>
            </a:r>
            <a:r>
              <a:rPr lang="en-CA" sz="2400" dirty="0" smtClean="0"/>
              <a:t>gender-sensitive </a:t>
            </a:r>
            <a:r>
              <a:rPr lang="en-CA" sz="2400" dirty="0"/>
              <a:t>mentoring, workshops and networks.</a:t>
            </a:r>
          </a:p>
          <a:p>
            <a:pPr marL="681038" indent="-681038">
              <a:lnSpc>
                <a:spcPct val="100000"/>
              </a:lnSpc>
              <a:spcBef>
                <a:spcPts val="0"/>
              </a:spcBef>
              <a:spcAft>
                <a:spcPts val="1200"/>
              </a:spcAft>
              <a:buNone/>
            </a:pPr>
            <a:r>
              <a:rPr lang="en-CA" sz="2400" dirty="0" smtClean="0"/>
              <a:t>3.4 </a:t>
            </a:r>
            <a:r>
              <a:rPr lang="en-CA" sz="2400" dirty="0"/>
              <a:t>– Prevent gender-based discrimination and sexual harassment particularly at </a:t>
            </a:r>
            <a:r>
              <a:rPr lang="en-CA" sz="2400" dirty="0" smtClean="0"/>
              <a:t>graduate </a:t>
            </a:r>
            <a:r>
              <a:rPr lang="en-CA" sz="2400" dirty="0"/>
              <a:t>level, including Masters and PhD.</a:t>
            </a:r>
          </a:p>
          <a:p>
            <a:pPr marL="0" indent="0">
              <a:lnSpc>
                <a:spcPct val="100000"/>
              </a:lnSpc>
              <a:spcBef>
                <a:spcPts val="0"/>
              </a:spcBef>
              <a:spcAft>
                <a:spcPts val="1200"/>
              </a:spcAft>
              <a:buNone/>
            </a:pPr>
            <a:r>
              <a:rPr lang="en-CA" sz="2400" dirty="0" smtClean="0"/>
              <a:t>3.5 </a:t>
            </a:r>
            <a:r>
              <a:rPr lang="en-CA" sz="2400" dirty="0"/>
              <a:t>– Promote gender equality in international mobility of students.</a:t>
            </a:r>
          </a:p>
          <a:p>
            <a:pPr marL="681038" indent="-681038">
              <a:lnSpc>
                <a:spcPct val="100000"/>
              </a:lnSpc>
              <a:spcBef>
                <a:spcPts val="0"/>
              </a:spcBef>
              <a:spcAft>
                <a:spcPts val="1200"/>
              </a:spcAft>
              <a:buNone/>
            </a:pPr>
            <a:r>
              <a:rPr lang="en-CA" sz="2400" dirty="0" smtClean="0"/>
              <a:t>3.6 </a:t>
            </a:r>
            <a:r>
              <a:rPr lang="en-CA" sz="2400" dirty="0"/>
              <a:t>– Promote day care/child care facilities for students, particularly at STEM higher education institutions</a:t>
            </a:r>
            <a:r>
              <a:rPr lang="en-CA" sz="2400" dirty="0" smtClean="0"/>
              <a:t>.</a:t>
            </a:r>
            <a:endParaRPr lang="en-CA" sz="2400" dirty="0"/>
          </a:p>
        </p:txBody>
      </p:sp>
      <p:pic>
        <p:nvPicPr>
          <p:cNvPr id="7" name="Imagen 6"/>
          <p:cNvPicPr>
            <a:picLocks noChangeAspect="1"/>
          </p:cNvPicPr>
          <p:nvPr/>
        </p:nvPicPr>
        <p:blipFill>
          <a:blip r:embed="rId3"/>
          <a:stretch>
            <a:fillRect/>
          </a:stretch>
        </p:blipFill>
        <p:spPr>
          <a:xfrm>
            <a:off x="27348" y="71226"/>
            <a:ext cx="1068207" cy="1095250"/>
          </a:xfrm>
          <a:prstGeom prst="rect">
            <a:avLst/>
          </a:prstGeom>
        </p:spPr>
      </p:pic>
    </p:spTree>
    <p:extLst>
      <p:ext uri="{BB962C8B-B14F-4D97-AF65-F5344CB8AC3E}">
        <p14:creationId xmlns:p14="http://schemas.microsoft.com/office/powerpoint/2010/main" val="4069579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Título 1"/>
          <p:cNvSpPr>
            <a:spLocks noGrp="1"/>
          </p:cNvSpPr>
          <p:nvPr>
            <p:ph type="title"/>
          </p:nvPr>
        </p:nvSpPr>
        <p:spPr/>
        <p:txBody>
          <a:bodyPr>
            <a:noAutofit/>
          </a:bodyPr>
          <a:lstStyle/>
          <a:p>
            <a:r>
              <a:rPr lang="en-GB" sz="3200" b="1" dirty="0" smtClean="0">
                <a:solidFill>
                  <a:srgbClr val="0070C0"/>
                </a:solidFill>
                <a:latin typeface="+mn-lt"/>
              </a:rPr>
              <a:t>4 – Gender equality in career progression for scientists and engineers (S&amp;E)</a:t>
            </a:r>
            <a:endParaRPr lang="en-GB" sz="3200" b="1" dirty="0">
              <a:solidFill>
                <a:srgbClr val="0070C0"/>
              </a:solidFill>
              <a:latin typeface="+mn-lt"/>
            </a:endParaRPr>
          </a:p>
        </p:txBody>
      </p:sp>
      <p:sp>
        <p:nvSpPr>
          <p:cNvPr id="6" name="Content Placeholder 5"/>
          <p:cNvSpPr>
            <a:spLocks noGrp="1"/>
          </p:cNvSpPr>
          <p:nvPr>
            <p:ph idx="1"/>
          </p:nvPr>
        </p:nvSpPr>
        <p:spPr/>
        <p:txBody>
          <a:bodyPr>
            <a:noAutofit/>
          </a:bodyPr>
          <a:lstStyle/>
          <a:p>
            <a:pPr marL="627063" indent="-627063">
              <a:lnSpc>
                <a:spcPct val="100000"/>
              </a:lnSpc>
              <a:spcBef>
                <a:spcPts val="0"/>
              </a:spcBef>
              <a:spcAft>
                <a:spcPts val="1200"/>
              </a:spcAft>
              <a:buNone/>
            </a:pPr>
            <a:r>
              <a:rPr lang="en-CA" sz="2000" dirty="0"/>
              <a:t>4.1 – Ensure gender equality in access to job opportunities, recruitment criteria and processes.</a:t>
            </a:r>
          </a:p>
          <a:p>
            <a:pPr marL="0" indent="0">
              <a:lnSpc>
                <a:spcPct val="100000"/>
              </a:lnSpc>
              <a:spcBef>
                <a:spcPts val="0"/>
              </a:spcBef>
              <a:buNone/>
            </a:pPr>
            <a:r>
              <a:rPr lang="en-CA" sz="2000" dirty="0" smtClean="0"/>
              <a:t>4.2 </a:t>
            </a:r>
            <a:r>
              <a:rPr lang="en-CA" sz="2000" dirty="0"/>
              <a:t>– Promote equal work conditions through, among others:</a:t>
            </a:r>
          </a:p>
          <a:p>
            <a:pPr lvl="1" indent="-239713">
              <a:lnSpc>
                <a:spcPct val="100000"/>
              </a:lnSpc>
              <a:spcBef>
                <a:spcPts val="0"/>
              </a:spcBef>
            </a:pPr>
            <a:r>
              <a:rPr lang="en-CA" sz="2000" dirty="0"/>
              <a:t>Gender equality in remuneration</a:t>
            </a:r>
          </a:p>
          <a:p>
            <a:pPr lvl="1" indent="-239713">
              <a:lnSpc>
                <a:spcPct val="100000"/>
              </a:lnSpc>
              <a:spcBef>
                <a:spcPts val="0"/>
              </a:spcBef>
            </a:pPr>
            <a:r>
              <a:rPr lang="en-CA" sz="2000" dirty="0"/>
              <a:t>Preventing gender bias in performance evaluation criteria (including productivity measurement)</a:t>
            </a:r>
          </a:p>
          <a:p>
            <a:pPr lvl="1" indent="-239713">
              <a:lnSpc>
                <a:spcPct val="100000"/>
              </a:lnSpc>
              <a:spcBef>
                <a:spcPts val="0"/>
              </a:spcBef>
            </a:pPr>
            <a:r>
              <a:rPr lang="en-CA" sz="2000" dirty="0"/>
              <a:t>Adequate safety and security fieldwork</a:t>
            </a:r>
          </a:p>
          <a:p>
            <a:pPr lvl="1" indent="-239713">
              <a:lnSpc>
                <a:spcPct val="100000"/>
              </a:lnSpc>
              <a:spcBef>
                <a:spcPts val="0"/>
              </a:spcBef>
              <a:spcAft>
                <a:spcPts val="1200"/>
              </a:spcAft>
            </a:pPr>
            <a:r>
              <a:rPr lang="en-CA" sz="2000" dirty="0"/>
              <a:t>Sexual harassment prevention policies and procedures.</a:t>
            </a:r>
          </a:p>
          <a:p>
            <a:pPr marL="0" indent="0">
              <a:lnSpc>
                <a:spcPct val="100000"/>
              </a:lnSpc>
              <a:spcBef>
                <a:spcPts val="0"/>
              </a:spcBef>
              <a:buNone/>
            </a:pPr>
            <a:r>
              <a:rPr lang="en-CA" sz="2000" dirty="0" smtClean="0"/>
              <a:t>4.3 </a:t>
            </a:r>
            <a:r>
              <a:rPr lang="en-CA" sz="2000" dirty="0"/>
              <a:t>– Ensure gender equality in access to opportunities in the workplace: </a:t>
            </a:r>
          </a:p>
          <a:p>
            <a:pPr lvl="1">
              <a:lnSpc>
                <a:spcPct val="100000"/>
              </a:lnSpc>
              <a:spcBef>
                <a:spcPts val="0"/>
              </a:spcBef>
            </a:pPr>
            <a:r>
              <a:rPr lang="en-CA" sz="2000" dirty="0"/>
              <a:t>Training and conferences</a:t>
            </a:r>
          </a:p>
          <a:p>
            <a:pPr lvl="1">
              <a:lnSpc>
                <a:spcPct val="100000"/>
              </a:lnSpc>
              <a:spcBef>
                <a:spcPts val="0"/>
              </a:spcBef>
            </a:pPr>
            <a:r>
              <a:rPr lang="en-CA" sz="2000" dirty="0"/>
              <a:t>Research teams, networks (national and international), expert panels and advisory groups</a:t>
            </a:r>
          </a:p>
          <a:p>
            <a:pPr lvl="1">
              <a:lnSpc>
                <a:spcPct val="100000"/>
              </a:lnSpc>
              <a:spcBef>
                <a:spcPts val="0"/>
              </a:spcBef>
            </a:pPr>
            <a:r>
              <a:rPr lang="en-CA" sz="2000" dirty="0"/>
              <a:t>Publications and patent applications</a:t>
            </a:r>
          </a:p>
          <a:p>
            <a:pPr lvl="1">
              <a:lnSpc>
                <a:spcPct val="100000"/>
              </a:lnSpc>
              <a:spcBef>
                <a:spcPts val="0"/>
              </a:spcBef>
            </a:pPr>
            <a:r>
              <a:rPr lang="en-CA" sz="2000" dirty="0"/>
              <a:t>Financial and non-financial incentives</a:t>
            </a:r>
          </a:p>
          <a:p>
            <a:pPr lvl="1">
              <a:lnSpc>
                <a:spcPct val="100000"/>
              </a:lnSpc>
              <a:spcBef>
                <a:spcPts val="0"/>
              </a:spcBef>
            </a:pPr>
            <a:r>
              <a:rPr lang="en-CA" sz="2000" dirty="0"/>
              <a:t>Recognition, rewards and awards</a:t>
            </a:r>
            <a:r>
              <a:rPr lang="en-CA" sz="2000" dirty="0" smtClean="0"/>
              <a:t>.</a:t>
            </a:r>
            <a:endParaRPr lang="en-CA" sz="2000" dirty="0"/>
          </a:p>
        </p:txBody>
      </p:sp>
      <p:pic>
        <p:nvPicPr>
          <p:cNvPr id="5" name="Imagen 4"/>
          <p:cNvPicPr>
            <a:picLocks noChangeAspect="1"/>
          </p:cNvPicPr>
          <p:nvPr/>
        </p:nvPicPr>
        <p:blipFill>
          <a:blip r:embed="rId3"/>
          <a:stretch>
            <a:fillRect/>
          </a:stretch>
        </p:blipFill>
        <p:spPr>
          <a:xfrm>
            <a:off x="27348" y="71226"/>
            <a:ext cx="1068207" cy="1095250"/>
          </a:xfrm>
          <a:prstGeom prst="rect">
            <a:avLst/>
          </a:prstGeom>
        </p:spPr>
      </p:pic>
    </p:spTree>
    <p:extLst>
      <p:ext uri="{BB962C8B-B14F-4D97-AF65-F5344CB8AC3E}">
        <p14:creationId xmlns:p14="http://schemas.microsoft.com/office/powerpoint/2010/main" val="3170004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Título 1"/>
          <p:cNvSpPr>
            <a:spLocks noGrp="1"/>
          </p:cNvSpPr>
          <p:nvPr>
            <p:ph type="title"/>
          </p:nvPr>
        </p:nvSpPr>
        <p:spPr/>
        <p:txBody>
          <a:bodyPr>
            <a:noAutofit/>
          </a:bodyPr>
          <a:lstStyle/>
          <a:p>
            <a:r>
              <a:rPr lang="en-GB" sz="3200" b="1" dirty="0" smtClean="0">
                <a:solidFill>
                  <a:srgbClr val="0070C0"/>
                </a:solidFill>
                <a:latin typeface="Calibri" panose="020F0502020204030204"/>
              </a:rPr>
              <a:t>4 – Gender equality in career progression for scientists and engineers (S&amp;E) (2)</a:t>
            </a:r>
            <a:endParaRPr lang="en-GB" sz="3200" b="1" dirty="0">
              <a:solidFill>
                <a:srgbClr val="0070C0"/>
              </a:solidFill>
              <a:latin typeface="+mn-lt"/>
            </a:endParaRPr>
          </a:p>
        </p:txBody>
      </p:sp>
      <p:sp>
        <p:nvSpPr>
          <p:cNvPr id="6" name="Content Placeholder 5"/>
          <p:cNvSpPr>
            <a:spLocks noGrp="1"/>
          </p:cNvSpPr>
          <p:nvPr>
            <p:ph idx="1"/>
          </p:nvPr>
        </p:nvSpPr>
        <p:spPr/>
        <p:txBody>
          <a:bodyPr>
            <a:normAutofit lnSpcReduction="10000"/>
          </a:bodyPr>
          <a:lstStyle/>
          <a:p>
            <a:pPr marL="0" indent="0">
              <a:lnSpc>
                <a:spcPct val="100000"/>
              </a:lnSpc>
              <a:spcBef>
                <a:spcPts val="0"/>
              </a:spcBef>
              <a:buNone/>
            </a:pPr>
            <a:r>
              <a:rPr lang="en-CA" sz="2400" dirty="0"/>
              <a:t>4.4 – Promote work-life balance through among others:</a:t>
            </a:r>
          </a:p>
          <a:p>
            <a:pPr lvl="1">
              <a:lnSpc>
                <a:spcPct val="100000"/>
              </a:lnSpc>
              <a:spcBef>
                <a:spcPts val="0"/>
              </a:spcBef>
            </a:pPr>
            <a:r>
              <a:rPr lang="en-CA" dirty="0"/>
              <a:t>infrastructure for child care</a:t>
            </a:r>
          </a:p>
          <a:p>
            <a:pPr lvl="1">
              <a:lnSpc>
                <a:spcPct val="100000"/>
              </a:lnSpc>
              <a:spcBef>
                <a:spcPts val="0"/>
              </a:spcBef>
            </a:pPr>
            <a:r>
              <a:rPr lang="en-CA" dirty="0"/>
              <a:t>flexible working hours</a:t>
            </a:r>
          </a:p>
          <a:p>
            <a:pPr lvl="1">
              <a:lnSpc>
                <a:spcPct val="100000"/>
              </a:lnSpc>
              <a:spcBef>
                <a:spcPts val="0"/>
              </a:spcBef>
            </a:pPr>
            <a:r>
              <a:rPr lang="en-CA" dirty="0"/>
              <a:t>reduction and redistribution of unpaid care and domestic care</a:t>
            </a:r>
          </a:p>
          <a:p>
            <a:pPr lvl="1">
              <a:lnSpc>
                <a:spcPct val="100000"/>
              </a:lnSpc>
              <a:spcBef>
                <a:spcPts val="0"/>
              </a:spcBef>
            </a:pPr>
            <a:r>
              <a:rPr lang="en-CA" dirty="0"/>
              <a:t>family leave for both </a:t>
            </a:r>
            <a:r>
              <a:rPr lang="en-CA" dirty="0" smtClean="0"/>
              <a:t>parents</a:t>
            </a:r>
          </a:p>
          <a:p>
            <a:pPr lvl="1">
              <a:lnSpc>
                <a:spcPct val="100000"/>
              </a:lnSpc>
              <a:spcBef>
                <a:spcPts val="0"/>
              </a:spcBef>
              <a:spcAft>
                <a:spcPts val="1200"/>
              </a:spcAft>
            </a:pPr>
            <a:r>
              <a:rPr lang="en-CA" dirty="0" smtClean="0"/>
              <a:t>appropriate </a:t>
            </a:r>
            <a:r>
              <a:rPr lang="en-CA" dirty="0"/>
              <a:t>re-entry mechanisms to the S&amp;E workforce after career break or family leave.</a:t>
            </a:r>
          </a:p>
          <a:p>
            <a:pPr marL="681038" indent="-681038">
              <a:lnSpc>
                <a:spcPct val="100000"/>
              </a:lnSpc>
              <a:spcBef>
                <a:spcPts val="0"/>
              </a:spcBef>
              <a:spcAft>
                <a:spcPts val="1200"/>
              </a:spcAft>
              <a:buNone/>
            </a:pPr>
            <a:r>
              <a:rPr lang="en-CA" sz="2400" dirty="0" smtClean="0"/>
              <a:t>4.5 </a:t>
            </a:r>
            <a:r>
              <a:rPr lang="en-CA" sz="2400" dirty="0"/>
              <a:t>– Promote gender equality in international mobility of post-docs and researchers, and facilitate women’s return.</a:t>
            </a:r>
          </a:p>
          <a:p>
            <a:pPr marL="690563" indent="-690563">
              <a:lnSpc>
                <a:spcPct val="100000"/>
              </a:lnSpc>
              <a:spcBef>
                <a:spcPts val="0"/>
              </a:spcBef>
              <a:spcAft>
                <a:spcPts val="1200"/>
              </a:spcAft>
              <a:buNone/>
            </a:pPr>
            <a:r>
              <a:rPr lang="en-CA" sz="2400" dirty="0" smtClean="0"/>
              <a:t>4.6 </a:t>
            </a:r>
            <a:r>
              <a:rPr lang="en-CA" sz="2400" dirty="0"/>
              <a:t>– Promote gender balance in leadership positions in S&amp;E occupations (including decision making and research</a:t>
            </a:r>
            <a:r>
              <a:rPr lang="en-CA" sz="2400" dirty="0" smtClean="0"/>
              <a:t>).</a:t>
            </a:r>
            <a:endParaRPr lang="en-CA" sz="2400" dirty="0"/>
          </a:p>
        </p:txBody>
      </p:sp>
      <p:pic>
        <p:nvPicPr>
          <p:cNvPr id="5" name="Imagen 4"/>
          <p:cNvPicPr>
            <a:picLocks noChangeAspect="1"/>
          </p:cNvPicPr>
          <p:nvPr/>
        </p:nvPicPr>
        <p:blipFill>
          <a:blip r:embed="rId3"/>
          <a:stretch>
            <a:fillRect/>
          </a:stretch>
        </p:blipFill>
        <p:spPr>
          <a:xfrm>
            <a:off x="27348" y="71226"/>
            <a:ext cx="1068207" cy="1095250"/>
          </a:xfrm>
          <a:prstGeom prst="rect">
            <a:avLst/>
          </a:prstGeom>
        </p:spPr>
      </p:pic>
    </p:spTree>
    <p:extLst>
      <p:ext uri="{BB962C8B-B14F-4D97-AF65-F5344CB8AC3E}">
        <p14:creationId xmlns:p14="http://schemas.microsoft.com/office/powerpoint/2010/main" val="615259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9" name="Título 1"/>
          <p:cNvSpPr txBox="1">
            <a:spLocks/>
          </p:cNvSpPr>
          <p:nvPr/>
        </p:nvSpPr>
        <p:spPr>
          <a:xfrm>
            <a:off x="560279" y="10133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UY" b="1" dirty="0">
              <a:solidFill>
                <a:srgbClr val="0070C0"/>
              </a:solidFill>
              <a:latin typeface="+mn-lt"/>
            </a:endParaRPr>
          </a:p>
        </p:txBody>
      </p:sp>
      <p:sp>
        <p:nvSpPr>
          <p:cNvPr id="2" name="Título 1"/>
          <p:cNvSpPr>
            <a:spLocks noGrp="1"/>
          </p:cNvSpPr>
          <p:nvPr>
            <p:ph type="title"/>
          </p:nvPr>
        </p:nvSpPr>
        <p:spPr/>
        <p:txBody>
          <a:bodyPr>
            <a:noAutofit/>
          </a:bodyPr>
          <a:lstStyle/>
          <a:p>
            <a:r>
              <a:rPr lang="en-GB" sz="3200" b="1" dirty="0" smtClean="0">
                <a:solidFill>
                  <a:srgbClr val="0070C0"/>
                </a:solidFill>
                <a:latin typeface="Calibri" panose="020F0502020204030204"/>
              </a:rPr>
              <a:t>4 – Gender equality in career progression for scientists and engineers (S&amp;E) (3)</a:t>
            </a:r>
            <a:endParaRPr lang="en-GB" sz="3200" b="1" dirty="0">
              <a:solidFill>
                <a:srgbClr val="0070C0"/>
              </a:solidFill>
              <a:latin typeface="+mn-lt"/>
            </a:endParaRPr>
          </a:p>
        </p:txBody>
      </p:sp>
      <p:sp>
        <p:nvSpPr>
          <p:cNvPr id="6" name="Content Placeholder 5"/>
          <p:cNvSpPr>
            <a:spLocks noGrp="1"/>
          </p:cNvSpPr>
          <p:nvPr>
            <p:ph idx="1"/>
          </p:nvPr>
        </p:nvSpPr>
        <p:spPr/>
        <p:txBody>
          <a:bodyPr>
            <a:normAutofit/>
          </a:bodyPr>
          <a:lstStyle/>
          <a:p>
            <a:pPr marL="690563" indent="-690563">
              <a:lnSpc>
                <a:spcPct val="100000"/>
              </a:lnSpc>
              <a:spcBef>
                <a:spcPts val="0"/>
              </a:spcBef>
              <a:spcAft>
                <a:spcPts val="1200"/>
              </a:spcAft>
              <a:buNone/>
            </a:pPr>
            <a:r>
              <a:rPr lang="en-CA" sz="2400" dirty="0"/>
              <a:t>4.7 – Promote transformations of STI institutions and organizations (structure, governance, policies, norms and values) aimed at achieving gender equality.</a:t>
            </a:r>
          </a:p>
          <a:p>
            <a:pPr marL="681038" indent="-681038">
              <a:lnSpc>
                <a:spcPct val="100000"/>
              </a:lnSpc>
              <a:spcBef>
                <a:spcPts val="0"/>
              </a:spcBef>
              <a:spcAft>
                <a:spcPts val="1200"/>
              </a:spcAft>
              <a:buNone/>
            </a:pPr>
            <a:r>
              <a:rPr lang="en-CA" sz="2400" dirty="0" smtClean="0"/>
              <a:t>4.8 </a:t>
            </a:r>
            <a:r>
              <a:rPr lang="en-CA" sz="2400" dirty="0"/>
              <a:t>– Ensure gender equality in S&amp;E professional certifications, in particular engineering accreditation</a:t>
            </a:r>
            <a:r>
              <a:rPr lang="en-CA" sz="2400" dirty="0" smtClean="0"/>
              <a:t>.</a:t>
            </a:r>
            <a:endParaRPr lang="en-CA" sz="2400" dirty="0"/>
          </a:p>
        </p:txBody>
      </p:sp>
      <p:sp>
        <p:nvSpPr>
          <p:cNvPr id="3" name="Rectángulo 2"/>
          <p:cNvSpPr/>
          <p:nvPr/>
        </p:nvSpPr>
        <p:spPr>
          <a:xfrm>
            <a:off x="1004046" y="2338933"/>
            <a:ext cx="9236195" cy="461665"/>
          </a:xfrm>
          <a:prstGeom prst="rect">
            <a:avLst/>
          </a:prstGeom>
        </p:spPr>
        <p:txBody>
          <a:bodyPr wrap="square">
            <a:spAutoFit/>
          </a:bodyPr>
          <a:lstStyle/>
          <a:p>
            <a:pPr marL="285750" indent="-285750" algn="just">
              <a:buFont typeface="Arial" panose="020B0604020202020204" pitchFamily="34" charset="0"/>
              <a:buChar char="•"/>
            </a:pPr>
            <a:endParaRPr lang="es-UY" sz="2400" dirty="0"/>
          </a:p>
        </p:txBody>
      </p:sp>
      <p:pic>
        <p:nvPicPr>
          <p:cNvPr id="8" name="Imagen 7"/>
          <p:cNvPicPr>
            <a:picLocks noChangeAspect="1"/>
          </p:cNvPicPr>
          <p:nvPr/>
        </p:nvPicPr>
        <p:blipFill>
          <a:blip r:embed="rId3"/>
          <a:stretch>
            <a:fillRect/>
          </a:stretch>
        </p:blipFill>
        <p:spPr>
          <a:xfrm>
            <a:off x="27348" y="71226"/>
            <a:ext cx="1068207" cy="1095250"/>
          </a:xfrm>
          <a:prstGeom prst="rect">
            <a:avLst/>
          </a:prstGeom>
        </p:spPr>
      </p:pic>
    </p:spTree>
    <p:extLst>
      <p:ext uri="{BB962C8B-B14F-4D97-AF65-F5344CB8AC3E}">
        <p14:creationId xmlns:p14="http://schemas.microsoft.com/office/powerpoint/2010/main" val="2819663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9" name="Título 1"/>
          <p:cNvSpPr txBox="1">
            <a:spLocks/>
          </p:cNvSpPr>
          <p:nvPr/>
        </p:nvSpPr>
        <p:spPr>
          <a:xfrm>
            <a:off x="560279" y="10133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UY" b="1" dirty="0">
              <a:solidFill>
                <a:srgbClr val="0070C0"/>
              </a:solidFill>
              <a:latin typeface="+mn-lt"/>
            </a:endParaRPr>
          </a:p>
        </p:txBody>
      </p:sp>
      <p:sp>
        <p:nvSpPr>
          <p:cNvPr id="2" name="Título 1"/>
          <p:cNvSpPr>
            <a:spLocks noGrp="1"/>
          </p:cNvSpPr>
          <p:nvPr>
            <p:ph type="title"/>
          </p:nvPr>
        </p:nvSpPr>
        <p:spPr/>
        <p:txBody>
          <a:bodyPr>
            <a:noAutofit/>
          </a:bodyPr>
          <a:lstStyle/>
          <a:p>
            <a:r>
              <a:rPr lang="en-GB" sz="3200" b="1" dirty="0" smtClean="0">
                <a:solidFill>
                  <a:srgbClr val="0070C0"/>
                </a:solidFill>
                <a:latin typeface="+mn-lt"/>
              </a:rPr>
              <a:t>5 – Promote the gender dimension in research content, practice and agendas</a:t>
            </a:r>
            <a:endParaRPr lang="en-GB" sz="3200" b="1" dirty="0">
              <a:solidFill>
                <a:srgbClr val="0070C0"/>
              </a:solidFill>
              <a:latin typeface="+mn-lt"/>
            </a:endParaRPr>
          </a:p>
        </p:txBody>
      </p:sp>
      <p:sp>
        <p:nvSpPr>
          <p:cNvPr id="6" name="Content Placeholder 5"/>
          <p:cNvSpPr>
            <a:spLocks noGrp="1"/>
          </p:cNvSpPr>
          <p:nvPr>
            <p:ph idx="1"/>
          </p:nvPr>
        </p:nvSpPr>
        <p:spPr/>
        <p:txBody>
          <a:bodyPr>
            <a:normAutofit/>
          </a:bodyPr>
          <a:lstStyle/>
          <a:p>
            <a:pPr marL="681038" indent="-681038">
              <a:lnSpc>
                <a:spcPct val="100000"/>
              </a:lnSpc>
              <a:spcBef>
                <a:spcPts val="0"/>
              </a:spcBef>
              <a:spcAft>
                <a:spcPts val="1200"/>
              </a:spcAft>
              <a:buNone/>
            </a:pPr>
            <a:r>
              <a:rPr lang="en-CA" sz="2400" dirty="0"/>
              <a:t>5.1 – Establish specific gender-oriented R&amp;D programmes, including research on gender in STEM and on the gender dimension of the country’s research agenda and portfolio.</a:t>
            </a:r>
          </a:p>
          <a:p>
            <a:pPr marL="0" indent="0">
              <a:lnSpc>
                <a:spcPct val="100000"/>
              </a:lnSpc>
              <a:spcBef>
                <a:spcPts val="0"/>
              </a:spcBef>
              <a:spcAft>
                <a:spcPts val="1200"/>
              </a:spcAft>
              <a:buNone/>
            </a:pPr>
            <a:r>
              <a:rPr lang="en-CA" sz="2400" dirty="0" smtClean="0"/>
              <a:t>5.2 </a:t>
            </a:r>
            <a:r>
              <a:rPr lang="en-CA" sz="2400" dirty="0"/>
              <a:t>– Incorporate gender dimensions into the evaluation of R&amp;D projects.</a:t>
            </a:r>
          </a:p>
          <a:p>
            <a:pPr marL="681038" indent="-681038">
              <a:lnSpc>
                <a:spcPct val="100000"/>
              </a:lnSpc>
              <a:spcBef>
                <a:spcPts val="0"/>
              </a:spcBef>
              <a:spcAft>
                <a:spcPts val="1200"/>
              </a:spcAft>
              <a:buNone/>
            </a:pPr>
            <a:r>
              <a:rPr lang="en-CA" sz="2400" dirty="0" smtClean="0"/>
              <a:t>5.3 </a:t>
            </a:r>
            <a:r>
              <a:rPr lang="en-CA" sz="2400" dirty="0"/>
              <a:t>– Promote gender-sensitive analysis in research hypotheses and consideration of sex of research subjects.</a:t>
            </a:r>
          </a:p>
          <a:p>
            <a:pPr marL="681038" indent="-681038">
              <a:lnSpc>
                <a:spcPct val="100000"/>
              </a:lnSpc>
              <a:spcBef>
                <a:spcPts val="0"/>
              </a:spcBef>
              <a:spcAft>
                <a:spcPts val="1200"/>
              </a:spcAft>
              <a:buNone/>
            </a:pPr>
            <a:r>
              <a:rPr lang="en-CA" sz="2400" dirty="0" smtClean="0"/>
              <a:t>5.4 </a:t>
            </a:r>
            <a:r>
              <a:rPr lang="en-CA" sz="2400" dirty="0"/>
              <a:t>– Promote gender responsive and gender sensitive research dissemination and science communication, including through science centres and museums, science journalism, specific conferences, workshops, and publications</a:t>
            </a:r>
            <a:r>
              <a:rPr lang="en-CA" sz="2400" dirty="0" smtClean="0"/>
              <a:t>.</a:t>
            </a:r>
            <a:endParaRPr lang="en-CA" sz="2400" dirty="0"/>
          </a:p>
        </p:txBody>
      </p:sp>
      <p:sp>
        <p:nvSpPr>
          <p:cNvPr id="3" name="Rectángulo 2"/>
          <p:cNvSpPr/>
          <p:nvPr/>
        </p:nvSpPr>
        <p:spPr>
          <a:xfrm>
            <a:off x="1004046" y="2338933"/>
            <a:ext cx="9236195" cy="461665"/>
          </a:xfrm>
          <a:prstGeom prst="rect">
            <a:avLst/>
          </a:prstGeom>
        </p:spPr>
        <p:txBody>
          <a:bodyPr wrap="square">
            <a:spAutoFit/>
          </a:bodyPr>
          <a:lstStyle/>
          <a:p>
            <a:pPr marL="285750" indent="-285750" algn="just">
              <a:buFont typeface="Arial" panose="020B0604020202020204" pitchFamily="34" charset="0"/>
              <a:buChar char="•"/>
            </a:pPr>
            <a:endParaRPr lang="es-UY" sz="2400" dirty="0"/>
          </a:p>
        </p:txBody>
      </p:sp>
      <p:pic>
        <p:nvPicPr>
          <p:cNvPr id="8" name="Imagen 7"/>
          <p:cNvPicPr>
            <a:picLocks noChangeAspect="1"/>
          </p:cNvPicPr>
          <p:nvPr/>
        </p:nvPicPr>
        <p:blipFill>
          <a:blip r:embed="rId3"/>
          <a:stretch>
            <a:fillRect/>
          </a:stretch>
        </p:blipFill>
        <p:spPr>
          <a:xfrm>
            <a:off x="27348" y="71226"/>
            <a:ext cx="1068207" cy="1095250"/>
          </a:xfrm>
          <a:prstGeom prst="rect">
            <a:avLst/>
          </a:prstGeom>
        </p:spPr>
      </p:pic>
    </p:spTree>
    <p:extLst>
      <p:ext uri="{BB962C8B-B14F-4D97-AF65-F5344CB8AC3E}">
        <p14:creationId xmlns:p14="http://schemas.microsoft.com/office/powerpoint/2010/main" val="855159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9" name="Título 1"/>
          <p:cNvSpPr txBox="1">
            <a:spLocks/>
          </p:cNvSpPr>
          <p:nvPr/>
        </p:nvSpPr>
        <p:spPr>
          <a:xfrm>
            <a:off x="560279" y="10133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UY" b="1" dirty="0">
              <a:solidFill>
                <a:srgbClr val="0070C0"/>
              </a:solidFill>
              <a:latin typeface="+mn-lt"/>
            </a:endParaRPr>
          </a:p>
        </p:txBody>
      </p:sp>
      <p:sp>
        <p:nvSpPr>
          <p:cNvPr id="2" name="Título 1"/>
          <p:cNvSpPr>
            <a:spLocks noGrp="1"/>
          </p:cNvSpPr>
          <p:nvPr>
            <p:ph type="title"/>
          </p:nvPr>
        </p:nvSpPr>
        <p:spPr/>
        <p:txBody>
          <a:bodyPr>
            <a:noAutofit/>
          </a:bodyPr>
          <a:lstStyle/>
          <a:p>
            <a:r>
              <a:rPr lang="en-GB" sz="3200" b="1" dirty="0" smtClean="0">
                <a:solidFill>
                  <a:srgbClr val="0070C0"/>
                </a:solidFill>
                <a:latin typeface="+mn-lt"/>
              </a:rPr>
              <a:t>6 – Promote gender equality in STEM-related policy-making</a:t>
            </a:r>
            <a:endParaRPr lang="en-GB" sz="3200" b="1" dirty="0">
              <a:solidFill>
                <a:srgbClr val="0070C0"/>
              </a:solidFill>
              <a:latin typeface="+mn-lt"/>
            </a:endParaRPr>
          </a:p>
        </p:txBody>
      </p:sp>
      <p:sp>
        <p:nvSpPr>
          <p:cNvPr id="6" name="Content Placeholder 5"/>
          <p:cNvSpPr>
            <a:spLocks noGrp="1"/>
          </p:cNvSpPr>
          <p:nvPr>
            <p:ph idx="1"/>
          </p:nvPr>
        </p:nvSpPr>
        <p:spPr/>
        <p:txBody>
          <a:bodyPr>
            <a:normAutofit/>
          </a:bodyPr>
          <a:lstStyle/>
          <a:p>
            <a:pPr marL="681038" indent="-681038">
              <a:lnSpc>
                <a:spcPct val="100000"/>
              </a:lnSpc>
              <a:buNone/>
            </a:pPr>
            <a:r>
              <a:rPr lang="en-GB" sz="2400" dirty="0"/>
              <a:t>6.1 – Ensure gender balance in STEM-related policy design (decision makers, consultative committees, expert groups, etc.):</a:t>
            </a:r>
          </a:p>
          <a:p>
            <a:pPr lvl="1">
              <a:lnSpc>
                <a:spcPct val="100000"/>
              </a:lnSpc>
            </a:pPr>
            <a:r>
              <a:rPr lang="en-GB" dirty="0"/>
              <a:t>Education policy</a:t>
            </a:r>
          </a:p>
          <a:p>
            <a:pPr lvl="1">
              <a:lnSpc>
                <a:spcPct val="100000"/>
              </a:lnSpc>
            </a:pPr>
            <a:r>
              <a:rPr lang="en-GB" dirty="0"/>
              <a:t>Higher education policy</a:t>
            </a:r>
          </a:p>
          <a:p>
            <a:pPr lvl="1">
              <a:lnSpc>
                <a:spcPct val="100000"/>
              </a:lnSpc>
            </a:pPr>
            <a:r>
              <a:rPr lang="en-GB" dirty="0"/>
              <a:t>STI policy</a:t>
            </a:r>
          </a:p>
          <a:p>
            <a:pPr lvl="1">
              <a:lnSpc>
                <a:spcPct val="100000"/>
              </a:lnSpc>
            </a:pPr>
            <a:r>
              <a:rPr lang="en-GB" dirty="0"/>
              <a:t>Economic policy</a:t>
            </a:r>
          </a:p>
          <a:p>
            <a:pPr lvl="1">
              <a:lnSpc>
                <a:spcPct val="100000"/>
              </a:lnSpc>
            </a:pPr>
            <a:r>
              <a:rPr lang="en-GB" dirty="0"/>
              <a:t>Workforce policy</a:t>
            </a:r>
          </a:p>
          <a:p>
            <a:pPr lvl="1">
              <a:lnSpc>
                <a:spcPct val="100000"/>
              </a:lnSpc>
            </a:pPr>
            <a:r>
              <a:rPr lang="en-GB" dirty="0"/>
              <a:t>SDGs / international </a:t>
            </a:r>
            <a:r>
              <a:rPr lang="en-GB" dirty="0" smtClean="0"/>
              <a:t>policies</a:t>
            </a:r>
            <a:endParaRPr lang="en-GB" dirty="0"/>
          </a:p>
        </p:txBody>
      </p:sp>
      <p:sp>
        <p:nvSpPr>
          <p:cNvPr id="3" name="Rectángulo 2"/>
          <p:cNvSpPr/>
          <p:nvPr/>
        </p:nvSpPr>
        <p:spPr>
          <a:xfrm>
            <a:off x="1004046" y="2338933"/>
            <a:ext cx="9236195" cy="461665"/>
          </a:xfrm>
          <a:prstGeom prst="rect">
            <a:avLst/>
          </a:prstGeom>
        </p:spPr>
        <p:txBody>
          <a:bodyPr wrap="square">
            <a:spAutoFit/>
          </a:bodyPr>
          <a:lstStyle/>
          <a:p>
            <a:pPr marL="285750" indent="-285750" algn="just">
              <a:buFont typeface="Arial" panose="020B0604020202020204" pitchFamily="34" charset="0"/>
              <a:buChar char="•"/>
            </a:pPr>
            <a:endParaRPr lang="es-UY" sz="2400" dirty="0"/>
          </a:p>
        </p:txBody>
      </p:sp>
      <p:pic>
        <p:nvPicPr>
          <p:cNvPr id="8" name="Imagen 7"/>
          <p:cNvPicPr>
            <a:picLocks noChangeAspect="1"/>
          </p:cNvPicPr>
          <p:nvPr/>
        </p:nvPicPr>
        <p:blipFill>
          <a:blip r:embed="rId3"/>
          <a:stretch>
            <a:fillRect/>
          </a:stretch>
        </p:blipFill>
        <p:spPr>
          <a:xfrm>
            <a:off x="27348" y="71226"/>
            <a:ext cx="1068207" cy="1095250"/>
          </a:xfrm>
          <a:prstGeom prst="rect">
            <a:avLst/>
          </a:prstGeom>
        </p:spPr>
      </p:pic>
    </p:spTree>
    <p:extLst>
      <p:ext uri="{BB962C8B-B14F-4D97-AF65-F5344CB8AC3E}">
        <p14:creationId xmlns:p14="http://schemas.microsoft.com/office/powerpoint/2010/main" val="3710238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3" name="CuadroTexto 2"/>
          <p:cNvSpPr txBox="1"/>
          <p:nvPr/>
        </p:nvSpPr>
        <p:spPr>
          <a:xfrm>
            <a:off x="981076" y="2495253"/>
            <a:ext cx="10277474" cy="2554545"/>
          </a:xfrm>
          <a:prstGeom prst="rect">
            <a:avLst/>
          </a:prstGeom>
          <a:noFill/>
        </p:spPr>
        <p:txBody>
          <a:bodyPr wrap="square" rtlCol="0">
            <a:spAutoFit/>
          </a:bodyPr>
          <a:lstStyle/>
          <a:p>
            <a:pPr marL="457200" indent="-457200" algn="just">
              <a:spcAft>
                <a:spcPts val="1200"/>
              </a:spcAft>
              <a:buFont typeface="Arial" panose="020B0604020202020204" pitchFamily="34" charset="0"/>
              <a:buChar char="•"/>
            </a:pPr>
            <a:r>
              <a:rPr lang="en-GB" sz="2000" dirty="0" smtClean="0"/>
              <a:t>STEM plays a crucial role in meeting all the Sustainable Development Goals.  So does gender equality.</a:t>
            </a:r>
          </a:p>
          <a:p>
            <a:pPr marL="457200" indent="-457200" algn="just">
              <a:spcAft>
                <a:spcPts val="1200"/>
              </a:spcAft>
              <a:buFont typeface="Arial" panose="020B0604020202020204" pitchFamily="34" charset="0"/>
              <a:buChar char="•"/>
            </a:pPr>
            <a:r>
              <a:rPr lang="en-GB" sz="2000" dirty="0" smtClean="0"/>
              <a:t>Reducing inequality by attracting more women into STEM fields specifically will support, among others, the achievement of SDG targets 4.3, 5.5, </a:t>
            </a:r>
            <a:r>
              <a:rPr lang="en-GB" sz="2000" dirty="0" err="1" smtClean="0"/>
              <a:t>5.c</a:t>
            </a:r>
            <a:r>
              <a:rPr lang="en-GB" sz="2000" dirty="0" smtClean="0"/>
              <a:t>, 9.5 and 17.18.</a:t>
            </a:r>
          </a:p>
          <a:p>
            <a:pPr marL="457200" indent="-457200" algn="just">
              <a:spcAft>
                <a:spcPts val="1200"/>
              </a:spcAft>
              <a:buFont typeface="Arial" panose="020B0604020202020204" pitchFamily="34" charset="0"/>
              <a:buChar char="•"/>
            </a:pPr>
            <a:r>
              <a:rPr lang="en-GB" sz="2000" dirty="0" smtClean="0"/>
              <a:t>The lack of relevant data, standard methodology and guidelines to assess women’s participation and contribution in STEM obstructs the design, monitoring and evaluation of policies aimed at promoting gender equality in these fields.</a:t>
            </a:r>
          </a:p>
        </p:txBody>
      </p:sp>
      <p:sp>
        <p:nvSpPr>
          <p:cNvPr id="4" name="Título 1"/>
          <p:cNvSpPr txBox="1">
            <a:spLocks/>
          </p:cNvSpPr>
          <p:nvPr/>
        </p:nvSpPr>
        <p:spPr>
          <a:xfrm>
            <a:off x="560279" y="1013370"/>
            <a:ext cx="10515600"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rgbClr val="0070C0"/>
                </a:solidFill>
                <a:latin typeface="+mn-lt"/>
              </a:rPr>
              <a:t>Women </a:t>
            </a:r>
            <a:r>
              <a:rPr lang="en-US" sz="4800" b="1" dirty="0" smtClean="0">
                <a:solidFill>
                  <a:srgbClr val="0070C0"/>
                </a:solidFill>
                <a:latin typeface="+mn-lt"/>
              </a:rPr>
              <a:t>and girls in </a:t>
            </a:r>
            <a:r>
              <a:rPr lang="en-US" sz="4800" b="1" dirty="0">
                <a:solidFill>
                  <a:srgbClr val="0070C0"/>
                </a:solidFill>
                <a:latin typeface="+mn-lt"/>
              </a:rPr>
              <a:t>STEM </a:t>
            </a:r>
            <a:r>
              <a:rPr lang="en-US" sz="4800" b="1" dirty="0" smtClean="0">
                <a:solidFill>
                  <a:srgbClr val="0070C0"/>
                </a:solidFill>
                <a:latin typeface="+mn-lt"/>
              </a:rPr>
              <a:t/>
            </a:r>
            <a:br>
              <a:rPr lang="en-US" sz="4800" b="1" dirty="0" smtClean="0">
                <a:solidFill>
                  <a:srgbClr val="0070C0"/>
                </a:solidFill>
                <a:latin typeface="+mn-lt"/>
              </a:rPr>
            </a:br>
            <a:r>
              <a:rPr lang="en-US" sz="4800" b="1" dirty="0" smtClean="0">
                <a:solidFill>
                  <a:srgbClr val="0070C0"/>
                </a:solidFill>
                <a:latin typeface="+mn-lt"/>
              </a:rPr>
              <a:t>for achieving Sustainable Development</a:t>
            </a:r>
            <a:endParaRPr lang="es-UY" b="1" dirty="0">
              <a:solidFill>
                <a:srgbClr val="0070C0"/>
              </a:solidFill>
              <a:latin typeface="+mn-lt"/>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41"/>
            <a:ext cx="1432011" cy="1464263"/>
          </a:xfrm>
          <a:prstGeom prst="rect">
            <a:avLst/>
          </a:prstGeom>
        </p:spPr>
      </p:pic>
      <p:pic>
        <p:nvPicPr>
          <p:cNvPr id="8" name="Imagen 10"/>
          <p:cNvPicPr>
            <a:picLocks noChangeAspect="1"/>
          </p:cNvPicPr>
          <p:nvPr/>
        </p:nvPicPr>
        <p:blipFill>
          <a:blip r:embed="rId4"/>
          <a:stretch>
            <a:fillRect/>
          </a:stretch>
        </p:blipFill>
        <p:spPr>
          <a:xfrm>
            <a:off x="6672707" y="5437563"/>
            <a:ext cx="3498006" cy="1434920"/>
          </a:xfrm>
          <a:prstGeom prst="rect">
            <a:avLst/>
          </a:prstGeom>
        </p:spPr>
      </p:pic>
      <p:pic>
        <p:nvPicPr>
          <p:cNvPr id="9" name="Imagen 11"/>
          <p:cNvPicPr>
            <a:picLocks noChangeAspect="1"/>
          </p:cNvPicPr>
          <p:nvPr/>
        </p:nvPicPr>
        <p:blipFill>
          <a:blip r:embed="rId5"/>
          <a:stretch>
            <a:fillRect/>
          </a:stretch>
        </p:blipFill>
        <p:spPr>
          <a:xfrm>
            <a:off x="2651210" y="5436229"/>
            <a:ext cx="3621252" cy="1436254"/>
          </a:xfrm>
          <a:prstGeom prst="rect">
            <a:avLst/>
          </a:prstGeom>
        </p:spPr>
      </p:pic>
    </p:spTree>
    <p:extLst>
      <p:ext uri="{BB962C8B-B14F-4D97-AF65-F5344CB8AC3E}">
        <p14:creationId xmlns:p14="http://schemas.microsoft.com/office/powerpoint/2010/main" val="40279472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9" name="Título 1"/>
          <p:cNvSpPr txBox="1">
            <a:spLocks/>
          </p:cNvSpPr>
          <p:nvPr/>
        </p:nvSpPr>
        <p:spPr>
          <a:xfrm>
            <a:off x="560279" y="10133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UY" b="1" dirty="0">
              <a:solidFill>
                <a:srgbClr val="0070C0"/>
              </a:solidFill>
              <a:latin typeface="+mn-lt"/>
            </a:endParaRPr>
          </a:p>
        </p:txBody>
      </p:sp>
      <p:sp>
        <p:nvSpPr>
          <p:cNvPr id="2" name="Título 1"/>
          <p:cNvSpPr>
            <a:spLocks noGrp="1"/>
          </p:cNvSpPr>
          <p:nvPr>
            <p:ph type="title"/>
          </p:nvPr>
        </p:nvSpPr>
        <p:spPr/>
        <p:txBody>
          <a:bodyPr>
            <a:noAutofit/>
          </a:bodyPr>
          <a:lstStyle/>
          <a:p>
            <a:r>
              <a:rPr lang="en-GB" sz="3200" b="1" dirty="0" smtClean="0">
                <a:solidFill>
                  <a:srgbClr val="0070C0"/>
                </a:solidFill>
                <a:latin typeface="+mn-lt"/>
              </a:rPr>
              <a:t>6 – Promote gender equality in STEM-related policy-making</a:t>
            </a:r>
            <a:endParaRPr lang="en-GB" sz="3200" b="1" dirty="0">
              <a:solidFill>
                <a:srgbClr val="0070C0"/>
              </a:solidFill>
              <a:latin typeface="+mn-lt"/>
            </a:endParaRPr>
          </a:p>
        </p:txBody>
      </p:sp>
      <p:sp>
        <p:nvSpPr>
          <p:cNvPr id="6" name="Content Placeholder 5"/>
          <p:cNvSpPr>
            <a:spLocks noGrp="1"/>
          </p:cNvSpPr>
          <p:nvPr>
            <p:ph idx="1"/>
          </p:nvPr>
        </p:nvSpPr>
        <p:spPr/>
        <p:txBody>
          <a:bodyPr>
            <a:normAutofit/>
          </a:bodyPr>
          <a:lstStyle/>
          <a:p>
            <a:pPr marL="690563" indent="-690563">
              <a:lnSpc>
                <a:spcPct val="100000"/>
              </a:lnSpc>
              <a:spcBef>
                <a:spcPts val="0"/>
              </a:spcBef>
              <a:spcAft>
                <a:spcPts val="1200"/>
              </a:spcAft>
              <a:buNone/>
            </a:pPr>
            <a:r>
              <a:rPr lang="en-CA" sz="2400" dirty="0"/>
              <a:t>6.2 – Ensure gender mainstreaming and prioritization on gender equality in STEM-related policy design, monitoring and evaluation: </a:t>
            </a:r>
          </a:p>
          <a:p>
            <a:pPr lvl="1">
              <a:lnSpc>
                <a:spcPct val="100000"/>
              </a:lnSpc>
            </a:pPr>
            <a:r>
              <a:rPr lang="en-CA" dirty="0"/>
              <a:t>Education policy</a:t>
            </a:r>
          </a:p>
          <a:p>
            <a:pPr lvl="1">
              <a:lnSpc>
                <a:spcPct val="100000"/>
              </a:lnSpc>
            </a:pPr>
            <a:r>
              <a:rPr lang="en-CA" dirty="0"/>
              <a:t>Higher education policy</a:t>
            </a:r>
          </a:p>
          <a:p>
            <a:pPr lvl="1">
              <a:lnSpc>
                <a:spcPct val="100000"/>
              </a:lnSpc>
            </a:pPr>
            <a:r>
              <a:rPr lang="en-CA" dirty="0"/>
              <a:t>STI policy</a:t>
            </a:r>
          </a:p>
          <a:p>
            <a:pPr lvl="1">
              <a:lnSpc>
                <a:spcPct val="100000"/>
              </a:lnSpc>
            </a:pPr>
            <a:r>
              <a:rPr lang="en-CA" dirty="0"/>
              <a:t>Economic policy</a:t>
            </a:r>
          </a:p>
          <a:p>
            <a:pPr lvl="1">
              <a:lnSpc>
                <a:spcPct val="100000"/>
              </a:lnSpc>
            </a:pPr>
            <a:r>
              <a:rPr lang="en-CA" dirty="0"/>
              <a:t>Workforce policy</a:t>
            </a:r>
          </a:p>
          <a:p>
            <a:pPr lvl="1">
              <a:lnSpc>
                <a:spcPct val="100000"/>
              </a:lnSpc>
            </a:pPr>
            <a:r>
              <a:rPr lang="en-CA" dirty="0"/>
              <a:t>SDGs / international </a:t>
            </a:r>
            <a:r>
              <a:rPr lang="en-CA" dirty="0" smtClean="0"/>
              <a:t>policies</a:t>
            </a:r>
            <a:endParaRPr lang="en-CA" dirty="0"/>
          </a:p>
        </p:txBody>
      </p:sp>
      <p:sp>
        <p:nvSpPr>
          <p:cNvPr id="3" name="Rectángulo 2"/>
          <p:cNvSpPr/>
          <p:nvPr/>
        </p:nvSpPr>
        <p:spPr>
          <a:xfrm>
            <a:off x="1004046" y="2338933"/>
            <a:ext cx="9236195" cy="461665"/>
          </a:xfrm>
          <a:prstGeom prst="rect">
            <a:avLst/>
          </a:prstGeom>
        </p:spPr>
        <p:txBody>
          <a:bodyPr wrap="square">
            <a:spAutoFit/>
          </a:bodyPr>
          <a:lstStyle/>
          <a:p>
            <a:pPr marL="285750" indent="-285750" algn="just">
              <a:buFont typeface="Arial" panose="020B0604020202020204" pitchFamily="34" charset="0"/>
              <a:buChar char="•"/>
            </a:pPr>
            <a:endParaRPr lang="es-UY" sz="2400" dirty="0"/>
          </a:p>
        </p:txBody>
      </p:sp>
      <p:pic>
        <p:nvPicPr>
          <p:cNvPr id="8" name="Imagen 7"/>
          <p:cNvPicPr>
            <a:picLocks noChangeAspect="1"/>
          </p:cNvPicPr>
          <p:nvPr/>
        </p:nvPicPr>
        <p:blipFill>
          <a:blip r:embed="rId3"/>
          <a:stretch>
            <a:fillRect/>
          </a:stretch>
        </p:blipFill>
        <p:spPr>
          <a:xfrm>
            <a:off x="27348" y="71226"/>
            <a:ext cx="1068207" cy="1095250"/>
          </a:xfrm>
          <a:prstGeom prst="rect">
            <a:avLst/>
          </a:prstGeom>
        </p:spPr>
      </p:pic>
    </p:spTree>
    <p:extLst>
      <p:ext uri="{BB962C8B-B14F-4D97-AF65-F5344CB8AC3E}">
        <p14:creationId xmlns:p14="http://schemas.microsoft.com/office/powerpoint/2010/main" val="1953882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9" name="Título 1"/>
          <p:cNvSpPr txBox="1">
            <a:spLocks/>
          </p:cNvSpPr>
          <p:nvPr/>
        </p:nvSpPr>
        <p:spPr>
          <a:xfrm>
            <a:off x="560279" y="10133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UY" b="1" dirty="0">
              <a:solidFill>
                <a:srgbClr val="0070C0"/>
              </a:solidFill>
              <a:latin typeface="+mn-lt"/>
            </a:endParaRPr>
          </a:p>
        </p:txBody>
      </p:sp>
      <p:sp>
        <p:nvSpPr>
          <p:cNvPr id="2" name="Título 1"/>
          <p:cNvSpPr>
            <a:spLocks noGrp="1"/>
          </p:cNvSpPr>
          <p:nvPr>
            <p:ph type="title"/>
          </p:nvPr>
        </p:nvSpPr>
        <p:spPr/>
        <p:txBody>
          <a:bodyPr>
            <a:noAutofit/>
          </a:bodyPr>
          <a:lstStyle/>
          <a:p>
            <a:r>
              <a:rPr lang="en-GB" sz="3200" b="1" dirty="0" smtClean="0">
                <a:solidFill>
                  <a:srgbClr val="0070C0"/>
                </a:solidFill>
                <a:latin typeface="+mn-lt"/>
              </a:rPr>
              <a:t>7 – Promote gender equality in science and technology-based entrepreneurship and innovation activities</a:t>
            </a:r>
            <a:endParaRPr lang="en-GB" sz="3200" b="1" dirty="0">
              <a:solidFill>
                <a:srgbClr val="0070C0"/>
              </a:solidFill>
              <a:latin typeface="+mn-lt"/>
            </a:endParaRPr>
          </a:p>
        </p:txBody>
      </p:sp>
      <p:sp>
        <p:nvSpPr>
          <p:cNvPr id="6" name="Content Placeholder 5"/>
          <p:cNvSpPr>
            <a:spLocks noGrp="1"/>
          </p:cNvSpPr>
          <p:nvPr>
            <p:ph idx="1"/>
          </p:nvPr>
        </p:nvSpPr>
        <p:spPr/>
        <p:txBody>
          <a:bodyPr>
            <a:normAutofit/>
          </a:bodyPr>
          <a:lstStyle/>
          <a:p>
            <a:pPr marL="690563" indent="-690563">
              <a:lnSpc>
                <a:spcPct val="100000"/>
              </a:lnSpc>
              <a:spcBef>
                <a:spcPts val="0"/>
              </a:spcBef>
              <a:spcAft>
                <a:spcPts val="1200"/>
              </a:spcAft>
              <a:buNone/>
            </a:pPr>
            <a:r>
              <a:rPr lang="en-CA" sz="2400" dirty="0"/>
              <a:t>7.1 – Promote gender equality in access to seed capital, angel investors, venture capital, and similar start-up financing.</a:t>
            </a:r>
          </a:p>
          <a:p>
            <a:pPr marL="0" indent="0">
              <a:lnSpc>
                <a:spcPct val="100000"/>
              </a:lnSpc>
              <a:spcBef>
                <a:spcPts val="0"/>
              </a:spcBef>
              <a:spcAft>
                <a:spcPts val="1200"/>
              </a:spcAft>
              <a:buNone/>
            </a:pPr>
            <a:r>
              <a:rPr lang="en-CA" sz="2400" dirty="0" smtClean="0"/>
              <a:t>7.2 </a:t>
            </a:r>
            <a:r>
              <a:rPr lang="en-CA" sz="2400" dirty="0"/>
              <a:t>– Ensure equal access to public support for innovation for women-owned firms.</a:t>
            </a:r>
          </a:p>
          <a:p>
            <a:pPr marL="0" indent="0">
              <a:lnSpc>
                <a:spcPct val="100000"/>
              </a:lnSpc>
              <a:spcBef>
                <a:spcPts val="0"/>
              </a:spcBef>
              <a:spcAft>
                <a:spcPts val="1200"/>
              </a:spcAft>
              <a:buNone/>
            </a:pPr>
            <a:r>
              <a:rPr lang="en-CA" sz="2400" dirty="0" smtClean="0"/>
              <a:t>7.3 </a:t>
            </a:r>
            <a:r>
              <a:rPr lang="en-CA" sz="2400" dirty="0"/>
              <a:t>– Ensure visibility of women entrepreneurs as role models.</a:t>
            </a:r>
          </a:p>
          <a:p>
            <a:pPr marL="690563" indent="-690563">
              <a:lnSpc>
                <a:spcPct val="100000"/>
              </a:lnSpc>
              <a:spcBef>
                <a:spcPts val="0"/>
              </a:spcBef>
              <a:spcAft>
                <a:spcPts val="1200"/>
              </a:spcAft>
              <a:buNone/>
            </a:pPr>
            <a:r>
              <a:rPr lang="en-CA" sz="2400" dirty="0" smtClean="0"/>
              <a:t>7.4 </a:t>
            </a:r>
            <a:r>
              <a:rPr lang="en-CA" sz="2400" dirty="0"/>
              <a:t>– Ensure women’s access to mentorship and participation in the design and implementation of gender-sensitive training in entrepreneurship, innovation management, and intellectual Property Rights.</a:t>
            </a:r>
          </a:p>
          <a:p>
            <a:pPr marL="681038" indent="-681038">
              <a:lnSpc>
                <a:spcPct val="100000"/>
              </a:lnSpc>
              <a:spcBef>
                <a:spcPts val="0"/>
              </a:spcBef>
              <a:spcAft>
                <a:spcPts val="1200"/>
              </a:spcAft>
              <a:buNone/>
            </a:pPr>
            <a:r>
              <a:rPr lang="en-CA" sz="2400" dirty="0" smtClean="0"/>
              <a:t>7.5 </a:t>
            </a:r>
            <a:r>
              <a:rPr lang="en-CA" sz="2400" dirty="0"/>
              <a:t>– Promote networks of women entrepreneurs and women’s participation in entrepreneurship networks</a:t>
            </a:r>
            <a:r>
              <a:rPr lang="en-CA" sz="2400" dirty="0" smtClean="0"/>
              <a:t>.</a:t>
            </a:r>
            <a:endParaRPr lang="en-CA" sz="2400" dirty="0"/>
          </a:p>
        </p:txBody>
      </p:sp>
      <p:sp>
        <p:nvSpPr>
          <p:cNvPr id="3" name="Rectángulo 2"/>
          <p:cNvSpPr/>
          <p:nvPr/>
        </p:nvSpPr>
        <p:spPr>
          <a:xfrm>
            <a:off x="1004046" y="2338933"/>
            <a:ext cx="9236195" cy="461665"/>
          </a:xfrm>
          <a:prstGeom prst="rect">
            <a:avLst/>
          </a:prstGeom>
        </p:spPr>
        <p:txBody>
          <a:bodyPr wrap="square">
            <a:spAutoFit/>
          </a:bodyPr>
          <a:lstStyle/>
          <a:p>
            <a:pPr marL="285750" indent="-285750" algn="just">
              <a:buFont typeface="Arial" panose="020B0604020202020204" pitchFamily="34" charset="0"/>
              <a:buChar char="•"/>
            </a:pPr>
            <a:endParaRPr lang="es-UY" sz="2400" dirty="0"/>
          </a:p>
        </p:txBody>
      </p:sp>
      <p:pic>
        <p:nvPicPr>
          <p:cNvPr id="8" name="Imagen 7"/>
          <p:cNvPicPr>
            <a:picLocks noChangeAspect="1"/>
          </p:cNvPicPr>
          <p:nvPr/>
        </p:nvPicPr>
        <p:blipFill>
          <a:blip r:embed="rId3"/>
          <a:stretch>
            <a:fillRect/>
          </a:stretch>
        </p:blipFill>
        <p:spPr>
          <a:xfrm>
            <a:off x="27348" y="71226"/>
            <a:ext cx="1068207" cy="1095250"/>
          </a:xfrm>
          <a:prstGeom prst="rect">
            <a:avLst/>
          </a:prstGeom>
        </p:spPr>
      </p:pic>
    </p:spTree>
    <p:extLst>
      <p:ext uri="{BB962C8B-B14F-4D97-AF65-F5344CB8AC3E}">
        <p14:creationId xmlns:p14="http://schemas.microsoft.com/office/powerpoint/2010/main" val="1531214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9" name="Título 1"/>
          <p:cNvSpPr txBox="1">
            <a:spLocks/>
          </p:cNvSpPr>
          <p:nvPr/>
        </p:nvSpPr>
        <p:spPr>
          <a:xfrm>
            <a:off x="560279" y="10133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UY" b="1" dirty="0">
              <a:solidFill>
                <a:srgbClr val="0070C0"/>
              </a:solidFill>
              <a:latin typeface="+mn-lt"/>
            </a:endParaRPr>
          </a:p>
        </p:txBody>
      </p:sp>
      <p:sp>
        <p:nvSpPr>
          <p:cNvPr id="2" name="Título 1"/>
          <p:cNvSpPr>
            <a:spLocks noGrp="1"/>
          </p:cNvSpPr>
          <p:nvPr>
            <p:ph type="title"/>
          </p:nvPr>
        </p:nvSpPr>
        <p:spPr/>
        <p:txBody>
          <a:bodyPr>
            <a:noAutofit/>
          </a:bodyPr>
          <a:lstStyle/>
          <a:p>
            <a:r>
              <a:rPr lang="en-GB" sz="3200" b="1" dirty="0" smtClean="0">
                <a:solidFill>
                  <a:srgbClr val="0070C0"/>
                </a:solidFill>
                <a:latin typeface="+mn-lt"/>
              </a:rPr>
              <a:t>7 – </a:t>
            </a:r>
            <a:r>
              <a:rPr lang="en-GB" sz="3200" b="1" dirty="0" smtClean="0">
                <a:solidFill>
                  <a:srgbClr val="0070C0"/>
                </a:solidFill>
                <a:latin typeface="Calibri" panose="020F0502020204030204"/>
              </a:rPr>
              <a:t>Promote gender equality in science and technology-based entrepreneurship and innovation activities</a:t>
            </a:r>
            <a:endParaRPr lang="en-GB" sz="3200" b="1" dirty="0">
              <a:solidFill>
                <a:srgbClr val="0070C0"/>
              </a:solidFill>
              <a:latin typeface="+mn-lt"/>
            </a:endParaRPr>
          </a:p>
        </p:txBody>
      </p:sp>
      <p:sp>
        <p:nvSpPr>
          <p:cNvPr id="6" name="Content Placeholder 5"/>
          <p:cNvSpPr>
            <a:spLocks noGrp="1"/>
          </p:cNvSpPr>
          <p:nvPr>
            <p:ph idx="1"/>
          </p:nvPr>
        </p:nvSpPr>
        <p:spPr/>
        <p:txBody>
          <a:bodyPr>
            <a:normAutofit/>
          </a:bodyPr>
          <a:lstStyle/>
          <a:p>
            <a:pPr marL="0" indent="0">
              <a:lnSpc>
                <a:spcPct val="100000"/>
              </a:lnSpc>
              <a:spcBef>
                <a:spcPts val="0"/>
              </a:spcBef>
              <a:spcAft>
                <a:spcPts val="1200"/>
              </a:spcAft>
              <a:buNone/>
            </a:pPr>
            <a:r>
              <a:rPr lang="en-CA" sz="2400" dirty="0"/>
              <a:t>7.6 – Promote gendered innovation approaches.</a:t>
            </a:r>
          </a:p>
          <a:p>
            <a:pPr marL="669925" indent="-669925">
              <a:lnSpc>
                <a:spcPct val="100000"/>
              </a:lnSpc>
              <a:spcBef>
                <a:spcPts val="0"/>
              </a:spcBef>
              <a:spcAft>
                <a:spcPts val="1200"/>
              </a:spcAft>
              <a:buNone/>
            </a:pPr>
            <a:r>
              <a:rPr lang="en-CA" sz="2400" dirty="0" smtClean="0"/>
              <a:t>7.7 </a:t>
            </a:r>
            <a:r>
              <a:rPr lang="en-CA" sz="2400" dirty="0"/>
              <a:t>– Promote external incentives and recognition for women-led innovation and acceptance of women innovators in society.</a:t>
            </a:r>
          </a:p>
          <a:p>
            <a:pPr marL="681038" indent="-681038">
              <a:lnSpc>
                <a:spcPct val="100000"/>
              </a:lnSpc>
              <a:spcBef>
                <a:spcPts val="0"/>
              </a:spcBef>
              <a:spcAft>
                <a:spcPts val="1200"/>
              </a:spcAft>
              <a:buNone/>
            </a:pPr>
            <a:r>
              <a:rPr lang="en-CA" sz="2400" dirty="0" smtClean="0"/>
              <a:t>7.8 </a:t>
            </a:r>
            <a:r>
              <a:rPr lang="en-CA" sz="2400" dirty="0"/>
              <a:t>– Promote gender equality in the access and use of enabling technology, in particular information and communication technology.</a:t>
            </a:r>
          </a:p>
          <a:p>
            <a:pPr marL="690563" indent="-690563">
              <a:lnSpc>
                <a:spcPct val="100000"/>
              </a:lnSpc>
              <a:spcBef>
                <a:spcPts val="0"/>
              </a:spcBef>
              <a:spcAft>
                <a:spcPts val="1200"/>
              </a:spcAft>
              <a:buNone/>
            </a:pPr>
            <a:r>
              <a:rPr lang="en-CA" sz="2400" dirty="0" smtClean="0"/>
              <a:t>7.9 </a:t>
            </a:r>
            <a:r>
              <a:rPr lang="en-CA" sz="2400" dirty="0"/>
              <a:t>– Promote a gender balanced workforce and equal opportunities in start-up companies</a:t>
            </a:r>
            <a:r>
              <a:rPr lang="en-CA" sz="2400" dirty="0" smtClean="0"/>
              <a:t>.</a:t>
            </a:r>
            <a:endParaRPr lang="en-CA" sz="2400" dirty="0"/>
          </a:p>
        </p:txBody>
      </p:sp>
      <p:pic>
        <p:nvPicPr>
          <p:cNvPr id="7" name="Imagen 6"/>
          <p:cNvPicPr>
            <a:picLocks noChangeAspect="1"/>
          </p:cNvPicPr>
          <p:nvPr/>
        </p:nvPicPr>
        <p:blipFill>
          <a:blip r:embed="rId3"/>
          <a:stretch>
            <a:fillRect/>
          </a:stretch>
        </p:blipFill>
        <p:spPr>
          <a:xfrm>
            <a:off x="27348" y="71226"/>
            <a:ext cx="1068207" cy="1095250"/>
          </a:xfrm>
          <a:prstGeom prst="rect">
            <a:avLst/>
          </a:prstGeom>
        </p:spPr>
      </p:pic>
    </p:spTree>
    <p:extLst>
      <p:ext uri="{BB962C8B-B14F-4D97-AF65-F5344CB8AC3E}">
        <p14:creationId xmlns:p14="http://schemas.microsoft.com/office/powerpoint/2010/main" val="2750324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9" name="Título 1"/>
          <p:cNvSpPr txBox="1">
            <a:spLocks/>
          </p:cNvSpPr>
          <p:nvPr/>
        </p:nvSpPr>
        <p:spPr>
          <a:xfrm>
            <a:off x="560279" y="10133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UY" sz="4400" b="1" i="0" u="none" strike="noStrike" kern="1200" cap="none" spc="0" normalizeH="0" baseline="0" noProof="0" dirty="0">
              <a:ln>
                <a:noFill/>
              </a:ln>
              <a:solidFill>
                <a:srgbClr val="0070C0"/>
              </a:solidFill>
              <a:effectLst/>
              <a:uLnTx/>
              <a:uFillTx/>
              <a:latin typeface="Calibri"/>
              <a:ea typeface="+mj-ea"/>
              <a:cs typeface="+mj-cs"/>
            </a:endParaRPr>
          </a:p>
        </p:txBody>
      </p:sp>
      <p:sp>
        <p:nvSpPr>
          <p:cNvPr id="3" name="Rectángulo 2"/>
          <p:cNvSpPr/>
          <p:nvPr/>
        </p:nvSpPr>
        <p:spPr>
          <a:xfrm>
            <a:off x="1004046" y="2338933"/>
            <a:ext cx="9236195" cy="461665"/>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UY" sz="24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0" name="19 Diagrama"/>
          <p:cNvGraphicFramePr/>
          <p:nvPr>
            <p:extLst>
              <p:ext uri="{D42A27DB-BD31-4B8C-83A1-F6EECF244321}">
                <p14:modId xmlns:p14="http://schemas.microsoft.com/office/powerpoint/2010/main" val="3128274433"/>
              </p:ext>
            </p:extLst>
          </p:nvPr>
        </p:nvGraphicFramePr>
        <p:xfrm>
          <a:off x="327547" y="1238281"/>
          <a:ext cx="1109562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Rectángulo redondeado 12"/>
          <p:cNvSpPr/>
          <p:nvPr/>
        </p:nvSpPr>
        <p:spPr>
          <a:xfrm>
            <a:off x="232010" y="4784185"/>
            <a:ext cx="3675529" cy="80346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GB" sz="1600" b="0" i="0" u="none" strike="noStrike" kern="1200" cap="none" spc="0" normalizeH="0" baseline="0" noProof="0" dirty="0" smtClean="0">
                <a:ln>
                  <a:noFill/>
                </a:ln>
                <a:solidFill>
                  <a:prstClr val="black"/>
                </a:solidFill>
                <a:effectLst/>
                <a:uLnTx/>
                <a:uFillTx/>
                <a:latin typeface="Calibri"/>
                <a:ea typeface="+mn-ea"/>
                <a:cs typeface="+mn-cs"/>
              </a:rPr>
              <a:t>Extension during pre- and postnatal period and parental permission</a:t>
            </a: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Rectángulo redondeado 14"/>
          <p:cNvSpPr/>
          <p:nvPr/>
        </p:nvSpPr>
        <p:spPr>
          <a:xfrm>
            <a:off x="4163258" y="4830944"/>
            <a:ext cx="3571091" cy="80033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prstClr val="black"/>
                </a:solidFill>
                <a:effectLst/>
                <a:uLnTx/>
                <a:uFillTx/>
                <a:latin typeface="Calibri"/>
                <a:ea typeface="+mn-ea"/>
                <a:cs typeface="+mn-cs"/>
              </a:rPr>
              <a:t>Medium term</a:t>
            </a:r>
          </a:p>
          <a:p>
            <a:pPr marR="0" lvl="0" algn="ctr" defTabSz="914400" rtl="0" eaLnBrk="1" fontAlgn="auto" latinLnBrk="0" hangingPunct="1">
              <a:lnSpc>
                <a:spcPct val="100000"/>
              </a:lnSpc>
              <a:spcBef>
                <a:spcPts val="0"/>
              </a:spcBef>
              <a:spcAft>
                <a:spcPts val="0"/>
              </a:spcAft>
              <a:buClrTx/>
              <a:buSzTx/>
              <a:tabLst/>
              <a:defRPr/>
            </a:pPr>
            <a:r>
              <a:rPr kumimoji="0" lang="en-GB" sz="1600" b="0" i="0" u="none" strike="noStrike" kern="1200" cap="none" spc="0" normalizeH="0" baseline="0" noProof="0" dirty="0" smtClean="0">
                <a:ln>
                  <a:noFill/>
                </a:ln>
                <a:solidFill>
                  <a:prstClr val="black"/>
                </a:solidFill>
                <a:effectLst/>
                <a:uLnTx/>
                <a:uFillTx/>
                <a:latin typeface="Calibri"/>
                <a:ea typeface="+mn-ea"/>
                <a:cs typeface="+mn-cs"/>
              </a:rPr>
              <a:t>4.4 Promote work-life balance through </a:t>
            </a: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Rectángulo redondeado 15"/>
          <p:cNvSpPr/>
          <p:nvPr/>
        </p:nvSpPr>
        <p:spPr>
          <a:xfrm>
            <a:off x="7865841" y="4821999"/>
            <a:ext cx="3878483" cy="81822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prstClr val="black"/>
                </a:solidFill>
                <a:effectLst/>
                <a:uLnTx/>
                <a:uFillTx/>
                <a:latin typeface="Calibri"/>
                <a:ea typeface="+mn-ea"/>
                <a:cs typeface="+mn-cs"/>
              </a:rPr>
              <a:t>Long term</a:t>
            </a:r>
          </a:p>
          <a:p>
            <a:pPr marR="0" lvl="0" algn="ctr" defTabSz="914400" rtl="0" eaLnBrk="1" fontAlgn="auto" latinLnBrk="0" hangingPunct="1">
              <a:lnSpc>
                <a:spcPct val="100000"/>
              </a:lnSpc>
              <a:spcBef>
                <a:spcPts val="0"/>
              </a:spcBef>
              <a:spcAft>
                <a:spcPts val="0"/>
              </a:spcAft>
              <a:buClrTx/>
              <a:buSzTx/>
              <a:tabLst/>
              <a:defRPr/>
            </a:pPr>
            <a:r>
              <a:rPr kumimoji="0" lang="en-GB" sz="1600" b="0" i="0" u="none" strike="noStrike" kern="1200" cap="none" spc="0" normalizeH="0" baseline="0" noProof="0" dirty="0" smtClean="0">
                <a:ln>
                  <a:noFill/>
                </a:ln>
                <a:solidFill>
                  <a:prstClr val="black"/>
                </a:solidFill>
                <a:effectLst/>
                <a:uLnTx/>
                <a:uFillTx/>
                <a:latin typeface="Calibri"/>
                <a:ea typeface="+mn-ea"/>
                <a:cs typeface="+mn-cs"/>
              </a:rPr>
              <a:t>4. Gender equality in career progression for scientists and engineers (S&amp;E)</a:t>
            </a: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1" name="Imagen 10"/>
          <p:cNvPicPr>
            <a:picLocks noChangeAspect="1"/>
          </p:cNvPicPr>
          <p:nvPr/>
        </p:nvPicPr>
        <p:blipFill>
          <a:blip r:embed="rId8"/>
          <a:stretch>
            <a:fillRect/>
          </a:stretch>
        </p:blipFill>
        <p:spPr>
          <a:xfrm>
            <a:off x="27348" y="71226"/>
            <a:ext cx="1068207" cy="1095250"/>
          </a:xfrm>
          <a:prstGeom prst="rect">
            <a:avLst/>
          </a:prstGeom>
        </p:spPr>
      </p:pic>
    </p:spTree>
    <p:extLst>
      <p:ext uri="{BB962C8B-B14F-4D97-AF65-F5344CB8AC3E}">
        <p14:creationId xmlns:p14="http://schemas.microsoft.com/office/powerpoint/2010/main" val="2737149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9" name="Título 1"/>
          <p:cNvSpPr txBox="1">
            <a:spLocks/>
          </p:cNvSpPr>
          <p:nvPr/>
        </p:nvSpPr>
        <p:spPr>
          <a:xfrm>
            <a:off x="560279" y="10133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UY" sz="4400" b="1" i="0" u="none" strike="noStrike" kern="1200" cap="none" spc="0" normalizeH="0" baseline="0" noProof="0" dirty="0">
              <a:ln>
                <a:noFill/>
              </a:ln>
              <a:solidFill>
                <a:srgbClr val="0070C0"/>
              </a:solidFill>
              <a:effectLst/>
              <a:uLnTx/>
              <a:uFillTx/>
              <a:latin typeface="Calibri" panose="020F0502020204030204"/>
              <a:ea typeface="+mj-ea"/>
              <a:cs typeface="+mj-cs"/>
            </a:endParaRPr>
          </a:p>
        </p:txBody>
      </p:sp>
      <p:sp>
        <p:nvSpPr>
          <p:cNvPr id="2" name="Título 1"/>
          <p:cNvSpPr>
            <a:spLocks noGrp="1"/>
          </p:cNvSpPr>
          <p:nvPr>
            <p:ph type="title"/>
          </p:nvPr>
        </p:nvSpPr>
        <p:spPr/>
        <p:txBody>
          <a:bodyPr>
            <a:noAutofit/>
          </a:bodyPr>
          <a:lstStyle/>
          <a:p>
            <a:pPr algn="ctr"/>
            <a:r>
              <a:rPr lang="en-GB" sz="3600" b="1" dirty="0" smtClean="0">
                <a:solidFill>
                  <a:srgbClr val="0070C0"/>
                </a:solidFill>
                <a:latin typeface="Calibri" panose="020F0502020204030204"/>
              </a:rPr>
              <a:t>SAGA Toolkit</a:t>
            </a:r>
            <a:endParaRPr lang="en-GB" sz="3600" b="1" dirty="0">
              <a:solidFill>
                <a:srgbClr val="0070C0"/>
              </a:solidFill>
              <a:latin typeface="+mn-lt"/>
            </a:endParaRPr>
          </a:p>
        </p:txBody>
      </p:sp>
      <p:sp>
        <p:nvSpPr>
          <p:cNvPr id="5" name="Content Placeholder 4"/>
          <p:cNvSpPr>
            <a:spLocks noGrp="1"/>
          </p:cNvSpPr>
          <p:nvPr>
            <p:ph idx="1"/>
          </p:nvPr>
        </p:nvSpPr>
        <p:spPr>
          <a:xfrm>
            <a:off x="838200" y="1825625"/>
            <a:ext cx="7305675" cy="4351338"/>
          </a:xfrm>
        </p:spPr>
        <p:txBody>
          <a:bodyPr>
            <a:normAutofit lnSpcReduction="10000"/>
          </a:bodyPr>
          <a:lstStyle/>
          <a:p>
            <a:pPr marL="292100" indent="-292100">
              <a:spcAft>
                <a:spcPts val="1200"/>
              </a:spcAft>
              <a:buClr>
                <a:srgbClr val="0070C0"/>
              </a:buClr>
              <a:buFont typeface="Wingdings" panose="05000000000000000000" pitchFamily="2" charset="2"/>
              <a:buChar char="v"/>
            </a:pPr>
            <a:r>
              <a:rPr lang="en-US" sz="2400" dirty="0"/>
              <a:t>Provides countries with a set of instruments for improved measurement of gender in STEM and to support the design of better STI policies. </a:t>
            </a:r>
          </a:p>
          <a:p>
            <a:pPr marL="292100" indent="-292100">
              <a:spcAft>
                <a:spcPts val="1200"/>
              </a:spcAft>
              <a:buClr>
                <a:srgbClr val="0070C0"/>
              </a:buClr>
              <a:buFont typeface="Wingdings" panose="05000000000000000000" pitchFamily="2" charset="2"/>
              <a:buChar char="v"/>
            </a:pPr>
            <a:r>
              <a:rPr lang="en-US" sz="2400" dirty="0"/>
              <a:t>Provides practical tools to monitor and evaluate gender equality and to integrate gender aspects in STI policies in a field where solid information is still lacking and analysis is frequently based primarily on anecdotal evidence.</a:t>
            </a:r>
          </a:p>
          <a:p>
            <a:pPr marL="292100" indent="-292100">
              <a:spcAft>
                <a:spcPts val="1200"/>
              </a:spcAft>
              <a:buClr>
                <a:srgbClr val="0070C0"/>
              </a:buClr>
              <a:buFont typeface="Wingdings" panose="05000000000000000000" pitchFamily="2" charset="2"/>
              <a:buChar char="v"/>
            </a:pPr>
            <a:r>
              <a:rPr lang="en-US" sz="2400" dirty="0"/>
              <a:t>Establishes a new basis for evidence-based policy making, including impact assessment and policy design.</a:t>
            </a:r>
          </a:p>
          <a:p>
            <a:pPr marL="0" indent="0" algn="just">
              <a:buClr>
                <a:srgbClr val="0070C0"/>
              </a:buClr>
              <a:buNone/>
            </a:pPr>
            <a:endParaRPr lang="en-GB" sz="2400" dirty="0" smtClean="0"/>
          </a:p>
        </p:txBody>
      </p:sp>
      <p:sp>
        <p:nvSpPr>
          <p:cNvPr id="3" name="Rectángulo 2"/>
          <p:cNvSpPr/>
          <p:nvPr/>
        </p:nvSpPr>
        <p:spPr>
          <a:xfrm>
            <a:off x="1004046" y="2338933"/>
            <a:ext cx="9236195" cy="461665"/>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UY"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Imagen 10"/>
          <p:cNvPicPr>
            <a:picLocks noChangeAspect="1"/>
          </p:cNvPicPr>
          <p:nvPr/>
        </p:nvPicPr>
        <p:blipFill>
          <a:blip r:embed="rId3"/>
          <a:stretch>
            <a:fillRect/>
          </a:stretch>
        </p:blipFill>
        <p:spPr>
          <a:xfrm>
            <a:off x="8441045" y="1936049"/>
            <a:ext cx="2331730" cy="3271653"/>
          </a:xfrm>
          <a:prstGeom prst="rect">
            <a:avLst/>
          </a:prstGeom>
          <a:ln>
            <a:solidFill>
              <a:schemeClr val="tx2"/>
            </a:solidFill>
          </a:ln>
          <a:effectLst>
            <a:outerShdw blurRad="50800" dist="38100" dir="2700000" algn="tl" rotWithShape="0">
              <a:prstClr val="black">
                <a:alpha val="40000"/>
              </a:prstClr>
            </a:outerShdw>
          </a:effectLst>
        </p:spPr>
      </p:pic>
      <p:pic>
        <p:nvPicPr>
          <p:cNvPr id="8" name="Imagen 7"/>
          <p:cNvPicPr>
            <a:picLocks noChangeAspect="1"/>
          </p:cNvPicPr>
          <p:nvPr/>
        </p:nvPicPr>
        <p:blipFill>
          <a:blip r:embed="rId4"/>
          <a:stretch>
            <a:fillRect/>
          </a:stretch>
        </p:blipFill>
        <p:spPr>
          <a:xfrm>
            <a:off x="27348" y="71226"/>
            <a:ext cx="1068207" cy="1095250"/>
          </a:xfrm>
          <a:prstGeom prst="rect">
            <a:avLst/>
          </a:prstGeom>
        </p:spPr>
      </p:pic>
    </p:spTree>
    <p:extLst>
      <p:ext uri="{BB962C8B-B14F-4D97-AF65-F5344CB8AC3E}">
        <p14:creationId xmlns:p14="http://schemas.microsoft.com/office/powerpoint/2010/main" val="1069552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Title 1"/>
          <p:cNvSpPr>
            <a:spLocks noGrp="1"/>
          </p:cNvSpPr>
          <p:nvPr>
            <p:ph type="title"/>
          </p:nvPr>
        </p:nvSpPr>
        <p:spPr>
          <a:xfrm>
            <a:off x="1981200" y="274638"/>
            <a:ext cx="8229600" cy="1143000"/>
          </a:xfrm>
        </p:spPr>
        <p:txBody>
          <a:bodyPr>
            <a:normAutofit/>
          </a:bodyPr>
          <a:lstStyle/>
          <a:p>
            <a:pPr algn="ctr"/>
            <a:r>
              <a:rPr lang="en-US" sz="3600" b="1" dirty="0" smtClean="0">
                <a:solidFill>
                  <a:srgbClr val="0070C0"/>
                </a:solidFill>
                <a:latin typeface="+mn-lt"/>
              </a:rPr>
              <a:t>The SAGA Toolkit</a:t>
            </a:r>
            <a:endParaRPr lang="en-CA" sz="3600" b="1" dirty="0">
              <a:solidFill>
                <a:srgbClr val="0070C0"/>
              </a:solidFill>
              <a:latin typeface="+mn-lt"/>
            </a:endParaRPr>
          </a:p>
        </p:txBody>
      </p:sp>
      <p:grpSp>
        <p:nvGrpSpPr>
          <p:cNvPr id="4" name="Group 3"/>
          <p:cNvGrpSpPr/>
          <p:nvPr/>
        </p:nvGrpSpPr>
        <p:grpSpPr>
          <a:xfrm>
            <a:off x="2720411" y="1712908"/>
            <a:ext cx="6751179" cy="1581704"/>
            <a:chOff x="2720411" y="1712908"/>
            <a:chExt cx="6751179" cy="1581704"/>
          </a:xfrm>
          <a:effectLst>
            <a:outerShdw blurRad="50800" dist="38100" dir="2700000" algn="tl" rotWithShape="0">
              <a:prstClr val="black">
                <a:alpha val="40000"/>
              </a:prstClr>
            </a:outerShdw>
          </a:effectLst>
        </p:grpSpPr>
        <p:sp>
          <p:nvSpPr>
            <p:cNvPr id="12" name="Down Arrow 11"/>
            <p:cNvSpPr/>
            <p:nvPr/>
          </p:nvSpPr>
          <p:spPr>
            <a:xfrm>
              <a:off x="5953798" y="2419837"/>
              <a:ext cx="284405" cy="874775"/>
            </a:xfrm>
            <a:prstGeom prst="downArrow">
              <a:avLst>
                <a:gd name="adj1" fmla="val 50000"/>
                <a:gd name="adj2" fmla="val 4758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ounded Rectangle 5"/>
            <p:cNvSpPr/>
            <p:nvPr/>
          </p:nvSpPr>
          <p:spPr>
            <a:xfrm>
              <a:off x="2720411" y="1712908"/>
              <a:ext cx="6751179" cy="117993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2060"/>
                  </a:solidFill>
                </a:rPr>
                <a:t>Science, Technology and Innovation </a:t>
              </a:r>
            </a:p>
            <a:p>
              <a:pPr algn="ctr"/>
              <a:r>
                <a:rPr lang="en-US" sz="2800" dirty="0" smtClean="0">
                  <a:solidFill>
                    <a:srgbClr val="002060"/>
                  </a:solidFill>
                </a:rPr>
                <a:t>Gender Objectives List (STI GOL)</a:t>
              </a:r>
              <a:endParaRPr lang="en-US" sz="2800" dirty="0">
                <a:solidFill>
                  <a:srgbClr val="002060"/>
                </a:solidFill>
              </a:endParaRPr>
            </a:p>
          </p:txBody>
        </p:sp>
      </p:grpSp>
      <p:sp>
        <p:nvSpPr>
          <p:cNvPr id="7" name="Rounded Rectangle 6"/>
          <p:cNvSpPr/>
          <p:nvPr/>
        </p:nvSpPr>
        <p:spPr>
          <a:xfrm>
            <a:off x="7968209" y="3880884"/>
            <a:ext cx="2473733" cy="2610618"/>
          </a:xfrm>
          <a:prstGeom prst="round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en-US" sz="2400" u="sng" dirty="0">
                <a:solidFill>
                  <a:srgbClr val="002060"/>
                </a:solidFill>
              </a:rPr>
              <a:t>Indicators</a:t>
            </a:r>
          </a:p>
          <a:p>
            <a:pPr algn="ctr"/>
            <a:r>
              <a:rPr lang="en-US" sz="2000" dirty="0">
                <a:solidFill>
                  <a:srgbClr val="002060"/>
                </a:solidFill>
              </a:rPr>
              <a:t>Survey of Drivers and Barriers to Careers in Science and Engineering</a:t>
            </a:r>
          </a:p>
          <a:p>
            <a:pPr algn="ctr">
              <a:spcAft>
                <a:spcPts val="1200"/>
              </a:spcAft>
            </a:pPr>
            <a:endParaRPr lang="en-CA" sz="1600" dirty="0">
              <a:solidFill>
                <a:srgbClr val="002060"/>
              </a:solidFill>
            </a:endParaRPr>
          </a:p>
          <a:p>
            <a:pPr algn="ctr"/>
            <a:r>
              <a:rPr lang="en-US" sz="2000" dirty="0">
                <a:solidFill>
                  <a:srgbClr val="002060"/>
                </a:solidFill>
              </a:rPr>
              <a:t>Existing </a:t>
            </a:r>
            <a:r>
              <a:rPr lang="en-US" sz="2000" dirty="0" smtClean="0">
                <a:solidFill>
                  <a:srgbClr val="002060"/>
                </a:solidFill>
              </a:rPr>
              <a:t>data</a:t>
            </a:r>
            <a:endParaRPr lang="en-US" sz="2000" dirty="0">
              <a:solidFill>
                <a:srgbClr val="002060"/>
              </a:solidFill>
            </a:endParaRPr>
          </a:p>
          <a:p>
            <a:pPr algn="ctr"/>
            <a:endParaRPr lang="en-CA" sz="1600" dirty="0">
              <a:solidFill>
                <a:srgbClr val="002060"/>
              </a:solidFill>
            </a:endParaRPr>
          </a:p>
          <a:p>
            <a:pPr algn="ctr"/>
            <a:endParaRPr lang="en-US" dirty="0"/>
          </a:p>
        </p:txBody>
      </p:sp>
      <p:sp>
        <p:nvSpPr>
          <p:cNvPr id="8" name="Rounded Rectangle 7"/>
          <p:cNvSpPr/>
          <p:nvPr/>
        </p:nvSpPr>
        <p:spPr>
          <a:xfrm>
            <a:off x="1648274" y="3880883"/>
            <a:ext cx="2499194" cy="2610781"/>
          </a:xfrm>
          <a:prstGeom prst="round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u="sng" dirty="0">
                <a:solidFill>
                  <a:srgbClr val="002060"/>
                </a:solidFill>
              </a:rPr>
              <a:t>Policies</a:t>
            </a:r>
          </a:p>
          <a:p>
            <a:pPr algn="ctr"/>
            <a:endParaRPr lang="en-US" sz="2400" dirty="0">
              <a:solidFill>
                <a:srgbClr val="002060"/>
              </a:solidFill>
            </a:endParaRPr>
          </a:p>
          <a:p>
            <a:pPr algn="ctr"/>
            <a:r>
              <a:rPr lang="en-US" sz="2000" dirty="0">
                <a:solidFill>
                  <a:srgbClr val="002060"/>
                </a:solidFill>
              </a:rPr>
              <a:t>Survey of STI</a:t>
            </a:r>
          </a:p>
          <a:p>
            <a:pPr algn="ctr"/>
            <a:r>
              <a:rPr lang="en-US" sz="2000" dirty="0">
                <a:solidFill>
                  <a:srgbClr val="002060"/>
                </a:solidFill>
              </a:rPr>
              <a:t>Policies and Instruments</a:t>
            </a:r>
            <a:endParaRPr lang="en-US" dirty="0">
              <a:solidFill>
                <a:srgbClr val="002060"/>
              </a:solidFill>
            </a:endParaRPr>
          </a:p>
          <a:p>
            <a:pPr algn="ctr"/>
            <a:endParaRPr lang="en-CA" sz="1600" dirty="0">
              <a:solidFill>
                <a:srgbClr val="002060"/>
              </a:solidFill>
            </a:endParaRPr>
          </a:p>
        </p:txBody>
      </p:sp>
      <p:grpSp>
        <p:nvGrpSpPr>
          <p:cNvPr id="3" name="Group 2"/>
          <p:cNvGrpSpPr/>
          <p:nvPr/>
        </p:nvGrpSpPr>
        <p:grpSpPr>
          <a:xfrm>
            <a:off x="4251060" y="3346900"/>
            <a:ext cx="3603653" cy="1440160"/>
            <a:chOff x="4325227" y="3346900"/>
            <a:chExt cx="3603653" cy="1440160"/>
          </a:xfrm>
          <a:solidFill>
            <a:schemeClr val="accent1">
              <a:lumMod val="40000"/>
              <a:lumOff val="60000"/>
            </a:schemeClr>
          </a:solidFill>
          <a:effectLst>
            <a:outerShdw blurRad="50800" dist="38100" dir="2700000" algn="tl" rotWithShape="0">
              <a:prstClr val="black">
                <a:alpha val="40000"/>
              </a:prstClr>
            </a:outerShdw>
          </a:effectLst>
        </p:grpSpPr>
        <p:sp>
          <p:nvSpPr>
            <p:cNvPr id="10" name="Down Arrow 9"/>
            <p:cNvSpPr/>
            <p:nvPr/>
          </p:nvSpPr>
          <p:spPr>
            <a:xfrm rot="3832629">
              <a:off x="4757153" y="3832468"/>
              <a:ext cx="284405" cy="1148257"/>
            </a:xfrm>
            <a:prstGeom prst="downArrow">
              <a:avLst>
                <a:gd name="adj1" fmla="val 50000"/>
                <a:gd name="adj2" fmla="val 4758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Down Arrow 10"/>
            <p:cNvSpPr/>
            <p:nvPr/>
          </p:nvSpPr>
          <p:spPr>
            <a:xfrm rot="17767371" flipH="1">
              <a:off x="7309492" y="3972096"/>
              <a:ext cx="284405" cy="954370"/>
            </a:xfrm>
            <a:prstGeom prst="downArrow">
              <a:avLst>
                <a:gd name="adj1" fmla="val 50000"/>
                <a:gd name="adj2" fmla="val 4758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nvSpPr>
          <p:spPr>
            <a:xfrm>
              <a:off x="5162055" y="3346900"/>
              <a:ext cx="2016224" cy="144016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SAGA </a:t>
              </a:r>
              <a:r>
                <a:rPr lang="en-US" sz="3200" dirty="0" smtClean="0">
                  <a:solidFill>
                    <a:srgbClr val="002060"/>
                  </a:solidFill>
                </a:rPr>
                <a:t>Matrix</a:t>
              </a:r>
              <a:endParaRPr lang="en-US" sz="3200" dirty="0">
                <a:solidFill>
                  <a:srgbClr val="002060"/>
                </a:solidFill>
              </a:endParaRPr>
            </a:p>
          </p:txBody>
        </p:sp>
      </p:grpSp>
      <p:pic>
        <p:nvPicPr>
          <p:cNvPr id="14" name="Imagen 13"/>
          <p:cNvPicPr>
            <a:picLocks noChangeAspect="1"/>
          </p:cNvPicPr>
          <p:nvPr/>
        </p:nvPicPr>
        <p:blipFill>
          <a:blip r:embed="rId3"/>
          <a:stretch>
            <a:fillRect/>
          </a:stretch>
        </p:blipFill>
        <p:spPr>
          <a:xfrm>
            <a:off x="27348" y="71226"/>
            <a:ext cx="1068207" cy="1095250"/>
          </a:xfrm>
          <a:prstGeom prst="rect">
            <a:avLst/>
          </a:prstGeom>
        </p:spPr>
      </p:pic>
    </p:spTree>
    <p:extLst>
      <p:ext uri="{BB962C8B-B14F-4D97-AF65-F5344CB8AC3E}">
        <p14:creationId xmlns:p14="http://schemas.microsoft.com/office/powerpoint/2010/main" val="368941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9" name="Título 1"/>
          <p:cNvSpPr txBox="1">
            <a:spLocks/>
          </p:cNvSpPr>
          <p:nvPr/>
        </p:nvSpPr>
        <p:spPr>
          <a:xfrm>
            <a:off x="560279" y="10133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UY" sz="4400" b="1" i="0" u="none" strike="noStrike" kern="1200" cap="none" spc="0" normalizeH="0" baseline="0" noProof="0" dirty="0">
              <a:ln>
                <a:noFill/>
              </a:ln>
              <a:solidFill>
                <a:srgbClr val="0070C0"/>
              </a:solidFill>
              <a:effectLst/>
              <a:uLnTx/>
              <a:uFillTx/>
              <a:latin typeface="Calibri"/>
              <a:ea typeface="+mj-ea"/>
              <a:cs typeface="+mj-cs"/>
            </a:endParaRPr>
          </a:p>
        </p:txBody>
      </p:sp>
      <p:sp>
        <p:nvSpPr>
          <p:cNvPr id="2" name="Título 1"/>
          <p:cNvSpPr>
            <a:spLocks noGrp="1"/>
          </p:cNvSpPr>
          <p:nvPr>
            <p:ph type="title"/>
          </p:nvPr>
        </p:nvSpPr>
        <p:spPr/>
        <p:txBody>
          <a:bodyPr>
            <a:noAutofit/>
          </a:bodyPr>
          <a:lstStyle/>
          <a:p>
            <a:pPr algn="ctr"/>
            <a:r>
              <a:rPr lang="en-US" sz="3600" b="1" dirty="0" smtClean="0">
                <a:solidFill>
                  <a:srgbClr val="0070C0"/>
                </a:solidFill>
                <a:latin typeface="Calibri" panose="020F0502020204030204"/>
              </a:rPr>
              <a:t>For whom is the Toolkit</a:t>
            </a:r>
            <a:endParaRPr lang="en-GB" sz="3600" b="1" dirty="0">
              <a:solidFill>
                <a:srgbClr val="0070C0"/>
              </a:solidFill>
              <a:latin typeface="+mn-lt"/>
            </a:endParaRPr>
          </a:p>
        </p:txBody>
      </p:sp>
      <p:sp>
        <p:nvSpPr>
          <p:cNvPr id="5" name="Content Placeholder 4"/>
          <p:cNvSpPr>
            <a:spLocks noGrp="1"/>
          </p:cNvSpPr>
          <p:nvPr>
            <p:ph idx="1"/>
          </p:nvPr>
        </p:nvSpPr>
        <p:spPr/>
        <p:txBody>
          <a:bodyPr>
            <a:normAutofit/>
          </a:bodyPr>
          <a:lstStyle/>
          <a:p>
            <a:r>
              <a:rPr lang="en-CA" dirty="0" smtClean="0"/>
              <a:t>All concerned with gender equality in STEM in education and S&amp;E workforce, including:</a:t>
            </a:r>
          </a:p>
          <a:p>
            <a:pPr lvl="1"/>
            <a:r>
              <a:rPr lang="en-CA" dirty="0" smtClean="0"/>
              <a:t>National governments</a:t>
            </a:r>
          </a:p>
          <a:p>
            <a:pPr lvl="1"/>
            <a:r>
              <a:rPr lang="en-CA" dirty="0" smtClean="0"/>
              <a:t>Statistics offices</a:t>
            </a:r>
          </a:p>
          <a:p>
            <a:pPr lvl="1"/>
            <a:r>
              <a:rPr lang="en-CA" dirty="0" smtClean="0"/>
              <a:t>National science foundations</a:t>
            </a:r>
          </a:p>
          <a:p>
            <a:pPr lvl="1"/>
            <a:r>
              <a:rPr lang="en-CA" dirty="0" smtClean="0"/>
              <a:t>Policy-makers and decision-makers</a:t>
            </a:r>
          </a:p>
          <a:p>
            <a:pPr lvl="1"/>
            <a:r>
              <a:rPr lang="en-CA" dirty="0" smtClean="0"/>
              <a:t>Research institutions</a:t>
            </a:r>
          </a:p>
          <a:p>
            <a:pPr lvl="1"/>
            <a:r>
              <a:rPr lang="en-CA" dirty="0" smtClean="0"/>
              <a:t>Development agencies…</a:t>
            </a:r>
          </a:p>
        </p:txBody>
      </p:sp>
      <p:sp>
        <p:nvSpPr>
          <p:cNvPr id="3" name="Rectángulo 2"/>
          <p:cNvSpPr/>
          <p:nvPr/>
        </p:nvSpPr>
        <p:spPr>
          <a:xfrm>
            <a:off x="1004046" y="2338933"/>
            <a:ext cx="9236195" cy="461665"/>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UY"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Imagen 6"/>
          <p:cNvPicPr>
            <a:picLocks noChangeAspect="1"/>
          </p:cNvPicPr>
          <p:nvPr/>
        </p:nvPicPr>
        <p:blipFill>
          <a:blip r:embed="rId3"/>
          <a:stretch>
            <a:fillRect/>
          </a:stretch>
        </p:blipFill>
        <p:spPr>
          <a:xfrm>
            <a:off x="27348" y="71226"/>
            <a:ext cx="1068207" cy="1095250"/>
          </a:xfrm>
          <a:prstGeom prst="rect">
            <a:avLst/>
          </a:prstGeom>
        </p:spPr>
      </p:pic>
    </p:spTree>
    <p:extLst>
      <p:ext uri="{BB962C8B-B14F-4D97-AF65-F5344CB8AC3E}">
        <p14:creationId xmlns:p14="http://schemas.microsoft.com/office/powerpoint/2010/main" val="386530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Imagen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9" name="Título 1"/>
          <p:cNvSpPr txBox="1">
            <a:spLocks/>
          </p:cNvSpPr>
          <p:nvPr/>
        </p:nvSpPr>
        <p:spPr>
          <a:xfrm>
            <a:off x="560279" y="10133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UY" sz="4400" b="1" i="0" u="none" strike="noStrike" kern="1200" cap="none" spc="0" normalizeH="0" baseline="0" noProof="0" dirty="0">
              <a:ln>
                <a:noFill/>
              </a:ln>
              <a:solidFill>
                <a:srgbClr val="0070C0"/>
              </a:solidFill>
              <a:effectLst/>
              <a:uLnTx/>
              <a:uFillTx/>
              <a:latin typeface="Calibri"/>
              <a:ea typeface="+mj-ea"/>
              <a:cs typeface="+mj-cs"/>
            </a:endParaRPr>
          </a:p>
        </p:txBody>
      </p:sp>
      <p:sp>
        <p:nvSpPr>
          <p:cNvPr id="2" name="Título 1"/>
          <p:cNvSpPr>
            <a:spLocks noGrp="1"/>
          </p:cNvSpPr>
          <p:nvPr>
            <p:ph type="title"/>
          </p:nvPr>
        </p:nvSpPr>
        <p:spPr/>
        <p:txBody>
          <a:bodyPr>
            <a:noAutofit/>
          </a:bodyPr>
          <a:lstStyle/>
          <a:p>
            <a:pPr algn="ctr"/>
            <a:r>
              <a:rPr lang="en-US" sz="3600" b="1" dirty="0" smtClean="0">
                <a:solidFill>
                  <a:srgbClr val="0070C0"/>
                </a:solidFill>
                <a:latin typeface="Calibri" panose="020F0502020204030204"/>
              </a:rPr>
              <a:t>STEM population:</a:t>
            </a:r>
            <a:br>
              <a:rPr lang="en-US" sz="3600" b="1" dirty="0" smtClean="0">
                <a:solidFill>
                  <a:srgbClr val="0070C0"/>
                </a:solidFill>
                <a:latin typeface="Calibri" panose="020F0502020204030204"/>
              </a:rPr>
            </a:br>
            <a:r>
              <a:rPr lang="en-US" sz="3600" b="1" dirty="0" smtClean="0">
                <a:solidFill>
                  <a:srgbClr val="0070C0"/>
                </a:solidFill>
                <a:latin typeface="Calibri" panose="020F0502020204030204"/>
              </a:rPr>
              <a:t>Definitions and classifications</a:t>
            </a:r>
            <a:endParaRPr lang="en-GB" sz="3600" b="1" dirty="0">
              <a:solidFill>
                <a:srgbClr val="0070C0"/>
              </a:solidFill>
              <a:latin typeface="+mn-lt"/>
            </a:endParaRPr>
          </a:p>
        </p:txBody>
      </p:sp>
      <p:sp>
        <p:nvSpPr>
          <p:cNvPr id="3" name="Rectángulo 2"/>
          <p:cNvSpPr/>
          <p:nvPr/>
        </p:nvSpPr>
        <p:spPr>
          <a:xfrm>
            <a:off x="1004046" y="2338933"/>
            <a:ext cx="9236195" cy="461665"/>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UY" sz="24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1" name="Group 10"/>
          <p:cNvGrpSpPr/>
          <p:nvPr/>
        </p:nvGrpSpPr>
        <p:grpSpPr>
          <a:xfrm>
            <a:off x="540890" y="1855927"/>
            <a:ext cx="11110220" cy="4326408"/>
            <a:chOff x="105070" y="1855927"/>
            <a:chExt cx="11110220" cy="4326408"/>
          </a:xfrm>
        </p:grpSpPr>
        <p:grpSp>
          <p:nvGrpSpPr>
            <p:cNvPr id="8" name="Group 7"/>
            <p:cNvGrpSpPr/>
            <p:nvPr/>
          </p:nvGrpSpPr>
          <p:grpSpPr>
            <a:xfrm>
              <a:off x="105070" y="1855927"/>
              <a:ext cx="11110220" cy="4326408"/>
              <a:chOff x="105070" y="1855927"/>
              <a:chExt cx="11110220" cy="4326408"/>
            </a:xfrm>
          </p:grpSpPr>
          <p:sp>
            <p:nvSpPr>
              <p:cNvPr id="15" name="TextBox 4"/>
              <p:cNvSpPr txBox="1"/>
              <p:nvPr/>
            </p:nvSpPr>
            <p:spPr>
              <a:xfrm>
                <a:off x="152928" y="5259005"/>
                <a:ext cx="282509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u="none" strike="noStrike" kern="1200" cap="none" spc="0" normalizeH="0" baseline="0" noProof="0" dirty="0">
                    <a:ln>
                      <a:noFill/>
                    </a:ln>
                    <a:solidFill>
                      <a:prstClr val="black"/>
                    </a:solidFill>
                    <a:effectLst/>
                    <a:uLnTx/>
                    <a:uFillTx/>
                    <a:latin typeface="Calibri"/>
                    <a:ea typeface="+mn-ea"/>
                    <a:cs typeface="+mn-cs"/>
                  </a:rPr>
                  <a:t>International </a:t>
                </a:r>
                <a:r>
                  <a:rPr kumimoji="0" lang="en-GB" sz="1800" b="0" u="none" strike="noStrike" kern="1200" cap="none" spc="0" normalizeH="0" baseline="0" noProof="0" dirty="0" smtClean="0">
                    <a:ln>
                      <a:noFill/>
                    </a:ln>
                    <a:solidFill>
                      <a:prstClr val="black"/>
                    </a:solidFill>
                    <a:effectLst/>
                    <a:uLnTx/>
                    <a:uFillTx/>
                    <a:latin typeface="Calibri"/>
                    <a:ea typeface="+mn-ea"/>
                    <a:cs typeface="+mn-cs"/>
                  </a:rPr>
                  <a:t>Standard</a:t>
                </a:r>
                <a:r>
                  <a:rPr kumimoji="0" lang="en-GB" sz="1800" b="0" u="none" strike="noStrike" kern="1200" cap="none" spc="0" normalizeH="0" noProof="0" dirty="0" smtClean="0">
                    <a:ln>
                      <a:noFill/>
                    </a:ln>
                    <a:solidFill>
                      <a:prstClr val="black"/>
                    </a:solidFill>
                    <a:effectLst/>
                    <a:uLnTx/>
                    <a:uFillTx/>
                    <a:latin typeface="Calibri"/>
                    <a:ea typeface="+mn-ea"/>
                    <a:cs typeface="+mn-cs"/>
                  </a:rPr>
                  <a:t> </a:t>
                </a:r>
                <a:r>
                  <a:rPr kumimoji="0" lang="en-GB" sz="1800" b="0" u="none" strike="noStrike" kern="1200" cap="none" spc="0" normalizeH="0" baseline="0" noProof="0" dirty="0" smtClean="0">
                    <a:ln>
                      <a:noFill/>
                    </a:ln>
                    <a:solidFill>
                      <a:prstClr val="black"/>
                    </a:solidFill>
                    <a:effectLst/>
                    <a:uLnTx/>
                    <a:uFillTx/>
                    <a:latin typeface="Calibri"/>
                    <a:ea typeface="+mn-ea"/>
                    <a:cs typeface="+mn-cs"/>
                  </a:rPr>
                  <a:t>Classification </a:t>
                </a:r>
                <a:r>
                  <a:rPr kumimoji="0" lang="en-GB" sz="1800" b="0" u="none" strike="noStrike" kern="1200" cap="none" spc="0" normalizeH="0" baseline="0" noProof="0" dirty="0">
                    <a:ln>
                      <a:noFill/>
                    </a:ln>
                    <a:solidFill>
                      <a:prstClr val="black"/>
                    </a:solidFill>
                    <a:effectLst/>
                    <a:uLnTx/>
                    <a:uFillTx/>
                    <a:latin typeface="Calibri"/>
                    <a:ea typeface="+mn-ea"/>
                    <a:cs typeface="+mn-cs"/>
                  </a:rPr>
                  <a:t>of Education (ISCED)</a:t>
                </a:r>
                <a:endParaRPr kumimoji="0" lang="en-CA" sz="1800" b="0" u="none" strike="noStrike" kern="1200" cap="none" spc="0" normalizeH="0" baseline="0" noProof="0" dirty="0">
                  <a:ln>
                    <a:noFill/>
                  </a:ln>
                  <a:solidFill>
                    <a:prstClr val="black"/>
                  </a:solidFill>
                  <a:effectLst/>
                  <a:uLnTx/>
                  <a:uFillTx/>
                  <a:latin typeface="Calibri"/>
                  <a:ea typeface="+mn-ea"/>
                  <a:cs typeface="+mn-cs"/>
                </a:endParaRPr>
              </a:p>
            </p:txBody>
          </p:sp>
          <p:sp>
            <p:nvSpPr>
              <p:cNvPr id="16" name="Rectangle 5"/>
              <p:cNvSpPr/>
              <p:nvPr/>
            </p:nvSpPr>
            <p:spPr>
              <a:xfrm>
                <a:off x="7739847" y="5259005"/>
                <a:ext cx="3336032" cy="92333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a:ea typeface="+mn-ea"/>
                    <a:cs typeface="+mn-cs"/>
                  </a:rPr>
                  <a:t>International Standard Classification of Occupation (ISCO)</a:t>
                </a:r>
              </a:p>
            </p:txBody>
          </p:sp>
          <p:grpSp>
            <p:nvGrpSpPr>
              <p:cNvPr id="18" name="Group 16"/>
              <p:cNvGrpSpPr/>
              <p:nvPr/>
            </p:nvGrpSpPr>
            <p:grpSpPr>
              <a:xfrm>
                <a:off x="2743202" y="2117537"/>
                <a:ext cx="6365628" cy="3821919"/>
                <a:chOff x="-288186" y="30976"/>
                <a:chExt cx="2765256" cy="2152015"/>
              </a:xfrm>
            </p:grpSpPr>
            <p:sp>
              <p:nvSpPr>
                <p:cNvPr id="24" name="Oval 23"/>
                <p:cNvSpPr/>
                <p:nvPr/>
              </p:nvSpPr>
              <p:spPr>
                <a:xfrm>
                  <a:off x="-288186" y="30976"/>
                  <a:ext cx="2152015" cy="2152015"/>
                </a:xfrm>
                <a:prstGeom prst="ellipse">
                  <a:avLst/>
                </a:prstGeom>
                <a:solidFill>
                  <a:srgbClr val="FFFF99">
                    <a:alpha val="52549"/>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Oval 24"/>
                <p:cNvSpPr/>
                <p:nvPr/>
              </p:nvSpPr>
              <p:spPr>
                <a:xfrm>
                  <a:off x="325056" y="30976"/>
                  <a:ext cx="2152014" cy="2152015"/>
                </a:xfrm>
                <a:prstGeom prst="ellipse">
                  <a:avLst/>
                </a:prstGeom>
                <a:solidFill>
                  <a:schemeClr val="accent1">
                    <a:lumMod val="40000"/>
                    <a:lumOff val="60000"/>
                    <a:alpha val="53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6" name="Group 5"/>
              <p:cNvGrpSpPr/>
              <p:nvPr/>
            </p:nvGrpSpPr>
            <p:grpSpPr>
              <a:xfrm>
                <a:off x="8759673" y="1855927"/>
                <a:ext cx="2455617" cy="1846658"/>
                <a:chOff x="8759673" y="1855927"/>
                <a:chExt cx="2455617" cy="1846658"/>
              </a:xfrm>
            </p:grpSpPr>
            <p:sp>
              <p:nvSpPr>
                <p:cNvPr id="20" name="Text Box 2"/>
                <p:cNvSpPr txBox="1">
                  <a:spLocks noChangeArrowheads="1"/>
                </p:cNvSpPr>
                <p:nvPr/>
              </p:nvSpPr>
              <p:spPr bwMode="auto">
                <a:xfrm>
                  <a:off x="8759673" y="1855927"/>
                  <a:ext cx="2455617" cy="523219"/>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a:ea typeface="SimSun"/>
                      <a:cs typeface="Arial"/>
                    </a:rPr>
                    <a:t>S&amp;E workforce</a:t>
                  </a:r>
                  <a:endParaRPr kumimoji="0" lang="en-GB" sz="2800" b="0" i="0" u="none" strike="noStrike" kern="1200" cap="none" spc="0" normalizeH="0" baseline="0" noProof="0" dirty="0">
                    <a:ln>
                      <a:noFill/>
                    </a:ln>
                    <a:solidFill>
                      <a:prstClr val="black"/>
                    </a:solidFill>
                    <a:effectLst/>
                    <a:uLnTx/>
                    <a:uFillTx/>
                    <a:latin typeface="Calibri"/>
                    <a:ea typeface="SimSun"/>
                    <a:cs typeface="Arial"/>
                  </a:endParaRPr>
                </a:p>
              </p:txBody>
            </p:sp>
            <p:sp>
              <p:nvSpPr>
                <p:cNvPr id="22" name="Text Box 2"/>
                <p:cNvSpPr txBox="1">
                  <a:spLocks noChangeArrowheads="1"/>
                </p:cNvSpPr>
                <p:nvPr/>
              </p:nvSpPr>
              <p:spPr bwMode="auto">
                <a:xfrm>
                  <a:off x="8818568" y="2379146"/>
                  <a:ext cx="2337830" cy="1323439"/>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SimSun"/>
                      <a:cs typeface="Arial"/>
                    </a:rPr>
                    <a:t>Individuals with S&amp;E job but without a formal education in STEM</a:t>
                  </a:r>
                  <a:endParaRPr kumimoji="0" lang="en-GB" sz="3200" b="0" i="0" u="none" strike="noStrike" kern="1200" cap="none" spc="0" normalizeH="0" baseline="0" noProof="0" dirty="0">
                    <a:ln>
                      <a:noFill/>
                    </a:ln>
                    <a:solidFill>
                      <a:prstClr val="black"/>
                    </a:solidFill>
                    <a:effectLst/>
                    <a:uLnTx/>
                    <a:uFillTx/>
                    <a:latin typeface="Calibri"/>
                    <a:ea typeface="SimSun"/>
                    <a:cs typeface="Arial"/>
                  </a:endParaRPr>
                </a:p>
              </p:txBody>
            </p:sp>
          </p:grpSp>
          <p:grpSp>
            <p:nvGrpSpPr>
              <p:cNvPr id="7" name="Group 6"/>
              <p:cNvGrpSpPr/>
              <p:nvPr/>
            </p:nvGrpSpPr>
            <p:grpSpPr>
              <a:xfrm>
                <a:off x="105070" y="1855927"/>
                <a:ext cx="2685989" cy="2161914"/>
                <a:chOff x="105070" y="1855927"/>
                <a:chExt cx="2685989" cy="2161914"/>
              </a:xfrm>
            </p:grpSpPr>
            <p:sp>
              <p:nvSpPr>
                <p:cNvPr id="21" name="Text Box 2"/>
                <p:cNvSpPr txBox="1">
                  <a:spLocks noChangeArrowheads="1"/>
                </p:cNvSpPr>
                <p:nvPr/>
              </p:nvSpPr>
              <p:spPr bwMode="auto">
                <a:xfrm>
                  <a:off x="105070" y="1855927"/>
                  <a:ext cx="2685989" cy="523219"/>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a:ea typeface="SimSun"/>
                      <a:cs typeface="Arial"/>
                    </a:rPr>
                    <a:t>STEM education</a:t>
                  </a:r>
                  <a:endParaRPr kumimoji="0" lang="en-GB" sz="3600" b="0" i="0" u="none" strike="noStrike" kern="1200" cap="none" spc="0" normalizeH="0" baseline="0" noProof="0" dirty="0">
                    <a:ln>
                      <a:noFill/>
                    </a:ln>
                    <a:solidFill>
                      <a:prstClr val="black"/>
                    </a:solidFill>
                    <a:effectLst/>
                    <a:uLnTx/>
                    <a:uFillTx/>
                    <a:latin typeface="Calibri"/>
                    <a:ea typeface="SimSun"/>
                    <a:cs typeface="Arial"/>
                  </a:endParaRPr>
                </a:p>
              </p:txBody>
            </p:sp>
            <p:sp>
              <p:nvSpPr>
                <p:cNvPr id="23" name="Text Box 2"/>
                <p:cNvSpPr txBox="1">
                  <a:spLocks noChangeArrowheads="1"/>
                </p:cNvSpPr>
                <p:nvPr/>
              </p:nvSpPr>
              <p:spPr bwMode="auto">
                <a:xfrm>
                  <a:off x="152928" y="2386625"/>
                  <a:ext cx="2590274" cy="1631216"/>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SimSun"/>
                      <a:cs typeface="Arial"/>
                    </a:rPr>
                    <a:t>Individuals with a formal education, training or professional experience in STEM, but not in an S&amp;E job</a:t>
                  </a:r>
                </a:p>
              </p:txBody>
            </p:sp>
          </p:grpSp>
        </p:grpSp>
        <p:sp>
          <p:nvSpPr>
            <p:cNvPr id="19" name="Text Box 2"/>
            <p:cNvSpPr txBox="1">
              <a:spLocks noChangeArrowheads="1"/>
            </p:cNvSpPr>
            <p:nvPr/>
          </p:nvSpPr>
          <p:spPr bwMode="auto">
            <a:xfrm>
              <a:off x="4926354" y="3599002"/>
              <a:ext cx="2339292" cy="1015663"/>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black"/>
                  </a:solidFill>
                  <a:effectLst/>
                  <a:uLnTx/>
                  <a:uFillTx/>
                  <a:latin typeface="Calibri"/>
                  <a:ea typeface="SimSun"/>
                  <a:cs typeface="Arial"/>
                </a:rPr>
                <a:t>Individuals with S&amp;E job and formal education in STEM</a:t>
              </a:r>
              <a:endParaRPr kumimoji="0" lang="en-GB" sz="2000" b="0" i="0" u="none" strike="noStrike" kern="1200" cap="none" spc="0" normalizeH="0" baseline="0" noProof="0" dirty="0">
                <a:ln>
                  <a:noFill/>
                </a:ln>
                <a:solidFill>
                  <a:prstClr val="black"/>
                </a:solidFill>
                <a:effectLst/>
                <a:uLnTx/>
                <a:uFillTx/>
                <a:latin typeface="Calibri"/>
                <a:ea typeface="SimSun"/>
                <a:cs typeface="Arial"/>
              </a:endParaRPr>
            </a:p>
          </p:txBody>
        </p:sp>
      </p:grpSp>
      <p:pic>
        <p:nvPicPr>
          <p:cNvPr id="27" name="Imagen 26"/>
          <p:cNvPicPr>
            <a:picLocks noChangeAspect="1"/>
          </p:cNvPicPr>
          <p:nvPr/>
        </p:nvPicPr>
        <p:blipFill>
          <a:blip r:embed="rId3"/>
          <a:stretch>
            <a:fillRect/>
          </a:stretch>
        </p:blipFill>
        <p:spPr>
          <a:xfrm>
            <a:off x="27348" y="71226"/>
            <a:ext cx="1068207" cy="1095250"/>
          </a:xfrm>
          <a:prstGeom prst="rect">
            <a:avLst/>
          </a:prstGeom>
        </p:spPr>
      </p:pic>
    </p:spTree>
    <p:extLst>
      <p:ext uri="{BB962C8B-B14F-4D97-AF65-F5344CB8AC3E}">
        <p14:creationId xmlns:p14="http://schemas.microsoft.com/office/powerpoint/2010/main" val="4077453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Title 1"/>
          <p:cNvSpPr>
            <a:spLocks noGrp="1"/>
          </p:cNvSpPr>
          <p:nvPr>
            <p:ph type="title"/>
          </p:nvPr>
        </p:nvSpPr>
        <p:spPr/>
        <p:txBody>
          <a:bodyPr>
            <a:normAutofit/>
          </a:bodyPr>
          <a:lstStyle/>
          <a:p>
            <a:pPr algn="ctr"/>
            <a:r>
              <a:rPr lang="en-CA" sz="3600" b="1" dirty="0" smtClean="0">
                <a:solidFill>
                  <a:srgbClr val="0070C0"/>
                </a:solidFill>
                <a:latin typeface="+mn-lt"/>
              </a:rPr>
              <a:t>SAGA Matrix</a:t>
            </a:r>
            <a:endParaRPr lang="en-GB" sz="3600" b="1" dirty="0">
              <a:solidFill>
                <a:srgbClr val="0070C0"/>
              </a:solidFill>
              <a:latin typeface="+mn-lt"/>
            </a:endParaRPr>
          </a:p>
        </p:txBody>
      </p:sp>
      <p:sp>
        <p:nvSpPr>
          <p:cNvPr id="3" name="Content Placeholder 2"/>
          <p:cNvSpPr>
            <a:spLocks noGrp="1"/>
          </p:cNvSpPr>
          <p:nvPr>
            <p:ph idx="1"/>
          </p:nvPr>
        </p:nvSpPr>
        <p:spPr/>
        <p:txBody>
          <a:bodyPr>
            <a:normAutofit/>
          </a:bodyPr>
          <a:lstStyle/>
          <a:p>
            <a:pPr marL="406400" indent="-406400">
              <a:buClr>
                <a:srgbClr val="0070C0"/>
              </a:buClr>
              <a:buFont typeface="Wingdings" panose="05000000000000000000" pitchFamily="2" charset="2"/>
              <a:buChar char="v"/>
            </a:pPr>
            <a:r>
              <a:rPr lang="en-CA" dirty="0" smtClean="0"/>
              <a:t>Tool to help linkages </a:t>
            </a:r>
            <a:r>
              <a:rPr lang="en-CA" dirty="0"/>
              <a:t>between STI gender objectives and indicators, using the </a:t>
            </a:r>
            <a:r>
              <a:rPr lang="en-CA" dirty="0" smtClean="0"/>
              <a:t>STI GOL </a:t>
            </a:r>
            <a:r>
              <a:rPr lang="en-CA" dirty="0"/>
              <a:t>as </a:t>
            </a:r>
            <a:r>
              <a:rPr lang="en-CA" dirty="0" smtClean="0"/>
              <a:t>an interface.</a:t>
            </a:r>
          </a:p>
          <a:p>
            <a:pPr marL="406400" indent="-406400">
              <a:buClr>
                <a:srgbClr val="0070C0"/>
              </a:buClr>
              <a:buFont typeface="Wingdings" panose="05000000000000000000" pitchFamily="2" charset="2"/>
              <a:buChar char="v"/>
            </a:pPr>
            <a:r>
              <a:rPr lang="en-CA" dirty="0" smtClean="0"/>
              <a:t>Each gender objective is matched </a:t>
            </a:r>
            <a:r>
              <a:rPr lang="en-CA" dirty="0"/>
              <a:t>with </a:t>
            </a:r>
            <a:r>
              <a:rPr lang="en-CA" dirty="0" smtClean="0"/>
              <a:t>indicators to </a:t>
            </a:r>
            <a:r>
              <a:rPr lang="en-CA" dirty="0"/>
              <a:t>highlight the information </a:t>
            </a:r>
            <a:r>
              <a:rPr lang="en-CA" dirty="0" smtClean="0"/>
              <a:t>needed for </a:t>
            </a:r>
            <a:r>
              <a:rPr lang="en-CA" dirty="0"/>
              <a:t>evidence in assessing gender-related STI policies. </a:t>
            </a:r>
            <a:endParaRPr lang="en-CA" dirty="0" smtClean="0"/>
          </a:p>
          <a:p>
            <a:pPr lvl="1"/>
            <a:r>
              <a:rPr lang="en-CA" dirty="0" smtClean="0"/>
              <a:t>The information may already be existing but not used as evidence for policies</a:t>
            </a:r>
          </a:p>
          <a:p>
            <a:pPr lvl="1"/>
            <a:r>
              <a:rPr lang="en-CA" dirty="0" smtClean="0"/>
              <a:t>It may be missing and ways of accessing the missing information are suggested.</a:t>
            </a:r>
          </a:p>
        </p:txBody>
      </p:sp>
      <p:pic>
        <p:nvPicPr>
          <p:cNvPr id="5" name="Imagen 4"/>
          <p:cNvPicPr>
            <a:picLocks noChangeAspect="1"/>
          </p:cNvPicPr>
          <p:nvPr/>
        </p:nvPicPr>
        <p:blipFill>
          <a:blip r:embed="rId3"/>
          <a:stretch>
            <a:fillRect/>
          </a:stretch>
        </p:blipFill>
        <p:spPr>
          <a:xfrm>
            <a:off x="27348" y="71226"/>
            <a:ext cx="1068207" cy="1095250"/>
          </a:xfrm>
          <a:prstGeom prst="rect">
            <a:avLst/>
          </a:prstGeom>
        </p:spPr>
      </p:pic>
    </p:spTree>
    <p:extLst>
      <p:ext uri="{BB962C8B-B14F-4D97-AF65-F5344CB8AC3E}">
        <p14:creationId xmlns:p14="http://schemas.microsoft.com/office/powerpoint/2010/main" val="1265176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Title 1"/>
          <p:cNvSpPr>
            <a:spLocks noGrp="1"/>
          </p:cNvSpPr>
          <p:nvPr>
            <p:ph type="title"/>
          </p:nvPr>
        </p:nvSpPr>
        <p:spPr/>
        <p:txBody>
          <a:bodyPr>
            <a:normAutofit/>
          </a:bodyPr>
          <a:lstStyle/>
          <a:p>
            <a:pPr algn="ctr"/>
            <a:r>
              <a:rPr lang="en-CA" sz="3600" b="1" dirty="0" smtClean="0">
                <a:solidFill>
                  <a:srgbClr val="0070C0"/>
                </a:solidFill>
                <a:latin typeface="+mn-lt"/>
              </a:rPr>
              <a:t>SAGA Matrix</a:t>
            </a:r>
            <a:endParaRPr lang="en-GB" sz="3600" b="1" dirty="0">
              <a:solidFill>
                <a:srgbClr val="0070C0"/>
              </a:solidFill>
              <a:latin typeface="+mn-lt"/>
            </a:endParaRPr>
          </a:p>
        </p:txBody>
      </p:sp>
      <p:sp>
        <p:nvSpPr>
          <p:cNvPr id="3" name="Content Placeholder 2"/>
          <p:cNvSpPr>
            <a:spLocks noGrp="1"/>
          </p:cNvSpPr>
          <p:nvPr>
            <p:ph idx="1"/>
          </p:nvPr>
        </p:nvSpPr>
        <p:spPr>
          <a:xfrm>
            <a:off x="838200" y="1337481"/>
            <a:ext cx="10515600" cy="948519"/>
          </a:xfrm>
        </p:spPr>
        <p:txBody>
          <a:bodyPr>
            <a:normAutofit/>
          </a:bodyPr>
          <a:lstStyle/>
          <a:p>
            <a:pPr marL="0" indent="0">
              <a:buClr>
                <a:srgbClr val="0070C0"/>
              </a:buClr>
              <a:buNone/>
            </a:pPr>
            <a:r>
              <a:rPr lang="en-GB" dirty="0" smtClean="0"/>
              <a:t>1. Change perceptions, attitudes, behaviours, social norms and stereotypes towards women in STEM in society</a:t>
            </a:r>
            <a:endParaRPr lang="en-CA" dirty="0" smtClean="0"/>
          </a:p>
        </p:txBody>
      </p:sp>
      <p:graphicFrame>
        <p:nvGraphicFramePr>
          <p:cNvPr id="10" name="Content Placeholder 6"/>
          <p:cNvGraphicFramePr>
            <a:graphicFrameLocks/>
          </p:cNvGraphicFramePr>
          <p:nvPr>
            <p:extLst>
              <p:ext uri="{D42A27DB-BD31-4B8C-83A1-F6EECF244321}">
                <p14:modId xmlns:p14="http://schemas.microsoft.com/office/powerpoint/2010/main" val="3510556020"/>
              </p:ext>
            </p:extLst>
          </p:nvPr>
        </p:nvGraphicFramePr>
        <p:xfrm>
          <a:off x="609600" y="2527212"/>
          <a:ext cx="10972800" cy="2968714"/>
        </p:xfrm>
        <a:graphic>
          <a:graphicData uri="http://schemas.openxmlformats.org/drawingml/2006/table">
            <a:tbl>
              <a:tblPr firstRow="1" bandRow="1">
                <a:tableStyleId>{5C22544A-7EE6-4342-B048-85BDC9FD1C3A}</a:tableStyleId>
              </a:tblPr>
              <a:tblGrid>
                <a:gridCol w="657225">
                  <a:extLst>
                    <a:ext uri="{9D8B030D-6E8A-4147-A177-3AD203B41FA5}">
                      <a16:colId xmlns="" xmlns:a16="http://schemas.microsoft.com/office/drawing/2014/main" val="3516140700"/>
                    </a:ext>
                  </a:extLst>
                </a:gridCol>
                <a:gridCol w="3086100">
                  <a:extLst>
                    <a:ext uri="{9D8B030D-6E8A-4147-A177-3AD203B41FA5}">
                      <a16:colId xmlns="" xmlns:a16="http://schemas.microsoft.com/office/drawing/2014/main" val="3390827668"/>
                    </a:ext>
                  </a:extLst>
                </a:gridCol>
                <a:gridCol w="2840355">
                  <a:extLst>
                    <a:ext uri="{9D8B030D-6E8A-4147-A177-3AD203B41FA5}">
                      <a16:colId xmlns="" xmlns:a16="http://schemas.microsoft.com/office/drawing/2014/main" val="1796728102"/>
                    </a:ext>
                  </a:extLst>
                </a:gridCol>
                <a:gridCol w="2194560">
                  <a:extLst>
                    <a:ext uri="{9D8B030D-6E8A-4147-A177-3AD203B41FA5}">
                      <a16:colId xmlns="" xmlns:a16="http://schemas.microsoft.com/office/drawing/2014/main" val="2633852202"/>
                    </a:ext>
                  </a:extLst>
                </a:gridCol>
                <a:gridCol w="2194560">
                  <a:extLst>
                    <a:ext uri="{9D8B030D-6E8A-4147-A177-3AD203B41FA5}">
                      <a16:colId xmlns="" xmlns:a16="http://schemas.microsoft.com/office/drawing/2014/main" val="3727355936"/>
                    </a:ext>
                  </a:extLst>
                </a:gridCol>
              </a:tblGrid>
              <a:tr h="567625">
                <a:tc gridSpan="2">
                  <a:txBody>
                    <a:bodyPr/>
                    <a:lstStyle/>
                    <a:p>
                      <a:pPr algn="ctr"/>
                      <a:r>
                        <a:rPr lang="en-US" dirty="0" smtClean="0"/>
                        <a:t>Objectives</a:t>
                      </a:r>
                      <a:endParaRPr lang="en-CA" dirty="0"/>
                    </a:p>
                  </a:txBody>
                  <a:tcPr marL="121920" marR="121920" anchor="ctr"/>
                </a:tc>
                <a:tc hMerge="1">
                  <a:txBody>
                    <a:bodyPr/>
                    <a:lstStyle/>
                    <a:p>
                      <a:endParaRPr lang="en-CA" dirty="0"/>
                    </a:p>
                  </a:txBody>
                  <a:tcPr/>
                </a:tc>
                <a:tc>
                  <a:txBody>
                    <a:bodyPr/>
                    <a:lstStyle/>
                    <a:p>
                      <a:pPr algn="ctr"/>
                      <a:r>
                        <a:rPr lang="en-US" dirty="0" smtClean="0"/>
                        <a:t>Policies and instruments</a:t>
                      </a:r>
                      <a:endParaRPr lang="en-CA" dirty="0"/>
                    </a:p>
                  </a:txBody>
                  <a:tcPr marL="121920" marR="121920" anchor="ctr"/>
                </a:tc>
                <a:tc>
                  <a:txBody>
                    <a:bodyPr/>
                    <a:lstStyle/>
                    <a:p>
                      <a:pPr algn="ctr"/>
                      <a:r>
                        <a:rPr lang="en-US" dirty="0" smtClean="0"/>
                        <a:t>Indicators</a:t>
                      </a:r>
                      <a:endParaRPr lang="en-CA" dirty="0"/>
                    </a:p>
                  </a:txBody>
                  <a:tcPr marL="121920" marR="121920" anchor="ctr"/>
                </a:tc>
                <a:tc>
                  <a:txBody>
                    <a:bodyPr/>
                    <a:lstStyle/>
                    <a:p>
                      <a:pPr algn="ctr"/>
                      <a:r>
                        <a:rPr lang="en-US" dirty="0" smtClean="0"/>
                        <a:t>Data Sources</a:t>
                      </a:r>
                      <a:endParaRPr lang="en-CA" dirty="0"/>
                    </a:p>
                  </a:txBody>
                  <a:tcPr marL="121920" marR="121920" anchor="ctr"/>
                </a:tc>
                <a:extLst>
                  <a:ext uri="{0D108BD9-81ED-4DB2-BD59-A6C34878D82A}">
                    <a16:rowId xmlns="" xmlns:a16="http://schemas.microsoft.com/office/drawing/2014/main" val="1960639693"/>
                  </a:ext>
                </a:extLst>
              </a:tr>
              <a:tr h="2401089">
                <a:tc>
                  <a:txBody>
                    <a:bodyPr/>
                    <a:lstStyle/>
                    <a:p>
                      <a:pPr algn="ctr"/>
                      <a:r>
                        <a:rPr lang="en-US" sz="1400" dirty="0" smtClean="0"/>
                        <a:t>1.1</a:t>
                      </a:r>
                      <a:endParaRPr lang="en-CA" sz="1400"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smtClean="0"/>
                        <a:t>Promote awareness of and overcome non conscious and cultural gender biases widely expressed as gender stereotypes, among scientists, educators, policy-makers, research organizations, the media, and the public at large.</a:t>
                      </a:r>
                    </a:p>
                  </a:txBody>
                  <a:tcPr marL="121920" marR="121920"/>
                </a:tc>
                <a:tc>
                  <a:txBody>
                    <a:bodyPr/>
                    <a:lstStyle/>
                    <a:p>
                      <a:r>
                        <a:rPr lang="en-CA" sz="1400" dirty="0" smtClean="0"/>
                        <a:t>National Award for Innovation in Guatemala</a:t>
                      </a:r>
                      <a:r>
                        <a:rPr lang="en-CA" sz="1400" baseline="0" dirty="0" smtClean="0"/>
                        <a:t> </a:t>
                      </a:r>
                    </a:p>
                    <a:p>
                      <a:r>
                        <a:rPr lang="en-CA" sz="1400" baseline="0" dirty="0" smtClean="0"/>
                        <a:t>(</a:t>
                      </a:r>
                      <a:r>
                        <a:rPr lang="en-CA" sz="1400" dirty="0" smtClean="0"/>
                        <a:t>unofficial translation)</a:t>
                      </a:r>
                    </a:p>
                    <a:p>
                      <a:endParaRPr lang="en-CA" sz="1400" dirty="0"/>
                    </a:p>
                  </a:txBody>
                  <a:tcPr marL="121920" marR="121920"/>
                </a:tc>
                <a:tc>
                  <a:txBody>
                    <a:bodyPr/>
                    <a:lstStyle/>
                    <a:p>
                      <a:r>
                        <a:rPr lang="en-CA" sz="1400" dirty="0" smtClean="0"/>
                        <a:t>Demographic distribution of scientists,</a:t>
                      </a:r>
                      <a:r>
                        <a:rPr lang="en-CA" sz="1400" baseline="0" dirty="0" smtClean="0"/>
                        <a:t> </a:t>
                      </a:r>
                      <a:r>
                        <a:rPr lang="en-CA" sz="1400" dirty="0" smtClean="0"/>
                        <a:t>educators, policy-makers,</a:t>
                      </a:r>
                      <a:r>
                        <a:rPr lang="en-CA" sz="1400" baseline="0" dirty="0" smtClean="0"/>
                        <a:t> </a:t>
                      </a:r>
                      <a:r>
                        <a:rPr lang="en-CA" sz="1400" dirty="0" smtClean="0"/>
                        <a:t>research organizations, media, public at large in all communication strategies related to STEM</a:t>
                      </a:r>
                    </a:p>
                  </a:txBody>
                  <a:tcPr marL="121920" marR="121920"/>
                </a:tc>
                <a:tc>
                  <a:txBody>
                    <a:bodyPr/>
                    <a:lstStyle/>
                    <a:p>
                      <a:pPr marL="85725" indent="-85725">
                        <a:buFont typeface="Arial" panose="020B0604020202020204" pitchFamily="34" charset="0"/>
                        <a:buChar char="•"/>
                      </a:pPr>
                      <a:r>
                        <a:rPr lang="en-CA" sz="1400" dirty="0" smtClean="0"/>
                        <a:t>Databases of scientists</a:t>
                      </a:r>
                    </a:p>
                    <a:p>
                      <a:pPr marL="85725" indent="-85725">
                        <a:buFont typeface="Arial" panose="020B0604020202020204" pitchFamily="34" charset="0"/>
                        <a:buChar char="•"/>
                      </a:pPr>
                      <a:r>
                        <a:rPr lang="en-CA" sz="1400" smtClean="0"/>
                        <a:t>Administrative </a:t>
                      </a:r>
                      <a:r>
                        <a:rPr lang="en-CA" sz="1400" dirty="0" smtClean="0"/>
                        <a:t>data from Ministry of Education</a:t>
                      </a:r>
                    </a:p>
                    <a:p>
                      <a:pPr marL="85725" indent="-85725">
                        <a:buFont typeface="Arial" panose="020B0604020202020204" pitchFamily="34" charset="0"/>
                        <a:buChar char="•"/>
                      </a:pPr>
                      <a:r>
                        <a:rPr lang="en-CA" sz="1400" smtClean="0"/>
                        <a:t>Polls</a:t>
                      </a:r>
                      <a:r>
                        <a:rPr lang="en-CA" sz="1400" baseline="0" smtClean="0"/>
                        <a:t> </a:t>
                      </a:r>
                      <a:r>
                        <a:rPr lang="en-CA" sz="1400" baseline="0" dirty="0" smtClean="0"/>
                        <a:t>and </a:t>
                      </a:r>
                      <a:r>
                        <a:rPr lang="en-CA" sz="1400" dirty="0" smtClean="0"/>
                        <a:t>surveys of public opinion</a:t>
                      </a:r>
                    </a:p>
                    <a:p>
                      <a:endParaRPr lang="en-CA" sz="1400" dirty="0" smtClean="0"/>
                    </a:p>
                    <a:p>
                      <a:r>
                        <a:rPr lang="en-CA" sz="1400" b="1" dirty="0" smtClean="0"/>
                        <a:t>Survey of Drivers and Barriers to Careers in S&amp;E</a:t>
                      </a:r>
                    </a:p>
                    <a:p>
                      <a:r>
                        <a:rPr lang="en-CA" sz="1400" dirty="0" smtClean="0"/>
                        <a:t>Module Attitudes and social norms</a:t>
                      </a:r>
                    </a:p>
                  </a:txBody>
                  <a:tcPr marL="121920" marR="121920"/>
                </a:tc>
                <a:extLst>
                  <a:ext uri="{0D108BD9-81ED-4DB2-BD59-A6C34878D82A}">
                    <a16:rowId xmlns="" xmlns:a16="http://schemas.microsoft.com/office/drawing/2014/main" val="1126055963"/>
                  </a:ext>
                </a:extLst>
              </a:tr>
            </a:tbl>
          </a:graphicData>
        </a:graphic>
      </p:graphicFrame>
      <p:pic>
        <p:nvPicPr>
          <p:cNvPr id="6" name="Imagen 5"/>
          <p:cNvPicPr>
            <a:picLocks noChangeAspect="1"/>
          </p:cNvPicPr>
          <p:nvPr/>
        </p:nvPicPr>
        <p:blipFill>
          <a:blip r:embed="rId3"/>
          <a:stretch>
            <a:fillRect/>
          </a:stretch>
        </p:blipFill>
        <p:spPr>
          <a:xfrm>
            <a:off x="27348" y="71226"/>
            <a:ext cx="1068207" cy="1095250"/>
          </a:xfrm>
          <a:prstGeom prst="rect">
            <a:avLst/>
          </a:prstGeom>
        </p:spPr>
      </p:pic>
    </p:spTree>
    <p:extLst>
      <p:ext uri="{BB962C8B-B14F-4D97-AF65-F5344CB8AC3E}">
        <p14:creationId xmlns:p14="http://schemas.microsoft.com/office/powerpoint/2010/main" val="1164869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3" name="CuadroTexto 2"/>
          <p:cNvSpPr txBox="1"/>
          <p:nvPr/>
        </p:nvSpPr>
        <p:spPr>
          <a:xfrm>
            <a:off x="923018" y="2596852"/>
            <a:ext cx="10277474" cy="4185761"/>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US" sz="2800" dirty="0" err="1" smtClean="0"/>
              <a:t>Promoting</a:t>
            </a:r>
            <a:r>
              <a:rPr lang="es-US" sz="2800" dirty="0" smtClean="0"/>
              <a:t> Role </a:t>
            </a:r>
            <a:r>
              <a:rPr lang="es-US" sz="2800" dirty="0" err="1" smtClean="0"/>
              <a:t>Models</a:t>
            </a:r>
            <a:r>
              <a:rPr lang="es-US" sz="2800" dirty="0" smtClean="0"/>
              <a:t> and </a:t>
            </a:r>
            <a:r>
              <a:rPr lang="es-US" sz="2800" dirty="0" err="1" smtClean="0"/>
              <a:t>raising</a:t>
            </a:r>
            <a:r>
              <a:rPr lang="es-US" sz="2800" dirty="0" smtClean="0"/>
              <a:t> </a:t>
            </a:r>
            <a:r>
              <a:rPr lang="es-US" sz="2800" dirty="0" err="1" smtClean="0"/>
              <a:t>awareness</a:t>
            </a:r>
            <a:r>
              <a:rPr lang="es-US" sz="2800" dirty="0" smtClean="0"/>
              <a:t>: </a:t>
            </a:r>
          </a:p>
          <a:p>
            <a:pPr marL="742950" lvl="1" indent="-285750" algn="just">
              <a:buFont typeface="Arial" panose="020B0604020202020204" pitchFamily="34" charset="0"/>
              <a:buChar char="•"/>
            </a:pPr>
            <a:r>
              <a:rPr lang="es-US" sz="2800" dirty="0" smtClean="0"/>
              <a:t>UNESCO-L’Oreal </a:t>
            </a:r>
            <a:r>
              <a:rPr lang="es-US" sz="2800" dirty="0" err="1" smtClean="0"/>
              <a:t>For</a:t>
            </a:r>
            <a:r>
              <a:rPr lang="es-US" sz="2800" dirty="0" smtClean="0"/>
              <a:t> </a:t>
            </a:r>
            <a:r>
              <a:rPr lang="es-US" sz="2800" dirty="0" err="1" smtClean="0"/>
              <a:t>Women</a:t>
            </a:r>
            <a:r>
              <a:rPr lang="es-US" sz="2800" dirty="0" smtClean="0"/>
              <a:t> in </a:t>
            </a:r>
            <a:r>
              <a:rPr lang="es-US" sz="2800" dirty="0" err="1" smtClean="0"/>
              <a:t>Science</a:t>
            </a:r>
            <a:r>
              <a:rPr lang="es-US" sz="2800" dirty="0" smtClean="0"/>
              <a:t> </a:t>
            </a:r>
            <a:r>
              <a:rPr lang="es-US" sz="2800" dirty="0" err="1" smtClean="0"/>
              <a:t>Programme</a:t>
            </a:r>
            <a:endParaRPr lang="en-GB" sz="2800" dirty="0" smtClean="0"/>
          </a:p>
          <a:p>
            <a:pPr marL="285750" indent="-285750" algn="just">
              <a:lnSpc>
                <a:spcPct val="150000"/>
              </a:lnSpc>
              <a:buFont typeface="Arial" panose="020B0604020202020204" pitchFamily="34" charset="0"/>
              <a:buChar char="•"/>
            </a:pPr>
            <a:r>
              <a:rPr lang="en-GB" sz="2800" dirty="0" smtClean="0"/>
              <a:t>Global monitoring of the status of women and girls in STEM:</a:t>
            </a:r>
          </a:p>
          <a:p>
            <a:pPr marL="742950" lvl="1" indent="-285750" algn="just">
              <a:buFont typeface="Arial" panose="020B0604020202020204" pitchFamily="34" charset="0"/>
              <a:buChar char="•"/>
            </a:pPr>
            <a:r>
              <a:rPr lang="en-GB" sz="2800" dirty="0" smtClean="0"/>
              <a:t>Collection and publication of statistics and analysis (UIS and UNESCO Science Report)</a:t>
            </a:r>
          </a:p>
          <a:p>
            <a:pPr marL="285750" indent="-285750" algn="just">
              <a:lnSpc>
                <a:spcPct val="150000"/>
              </a:lnSpc>
              <a:buFont typeface="Arial" panose="020B0604020202020204" pitchFamily="34" charset="0"/>
              <a:buChar char="•"/>
            </a:pPr>
            <a:r>
              <a:rPr lang="en-GB" sz="2800" dirty="0" smtClean="0"/>
              <a:t>Supporting evidence-based policy making:</a:t>
            </a:r>
          </a:p>
          <a:p>
            <a:pPr marL="742950" lvl="1" indent="-285750" algn="just">
              <a:buFont typeface="Arial" panose="020B0604020202020204" pitchFamily="34" charset="0"/>
              <a:buChar char="•"/>
            </a:pPr>
            <a:r>
              <a:rPr lang="en-GB" sz="2800" dirty="0" smtClean="0"/>
              <a:t>Development of new indicators</a:t>
            </a:r>
          </a:p>
          <a:p>
            <a:pPr marL="742950" lvl="1" indent="-285750" algn="just">
              <a:buFont typeface="Arial" panose="020B0604020202020204" pitchFamily="34" charset="0"/>
              <a:buChar char="•"/>
            </a:pPr>
            <a:r>
              <a:rPr lang="en-GB" sz="2800" dirty="0" smtClean="0"/>
              <a:t>Collection and dissemination of policies</a:t>
            </a:r>
            <a:r>
              <a:rPr lang="en-US" sz="2800" dirty="0"/>
              <a:t> </a:t>
            </a:r>
            <a:r>
              <a:rPr lang="en-US" sz="2800" dirty="0" smtClean="0"/>
              <a:t>and policy mechanisms</a:t>
            </a:r>
            <a:endParaRPr lang="es-UY" sz="2800" dirty="0"/>
          </a:p>
        </p:txBody>
      </p:sp>
      <p:sp>
        <p:nvSpPr>
          <p:cNvPr id="4" name="Título 1"/>
          <p:cNvSpPr txBox="1">
            <a:spLocks/>
          </p:cNvSpPr>
          <p:nvPr/>
        </p:nvSpPr>
        <p:spPr>
          <a:xfrm>
            <a:off x="560279" y="1332685"/>
            <a:ext cx="10515600"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rgbClr val="0070C0"/>
                </a:solidFill>
                <a:latin typeface="+mn-lt"/>
              </a:rPr>
              <a:t>Examples of UNESCO action towards Gender Equality in STEM</a:t>
            </a:r>
            <a:endParaRPr lang="es-UY" b="1" dirty="0">
              <a:solidFill>
                <a:srgbClr val="0070C0"/>
              </a:solidFill>
              <a:latin typeface="+mn-lt"/>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41"/>
            <a:ext cx="1432011" cy="1464263"/>
          </a:xfrm>
          <a:prstGeom prst="rect">
            <a:avLst/>
          </a:prstGeom>
        </p:spPr>
      </p:pic>
    </p:spTree>
    <p:extLst>
      <p:ext uri="{BB962C8B-B14F-4D97-AF65-F5344CB8AC3E}">
        <p14:creationId xmlns:p14="http://schemas.microsoft.com/office/powerpoint/2010/main" val="38352575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Title 1"/>
          <p:cNvSpPr>
            <a:spLocks noGrp="1"/>
          </p:cNvSpPr>
          <p:nvPr>
            <p:ph type="title"/>
          </p:nvPr>
        </p:nvSpPr>
        <p:spPr/>
        <p:txBody>
          <a:bodyPr>
            <a:noAutofit/>
          </a:bodyPr>
          <a:lstStyle/>
          <a:p>
            <a:pPr algn="ctr"/>
            <a:r>
              <a:rPr lang="en-CA" sz="3600" b="1" dirty="0" smtClean="0">
                <a:solidFill>
                  <a:srgbClr val="0070C0"/>
                </a:solidFill>
                <a:latin typeface="+mn-lt"/>
              </a:rPr>
              <a:t>SAGA Instruments</a:t>
            </a:r>
            <a:endParaRPr lang="en-CA" sz="3600" b="1" dirty="0">
              <a:solidFill>
                <a:srgbClr val="0070C0"/>
              </a:solidFill>
              <a:latin typeface="+mn-lt"/>
            </a:endParaRPr>
          </a:p>
        </p:txBody>
      </p:sp>
      <p:sp>
        <p:nvSpPr>
          <p:cNvPr id="3" name="Content Placeholder 2"/>
          <p:cNvSpPr>
            <a:spLocks noGrp="1"/>
          </p:cNvSpPr>
          <p:nvPr>
            <p:ph idx="1"/>
          </p:nvPr>
        </p:nvSpPr>
        <p:spPr/>
        <p:txBody>
          <a:bodyPr>
            <a:normAutofit/>
          </a:bodyPr>
          <a:lstStyle/>
          <a:p>
            <a:pPr marL="457200" indent="-457200">
              <a:buClr>
                <a:srgbClr val="0070C0"/>
              </a:buClr>
              <a:buFont typeface="Wingdings" panose="05000000000000000000" pitchFamily="2" charset="2"/>
              <a:buChar char="v"/>
            </a:pPr>
            <a:r>
              <a:rPr lang="en-US" dirty="0"/>
              <a:t>Survey of Science, Technology and </a:t>
            </a:r>
            <a:r>
              <a:rPr lang="en-US" dirty="0" smtClean="0"/>
              <a:t>Innovation </a:t>
            </a:r>
            <a:r>
              <a:rPr lang="en-US" dirty="0"/>
              <a:t>Policies and </a:t>
            </a:r>
            <a:r>
              <a:rPr lang="en-US" dirty="0" smtClean="0"/>
              <a:t>Instruments</a:t>
            </a:r>
          </a:p>
          <a:p>
            <a:pPr marL="457200" indent="-457200">
              <a:buClr>
                <a:srgbClr val="0070C0"/>
              </a:buClr>
              <a:buFont typeface="Wingdings" panose="05000000000000000000" pitchFamily="2" charset="2"/>
              <a:buChar char="v"/>
            </a:pPr>
            <a:r>
              <a:rPr lang="en-US" dirty="0"/>
              <a:t>The Survey of Drivers and Barriers to Careers </a:t>
            </a:r>
            <a:r>
              <a:rPr lang="en-US" dirty="0" smtClean="0"/>
              <a:t>in </a:t>
            </a:r>
            <a:r>
              <a:rPr lang="en-US" dirty="0"/>
              <a:t>Science and </a:t>
            </a:r>
            <a:r>
              <a:rPr lang="en-US" dirty="0" smtClean="0"/>
              <a:t>Engineering</a:t>
            </a:r>
          </a:p>
          <a:p>
            <a:pPr marL="457200" indent="-457200">
              <a:buClr>
                <a:srgbClr val="0070C0"/>
              </a:buClr>
              <a:buFont typeface="Wingdings" panose="05000000000000000000" pitchFamily="2" charset="2"/>
              <a:buChar char="v"/>
            </a:pPr>
            <a:r>
              <a:rPr lang="en-US" dirty="0" smtClean="0"/>
              <a:t>Guidelines and methodologies for existing sources of data:</a:t>
            </a:r>
          </a:p>
          <a:p>
            <a:pPr marL="914400" lvl="1" indent="-457200">
              <a:buClr>
                <a:srgbClr val="0070C0"/>
              </a:buClr>
              <a:buFont typeface="Wingdings" panose="05000000000000000000" pitchFamily="2" charset="2"/>
              <a:buChar char="v"/>
            </a:pPr>
            <a:r>
              <a:rPr lang="en-US" dirty="0" smtClean="0"/>
              <a:t>research and experimental development (R&amp;D) surveys</a:t>
            </a:r>
          </a:p>
          <a:p>
            <a:pPr marL="914400" lvl="1" indent="-457200">
              <a:buClr>
                <a:srgbClr val="0070C0"/>
              </a:buClr>
              <a:buFont typeface="Wingdings" panose="05000000000000000000" pitchFamily="2" charset="2"/>
              <a:buChar char="v"/>
            </a:pPr>
            <a:r>
              <a:rPr lang="en-US" dirty="0" smtClean="0"/>
              <a:t>surveys of formal education</a:t>
            </a:r>
          </a:p>
          <a:p>
            <a:pPr marL="914400" lvl="1" indent="-457200">
              <a:buClr>
                <a:srgbClr val="0070C0"/>
              </a:buClr>
              <a:buFont typeface="Wingdings" panose="05000000000000000000" pitchFamily="2" charset="2"/>
              <a:buChar char="v"/>
            </a:pPr>
            <a:r>
              <a:rPr lang="en-US" dirty="0" smtClean="0"/>
              <a:t>researchers database…</a:t>
            </a:r>
            <a:endParaRPr lang="en-CA" dirty="0" smtClean="0"/>
          </a:p>
        </p:txBody>
      </p:sp>
      <p:pic>
        <p:nvPicPr>
          <p:cNvPr id="5" name="Imagen 4"/>
          <p:cNvPicPr>
            <a:picLocks noChangeAspect="1"/>
          </p:cNvPicPr>
          <p:nvPr/>
        </p:nvPicPr>
        <p:blipFill>
          <a:blip r:embed="rId3"/>
          <a:stretch>
            <a:fillRect/>
          </a:stretch>
        </p:blipFill>
        <p:spPr>
          <a:xfrm>
            <a:off x="27348" y="71226"/>
            <a:ext cx="1068207" cy="1095250"/>
          </a:xfrm>
          <a:prstGeom prst="rect">
            <a:avLst/>
          </a:prstGeom>
        </p:spPr>
      </p:pic>
    </p:spTree>
    <p:extLst>
      <p:ext uri="{BB962C8B-B14F-4D97-AF65-F5344CB8AC3E}">
        <p14:creationId xmlns:p14="http://schemas.microsoft.com/office/powerpoint/2010/main" val="3874962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Title 1"/>
          <p:cNvSpPr>
            <a:spLocks noGrp="1"/>
          </p:cNvSpPr>
          <p:nvPr>
            <p:ph type="title"/>
          </p:nvPr>
        </p:nvSpPr>
        <p:spPr/>
        <p:txBody>
          <a:bodyPr>
            <a:noAutofit/>
          </a:bodyPr>
          <a:lstStyle/>
          <a:p>
            <a:pPr algn="ctr"/>
            <a:r>
              <a:rPr lang="en-CA" sz="3600" b="1" dirty="0">
                <a:solidFill>
                  <a:srgbClr val="0070C0"/>
                </a:solidFill>
                <a:latin typeface="+mn-lt"/>
              </a:rPr>
              <a:t>Survey of Science, Technology and </a:t>
            </a:r>
            <a:br>
              <a:rPr lang="en-CA" sz="3600" b="1" dirty="0">
                <a:solidFill>
                  <a:srgbClr val="0070C0"/>
                </a:solidFill>
                <a:latin typeface="+mn-lt"/>
              </a:rPr>
            </a:br>
            <a:r>
              <a:rPr lang="en-CA" sz="3600" b="1" dirty="0">
                <a:solidFill>
                  <a:srgbClr val="0070C0"/>
                </a:solidFill>
                <a:latin typeface="+mn-lt"/>
              </a:rPr>
              <a:t>Innovation Policies and Instruments</a:t>
            </a:r>
          </a:p>
        </p:txBody>
      </p:sp>
      <p:sp>
        <p:nvSpPr>
          <p:cNvPr id="3" name="Content Placeholder 2"/>
          <p:cNvSpPr>
            <a:spLocks noGrp="1"/>
          </p:cNvSpPr>
          <p:nvPr>
            <p:ph idx="1"/>
          </p:nvPr>
        </p:nvSpPr>
        <p:spPr/>
        <p:txBody>
          <a:bodyPr>
            <a:normAutofit/>
          </a:bodyPr>
          <a:lstStyle/>
          <a:p>
            <a:pPr marL="457200" indent="-457200">
              <a:buClr>
                <a:srgbClr val="0070C0"/>
              </a:buClr>
              <a:buFont typeface="Wingdings" panose="05000000000000000000" pitchFamily="2" charset="2"/>
              <a:buChar char="v"/>
            </a:pPr>
            <a:r>
              <a:rPr lang="en-CA" dirty="0" smtClean="0"/>
              <a:t>The </a:t>
            </a:r>
            <a:r>
              <a:rPr lang="en-CA" dirty="0"/>
              <a:t>survey collects information on different facets of STI policies, such as the legal and institutional framework, the policies in place, and the decisions and actions taken to promote, regulate and use STI. </a:t>
            </a:r>
          </a:p>
          <a:p>
            <a:pPr marL="457200" indent="-457200">
              <a:buClr>
                <a:srgbClr val="0070C0"/>
              </a:buClr>
              <a:buFont typeface="Wingdings" panose="05000000000000000000" pitchFamily="2" charset="2"/>
              <a:buChar char="v"/>
            </a:pPr>
            <a:r>
              <a:rPr lang="en-CA" dirty="0" smtClean="0"/>
              <a:t>Follows </a:t>
            </a:r>
            <a:r>
              <a:rPr lang="en-CA" dirty="0"/>
              <a:t>the conceptual approach and methodology of the UNESCO Global Observatory of Science, Technology and Innovation Policy Instruments (</a:t>
            </a:r>
            <a:r>
              <a:rPr lang="en-CA" dirty="0" smtClean="0"/>
              <a:t>GO-SPIN).</a:t>
            </a:r>
            <a:endParaRPr lang="en-CA" dirty="0"/>
          </a:p>
          <a:p>
            <a:pPr marL="457200" indent="-457200">
              <a:buClr>
                <a:srgbClr val="0070C0"/>
              </a:buClr>
              <a:buFont typeface="Wingdings" panose="05000000000000000000" pitchFamily="2" charset="2"/>
              <a:buChar char="v"/>
            </a:pPr>
            <a:r>
              <a:rPr lang="en-CA" dirty="0" smtClean="0"/>
              <a:t>Helps policy-makers</a:t>
            </a:r>
            <a:r>
              <a:rPr lang="en-CA" dirty="0"/>
              <a:t>, policy analysts and scholars to cluster policies, detect flaws in the policy mix, and establish an agenda for filling the gaps</a:t>
            </a:r>
            <a:r>
              <a:rPr lang="en-CA" dirty="0" smtClean="0"/>
              <a:t>.</a:t>
            </a:r>
          </a:p>
        </p:txBody>
      </p:sp>
      <p:pic>
        <p:nvPicPr>
          <p:cNvPr id="5" name="Imagen 4"/>
          <p:cNvPicPr>
            <a:picLocks noChangeAspect="1"/>
          </p:cNvPicPr>
          <p:nvPr/>
        </p:nvPicPr>
        <p:blipFill>
          <a:blip r:embed="rId3"/>
          <a:stretch>
            <a:fillRect/>
          </a:stretch>
        </p:blipFill>
        <p:spPr>
          <a:xfrm>
            <a:off x="27348" y="71226"/>
            <a:ext cx="1068207" cy="1095250"/>
          </a:xfrm>
          <a:prstGeom prst="rect">
            <a:avLst/>
          </a:prstGeom>
        </p:spPr>
      </p:pic>
    </p:spTree>
    <p:extLst>
      <p:ext uri="{BB962C8B-B14F-4D97-AF65-F5344CB8AC3E}">
        <p14:creationId xmlns:p14="http://schemas.microsoft.com/office/powerpoint/2010/main" val="4038918469"/>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Title 1"/>
          <p:cNvSpPr>
            <a:spLocks noGrp="1"/>
          </p:cNvSpPr>
          <p:nvPr>
            <p:ph type="title"/>
          </p:nvPr>
        </p:nvSpPr>
        <p:spPr/>
        <p:txBody>
          <a:bodyPr>
            <a:normAutofit/>
          </a:bodyPr>
          <a:lstStyle/>
          <a:p>
            <a:pPr algn="ctr"/>
            <a:r>
              <a:rPr lang="en-CA" sz="3600" b="1" dirty="0" smtClean="0">
                <a:solidFill>
                  <a:srgbClr val="0070C0"/>
                </a:solidFill>
                <a:latin typeface="+mn-lt"/>
              </a:rPr>
              <a:t>Survey </a:t>
            </a:r>
            <a:r>
              <a:rPr lang="en-CA" sz="3600" b="1" dirty="0">
                <a:solidFill>
                  <a:srgbClr val="0070C0"/>
                </a:solidFill>
                <a:latin typeface="+mn-lt"/>
              </a:rPr>
              <a:t>of Drivers and Barriers to </a:t>
            </a:r>
            <a:r>
              <a:rPr lang="en-CA" sz="3600" b="1" dirty="0" smtClean="0">
                <a:solidFill>
                  <a:srgbClr val="0070C0"/>
                </a:solidFill>
                <a:latin typeface="+mn-lt"/>
              </a:rPr>
              <a:t/>
            </a:r>
            <a:br>
              <a:rPr lang="en-CA" sz="3600" b="1" dirty="0" smtClean="0">
                <a:solidFill>
                  <a:srgbClr val="0070C0"/>
                </a:solidFill>
                <a:latin typeface="+mn-lt"/>
              </a:rPr>
            </a:br>
            <a:r>
              <a:rPr lang="en-CA" sz="3600" b="1" dirty="0" smtClean="0">
                <a:solidFill>
                  <a:srgbClr val="0070C0"/>
                </a:solidFill>
                <a:latin typeface="+mn-lt"/>
              </a:rPr>
              <a:t>Careers in </a:t>
            </a:r>
            <a:r>
              <a:rPr lang="en-CA" sz="3600" b="1" dirty="0">
                <a:solidFill>
                  <a:srgbClr val="0070C0"/>
                </a:solidFill>
                <a:latin typeface="+mn-lt"/>
              </a:rPr>
              <a:t>Science and Engineering </a:t>
            </a:r>
            <a:endParaRPr lang="en-GB" sz="3600" b="1" dirty="0">
              <a:solidFill>
                <a:srgbClr val="0070C0"/>
              </a:solidFill>
              <a:latin typeface="+mn-lt"/>
            </a:endParaRPr>
          </a:p>
        </p:txBody>
      </p:sp>
      <p:sp>
        <p:nvSpPr>
          <p:cNvPr id="3" name="Content Placeholder 2"/>
          <p:cNvSpPr>
            <a:spLocks noGrp="1"/>
          </p:cNvSpPr>
          <p:nvPr>
            <p:ph idx="1"/>
          </p:nvPr>
        </p:nvSpPr>
        <p:spPr/>
        <p:txBody>
          <a:bodyPr>
            <a:normAutofit/>
          </a:bodyPr>
          <a:lstStyle/>
          <a:p>
            <a:pPr marL="457200" indent="-457200">
              <a:buClr>
                <a:srgbClr val="0070C0"/>
              </a:buClr>
              <a:buFont typeface="Wingdings" panose="05000000000000000000" pitchFamily="2" charset="2"/>
              <a:buChar char="v"/>
            </a:pPr>
            <a:r>
              <a:rPr lang="en-GB" sz="3000" dirty="0"/>
              <a:t>A</a:t>
            </a:r>
            <a:r>
              <a:rPr lang="en-GB" sz="3000" dirty="0" smtClean="0"/>
              <a:t>ddresses </a:t>
            </a:r>
            <a:r>
              <a:rPr lang="en-GB" sz="3000" dirty="0"/>
              <a:t>the lack of knowledge by providing the tools to better understand the drivers and barriers to S&amp;E careers and address gender equality in STEM.</a:t>
            </a:r>
          </a:p>
          <a:p>
            <a:pPr marL="457200" indent="-457200">
              <a:buClr>
                <a:srgbClr val="0070C0"/>
              </a:buClr>
              <a:buFont typeface="Wingdings" panose="05000000000000000000" pitchFamily="2" charset="2"/>
              <a:buChar char="v"/>
            </a:pPr>
            <a:r>
              <a:rPr lang="en-CA" sz="3000" dirty="0"/>
              <a:t>Developed closely in conjunction with the STI GOL to assist in the collection of information on drivers and barriers to careers in science and engineering (S&amp;E).</a:t>
            </a:r>
          </a:p>
        </p:txBody>
      </p:sp>
      <p:pic>
        <p:nvPicPr>
          <p:cNvPr id="5" name="Imagen 4"/>
          <p:cNvPicPr>
            <a:picLocks noChangeAspect="1"/>
          </p:cNvPicPr>
          <p:nvPr/>
        </p:nvPicPr>
        <p:blipFill>
          <a:blip r:embed="rId4"/>
          <a:stretch>
            <a:fillRect/>
          </a:stretch>
        </p:blipFill>
        <p:spPr>
          <a:xfrm>
            <a:off x="27348" y="71226"/>
            <a:ext cx="1068207" cy="1095250"/>
          </a:xfrm>
          <a:prstGeom prst="rect">
            <a:avLst/>
          </a:prstGeom>
        </p:spPr>
      </p:pic>
    </p:spTree>
    <p:extLst>
      <p:ext uri="{BB962C8B-B14F-4D97-AF65-F5344CB8AC3E}">
        <p14:creationId xmlns:p14="http://schemas.microsoft.com/office/powerpoint/2010/main" val="2929313494"/>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Title 1"/>
          <p:cNvSpPr>
            <a:spLocks noGrp="1"/>
          </p:cNvSpPr>
          <p:nvPr>
            <p:ph type="title"/>
          </p:nvPr>
        </p:nvSpPr>
        <p:spPr/>
        <p:txBody>
          <a:bodyPr>
            <a:normAutofit/>
          </a:bodyPr>
          <a:lstStyle/>
          <a:p>
            <a:pPr algn="ctr"/>
            <a:r>
              <a:rPr lang="en-CA" sz="3600" b="1" dirty="0" smtClean="0">
                <a:solidFill>
                  <a:srgbClr val="0070C0"/>
                </a:solidFill>
                <a:latin typeface="+mn-lt"/>
              </a:rPr>
              <a:t>Survey </a:t>
            </a:r>
            <a:r>
              <a:rPr lang="en-CA" sz="3600" b="1" dirty="0">
                <a:solidFill>
                  <a:srgbClr val="0070C0"/>
                </a:solidFill>
                <a:latin typeface="+mn-lt"/>
              </a:rPr>
              <a:t>of Drivers and Barriers to Careers </a:t>
            </a:r>
            <a:br>
              <a:rPr lang="en-CA" sz="3600" b="1" dirty="0">
                <a:solidFill>
                  <a:srgbClr val="0070C0"/>
                </a:solidFill>
                <a:latin typeface="+mn-lt"/>
              </a:rPr>
            </a:br>
            <a:r>
              <a:rPr lang="en-CA" sz="3600" b="1" dirty="0">
                <a:solidFill>
                  <a:srgbClr val="0070C0"/>
                </a:solidFill>
                <a:latin typeface="+mn-lt"/>
              </a:rPr>
              <a:t>in Science and Engineering </a:t>
            </a:r>
          </a:p>
        </p:txBody>
      </p:sp>
      <p:sp>
        <p:nvSpPr>
          <p:cNvPr id="3" name="Content Placeholder 2"/>
          <p:cNvSpPr>
            <a:spLocks noGrp="1"/>
          </p:cNvSpPr>
          <p:nvPr>
            <p:ph idx="1"/>
          </p:nvPr>
        </p:nvSpPr>
        <p:spPr>
          <a:xfrm>
            <a:off x="838200" y="1816100"/>
            <a:ext cx="10058400" cy="4351338"/>
          </a:xfrm>
        </p:spPr>
        <p:txBody>
          <a:bodyPr>
            <a:normAutofit/>
          </a:bodyPr>
          <a:lstStyle/>
          <a:p>
            <a:pPr marL="0" indent="0">
              <a:buNone/>
            </a:pPr>
            <a:r>
              <a:rPr lang="en-US" sz="3200" dirty="0" smtClean="0"/>
              <a:t>Includes modules on the following themes:</a:t>
            </a:r>
          </a:p>
          <a:p>
            <a:r>
              <a:rPr lang="en-US" dirty="0" smtClean="0"/>
              <a:t>Education experience</a:t>
            </a:r>
          </a:p>
          <a:p>
            <a:r>
              <a:rPr lang="en-US" dirty="0" smtClean="0"/>
              <a:t>Postdoctoral experience</a:t>
            </a:r>
          </a:p>
          <a:p>
            <a:r>
              <a:rPr lang="en-US" dirty="0" smtClean="0"/>
              <a:t>Transition to workforce</a:t>
            </a:r>
          </a:p>
          <a:p>
            <a:r>
              <a:rPr lang="en-US" dirty="0" smtClean="0"/>
              <a:t>Workforce experience</a:t>
            </a:r>
          </a:p>
          <a:p>
            <a:r>
              <a:rPr lang="en-US" dirty="0" smtClean="0"/>
              <a:t>Recognition and awards</a:t>
            </a:r>
          </a:p>
          <a:p>
            <a:r>
              <a:rPr lang="en-US" dirty="0" smtClean="0"/>
              <a:t>Work-life balance</a:t>
            </a:r>
          </a:p>
          <a:p>
            <a:r>
              <a:rPr lang="en-US" dirty="0"/>
              <a:t>Time </a:t>
            </a:r>
            <a:r>
              <a:rPr lang="en-US" dirty="0" smtClean="0"/>
              <a:t>use</a:t>
            </a:r>
          </a:p>
        </p:txBody>
      </p:sp>
      <p:sp>
        <p:nvSpPr>
          <p:cNvPr id="5" name="Content Placeholder 4"/>
          <p:cNvSpPr>
            <a:spLocks noGrp="1"/>
          </p:cNvSpPr>
          <p:nvPr>
            <p:ph sz="half" idx="4294967295"/>
          </p:nvPr>
        </p:nvSpPr>
        <p:spPr>
          <a:xfrm>
            <a:off x="5486400" y="2362200"/>
            <a:ext cx="5181600" cy="3833812"/>
          </a:xfrm>
        </p:spPr>
        <p:txBody>
          <a:bodyPr>
            <a:normAutofit/>
          </a:bodyPr>
          <a:lstStyle/>
          <a:p>
            <a:r>
              <a:rPr lang="en-US" dirty="0" smtClean="0"/>
              <a:t>Career </a:t>
            </a:r>
            <a:r>
              <a:rPr lang="en-US" dirty="0"/>
              <a:t>breaks</a:t>
            </a:r>
          </a:p>
          <a:p>
            <a:r>
              <a:rPr lang="en-US" dirty="0" smtClean="0"/>
              <a:t>Work policies</a:t>
            </a:r>
            <a:endParaRPr lang="en-US" dirty="0"/>
          </a:p>
          <a:p>
            <a:r>
              <a:rPr lang="en-US" dirty="0" smtClean="0"/>
              <a:t>Discrimination and harassment</a:t>
            </a:r>
            <a:endParaRPr lang="en-CA" dirty="0"/>
          </a:p>
          <a:p>
            <a:r>
              <a:rPr lang="en-US" dirty="0" smtClean="0"/>
              <a:t>Attitudes and social norms</a:t>
            </a:r>
          </a:p>
          <a:p>
            <a:r>
              <a:rPr lang="en-US" dirty="0" smtClean="0"/>
              <a:t>Role models</a:t>
            </a:r>
          </a:p>
          <a:p>
            <a:r>
              <a:rPr lang="en-US" dirty="0"/>
              <a:t>Funding</a:t>
            </a:r>
          </a:p>
          <a:p>
            <a:r>
              <a:rPr lang="en-US" dirty="0" smtClean="0"/>
              <a:t>Respondent’s characteristics</a:t>
            </a:r>
          </a:p>
        </p:txBody>
      </p:sp>
      <p:pic>
        <p:nvPicPr>
          <p:cNvPr id="7" name="Imagen 6"/>
          <p:cNvPicPr>
            <a:picLocks noChangeAspect="1"/>
          </p:cNvPicPr>
          <p:nvPr/>
        </p:nvPicPr>
        <p:blipFill>
          <a:blip r:embed="rId4"/>
          <a:stretch>
            <a:fillRect/>
          </a:stretch>
        </p:blipFill>
        <p:spPr>
          <a:xfrm>
            <a:off x="27348" y="71226"/>
            <a:ext cx="1068207" cy="1095250"/>
          </a:xfrm>
          <a:prstGeom prst="rect">
            <a:avLst/>
          </a:prstGeom>
        </p:spPr>
      </p:pic>
    </p:spTree>
    <p:extLst>
      <p:ext uri="{BB962C8B-B14F-4D97-AF65-F5344CB8AC3E}">
        <p14:creationId xmlns:p14="http://schemas.microsoft.com/office/powerpoint/2010/main" val="2355008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Title 1"/>
          <p:cNvSpPr>
            <a:spLocks noGrp="1"/>
          </p:cNvSpPr>
          <p:nvPr>
            <p:ph type="title"/>
          </p:nvPr>
        </p:nvSpPr>
        <p:spPr/>
        <p:txBody>
          <a:bodyPr>
            <a:normAutofit/>
          </a:bodyPr>
          <a:lstStyle/>
          <a:p>
            <a:pPr algn="ctr"/>
            <a:r>
              <a:rPr lang="en-US" sz="3600" b="1" dirty="0" smtClean="0">
                <a:solidFill>
                  <a:srgbClr val="0070C0"/>
                </a:solidFill>
                <a:latin typeface="+mn-lt"/>
              </a:rPr>
              <a:t>Data Sources</a:t>
            </a:r>
            <a:endParaRPr lang="en-CA" sz="3600" b="1" dirty="0">
              <a:solidFill>
                <a:srgbClr val="0070C0"/>
              </a:solidFill>
              <a:latin typeface="+mn-lt"/>
            </a:endParaRPr>
          </a:p>
        </p:txBody>
      </p:sp>
      <p:sp>
        <p:nvSpPr>
          <p:cNvPr id="3" name="Content Placeholder 2"/>
          <p:cNvSpPr>
            <a:spLocks noGrp="1"/>
          </p:cNvSpPr>
          <p:nvPr>
            <p:ph idx="1"/>
          </p:nvPr>
        </p:nvSpPr>
        <p:spPr/>
        <p:txBody>
          <a:bodyPr>
            <a:normAutofit lnSpcReduction="10000"/>
          </a:bodyPr>
          <a:lstStyle/>
          <a:p>
            <a:pPr marL="542925" indent="-542925">
              <a:buClr>
                <a:srgbClr val="0070C0"/>
              </a:buClr>
              <a:buFont typeface="Wingdings" panose="05000000000000000000" pitchFamily="2" charset="2"/>
              <a:buChar char="v"/>
            </a:pPr>
            <a:r>
              <a:rPr lang="en-GB" dirty="0" smtClean="0"/>
              <a:t>Research and experimental development surveys</a:t>
            </a:r>
          </a:p>
          <a:p>
            <a:pPr marL="542925" indent="-542925">
              <a:buClr>
                <a:srgbClr val="0070C0"/>
              </a:buClr>
              <a:buFont typeface="Wingdings" panose="05000000000000000000" pitchFamily="2" charset="2"/>
              <a:buChar char="v"/>
            </a:pPr>
            <a:r>
              <a:rPr lang="en-GB" dirty="0" smtClean="0"/>
              <a:t>Surveys of formal education</a:t>
            </a:r>
          </a:p>
          <a:p>
            <a:pPr marL="542925" indent="-542925">
              <a:buClr>
                <a:srgbClr val="0070C0"/>
              </a:buClr>
              <a:buFont typeface="Wingdings" panose="05000000000000000000" pitchFamily="2" charset="2"/>
              <a:buChar char="v"/>
            </a:pPr>
            <a:r>
              <a:rPr lang="en-GB" dirty="0"/>
              <a:t>CV </a:t>
            </a:r>
            <a:r>
              <a:rPr lang="en-GB" dirty="0" smtClean="0"/>
              <a:t>and researchers databases</a:t>
            </a:r>
          </a:p>
          <a:p>
            <a:pPr marL="542925" indent="-542925">
              <a:buClr>
                <a:srgbClr val="0070C0"/>
              </a:buClr>
              <a:buFont typeface="Wingdings" panose="05000000000000000000" pitchFamily="2" charset="2"/>
              <a:buChar char="v"/>
            </a:pPr>
            <a:r>
              <a:rPr lang="en-GB" dirty="0" smtClean="0"/>
              <a:t>Academies and professional associations</a:t>
            </a:r>
          </a:p>
          <a:p>
            <a:pPr marL="542925" indent="-542925">
              <a:buClr>
                <a:srgbClr val="0070C0"/>
              </a:buClr>
              <a:buFont typeface="Wingdings" panose="05000000000000000000" pitchFamily="2" charset="2"/>
              <a:buChar char="v"/>
            </a:pPr>
            <a:r>
              <a:rPr lang="en-GB" dirty="0" smtClean="0"/>
              <a:t>Research funding </a:t>
            </a:r>
            <a:r>
              <a:rPr lang="en-GB" dirty="0"/>
              <a:t>agencies</a:t>
            </a:r>
            <a:endParaRPr lang="en-GB" dirty="0" smtClean="0"/>
          </a:p>
          <a:p>
            <a:pPr marL="542925" indent="-542925">
              <a:buClr>
                <a:srgbClr val="0070C0"/>
              </a:buClr>
              <a:buFont typeface="Wingdings" panose="05000000000000000000" pitchFamily="2" charset="2"/>
              <a:buChar char="v"/>
            </a:pPr>
            <a:r>
              <a:rPr lang="en-GB" dirty="0"/>
              <a:t>Information on outputs such as </a:t>
            </a:r>
            <a:r>
              <a:rPr lang="en-GB" dirty="0" err="1"/>
              <a:t>bibliometrics</a:t>
            </a:r>
            <a:r>
              <a:rPr lang="en-GB" dirty="0"/>
              <a:t> and </a:t>
            </a:r>
            <a:r>
              <a:rPr lang="en-GB" dirty="0" smtClean="0"/>
              <a:t>patents</a:t>
            </a:r>
          </a:p>
          <a:p>
            <a:pPr marL="542925" indent="-542925">
              <a:buClr>
                <a:srgbClr val="0070C0"/>
              </a:buClr>
              <a:buFont typeface="Wingdings" panose="05000000000000000000" pitchFamily="2" charset="2"/>
              <a:buChar char="v"/>
            </a:pPr>
            <a:r>
              <a:rPr lang="en-GB" dirty="0" smtClean="0"/>
              <a:t>Mobility surveys</a:t>
            </a:r>
          </a:p>
          <a:p>
            <a:pPr marL="542925" indent="-542925">
              <a:buClr>
                <a:srgbClr val="0070C0"/>
              </a:buClr>
              <a:buFont typeface="Wingdings" panose="05000000000000000000" pitchFamily="2" charset="2"/>
              <a:buChar char="v"/>
            </a:pPr>
            <a:r>
              <a:rPr lang="en-GB" dirty="0" smtClean="0"/>
              <a:t>Time use surveys</a:t>
            </a:r>
          </a:p>
          <a:p>
            <a:pPr marL="542925" indent="-542925">
              <a:buClr>
                <a:srgbClr val="0070C0"/>
              </a:buClr>
              <a:buFont typeface="Wingdings" panose="05000000000000000000" pitchFamily="2" charset="2"/>
              <a:buChar char="v"/>
            </a:pPr>
            <a:r>
              <a:rPr lang="en-GB" dirty="0"/>
              <a:t>Surveys on holders of advanced </a:t>
            </a:r>
            <a:r>
              <a:rPr lang="en-GB" dirty="0" smtClean="0"/>
              <a:t>qualifications</a:t>
            </a:r>
          </a:p>
          <a:p>
            <a:pPr>
              <a:buClr>
                <a:srgbClr val="0070C0"/>
              </a:buClr>
              <a:buFont typeface="Wingdings" panose="05000000000000000000" pitchFamily="2" charset="2"/>
              <a:buChar char="v"/>
            </a:pPr>
            <a:endParaRPr lang="en-CA" dirty="0"/>
          </a:p>
        </p:txBody>
      </p:sp>
      <p:pic>
        <p:nvPicPr>
          <p:cNvPr id="5" name="Imagen 4"/>
          <p:cNvPicPr>
            <a:picLocks noChangeAspect="1"/>
          </p:cNvPicPr>
          <p:nvPr/>
        </p:nvPicPr>
        <p:blipFill>
          <a:blip r:embed="rId4"/>
          <a:stretch>
            <a:fillRect/>
          </a:stretch>
        </p:blipFill>
        <p:spPr>
          <a:xfrm>
            <a:off x="27348" y="71226"/>
            <a:ext cx="1068207" cy="1095250"/>
          </a:xfrm>
          <a:prstGeom prst="rect">
            <a:avLst/>
          </a:prstGeom>
        </p:spPr>
      </p:pic>
    </p:spTree>
    <p:extLst>
      <p:ext uri="{BB962C8B-B14F-4D97-AF65-F5344CB8AC3E}">
        <p14:creationId xmlns:p14="http://schemas.microsoft.com/office/powerpoint/2010/main" val="4050675111"/>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9" name="Título 1"/>
          <p:cNvSpPr txBox="1">
            <a:spLocks/>
          </p:cNvSpPr>
          <p:nvPr/>
        </p:nvSpPr>
        <p:spPr>
          <a:xfrm>
            <a:off x="560279" y="10133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UY" sz="4400" b="1" i="0" u="none" strike="noStrike" kern="1200" cap="none" spc="0" normalizeH="0" baseline="0" noProof="0" dirty="0">
              <a:ln>
                <a:noFill/>
              </a:ln>
              <a:solidFill>
                <a:srgbClr val="0070C0"/>
              </a:solidFill>
              <a:effectLst/>
              <a:uLnTx/>
              <a:uFillTx/>
              <a:latin typeface="Calibri"/>
              <a:ea typeface="+mj-ea"/>
              <a:cs typeface="+mj-cs"/>
            </a:endParaRPr>
          </a:p>
        </p:txBody>
      </p:sp>
      <p:sp>
        <p:nvSpPr>
          <p:cNvPr id="3" name="Rectángulo 2"/>
          <p:cNvSpPr/>
          <p:nvPr/>
        </p:nvSpPr>
        <p:spPr>
          <a:xfrm>
            <a:off x="1004046" y="2338933"/>
            <a:ext cx="9236195" cy="461665"/>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UY"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Ellipse 33"/>
          <p:cNvSpPr/>
          <p:nvPr/>
        </p:nvSpPr>
        <p:spPr>
          <a:xfrm>
            <a:off x="1428797" y="1077484"/>
            <a:ext cx="10234863" cy="5701462"/>
          </a:xfrm>
          <a:prstGeom prst="ellipse">
            <a:avLst/>
          </a:prstGeom>
          <a:solidFill>
            <a:schemeClr val="accent2">
              <a:lumMod val="20000"/>
              <a:lumOff val="80000"/>
            </a:schemeClr>
          </a:solidFill>
          <a:ln w="38100">
            <a:solidFill>
              <a:schemeClr val="accent2">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Ellipse 27"/>
          <p:cNvSpPr/>
          <p:nvPr/>
        </p:nvSpPr>
        <p:spPr>
          <a:xfrm>
            <a:off x="3772300" y="1945733"/>
            <a:ext cx="5364482" cy="4424512"/>
          </a:xfrm>
          <a:prstGeom prst="ellipse">
            <a:avLst/>
          </a:prstGeom>
          <a:solidFill>
            <a:schemeClr val="accent2">
              <a:lumMod val="40000"/>
              <a:lumOff val="60000"/>
            </a:schemeClr>
          </a:solidFill>
          <a:ln w="38100">
            <a:solidFill>
              <a:schemeClr val="accent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pic>
        <p:nvPicPr>
          <p:cNvPr id="16" name="Image 3"/>
          <p:cNvPicPr>
            <a:picLocks noChangeAspect="1"/>
          </p:cNvPicPr>
          <p:nvPr/>
        </p:nvPicPr>
        <p:blipFill rotWithShape="1">
          <a:blip r:embed="rId3" cstate="print">
            <a:extLst>
              <a:ext uri="{28A0092B-C50C-407E-A947-70E740481C1C}">
                <a14:useLocalDpi xmlns:a14="http://schemas.microsoft.com/office/drawing/2010/main" val="0"/>
              </a:ext>
            </a:extLst>
          </a:blip>
          <a:srcRect r="41842" b="26857"/>
          <a:stretch/>
        </p:blipFill>
        <p:spPr>
          <a:xfrm>
            <a:off x="9541451" y="3652667"/>
            <a:ext cx="925638" cy="1016726"/>
          </a:xfrm>
          <a:prstGeom prst="rect">
            <a:avLst/>
          </a:prstGeom>
        </p:spPr>
      </p:pic>
      <p:pic>
        <p:nvPicPr>
          <p:cNvPr id="17" name="Image 5"/>
          <p:cNvPicPr>
            <a:picLocks noChangeAspect="1"/>
          </p:cNvPicPr>
          <p:nvPr/>
        </p:nvPicPr>
        <p:blipFill rotWithShape="1">
          <a:blip r:embed="rId4" cstate="print">
            <a:extLst>
              <a:ext uri="{28A0092B-C50C-407E-A947-70E740481C1C}">
                <a14:useLocalDpi xmlns:a14="http://schemas.microsoft.com/office/drawing/2010/main" val="0"/>
              </a:ext>
            </a:extLst>
          </a:blip>
          <a:srcRect r="16286"/>
          <a:stretch/>
        </p:blipFill>
        <p:spPr>
          <a:xfrm>
            <a:off x="1798911" y="3987074"/>
            <a:ext cx="1640332" cy="1044847"/>
          </a:xfrm>
          <a:prstGeom prst="ellipse">
            <a:avLst/>
          </a:prstGeom>
        </p:spPr>
      </p:pic>
      <p:pic>
        <p:nvPicPr>
          <p:cNvPr id="18" name="Picture 4" descr="https://upload.wikimedia.org/wikipedia/en/thumb/8/84/European_Commission.svg/1280px-European_Commission.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89183" y="2501424"/>
            <a:ext cx="1335422" cy="925009"/>
          </a:xfrm>
          <a:prstGeom prst="ellipse">
            <a:avLst/>
          </a:prstGeom>
          <a:noFill/>
          <a:extLst>
            <a:ext uri="{909E8E84-426E-40DD-AFC4-6F175D3DCCD1}">
              <a14:hiddenFill xmlns:a14="http://schemas.microsoft.com/office/drawing/2010/main">
                <a:solidFill>
                  <a:srgbClr val="FFFFFF"/>
                </a:solidFill>
              </a14:hiddenFill>
            </a:ext>
          </a:extLst>
        </p:spPr>
      </p:pic>
      <p:pic>
        <p:nvPicPr>
          <p:cNvPr id="19" name="Image 9"/>
          <p:cNvPicPr>
            <a:picLocks noChangeAspect="1"/>
          </p:cNvPicPr>
          <p:nvPr/>
        </p:nvPicPr>
        <p:blipFill rotWithShape="1">
          <a:blip r:embed="rId6" cstate="print">
            <a:extLst>
              <a:ext uri="{28A0092B-C50C-407E-A947-70E740481C1C}">
                <a14:useLocalDpi xmlns:a14="http://schemas.microsoft.com/office/drawing/2010/main" val="0"/>
              </a:ext>
            </a:extLst>
          </a:blip>
          <a:srcRect r="7061"/>
          <a:stretch/>
        </p:blipFill>
        <p:spPr>
          <a:xfrm>
            <a:off x="4382232" y="4727510"/>
            <a:ext cx="915521" cy="738810"/>
          </a:xfrm>
          <a:prstGeom prst="rect">
            <a:avLst/>
          </a:prstGeom>
        </p:spPr>
      </p:pic>
      <p:pic>
        <p:nvPicPr>
          <p:cNvPr id="20" name="Image 10"/>
          <p:cNvPicPr>
            <a:picLocks noChangeAspect="1"/>
          </p:cNvPicPr>
          <p:nvPr/>
        </p:nvPicPr>
        <p:blipFill rotWithShape="1">
          <a:blip r:embed="rId7" cstate="print">
            <a:extLst>
              <a:ext uri="{28A0092B-C50C-407E-A947-70E740481C1C}">
                <a14:useLocalDpi xmlns:a14="http://schemas.microsoft.com/office/drawing/2010/main" val="0"/>
              </a:ext>
            </a:extLst>
          </a:blip>
          <a:srcRect l="-4455" t="-30104" r="-9149" b="-7044"/>
          <a:stretch/>
        </p:blipFill>
        <p:spPr>
          <a:xfrm>
            <a:off x="7253184" y="4443821"/>
            <a:ext cx="1510336" cy="1054345"/>
          </a:xfrm>
          <a:prstGeom prst="ellipse">
            <a:avLst/>
          </a:prstGeom>
        </p:spPr>
      </p:pic>
      <p:pic>
        <p:nvPicPr>
          <p:cNvPr id="21" name="Image 11"/>
          <p:cNvPicPr>
            <a:picLocks noChangeAspect="1"/>
          </p:cNvPicPr>
          <p:nvPr/>
        </p:nvPicPr>
        <p:blipFill rotWithShape="1">
          <a:blip r:embed="rId8" cstate="print">
            <a:extLst>
              <a:ext uri="{28A0092B-C50C-407E-A947-70E740481C1C}">
                <a14:useLocalDpi xmlns:a14="http://schemas.microsoft.com/office/drawing/2010/main" val="0"/>
              </a:ext>
            </a:extLst>
          </a:blip>
          <a:srcRect l="-642" t="-166061" r="39471" b="-204660"/>
          <a:stretch/>
        </p:blipFill>
        <p:spPr>
          <a:xfrm>
            <a:off x="5945372" y="2515950"/>
            <a:ext cx="1175838" cy="1135304"/>
          </a:xfrm>
          <a:prstGeom prst="ellipse">
            <a:avLst/>
          </a:prstGeom>
        </p:spPr>
      </p:pic>
      <p:sp>
        <p:nvSpPr>
          <p:cNvPr id="22" name="Ellipse 26"/>
          <p:cNvSpPr/>
          <p:nvPr/>
        </p:nvSpPr>
        <p:spPr>
          <a:xfrm>
            <a:off x="5703838" y="3501239"/>
            <a:ext cx="1324931" cy="1144613"/>
          </a:xfrm>
          <a:prstGeom prst="ellipse">
            <a:avLst/>
          </a:prstGeom>
          <a:solidFill>
            <a:srgbClr val="1482AC"/>
          </a:solidFill>
          <a:ln w="38100">
            <a:solidFill>
              <a:srgbClr val="1482AC"/>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prstClr val="white"/>
                </a:solidFill>
                <a:effectLst/>
                <a:uLnTx/>
                <a:uFillTx/>
                <a:latin typeface="Calibri"/>
                <a:ea typeface="+mn-ea"/>
                <a:cs typeface="+mn-cs"/>
              </a:rPr>
              <a:t>SAGA</a:t>
            </a:r>
            <a:endParaRPr kumimoji="0" lang="fr-FR" sz="2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4" name="Imag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40178" y="3960904"/>
            <a:ext cx="1413742" cy="520257"/>
          </a:xfrm>
          <a:prstGeom prst="rect">
            <a:avLst/>
          </a:prstGeom>
        </p:spPr>
      </p:pic>
      <p:pic>
        <p:nvPicPr>
          <p:cNvPr id="25" name="Imag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87321" y="2326112"/>
            <a:ext cx="1462428" cy="682014"/>
          </a:xfrm>
          <a:prstGeom prst="rect">
            <a:avLst/>
          </a:prstGeom>
        </p:spPr>
      </p:pic>
      <p:pic>
        <p:nvPicPr>
          <p:cNvPr id="26" name="Imag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62736" y="3651254"/>
            <a:ext cx="847707" cy="877714"/>
          </a:xfrm>
          <a:prstGeom prst="rect">
            <a:avLst/>
          </a:prstGeom>
        </p:spPr>
      </p:pic>
      <p:pic>
        <p:nvPicPr>
          <p:cNvPr id="27" name="Imagen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79442" y="2995571"/>
            <a:ext cx="1654296" cy="676757"/>
          </a:xfrm>
          <a:prstGeom prst="rect">
            <a:avLst/>
          </a:prstGeom>
        </p:spPr>
      </p:pic>
      <p:pic>
        <p:nvPicPr>
          <p:cNvPr id="28" name="Imagen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88990" y="5368091"/>
            <a:ext cx="2186502" cy="327975"/>
          </a:xfrm>
          <a:prstGeom prst="rect">
            <a:avLst/>
          </a:prstGeom>
        </p:spPr>
      </p:pic>
      <p:pic>
        <p:nvPicPr>
          <p:cNvPr id="29" name="Imagen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924648" y="2307456"/>
            <a:ext cx="1410553" cy="719326"/>
          </a:xfrm>
          <a:prstGeom prst="rect">
            <a:avLst/>
          </a:prstGeom>
        </p:spPr>
      </p:pic>
      <p:sp>
        <p:nvSpPr>
          <p:cNvPr id="30" name="Titre 1"/>
          <p:cNvSpPr>
            <a:spLocks noGrp="1"/>
          </p:cNvSpPr>
          <p:nvPr>
            <p:ph type="title"/>
          </p:nvPr>
        </p:nvSpPr>
        <p:spPr>
          <a:xfrm>
            <a:off x="870359" y="150441"/>
            <a:ext cx="11518425" cy="1499616"/>
          </a:xfrm>
        </p:spPr>
        <p:txBody>
          <a:bodyPr vert="horz" lIns="91440" tIns="45720" rIns="91440" bIns="45720" rtlCol="0" anchor="ctr">
            <a:normAutofit/>
          </a:bodyPr>
          <a:lstStyle/>
          <a:p>
            <a:pPr algn="ctr"/>
            <a:r>
              <a:rPr lang="en-GB" sz="3600" b="1" cap="none" dirty="0" smtClean="0">
                <a:solidFill>
                  <a:srgbClr val="0070C0"/>
                </a:solidFill>
                <a:latin typeface="Calibri" pitchFamily="34" charset="0"/>
                <a:ea typeface="+mn-ea"/>
                <a:cs typeface="+mn-cs"/>
              </a:rPr>
              <a:t>SAGA Advisory Committee and Partners</a:t>
            </a:r>
            <a:endParaRPr lang="en-GB" sz="3600" b="1" cap="none" dirty="0">
              <a:solidFill>
                <a:srgbClr val="0070C0"/>
              </a:solidFill>
              <a:latin typeface="Calibri" pitchFamily="34" charset="0"/>
              <a:ea typeface="+mn-ea"/>
              <a:cs typeface="+mn-cs"/>
            </a:endParaRPr>
          </a:p>
        </p:txBody>
      </p:sp>
      <p:pic>
        <p:nvPicPr>
          <p:cNvPr id="31" name="Imagen 30"/>
          <p:cNvPicPr>
            <a:picLocks noChangeAspect="1"/>
          </p:cNvPicPr>
          <p:nvPr/>
        </p:nvPicPr>
        <p:blipFill>
          <a:blip r:embed="rId15"/>
          <a:stretch>
            <a:fillRect/>
          </a:stretch>
        </p:blipFill>
        <p:spPr>
          <a:xfrm>
            <a:off x="27348" y="71226"/>
            <a:ext cx="1068207" cy="1095250"/>
          </a:xfrm>
          <a:prstGeom prst="rect">
            <a:avLst/>
          </a:prstGeom>
        </p:spPr>
      </p:pic>
    </p:spTree>
    <p:extLst>
      <p:ext uri="{BB962C8B-B14F-4D97-AF65-F5344CB8AC3E}">
        <p14:creationId xmlns:p14="http://schemas.microsoft.com/office/powerpoint/2010/main" val="34867368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29" y="-297"/>
            <a:ext cx="12193057" cy="6858594"/>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41"/>
            <a:ext cx="1432011" cy="1464263"/>
          </a:xfrm>
          <a:prstGeom prst="rect">
            <a:avLst/>
          </a:prstGeom>
        </p:spPr>
      </p:pic>
      <p:sp>
        <p:nvSpPr>
          <p:cNvPr id="9" name="Título 1"/>
          <p:cNvSpPr txBox="1">
            <a:spLocks/>
          </p:cNvSpPr>
          <p:nvPr/>
        </p:nvSpPr>
        <p:spPr>
          <a:xfrm>
            <a:off x="560279" y="10133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UY" b="1" dirty="0">
              <a:solidFill>
                <a:srgbClr val="0070C0"/>
              </a:solidFill>
              <a:latin typeface="Calibri" panose="020F0502020204030204"/>
            </a:endParaRPr>
          </a:p>
        </p:txBody>
      </p:sp>
      <p:sp>
        <p:nvSpPr>
          <p:cNvPr id="2" name="Título 1"/>
          <p:cNvSpPr>
            <a:spLocks noGrp="1"/>
          </p:cNvSpPr>
          <p:nvPr>
            <p:ph type="title"/>
          </p:nvPr>
        </p:nvSpPr>
        <p:spPr>
          <a:xfrm>
            <a:off x="818221" y="1376818"/>
            <a:ext cx="10773542" cy="745793"/>
          </a:xfrm>
        </p:spPr>
        <p:txBody>
          <a:bodyPr>
            <a:noAutofit/>
          </a:bodyPr>
          <a:lstStyle/>
          <a:p>
            <a:pPr algn="ctr"/>
            <a:r>
              <a:rPr lang="es-UY" sz="3600" b="1" dirty="0" err="1" smtClean="0">
                <a:solidFill>
                  <a:srgbClr val="0070C0"/>
                </a:solidFill>
                <a:latin typeface="+mn-lt"/>
              </a:rPr>
              <a:t>Sign</a:t>
            </a:r>
            <a:r>
              <a:rPr lang="es-UY" sz="3600" b="1" dirty="0" smtClean="0">
                <a:solidFill>
                  <a:srgbClr val="0070C0"/>
                </a:solidFill>
                <a:latin typeface="+mn-lt"/>
              </a:rPr>
              <a:t> and </a:t>
            </a:r>
            <a:r>
              <a:rPr lang="es-UY" sz="3600" b="1" dirty="0" err="1" smtClean="0">
                <a:solidFill>
                  <a:srgbClr val="0070C0"/>
                </a:solidFill>
                <a:latin typeface="+mn-lt"/>
              </a:rPr>
              <a:t>promote</a:t>
            </a:r>
            <a:r>
              <a:rPr lang="es-UY" sz="3600" b="1" dirty="0" smtClean="0">
                <a:solidFill>
                  <a:srgbClr val="0070C0"/>
                </a:solidFill>
                <a:latin typeface="+mn-lt"/>
              </a:rPr>
              <a:t> </a:t>
            </a:r>
            <a:r>
              <a:rPr lang="es-UY" sz="3600" b="1" dirty="0" err="1" smtClean="0">
                <a:solidFill>
                  <a:srgbClr val="0070C0"/>
                </a:solidFill>
                <a:latin typeface="+mn-lt"/>
              </a:rPr>
              <a:t>the</a:t>
            </a:r>
            <a:r>
              <a:rPr lang="es-UY" sz="3600" b="1" dirty="0" smtClean="0">
                <a:solidFill>
                  <a:srgbClr val="0070C0"/>
                </a:solidFill>
                <a:latin typeface="+mn-lt"/>
              </a:rPr>
              <a:t> </a:t>
            </a:r>
            <a:r>
              <a:rPr lang="es-UY" sz="3600" b="1" dirty="0" err="1" smtClean="0">
                <a:solidFill>
                  <a:srgbClr val="0070C0"/>
                </a:solidFill>
                <a:latin typeface="+mn-lt"/>
              </a:rPr>
              <a:t>For</a:t>
            </a:r>
            <a:r>
              <a:rPr lang="es-UY" sz="3600" b="1" dirty="0" smtClean="0">
                <a:solidFill>
                  <a:srgbClr val="0070C0"/>
                </a:solidFill>
                <a:latin typeface="+mn-lt"/>
              </a:rPr>
              <a:t> </a:t>
            </a:r>
            <a:r>
              <a:rPr lang="es-UY" sz="3600" b="1" dirty="0" err="1">
                <a:solidFill>
                  <a:srgbClr val="0070C0"/>
                </a:solidFill>
                <a:latin typeface="+mn-lt"/>
              </a:rPr>
              <a:t>W</a:t>
            </a:r>
            <a:r>
              <a:rPr lang="es-UY" sz="3600" b="1" dirty="0" err="1" smtClean="0">
                <a:solidFill>
                  <a:srgbClr val="0070C0"/>
                </a:solidFill>
                <a:latin typeface="+mn-lt"/>
              </a:rPr>
              <a:t>omen</a:t>
            </a:r>
            <a:r>
              <a:rPr lang="es-UY" sz="3600" b="1" dirty="0" smtClean="0">
                <a:solidFill>
                  <a:srgbClr val="0070C0"/>
                </a:solidFill>
                <a:latin typeface="+mn-lt"/>
              </a:rPr>
              <a:t> in </a:t>
            </a:r>
            <a:r>
              <a:rPr lang="es-UY" sz="3600" b="1" dirty="0" err="1" smtClean="0">
                <a:solidFill>
                  <a:srgbClr val="0070C0"/>
                </a:solidFill>
                <a:latin typeface="+mn-lt"/>
              </a:rPr>
              <a:t>Science</a:t>
            </a:r>
            <a:r>
              <a:rPr lang="es-UY" sz="3600" b="1" dirty="0" smtClean="0">
                <a:solidFill>
                  <a:srgbClr val="0070C0"/>
                </a:solidFill>
                <a:latin typeface="+mn-lt"/>
              </a:rPr>
              <a:t> </a:t>
            </a:r>
            <a:r>
              <a:rPr lang="es-UY" sz="3600" b="1" dirty="0" err="1" smtClean="0">
                <a:solidFill>
                  <a:srgbClr val="0070C0"/>
                </a:solidFill>
                <a:latin typeface="+mn-lt"/>
              </a:rPr>
              <a:t>Manifesto</a:t>
            </a:r>
            <a:r>
              <a:rPr lang="es-UY" sz="3600" b="1" dirty="0" smtClean="0">
                <a:solidFill>
                  <a:srgbClr val="0070C0"/>
                </a:solidFill>
                <a:latin typeface="+mn-lt"/>
              </a:rPr>
              <a:t>!</a:t>
            </a:r>
            <a:endParaRPr lang="es-UY" sz="3600" b="1" dirty="0">
              <a:solidFill>
                <a:srgbClr val="0070C0"/>
              </a:solidFill>
              <a:latin typeface="+mn-lt"/>
            </a:endParaRPr>
          </a:p>
        </p:txBody>
      </p:sp>
      <p:sp>
        <p:nvSpPr>
          <p:cNvPr id="3" name="Rectángulo 2"/>
          <p:cNvSpPr/>
          <p:nvPr/>
        </p:nvSpPr>
        <p:spPr>
          <a:xfrm>
            <a:off x="1004046" y="2338933"/>
            <a:ext cx="9236195" cy="461665"/>
          </a:xfrm>
          <a:prstGeom prst="rect">
            <a:avLst/>
          </a:prstGeom>
        </p:spPr>
        <p:txBody>
          <a:bodyPr wrap="square">
            <a:spAutoFit/>
          </a:bodyPr>
          <a:lstStyle/>
          <a:p>
            <a:pPr marL="285750" indent="-285750" algn="just">
              <a:buFont typeface="Arial" panose="020B0604020202020204" pitchFamily="34" charset="0"/>
              <a:buChar char="•"/>
            </a:pPr>
            <a:endParaRPr lang="es-UY" sz="2400" dirty="0">
              <a:solidFill>
                <a:prstClr val="black"/>
              </a:solidFill>
            </a:endParaRPr>
          </a:p>
        </p:txBody>
      </p:sp>
      <p:sp>
        <p:nvSpPr>
          <p:cNvPr id="4" name="Rectángulo 3"/>
          <p:cNvSpPr/>
          <p:nvPr/>
        </p:nvSpPr>
        <p:spPr>
          <a:xfrm>
            <a:off x="1004046" y="2800598"/>
            <a:ext cx="10161237" cy="646331"/>
          </a:xfrm>
          <a:prstGeom prst="rect">
            <a:avLst/>
          </a:prstGeom>
        </p:spPr>
        <p:txBody>
          <a:bodyPr wrap="square">
            <a:spAutoFit/>
          </a:bodyPr>
          <a:lstStyle/>
          <a:p>
            <a:endParaRPr lang="es-UY" dirty="0">
              <a:solidFill>
                <a:prstClr val="black"/>
              </a:solidFill>
            </a:endParaRPr>
          </a:p>
          <a:p>
            <a:endParaRPr lang="es-UY" dirty="0">
              <a:solidFill>
                <a:prstClr val="black"/>
              </a:solidFill>
            </a:endParaRPr>
          </a:p>
        </p:txBody>
      </p:sp>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6690" y="30396"/>
            <a:ext cx="1484764" cy="1518918"/>
          </a:xfrm>
          <a:prstGeom prst="rect">
            <a:avLst/>
          </a:prstGeom>
        </p:spPr>
      </p:pic>
      <p:sp>
        <p:nvSpPr>
          <p:cNvPr id="10" name="CuadroTexto 9"/>
          <p:cNvSpPr txBox="1"/>
          <p:nvPr/>
        </p:nvSpPr>
        <p:spPr>
          <a:xfrm>
            <a:off x="1004046" y="2438545"/>
            <a:ext cx="10587717" cy="4401205"/>
          </a:xfrm>
          <a:prstGeom prst="rect">
            <a:avLst/>
          </a:prstGeom>
          <a:noFill/>
        </p:spPr>
        <p:txBody>
          <a:bodyPr wrap="square" rtlCol="0">
            <a:spAutoFit/>
          </a:bodyPr>
          <a:lstStyle/>
          <a:p>
            <a:r>
              <a:rPr lang="en-GB" sz="2000" i="1" dirty="0"/>
              <a:t>We are committed to:</a:t>
            </a:r>
            <a:endParaRPr lang="en-GB" sz="2000" dirty="0"/>
          </a:p>
          <a:p>
            <a:pPr marL="457200" indent="-457200">
              <a:buFont typeface="+mj-lt"/>
              <a:buAutoNum type="arabicPeriod"/>
            </a:pPr>
            <a:r>
              <a:rPr lang="en-GB" sz="2000" b="1" dirty="0"/>
              <a:t> </a:t>
            </a:r>
            <a:r>
              <a:rPr lang="en-GB" sz="2000" b="1" dirty="0" smtClean="0"/>
              <a:t>Inspiring </a:t>
            </a:r>
            <a:r>
              <a:rPr lang="en-GB" sz="2000" b="1" dirty="0"/>
              <a:t>interest in the sciences among the next generation of girls and young women. </a:t>
            </a:r>
          </a:p>
          <a:p>
            <a:pPr marL="457200" indent="-457200">
              <a:buFont typeface="+mj-lt"/>
              <a:buAutoNum type="arabicPeriod"/>
            </a:pPr>
            <a:r>
              <a:rPr lang="en-GB" sz="2000" b="1" dirty="0" smtClean="0"/>
              <a:t>Addressing </a:t>
            </a:r>
            <a:r>
              <a:rPr lang="en-GB" sz="2000" b="1" dirty="0"/>
              <a:t>the current barriers to the full participation of women in science so as to facilitate their engagement in long-term careers in research</a:t>
            </a:r>
            <a:r>
              <a:rPr lang="en-GB" sz="2000" b="1" dirty="0" smtClean="0"/>
              <a:t>.</a:t>
            </a:r>
            <a:endParaRPr lang="en-GB" sz="2000" b="1" dirty="0"/>
          </a:p>
          <a:p>
            <a:pPr marL="457200" indent="-457200">
              <a:buFont typeface="+mj-lt"/>
              <a:buAutoNum type="arabicPeriod"/>
            </a:pPr>
            <a:r>
              <a:rPr lang="en-GB" sz="2000" b="1" dirty="0" smtClean="0"/>
              <a:t>Promoting </a:t>
            </a:r>
            <a:r>
              <a:rPr lang="en-GB" sz="2000" b="1" dirty="0"/>
              <a:t>the advancement of women, as well as supporting women through the ranks to encourage their presence at the highest levels of research and decision making in science</a:t>
            </a:r>
            <a:r>
              <a:rPr lang="en-GB" sz="2000" b="1" dirty="0" smtClean="0"/>
              <a:t>.</a:t>
            </a:r>
            <a:endParaRPr lang="en-GB" sz="2000" b="1" dirty="0"/>
          </a:p>
          <a:p>
            <a:pPr marL="457200" indent="-457200">
              <a:buFont typeface="+mj-lt"/>
              <a:buAutoNum type="arabicPeriod"/>
            </a:pPr>
            <a:r>
              <a:rPr lang="en-GB" sz="2000" b="1" dirty="0" smtClean="0"/>
              <a:t>Raising </a:t>
            </a:r>
            <a:r>
              <a:rPr lang="en-GB" sz="2000" b="1" dirty="0"/>
              <a:t>awareness on the work of women scientists’ around the world, and celebrating their contributions to the advancement of science and society</a:t>
            </a:r>
            <a:r>
              <a:rPr lang="en-GB" sz="2000" b="1" dirty="0" smtClean="0"/>
              <a:t>.</a:t>
            </a:r>
            <a:endParaRPr lang="en-GB" sz="2000" b="1" dirty="0"/>
          </a:p>
          <a:p>
            <a:pPr marL="457200" indent="-457200">
              <a:buFont typeface="+mj-lt"/>
              <a:buAutoNum type="arabicPeriod"/>
            </a:pPr>
            <a:r>
              <a:rPr lang="en-GB" sz="2000" b="1" dirty="0" smtClean="0"/>
              <a:t>Ensuring </a:t>
            </a:r>
            <a:r>
              <a:rPr lang="en-GB" sz="2000" b="1" dirty="0"/>
              <a:t>equal opportunities for women’s participation and leadership in scientific symposia, panels, boards, networks, prizes and awards. </a:t>
            </a:r>
          </a:p>
          <a:p>
            <a:pPr marL="457200" indent="-457200">
              <a:buFont typeface="+mj-lt"/>
              <a:buAutoNum type="arabicPeriod"/>
            </a:pPr>
            <a:r>
              <a:rPr lang="en-US" sz="2000" b="1" dirty="0" smtClean="0"/>
              <a:t>Acknowledging </a:t>
            </a:r>
            <a:r>
              <a:rPr lang="en-US" sz="2000" b="1" dirty="0"/>
              <a:t>the importance of highlighting women scientists as role models for young girls and women</a:t>
            </a:r>
            <a:r>
              <a:rPr lang="en-US" sz="2000" b="1" dirty="0" smtClean="0"/>
              <a:t>.</a:t>
            </a:r>
            <a:endParaRPr lang="en-GB" sz="2000" b="1" dirty="0"/>
          </a:p>
          <a:p>
            <a:pPr marL="457200" indent="-457200">
              <a:buFont typeface="+mj-lt"/>
              <a:buAutoNum type="arabicPeriod"/>
            </a:pPr>
            <a:r>
              <a:rPr lang="en-US" sz="2000" b="1" dirty="0" smtClean="0"/>
              <a:t>Promoting </a:t>
            </a:r>
            <a:r>
              <a:rPr lang="en-US" sz="2000" b="1" dirty="0"/>
              <a:t>mentoring opportunities for young women scientists, to help them with career planning and development so that they are better able to reach any level they aspire to</a:t>
            </a:r>
            <a:r>
              <a:rPr lang="en-US" sz="2000" b="1" dirty="0" smtClean="0"/>
              <a:t>.</a:t>
            </a:r>
            <a:endParaRPr lang="en-GB" sz="2000" b="1" dirty="0"/>
          </a:p>
        </p:txBody>
      </p:sp>
      <p:sp>
        <p:nvSpPr>
          <p:cNvPr id="11" name="CuadroTexto 10"/>
          <p:cNvSpPr txBox="1"/>
          <p:nvPr/>
        </p:nvSpPr>
        <p:spPr>
          <a:xfrm>
            <a:off x="3031848" y="1933868"/>
            <a:ext cx="5572461" cy="523220"/>
          </a:xfrm>
          <a:prstGeom prst="rect">
            <a:avLst/>
          </a:prstGeom>
          <a:noFill/>
        </p:spPr>
        <p:txBody>
          <a:bodyPr wrap="square" rtlCol="0">
            <a:spAutoFit/>
          </a:bodyPr>
          <a:lstStyle/>
          <a:p>
            <a:pPr algn="ctr"/>
            <a:r>
              <a:rPr lang="en-GB" sz="2800" b="1" dirty="0" smtClean="0">
                <a:solidFill>
                  <a:srgbClr val="0070C0"/>
                </a:solidFill>
                <a:hlinkClick r:id="rId5"/>
              </a:rPr>
              <a:t>http://www.fwis.fr/en/manifesto</a:t>
            </a:r>
            <a:r>
              <a:rPr lang="en-GB" sz="2800" dirty="0" smtClean="0">
                <a:hlinkClick r:id="rId5"/>
              </a:rPr>
              <a:t> </a:t>
            </a:r>
            <a:endParaRPr lang="en-GB" sz="2800" dirty="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34213" y="135170"/>
            <a:ext cx="6167730" cy="1025326"/>
          </a:xfrm>
          <a:prstGeom prst="rect">
            <a:avLst/>
          </a:prstGeom>
        </p:spPr>
      </p:pic>
    </p:spTree>
    <p:extLst>
      <p:ext uri="{BB962C8B-B14F-4D97-AF65-F5344CB8AC3E}">
        <p14:creationId xmlns:p14="http://schemas.microsoft.com/office/powerpoint/2010/main" val="23890913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9" name="Título 1"/>
          <p:cNvSpPr txBox="1">
            <a:spLocks/>
          </p:cNvSpPr>
          <p:nvPr/>
        </p:nvSpPr>
        <p:spPr>
          <a:xfrm>
            <a:off x="649683" y="55400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UY" b="1" dirty="0">
              <a:solidFill>
                <a:srgbClr val="0070C0"/>
              </a:solidFill>
              <a:latin typeface="+mn-lt"/>
            </a:endParaRPr>
          </a:p>
        </p:txBody>
      </p:sp>
      <p:sp>
        <p:nvSpPr>
          <p:cNvPr id="2" name="Título 1"/>
          <p:cNvSpPr>
            <a:spLocks noGrp="1"/>
          </p:cNvSpPr>
          <p:nvPr>
            <p:ph type="ctrTitle"/>
          </p:nvPr>
        </p:nvSpPr>
        <p:spPr/>
        <p:txBody>
          <a:bodyPr>
            <a:noAutofit/>
          </a:bodyPr>
          <a:lstStyle/>
          <a:p>
            <a:pPr algn="ctr"/>
            <a:r>
              <a:rPr lang="en-GB" sz="5400" b="1" dirty="0" smtClean="0">
                <a:solidFill>
                  <a:srgbClr val="0070C0"/>
                </a:solidFill>
                <a:latin typeface="+mn-lt"/>
              </a:rPr>
              <a:t>Be part of the change,</a:t>
            </a:r>
            <a:br>
              <a:rPr lang="en-GB" sz="5400" b="1" dirty="0" smtClean="0">
                <a:solidFill>
                  <a:srgbClr val="0070C0"/>
                </a:solidFill>
                <a:latin typeface="+mn-lt"/>
              </a:rPr>
            </a:br>
            <a:r>
              <a:rPr lang="en-GB" sz="5400" b="1" dirty="0" smtClean="0">
                <a:solidFill>
                  <a:srgbClr val="0070C0"/>
                </a:solidFill>
                <a:latin typeface="+mn-lt"/>
              </a:rPr>
              <a:t>be part of SAGA!</a:t>
            </a:r>
            <a:endParaRPr lang="en-GB" sz="5400" b="1" dirty="0">
              <a:solidFill>
                <a:srgbClr val="0070C0"/>
              </a:solidFill>
              <a:latin typeface="+mn-lt"/>
            </a:endParaRPr>
          </a:p>
        </p:txBody>
      </p:sp>
      <p:sp>
        <p:nvSpPr>
          <p:cNvPr id="3" name="Rectángulo 2"/>
          <p:cNvSpPr/>
          <p:nvPr/>
        </p:nvSpPr>
        <p:spPr>
          <a:xfrm>
            <a:off x="818221" y="2251864"/>
            <a:ext cx="9236195" cy="461665"/>
          </a:xfrm>
          <a:prstGeom prst="rect">
            <a:avLst/>
          </a:prstGeom>
        </p:spPr>
        <p:txBody>
          <a:bodyPr wrap="square">
            <a:spAutoFit/>
          </a:bodyPr>
          <a:lstStyle/>
          <a:p>
            <a:pPr marL="285750" indent="-285750" algn="just">
              <a:buFont typeface="Arial" panose="020B0604020202020204" pitchFamily="34" charset="0"/>
              <a:buChar char="•"/>
            </a:pPr>
            <a:endParaRPr lang="es-UY" sz="2400" dirty="0"/>
          </a:p>
        </p:txBody>
      </p:sp>
      <p:sp>
        <p:nvSpPr>
          <p:cNvPr id="4" name="Rectángulo 3"/>
          <p:cNvSpPr/>
          <p:nvPr/>
        </p:nvSpPr>
        <p:spPr>
          <a:xfrm>
            <a:off x="1015381" y="2431170"/>
            <a:ext cx="10161237" cy="923330"/>
          </a:xfrm>
          <a:prstGeom prst="rect">
            <a:avLst/>
          </a:prstGeom>
        </p:spPr>
        <p:txBody>
          <a:bodyPr wrap="square">
            <a:spAutoFit/>
          </a:bodyPr>
          <a:lstStyle/>
          <a:p>
            <a:endParaRPr lang="es-UY" dirty="0"/>
          </a:p>
          <a:p>
            <a:endParaRPr lang="es-UY" dirty="0"/>
          </a:p>
          <a:p>
            <a:endParaRPr lang="es-UY" dirty="0"/>
          </a:p>
        </p:txBody>
      </p:sp>
      <p:sp>
        <p:nvSpPr>
          <p:cNvPr id="11" name="CuadroTexto 10"/>
          <p:cNvSpPr txBox="1"/>
          <p:nvPr/>
        </p:nvSpPr>
        <p:spPr>
          <a:xfrm>
            <a:off x="3012000" y="3791320"/>
            <a:ext cx="5572461" cy="369332"/>
          </a:xfrm>
          <a:prstGeom prst="rect">
            <a:avLst/>
          </a:prstGeom>
          <a:noFill/>
        </p:spPr>
        <p:txBody>
          <a:bodyPr wrap="square" rtlCol="0">
            <a:spAutoFit/>
          </a:bodyPr>
          <a:lstStyle/>
          <a:p>
            <a:r>
              <a:rPr lang="en-GB" dirty="0" smtClean="0"/>
              <a:t> </a:t>
            </a:r>
            <a:endParaRPr lang="en-GB" dirty="0"/>
          </a:p>
        </p:txBody>
      </p:sp>
      <p:pic>
        <p:nvPicPr>
          <p:cNvPr id="10" name="Imagen 9"/>
          <p:cNvPicPr>
            <a:picLocks noChangeAspect="1"/>
          </p:cNvPicPr>
          <p:nvPr/>
        </p:nvPicPr>
        <p:blipFill>
          <a:blip r:embed="rId3"/>
          <a:stretch>
            <a:fillRect/>
          </a:stretch>
        </p:blipFill>
        <p:spPr>
          <a:xfrm>
            <a:off x="27348" y="71226"/>
            <a:ext cx="1068207" cy="1095250"/>
          </a:xfrm>
          <a:prstGeom prst="rect">
            <a:avLst/>
          </a:prstGeom>
        </p:spPr>
      </p:pic>
    </p:spTree>
    <p:extLst>
      <p:ext uri="{BB962C8B-B14F-4D97-AF65-F5344CB8AC3E}">
        <p14:creationId xmlns:p14="http://schemas.microsoft.com/office/powerpoint/2010/main" val="1156985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7" name="CuadroTexto 6"/>
          <p:cNvSpPr txBox="1"/>
          <p:nvPr/>
        </p:nvSpPr>
        <p:spPr>
          <a:xfrm>
            <a:off x="2369963" y="1165458"/>
            <a:ext cx="7834184" cy="31046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500" b="1" i="0" u="none" strike="noStrike" kern="1200" cap="none" spc="0" normalizeH="0" baseline="0" noProof="0" dirty="0" smtClean="0">
                <a:ln>
                  <a:noFill/>
                </a:ln>
                <a:solidFill>
                  <a:srgbClr val="0070C0"/>
                </a:solidFill>
                <a:effectLst/>
                <a:uLnTx/>
                <a:uFillTx/>
                <a:latin typeface="Calibri"/>
                <a:ea typeface="+mn-ea"/>
                <a:cs typeface="+mn-cs"/>
              </a:rPr>
              <a:t>For more information: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25" b="1" i="0" u="none" strike="noStrike" kern="1200" cap="none" spc="0" normalizeH="0" baseline="0" noProof="0" dirty="0" smtClean="0">
              <a:ln>
                <a:noFill/>
              </a:ln>
              <a:solidFill>
                <a:srgbClr val="0070C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25" b="0" i="0" u="none" strike="noStrike" kern="1200" cap="none" spc="0" normalizeH="0" baseline="0" noProof="0" dirty="0" smtClean="0">
                <a:ln>
                  <a:noFill/>
                </a:ln>
                <a:solidFill>
                  <a:srgbClr val="0070C0"/>
                </a:solidFill>
                <a:effectLst/>
                <a:uLnTx/>
                <a:uFillTx/>
                <a:latin typeface="Calibri"/>
                <a:ea typeface="+mn-ea"/>
                <a:cs typeface="+mn-cs"/>
                <a:hlinkClick r:id="rId3"/>
              </a:rPr>
              <a:t>SAGA@unesco.org</a:t>
            </a:r>
            <a:endParaRPr kumimoji="0" lang="en-GB" sz="3225" b="0" i="0" u="none" strike="noStrike" kern="1200" cap="none" spc="0" normalizeH="0" baseline="0" noProof="0" dirty="0" smtClean="0">
              <a:ln>
                <a:noFill/>
              </a:ln>
              <a:solidFill>
                <a:srgbClr val="0070C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25" b="0" i="0" u="none" strike="noStrike" kern="1200" cap="none" spc="0" normalizeH="0" baseline="0" noProof="0" dirty="0" smtClean="0">
              <a:ln>
                <a:noFill/>
              </a:ln>
              <a:solidFill>
                <a:srgbClr val="0070C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smtClean="0">
                <a:ln>
                  <a:noFill/>
                </a:ln>
                <a:solidFill>
                  <a:srgbClr val="0070C0"/>
                </a:solidFill>
                <a:effectLst/>
                <a:uLnTx/>
                <a:uFillTx/>
                <a:latin typeface="Calibri"/>
                <a:ea typeface="+mn-ea"/>
                <a:cs typeface="+mn-cs"/>
                <a:hlinkClick r:id="rId4"/>
              </a:rPr>
              <a:t>http://www.unesco.org/new/en/saga</a:t>
            </a:r>
            <a:endParaRPr kumimoji="0" lang="en-GB" sz="2700" b="0" i="0" u="none" strike="noStrike" kern="1200" cap="none" spc="0" normalizeH="0" baseline="0" noProof="0" dirty="0" smtClean="0">
              <a:ln>
                <a:noFill/>
              </a:ln>
              <a:solidFill>
                <a:srgbClr val="0070C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0070C0"/>
              </a:solidFill>
              <a:effectLst/>
              <a:uLnTx/>
              <a:uFillTx/>
              <a:latin typeface="Calibri"/>
              <a:ea typeface="+mn-ea"/>
              <a:cs typeface="+mn-cs"/>
            </a:endParaRPr>
          </a:p>
        </p:txBody>
      </p:sp>
      <p:sp>
        <p:nvSpPr>
          <p:cNvPr id="10" name="11 Rectángulo"/>
          <p:cNvSpPr/>
          <p:nvPr/>
        </p:nvSpPr>
        <p:spPr>
          <a:xfrm>
            <a:off x="1958609" y="4701041"/>
            <a:ext cx="8656889" cy="1169551"/>
          </a:xfrm>
          <a:prstGeom prst="rect">
            <a:avLst/>
          </a:prstGeom>
        </p:spPr>
        <p:txBody>
          <a:bodyPr wrap="square">
            <a:spAutoFit/>
          </a:bodyPr>
          <a:lstStyle/>
          <a:p>
            <a:pPr marL="0" marR="0" lvl="0" indent="0" algn="ctr" defTabSz="914400" rtl="0" eaLnBrk="1" fontAlgn="auto" latinLnBrk="0" hangingPunct="1">
              <a:spcBef>
                <a:spcPts val="0"/>
              </a:spcBef>
              <a:spcAft>
                <a:spcPts val="600"/>
              </a:spcAft>
              <a:buClrTx/>
              <a:buSzTx/>
              <a:buFontTx/>
              <a:buNone/>
              <a:tabLst/>
              <a:defRPr/>
            </a:pPr>
            <a:r>
              <a:rPr kumimoji="0" lang="en-GB" sz="2000" b="1" i="0" u="none" strike="noStrike" kern="1200" cap="none" spc="0" normalizeH="0" baseline="0" noProof="0" dirty="0" smtClean="0">
                <a:ln>
                  <a:noFill/>
                </a:ln>
                <a:solidFill>
                  <a:srgbClr val="0070C0"/>
                </a:solidFill>
                <a:effectLst/>
                <a:uLnTx/>
                <a:uFillTx/>
                <a:latin typeface="Calibri" panose="020F0502020204030204"/>
                <a:ea typeface="+mn-ea"/>
                <a:cs typeface="+mn-cs"/>
              </a:rPr>
              <a:t>Ernesto Fernández Polcuch</a:t>
            </a:r>
          </a:p>
          <a:p>
            <a:pPr marL="0" marR="0" lvl="0" indent="0" algn="ctr" defTabSz="914400" rtl="0" eaLnBrk="1" fontAlgn="auto" latinLnBrk="0" hangingPunct="1">
              <a:spcBef>
                <a:spcPts val="0"/>
              </a:spcBef>
              <a:spcAft>
                <a:spcPts val="600"/>
              </a:spcAft>
              <a:buClrTx/>
              <a:buSzTx/>
              <a:buFontTx/>
              <a:buNone/>
              <a:tabLst/>
              <a:defRPr/>
            </a:pPr>
            <a:r>
              <a:rPr kumimoji="0" lang="en-GB" sz="2000" b="1" i="0" u="none" strike="noStrike" kern="1200" cap="none" spc="0" normalizeH="0" baseline="0" noProof="0" dirty="0" smtClean="0">
                <a:ln>
                  <a:noFill/>
                </a:ln>
                <a:solidFill>
                  <a:srgbClr val="0070C0"/>
                </a:solidFill>
                <a:effectLst/>
                <a:uLnTx/>
                <a:uFillTx/>
                <a:latin typeface="Calibri" panose="020F0502020204030204"/>
                <a:ea typeface="+mn-ea"/>
                <a:cs typeface="+mn-cs"/>
              </a:rPr>
              <a:t>e.fernandez-polcuch@unesco.org</a:t>
            </a:r>
          </a:p>
          <a:p>
            <a:pPr marL="0" marR="0" lvl="0" indent="0" algn="ctr" defTabSz="914400" rtl="0" eaLnBrk="1" fontAlgn="auto" latinLnBrk="0" hangingPunct="1">
              <a:spcBef>
                <a:spcPts val="0"/>
              </a:spcBef>
              <a:spcAft>
                <a:spcPts val="600"/>
              </a:spcAft>
              <a:buClrTx/>
              <a:buSzTx/>
              <a:buFontTx/>
              <a:buNone/>
              <a:tabLst/>
              <a:defRPr/>
            </a:pPr>
            <a:r>
              <a:rPr kumimoji="0" lang="en-GB" sz="2000" b="1" i="0" u="none" strike="noStrike" kern="1200" cap="none" spc="0" normalizeH="0" baseline="0" noProof="0" dirty="0" smtClean="0">
                <a:ln>
                  <a:noFill/>
                </a:ln>
                <a:solidFill>
                  <a:srgbClr val="0070C0"/>
                </a:solidFill>
                <a:effectLst/>
                <a:uLnTx/>
                <a:uFillTx/>
                <a:latin typeface="Calibri" panose="020F0502020204030204"/>
                <a:ea typeface="+mn-ea"/>
                <a:cs typeface="+mn-cs"/>
              </a:rPr>
              <a:t>@</a:t>
            </a:r>
            <a:r>
              <a:rPr kumimoji="0" lang="en-GB" sz="2000" b="1" i="0" u="none" strike="noStrike" kern="1200" cap="none" spc="0" normalizeH="0" baseline="0" noProof="0" dirty="0" err="1" smtClean="0">
                <a:ln>
                  <a:noFill/>
                </a:ln>
                <a:solidFill>
                  <a:srgbClr val="0070C0"/>
                </a:solidFill>
                <a:effectLst/>
                <a:uLnTx/>
                <a:uFillTx/>
                <a:latin typeface="Calibri" panose="020F0502020204030204"/>
                <a:ea typeface="+mn-ea"/>
                <a:cs typeface="+mn-cs"/>
              </a:rPr>
              <a:t>efpolcuch</a:t>
            </a:r>
            <a:endParaRPr kumimoji="0" lang="en-GB" sz="2000" b="1" i="0" u="none" strike="noStrike" kern="1200" cap="none" spc="0" normalizeH="0" baseline="0" noProof="0" dirty="0" smtClean="0">
              <a:ln>
                <a:noFill/>
              </a:ln>
              <a:solidFill>
                <a:srgbClr val="0070C0"/>
              </a:solidFill>
              <a:effectLst/>
              <a:uLnTx/>
              <a:uFillTx/>
              <a:latin typeface="Calibri" panose="020F0502020204030204"/>
              <a:ea typeface="+mn-ea"/>
              <a:cs typeface="+mn-cs"/>
            </a:endParaRPr>
          </a:p>
        </p:txBody>
      </p:sp>
      <p:pic>
        <p:nvPicPr>
          <p:cNvPr id="5" name="Imagen 4"/>
          <p:cNvPicPr>
            <a:picLocks noChangeAspect="1"/>
          </p:cNvPicPr>
          <p:nvPr/>
        </p:nvPicPr>
        <p:blipFill>
          <a:blip r:embed="rId5"/>
          <a:stretch>
            <a:fillRect/>
          </a:stretch>
        </p:blipFill>
        <p:spPr>
          <a:xfrm>
            <a:off x="27348" y="71226"/>
            <a:ext cx="1068207" cy="1095250"/>
          </a:xfrm>
          <a:prstGeom prst="rect">
            <a:avLst/>
          </a:prstGeom>
        </p:spPr>
      </p:pic>
    </p:spTree>
    <p:extLst>
      <p:ext uri="{BB962C8B-B14F-4D97-AF65-F5344CB8AC3E}">
        <p14:creationId xmlns:p14="http://schemas.microsoft.com/office/powerpoint/2010/main" val="165003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4" name="Título 1"/>
          <p:cNvSpPr txBox="1">
            <a:spLocks/>
          </p:cNvSpPr>
          <p:nvPr/>
        </p:nvSpPr>
        <p:spPr>
          <a:xfrm>
            <a:off x="560279" y="1013370"/>
            <a:ext cx="10515600"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rgbClr val="0070C0"/>
                </a:solidFill>
                <a:latin typeface="+mn-lt"/>
              </a:rPr>
              <a:t>L’Oréal-UNESCO</a:t>
            </a:r>
          </a:p>
          <a:p>
            <a:pPr algn="ctr"/>
            <a:r>
              <a:rPr lang="en-US" sz="4800" b="1" dirty="0" smtClean="0">
                <a:solidFill>
                  <a:srgbClr val="0070C0"/>
                </a:solidFill>
                <a:latin typeface="+mn-lt"/>
              </a:rPr>
              <a:t>For Women in Science </a:t>
            </a:r>
            <a:r>
              <a:rPr lang="en-US" sz="4800" b="1" dirty="0" err="1" smtClean="0">
                <a:solidFill>
                  <a:srgbClr val="0070C0"/>
                </a:solidFill>
                <a:latin typeface="+mn-lt"/>
              </a:rPr>
              <a:t>Programme</a:t>
            </a:r>
            <a:endParaRPr lang="en-US" sz="4800" b="1" dirty="0" smtClean="0">
              <a:solidFill>
                <a:srgbClr val="0070C0"/>
              </a:solidFill>
              <a:latin typeface="+mn-lt"/>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41"/>
            <a:ext cx="1432011" cy="1464263"/>
          </a:xfrm>
          <a:prstGeom prst="rect">
            <a:avLst/>
          </a:prstGeom>
        </p:spPr>
      </p:pic>
      <p:pic>
        <p:nvPicPr>
          <p:cNvPr id="2" name="Imagen 1"/>
          <p:cNvPicPr>
            <a:picLocks noChangeAspect="1"/>
          </p:cNvPicPr>
          <p:nvPr/>
        </p:nvPicPr>
        <p:blipFill>
          <a:blip r:embed="rId4"/>
          <a:stretch>
            <a:fillRect/>
          </a:stretch>
        </p:blipFill>
        <p:spPr>
          <a:xfrm>
            <a:off x="10472779" y="20373"/>
            <a:ext cx="1719221" cy="1652159"/>
          </a:xfrm>
          <a:prstGeom prst="rect">
            <a:avLst/>
          </a:prstGeom>
        </p:spPr>
      </p:pic>
      <p:sp>
        <p:nvSpPr>
          <p:cNvPr id="8" name="Rectángulo 7"/>
          <p:cNvSpPr/>
          <p:nvPr/>
        </p:nvSpPr>
        <p:spPr>
          <a:xfrm>
            <a:off x="2610620" y="2437610"/>
            <a:ext cx="5918199" cy="3539430"/>
          </a:xfrm>
          <a:prstGeom prst="rect">
            <a:avLst/>
          </a:prstGeom>
        </p:spPr>
        <p:txBody>
          <a:bodyPr wrap="square">
            <a:spAutoFit/>
          </a:bodyPr>
          <a:lstStyle/>
          <a:p>
            <a:pPr marL="285750" indent="-285750">
              <a:buFont typeface="Arial" panose="020B0604020202020204" pitchFamily="34" charset="0"/>
              <a:buChar char="•"/>
            </a:pPr>
            <a:r>
              <a:rPr lang="en-GB" sz="2800" dirty="0" smtClean="0"/>
              <a:t>Established in 1998, to</a:t>
            </a:r>
            <a:endParaRPr lang="en-GB" sz="2800" dirty="0"/>
          </a:p>
          <a:p>
            <a:pPr marL="742950" lvl="1" indent="-285750">
              <a:buFont typeface="Arial" panose="020B0604020202020204" pitchFamily="34" charset="0"/>
              <a:buChar char="•"/>
            </a:pPr>
            <a:r>
              <a:rPr lang="en-GB" sz="2800" dirty="0" smtClean="0"/>
              <a:t>Recognize </a:t>
            </a:r>
            <a:r>
              <a:rPr lang="en-GB" sz="2800" dirty="0"/>
              <a:t>women’s contribution to science and the scientific agenda</a:t>
            </a:r>
          </a:p>
          <a:p>
            <a:pPr marL="742950" lvl="1" indent="-285750">
              <a:buFont typeface="Arial" panose="020B0604020202020204" pitchFamily="34" charset="0"/>
              <a:buChar char="•"/>
            </a:pPr>
            <a:r>
              <a:rPr lang="en-GB" sz="2800" dirty="0"/>
              <a:t>Encourage more young women to take up science careers and promote careers of promising young women </a:t>
            </a:r>
            <a:r>
              <a:rPr lang="en-GB" sz="2800" dirty="0" smtClean="0"/>
              <a:t>researchers</a:t>
            </a:r>
            <a:endParaRPr lang="en-GB" sz="2800" dirty="0"/>
          </a:p>
        </p:txBody>
      </p:sp>
      <p:pic>
        <p:nvPicPr>
          <p:cNvPr id="10" name="Picture 9" descr="C:\Users\l_hoareau\AppData\Local\Microsoft\Windows\Temporary Internet Files\Content.Outlook\C8XKXUL7\38b925c4db (002).jpg"/>
          <p:cNvPicPr/>
          <p:nvPr/>
        </p:nvPicPr>
        <p:blipFill>
          <a:blip r:embed="rId5">
            <a:extLst>
              <a:ext uri="{28A0092B-C50C-407E-A947-70E740481C1C}">
                <a14:useLocalDpi xmlns:a14="http://schemas.microsoft.com/office/drawing/2010/main" val="0"/>
              </a:ext>
            </a:extLst>
          </a:blip>
          <a:srcRect/>
          <a:stretch>
            <a:fillRect/>
          </a:stretch>
        </p:blipFill>
        <p:spPr bwMode="auto">
          <a:xfrm>
            <a:off x="8302171" y="4165600"/>
            <a:ext cx="3889829" cy="2815771"/>
          </a:xfrm>
          <a:prstGeom prst="rect">
            <a:avLst/>
          </a:prstGeom>
          <a:noFill/>
          <a:ln>
            <a:noFill/>
          </a:ln>
        </p:spPr>
      </p:pic>
    </p:spTree>
    <p:extLst>
      <p:ext uri="{BB962C8B-B14F-4D97-AF65-F5344CB8AC3E}">
        <p14:creationId xmlns:p14="http://schemas.microsoft.com/office/powerpoint/2010/main" val="2727408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4" name="Título 1"/>
          <p:cNvSpPr txBox="1">
            <a:spLocks/>
          </p:cNvSpPr>
          <p:nvPr/>
        </p:nvSpPr>
        <p:spPr>
          <a:xfrm>
            <a:off x="560279" y="1013370"/>
            <a:ext cx="10515600"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rgbClr val="0070C0"/>
                </a:solidFill>
                <a:latin typeface="+mn-lt"/>
              </a:rPr>
              <a:t>L’Oréal-UNESCO</a:t>
            </a:r>
          </a:p>
          <a:p>
            <a:pPr algn="ctr"/>
            <a:r>
              <a:rPr lang="en-US" sz="4800" b="1" dirty="0" smtClean="0">
                <a:solidFill>
                  <a:srgbClr val="0070C0"/>
                </a:solidFill>
                <a:latin typeface="+mn-lt"/>
              </a:rPr>
              <a:t>For Women in Science </a:t>
            </a:r>
            <a:r>
              <a:rPr lang="en-US" sz="4800" b="1" dirty="0" err="1" smtClean="0">
                <a:solidFill>
                  <a:srgbClr val="0070C0"/>
                </a:solidFill>
                <a:latin typeface="+mn-lt"/>
              </a:rPr>
              <a:t>Programme</a:t>
            </a:r>
            <a:endParaRPr lang="en-US" sz="4800" b="1" dirty="0" smtClean="0">
              <a:solidFill>
                <a:srgbClr val="0070C0"/>
              </a:solidFill>
              <a:latin typeface="+mn-lt"/>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41"/>
            <a:ext cx="1432011" cy="1464263"/>
          </a:xfrm>
          <a:prstGeom prst="rect">
            <a:avLst/>
          </a:prstGeom>
        </p:spPr>
      </p:pic>
      <p:pic>
        <p:nvPicPr>
          <p:cNvPr id="2" name="Imagen 1"/>
          <p:cNvPicPr>
            <a:picLocks noChangeAspect="1"/>
          </p:cNvPicPr>
          <p:nvPr/>
        </p:nvPicPr>
        <p:blipFill>
          <a:blip r:embed="rId4"/>
          <a:stretch>
            <a:fillRect/>
          </a:stretch>
        </p:blipFill>
        <p:spPr>
          <a:xfrm>
            <a:off x="10472779" y="-10922"/>
            <a:ext cx="1719221" cy="1652159"/>
          </a:xfrm>
          <a:prstGeom prst="rect">
            <a:avLst/>
          </a:prstGeom>
        </p:spPr>
      </p:pic>
      <p:sp>
        <p:nvSpPr>
          <p:cNvPr id="8" name="Rectángulo 7"/>
          <p:cNvSpPr/>
          <p:nvPr/>
        </p:nvSpPr>
        <p:spPr>
          <a:xfrm>
            <a:off x="2481943" y="2494428"/>
            <a:ext cx="9521371" cy="4401205"/>
          </a:xfrm>
          <a:prstGeom prst="rect">
            <a:avLst/>
          </a:prstGeom>
        </p:spPr>
        <p:txBody>
          <a:bodyPr wrap="square">
            <a:spAutoFit/>
          </a:bodyPr>
          <a:lstStyle/>
          <a:p>
            <a:pPr marL="285750" indent="-285750">
              <a:buFont typeface="Arial" panose="020B0604020202020204" pitchFamily="34" charset="0"/>
              <a:buChar char="•"/>
            </a:pPr>
            <a:r>
              <a:rPr lang="en-GB" sz="2800" dirty="0" smtClean="0"/>
              <a:t>Every year:</a:t>
            </a:r>
          </a:p>
          <a:p>
            <a:pPr marL="742950" lvl="1" indent="-285750">
              <a:buFont typeface="Arial" panose="020B0604020202020204" pitchFamily="34" charset="0"/>
              <a:buChar char="•"/>
            </a:pPr>
            <a:r>
              <a:rPr lang="en-GB" sz="2800" dirty="0" smtClean="0"/>
              <a:t>5 </a:t>
            </a:r>
            <a:r>
              <a:rPr lang="en-GB" sz="2800" dirty="0"/>
              <a:t>Laureates – one per region </a:t>
            </a:r>
          </a:p>
          <a:p>
            <a:pPr marL="742950" lvl="1" indent="-285750">
              <a:buFont typeface="Arial" panose="020B0604020202020204" pitchFamily="34" charset="0"/>
              <a:buChar char="•"/>
            </a:pPr>
            <a:r>
              <a:rPr lang="en-GB" sz="2800" dirty="0"/>
              <a:t>15 International Rising Talents (until 2015 </a:t>
            </a:r>
            <a:r>
              <a:rPr lang="en-GB" sz="2800" dirty="0" smtClean="0"/>
              <a:t>Intl. Fellowships</a:t>
            </a:r>
            <a:r>
              <a:rPr lang="en-GB" sz="2800" dirty="0"/>
              <a:t>)</a:t>
            </a:r>
          </a:p>
          <a:p>
            <a:pPr marL="742950" lvl="1" indent="-285750">
              <a:buFont typeface="Arial" panose="020B0604020202020204" pitchFamily="34" charset="0"/>
              <a:buChar char="•"/>
            </a:pPr>
            <a:r>
              <a:rPr lang="en-GB" sz="2800" dirty="0"/>
              <a:t>4 regional programmes - 19 Fellowships </a:t>
            </a:r>
          </a:p>
          <a:p>
            <a:pPr marL="742950" lvl="1" indent="-285750">
              <a:buFont typeface="Arial" panose="020B0604020202020204" pitchFamily="34" charset="0"/>
              <a:buChar char="•"/>
            </a:pPr>
            <a:r>
              <a:rPr lang="en-GB" sz="2800" dirty="0"/>
              <a:t>43 national programmes - 217 Fellowships</a:t>
            </a:r>
          </a:p>
          <a:p>
            <a:pPr marL="285750" indent="-285750">
              <a:buFont typeface="Arial" panose="020B0604020202020204" pitchFamily="34" charset="0"/>
              <a:buChar char="•"/>
            </a:pPr>
            <a:r>
              <a:rPr lang="es-US" sz="2800" dirty="0" smtClean="0"/>
              <a:t>Up to </a:t>
            </a:r>
            <a:r>
              <a:rPr lang="es-US" sz="2800" dirty="0" err="1" smtClean="0"/>
              <a:t>now</a:t>
            </a:r>
            <a:r>
              <a:rPr lang="es-US" sz="2800" dirty="0" smtClean="0"/>
              <a:t>:</a:t>
            </a:r>
            <a:endParaRPr lang="en-GB" sz="2800" dirty="0" smtClean="0"/>
          </a:p>
          <a:p>
            <a:pPr marL="742950" lvl="1" indent="-285750">
              <a:buFont typeface="Arial" panose="020B0604020202020204" pitchFamily="34" charset="0"/>
              <a:buChar char="•"/>
            </a:pPr>
            <a:r>
              <a:rPr lang="en-GB" sz="2800" dirty="0" smtClean="0"/>
              <a:t>92 laureates</a:t>
            </a:r>
          </a:p>
          <a:p>
            <a:pPr marL="742950" lvl="1" indent="-285750">
              <a:buFont typeface="Arial" panose="020B0604020202020204" pitchFamily="34" charset="0"/>
              <a:buChar char="•"/>
            </a:pPr>
            <a:r>
              <a:rPr lang="en-GB" sz="2800" dirty="0" smtClean="0"/>
              <a:t>250 Fellowships given worldwide</a:t>
            </a:r>
          </a:p>
          <a:p>
            <a:pPr marL="742950" lvl="1" indent="-285750">
              <a:buFont typeface="Arial" panose="020B0604020202020204" pitchFamily="34" charset="0"/>
              <a:buChar char="•"/>
            </a:pPr>
            <a:r>
              <a:rPr lang="en-GB" sz="2800" dirty="0" smtClean="0"/>
              <a:t>2530 </a:t>
            </a:r>
            <a:r>
              <a:rPr lang="en-GB" sz="2800" dirty="0"/>
              <a:t>promising young women scientists supported</a:t>
            </a:r>
          </a:p>
          <a:p>
            <a:pPr marL="742950" lvl="1" indent="-285750">
              <a:buFont typeface="Arial" panose="020B0604020202020204" pitchFamily="34" charset="0"/>
              <a:buChar char="•"/>
            </a:pPr>
            <a:r>
              <a:rPr lang="en-GB" sz="2800" dirty="0" smtClean="0"/>
              <a:t>From 115 </a:t>
            </a:r>
            <a:r>
              <a:rPr lang="en-GB" sz="2800" dirty="0"/>
              <a:t>countries </a:t>
            </a:r>
          </a:p>
        </p:txBody>
      </p:sp>
      <p:pic>
        <p:nvPicPr>
          <p:cNvPr id="10" name="Picture 2" descr="Le programme « Pour les Femmes et la Science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554" y="5328786"/>
            <a:ext cx="2710914" cy="1388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0475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29" y="-297"/>
            <a:ext cx="12193057" cy="6858594"/>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41"/>
            <a:ext cx="1432011" cy="1464263"/>
          </a:xfrm>
          <a:prstGeom prst="rect">
            <a:avLst/>
          </a:prstGeom>
        </p:spPr>
      </p:pic>
      <p:sp>
        <p:nvSpPr>
          <p:cNvPr id="9" name="Título 1"/>
          <p:cNvSpPr txBox="1">
            <a:spLocks/>
          </p:cNvSpPr>
          <p:nvPr/>
        </p:nvSpPr>
        <p:spPr>
          <a:xfrm>
            <a:off x="560279" y="10133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UY" b="1" dirty="0">
              <a:solidFill>
                <a:srgbClr val="0070C0"/>
              </a:solidFill>
              <a:latin typeface="Calibri" panose="020F0502020204030204"/>
            </a:endParaRPr>
          </a:p>
        </p:txBody>
      </p:sp>
      <p:sp>
        <p:nvSpPr>
          <p:cNvPr id="2" name="Título 1"/>
          <p:cNvSpPr>
            <a:spLocks noGrp="1"/>
          </p:cNvSpPr>
          <p:nvPr>
            <p:ph type="title"/>
          </p:nvPr>
        </p:nvSpPr>
        <p:spPr>
          <a:xfrm>
            <a:off x="818221" y="1376818"/>
            <a:ext cx="10773542" cy="745793"/>
          </a:xfrm>
        </p:spPr>
        <p:txBody>
          <a:bodyPr>
            <a:noAutofit/>
          </a:bodyPr>
          <a:lstStyle/>
          <a:p>
            <a:pPr algn="ctr"/>
            <a:r>
              <a:rPr lang="es-UY" sz="3600" b="1" dirty="0" err="1" smtClean="0">
                <a:solidFill>
                  <a:srgbClr val="0070C0"/>
                </a:solidFill>
                <a:latin typeface="+mn-lt"/>
              </a:rPr>
              <a:t>Sign</a:t>
            </a:r>
            <a:r>
              <a:rPr lang="es-UY" sz="3600" b="1" dirty="0" smtClean="0">
                <a:solidFill>
                  <a:srgbClr val="0070C0"/>
                </a:solidFill>
                <a:latin typeface="+mn-lt"/>
              </a:rPr>
              <a:t> and </a:t>
            </a:r>
            <a:r>
              <a:rPr lang="es-UY" sz="3600" b="1" dirty="0" err="1" smtClean="0">
                <a:solidFill>
                  <a:srgbClr val="0070C0"/>
                </a:solidFill>
                <a:latin typeface="+mn-lt"/>
              </a:rPr>
              <a:t>promote</a:t>
            </a:r>
            <a:r>
              <a:rPr lang="es-UY" sz="3600" b="1" dirty="0" smtClean="0">
                <a:solidFill>
                  <a:srgbClr val="0070C0"/>
                </a:solidFill>
                <a:latin typeface="+mn-lt"/>
              </a:rPr>
              <a:t> </a:t>
            </a:r>
            <a:r>
              <a:rPr lang="es-UY" sz="3600" b="1" dirty="0" err="1" smtClean="0">
                <a:solidFill>
                  <a:srgbClr val="0070C0"/>
                </a:solidFill>
                <a:latin typeface="+mn-lt"/>
              </a:rPr>
              <a:t>the</a:t>
            </a:r>
            <a:r>
              <a:rPr lang="es-UY" sz="3600" b="1" dirty="0" smtClean="0">
                <a:solidFill>
                  <a:srgbClr val="0070C0"/>
                </a:solidFill>
                <a:latin typeface="+mn-lt"/>
              </a:rPr>
              <a:t> </a:t>
            </a:r>
            <a:r>
              <a:rPr lang="es-UY" sz="3600" b="1" dirty="0" err="1" smtClean="0">
                <a:solidFill>
                  <a:srgbClr val="0070C0"/>
                </a:solidFill>
                <a:latin typeface="+mn-lt"/>
              </a:rPr>
              <a:t>For</a:t>
            </a:r>
            <a:r>
              <a:rPr lang="es-UY" sz="3600" b="1" dirty="0" smtClean="0">
                <a:solidFill>
                  <a:srgbClr val="0070C0"/>
                </a:solidFill>
                <a:latin typeface="+mn-lt"/>
              </a:rPr>
              <a:t> </a:t>
            </a:r>
            <a:r>
              <a:rPr lang="es-UY" sz="3600" b="1" dirty="0" err="1">
                <a:solidFill>
                  <a:srgbClr val="0070C0"/>
                </a:solidFill>
                <a:latin typeface="+mn-lt"/>
              </a:rPr>
              <a:t>W</a:t>
            </a:r>
            <a:r>
              <a:rPr lang="es-UY" sz="3600" b="1" dirty="0" err="1" smtClean="0">
                <a:solidFill>
                  <a:srgbClr val="0070C0"/>
                </a:solidFill>
                <a:latin typeface="+mn-lt"/>
              </a:rPr>
              <a:t>omen</a:t>
            </a:r>
            <a:r>
              <a:rPr lang="es-UY" sz="3600" b="1" dirty="0" smtClean="0">
                <a:solidFill>
                  <a:srgbClr val="0070C0"/>
                </a:solidFill>
                <a:latin typeface="+mn-lt"/>
              </a:rPr>
              <a:t> in </a:t>
            </a:r>
            <a:r>
              <a:rPr lang="es-UY" sz="3600" b="1" dirty="0" err="1" smtClean="0">
                <a:solidFill>
                  <a:srgbClr val="0070C0"/>
                </a:solidFill>
                <a:latin typeface="+mn-lt"/>
              </a:rPr>
              <a:t>Science</a:t>
            </a:r>
            <a:r>
              <a:rPr lang="es-UY" sz="3600" b="1" dirty="0" smtClean="0">
                <a:solidFill>
                  <a:srgbClr val="0070C0"/>
                </a:solidFill>
                <a:latin typeface="+mn-lt"/>
              </a:rPr>
              <a:t> </a:t>
            </a:r>
            <a:r>
              <a:rPr lang="es-UY" sz="3600" b="1" dirty="0" err="1" smtClean="0">
                <a:solidFill>
                  <a:srgbClr val="0070C0"/>
                </a:solidFill>
                <a:latin typeface="+mn-lt"/>
              </a:rPr>
              <a:t>Manifesto</a:t>
            </a:r>
            <a:r>
              <a:rPr lang="es-UY" sz="3600" b="1" dirty="0" smtClean="0">
                <a:solidFill>
                  <a:srgbClr val="0070C0"/>
                </a:solidFill>
                <a:latin typeface="+mn-lt"/>
              </a:rPr>
              <a:t>!</a:t>
            </a:r>
            <a:endParaRPr lang="es-UY" sz="3600" b="1" dirty="0">
              <a:solidFill>
                <a:srgbClr val="0070C0"/>
              </a:solidFill>
              <a:latin typeface="+mn-lt"/>
            </a:endParaRPr>
          </a:p>
        </p:txBody>
      </p:sp>
      <p:sp>
        <p:nvSpPr>
          <p:cNvPr id="3" name="Rectángulo 2"/>
          <p:cNvSpPr/>
          <p:nvPr/>
        </p:nvSpPr>
        <p:spPr>
          <a:xfrm>
            <a:off x="1004046" y="2338933"/>
            <a:ext cx="9236195" cy="461665"/>
          </a:xfrm>
          <a:prstGeom prst="rect">
            <a:avLst/>
          </a:prstGeom>
        </p:spPr>
        <p:txBody>
          <a:bodyPr wrap="square">
            <a:spAutoFit/>
          </a:bodyPr>
          <a:lstStyle/>
          <a:p>
            <a:pPr marL="285750" indent="-285750" algn="just">
              <a:buFont typeface="Arial" panose="020B0604020202020204" pitchFamily="34" charset="0"/>
              <a:buChar char="•"/>
            </a:pPr>
            <a:endParaRPr lang="es-UY" sz="2400" dirty="0">
              <a:solidFill>
                <a:prstClr val="black"/>
              </a:solidFill>
            </a:endParaRPr>
          </a:p>
        </p:txBody>
      </p:sp>
      <p:sp>
        <p:nvSpPr>
          <p:cNvPr id="4" name="Rectángulo 3"/>
          <p:cNvSpPr/>
          <p:nvPr/>
        </p:nvSpPr>
        <p:spPr>
          <a:xfrm>
            <a:off x="1004046" y="2800598"/>
            <a:ext cx="10161237" cy="646331"/>
          </a:xfrm>
          <a:prstGeom prst="rect">
            <a:avLst/>
          </a:prstGeom>
        </p:spPr>
        <p:txBody>
          <a:bodyPr wrap="square">
            <a:spAutoFit/>
          </a:bodyPr>
          <a:lstStyle/>
          <a:p>
            <a:endParaRPr lang="es-UY" dirty="0">
              <a:solidFill>
                <a:prstClr val="black"/>
              </a:solidFill>
            </a:endParaRPr>
          </a:p>
          <a:p>
            <a:endParaRPr lang="es-UY" dirty="0">
              <a:solidFill>
                <a:prstClr val="black"/>
              </a:solidFill>
            </a:endParaRPr>
          </a:p>
        </p:txBody>
      </p:sp>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6690" y="30396"/>
            <a:ext cx="1484764" cy="1518918"/>
          </a:xfrm>
          <a:prstGeom prst="rect">
            <a:avLst/>
          </a:prstGeom>
        </p:spPr>
      </p:pic>
      <p:sp>
        <p:nvSpPr>
          <p:cNvPr id="10" name="CuadroTexto 9"/>
          <p:cNvSpPr txBox="1"/>
          <p:nvPr/>
        </p:nvSpPr>
        <p:spPr>
          <a:xfrm>
            <a:off x="1004046" y="2438545"/>
            <a:ext cx="10587717" cy="4401205"/>
          </a:xfrm>
          <a:prstGeom prst="rect">
            <a:avLst/>
          </a:prstGeom>
          <a:noFill/>
        </p:spPr>
        <p:txBody>
          <a:bodyPr wrap="square" rtlCol="0">
            <a:spAutoFit/>
          </a:bodyPr>
          <a:lstStyle/>
          <a:p>
            <a:r>
              <a:rPr lang="en-GB" sz="2000" i="1" dirty="0"/>
              <a:t>We are committed to:</a:t>
            </a:r>
            <a:endParaRPr lang="en-GB" sz="2000" dirty="0"/>
          </a:p>
          <a:p>
            <a:pPr marL="457200" indent="-457200">
              <a:buFont typeface="+mj-lt"/>
              <a:buAutoNum type="arabicPeriod"/>
            </a:pPr>
            <a:r>
              <a:rPr lang="en-GB" sz="2000" b="1" dirty="0" smtClean="0"/>
              <a:t>Inspiring </a:t>
            </a:r>
            <a:r>
              <a:rPr lang="en-GB" sz="2000" b="1" dirty="0"/>
              <a:t>interest in the sciences among the next generation of girls and young women. </a:t>
            </a:r>
          </a:p>
          <a:p>
            <a:pPr marL="457200" indent="-457200">
              <a:buFont typeface="+mj-lt"/>
              <a:buAutoNum type="arabicPeriod"/>
            </a:pPr>
            <a:r>
              <a:rPr lang="en-GB" sz="2000" b="1" dirty="0" smtClean="0"/>
              <a:t>Addressing </a:t>
            </a:r>
            <a:r>
              <a:rPr lang="en-GB" sz="2000" b="1" dirty="0"/>
              <a:t>the current barriers to the full participation of women in science so as to facilitate their engagement in long-term careers in research</a:t>
            </a:r>
            <a:r>
              <a:rPr lang="en-GB" sz="2000" b="1" dirty="0" smtClean="0"/>
              <a:t>.</a:t>
            </a:r>
            <a:endParaRPr lang="en-GB" sz="2000" b="1" dirty="0"/>
          </a:p>
          <a:p>
            <a:pPr marL="457200" indent="-457200">
              <a:buFont typeface="+mj-lt"/>
              <a:buAutoNum type="arabicPeriod"/>
            </a:pPr>
            <a:r>
              <a:rPr lang="en-GB" sz="2000" b="1" dirty="0" smtClean="0"/>
              <a:t>Promoting </a:t>
            </a:r>
            <a:r>
              <a:rPr lang="en-GB" sz="2000" b="1" dirty="0"/>
              <a:t>the advancement of women, as well as supporting women through the ranks to encourage their presence at the highest levels of research and decision making in science</a:t>
            </a:r>
            <a:r>
              <a:rPr lang="en-GB" sz="2000" b="1" dirty="0" smtClean="0"/>
              <a:t>.</a:t>
            </a:r>
            <a:endParaRPr lang="en-GB" sz="2000" b="1" dirty="0"/>
          </a:p>
          <a:p>
            <a:pPr marL="457200" indent="-457200">
              <a:buFont typeface="+mj-lt"/>
              <a:buAutoNum type="arabicPeriod"/>
            </a:pPr>
            <a:r>
              <a:rPr lang="en-GB" sz="2000" b="1" dirty="0" smtClean="0"/>
              <a:t>Raising </a:t>
            </a:r>
            <a:r>
              <a:rPr lang="en-GB" sz="2000" b="1" dirty="0"/>
              <a:t>awareness on the work of women scientists’ around the world, and celebrating their contributions to the advancement of science and society</a:t>
            </a:r>
            <a:r>
              <a:rPr lang="en-GB" sz="2000" b="1" dirty="0" smtClean="0"/>
              <a:t>.</a:t>
            </a:r>
            <a:endParaRPr lang="en-GB" sz="2000" b="1" dirty="0"/>
          </a:p>
          <a:p>
            <a:pPr marL="457200" indent="-457200">
              <a:buFont typeface="+mj-lt"/>
              <a:buAutoNum type="arabicPeriod"/>
            </a:pPr>
            <a:r>
              <a:rPr lang="en-GB" sz="2000" b="1" dirty="0" smtClean="0"/>
              <a:t>Ensuring </a:t>
            </a:r>
            <a:r>
              <a:rPr lang="en-GB" sz="2000" b="1" dirty="0"/>
              <a:t>equal opportunities for women’s participation and leadership in scientific symposia, panels, boards, networks, prizes and awards. </a:t>
            </a:r>
          </a:p>
          <a:p>
            <a:pPr marL="457200" indent="-457200">
              <a:buFont typeface="+mj-lt"/>
              <a:buAutoNum type="arabicPeriod"/>
            </a:pPr>
            <a:r>
              <a:rPr lang="en-US" sz="2000" b="1" dirty="0" smtClean="0"/>
              <a:t>Acknowledging </a:t>
            </a:r>
            <a:r>
              <a:rPr lang="en-US" sz="2000" b="1" dirty="0"/>
              <a:t>the importance of highlighting women scientists as role models for young girls and women</a:t>
            </a:r>
            <a:r>
              <a:rPr lang="en-US" sz="2000" b="1" dirty="0" smtClean="0"/>
              <a:t>.</a:t>
            </a:r>
            <a:endParaRPr lang="en-GB" sz="2000" b="1" dirty="0"/>
          </a:p>
          <a:p>
            <a:pPr marL="457200" indent="-457200">
              <a:buFont typeface="+mj-lt"/>
              <a:buAutoNum type="arabicPeriod"/>
            </a:pPr>
            <a:r>
              <a:rPr lang="en-US" sz="2000" b="1" dirty="0" smtClean="0"/>
              <a:t>Promoting </a:t>
            </a:r>
            <a:r>
              <a:rPr lang="en-US" sz="2000" b="1" dirty="0"/>
              <a:t>mentoring opportunities for young women scientists, to help them with career planning and development so that they are better able to reach any level they aspire to</a:t>
            </a:r>
            <a:r>
              <a:rPr lang="en-US" sz="2000" b="1" dirty="0" smtClean="0"/>
              <a:t>.</a:t>
            </a:r>
            <a:endParaRPr lang="en-GB" sz="2000" b="1" dirty="0"/>
          </a:p>
        </p:txBody>
      </p:sp>
      <p:sp>
        <p:nvSpPr>
          <p:cNvPr id="11" name="CuadroTexto 10"/>
          <p:cNvSpPr txBox="1"/>
          <p:nvPr/>
        </p:nvSpPr>
        <p:spPr>
          <a:xfrm>
            <a:off x="3031848" y="1933868"/>
            <a:ext cx="5572461" cy="523220"/>
          </a:xfrm>
          <a:prstGeom prst="rect">
            <a:avLst/>
          </a:prstGeom>
          <a:noFill/>
        </p:spPr>
        <p:txBody>
          <a:bodyPr wrap="square" rtlCol="0">
            <a:spAutoFit/>
          </a:bodyPr>
          <a:lstStyle/>
          <a:p>
            <a:pPr algn="ctr"/>
            <a:r>
              <a:rPr lang="en-GB" sz="2800" b="1" dirty="0" smtClean="0">
                <a:solidFill>
                  <a:srgbClr val="0070C0"/>
                </a:solidFill>
                <a:hlinkClick r:id="rId5"/>
              </a:rPr>
              <a:t>http://www.fwis.fr/en/manifesto</a:t>
            </a:r>
            <a:r>
              <a:rPr lang="en-GB" sz="2800" dirty="0" smtClean="0">
                <a:hlinkClick r:id="rId5"/>
              </a:rPr>
              <a:t> </a:t>
            </a:r>
            <a:endParaRPr lang="en-GB" sz="2800" dirty="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34213" y="135170"/>
            <a:ext cx="6167730" cy="1025326"/>
          </a:xfrm>
          <a:prstGeom prst="rect">
            <a:avLst/>
          </a:prstGeom>
        </p:spPr>
      </p:pic>
    </p:spTree>
    <p:extLst>
      <p:ext uri="{BB962C8B-B14F-4D97-AF65-F5344CB8AC3E}">
        <p14:creationId xmlns:p14="http://schemas.microsoft.com/office/powerpoint/2010/main" val="455948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29" y="-297"/>
            <a:ext cx="12193057" cy="6858594"/>
          </a:xfrm>
          <a:prstGeom prst="rect">
            <a:avLst/>
          </a:prstGeom>
        </p:spPr>
      </p:pic>
      <p:sp>
        <p:nvSpPr>
          <p:cNvPr id="3" name="CuadroTexto 2"/>
          <p:cNvSpPr txBox="1"/>
          <p:nvPr/>
        </p:nvSpPr>
        <p:spPr>
          <a:xfrm>
            <a:off x="981076" y="2495253"/>
            <a:ext cx="10277474" cy="400110"/>
          </a:xfrm>
          <a:prstGeom prst="rect">
            <a:avLst/>
          </a:prstGeom>
          <a:noFill/>
        </p:spPr>
        <p:txBody>
          <a:bodyPr wrap="square" rtlCol="0">
            <a:spAutoFit/>
          </a:bodyPr>
          <a:lstStyle/>
          <a:p>
            <a:pPr marL="457200" indent="-457200" algn="just">
              <a:spcAft>
                <a:spcPts val="1200"/>
              </a:spcAft>
              <a:buFont typeface="Arial" panose="020B0604020202020204" pitchFamily="34" charset="0"/>
              <a:buChar char="•"/>
            </a:pPr>
            <a:endParaRPr lang="en-GB" sz="2000" dirty="0" smtClean="0"/>
          </a:p>
        </p:txBody>
      </p:sp>
      <p:sp>
        <p:nvSpPr>
          <p:cNvPr id="4" name="Título 1"/>
          <p:cNvSpPr txBox="1">
            <a:spLocks/>
          </p:cNvSpPr>
          <p:nvPr/>
        </p:nvSpPr>
        <p:spPr>
          <a:xfrm>
            <a:off x="1358084" y="1013370"/>
            <a:ext cx="8846064" cy="1481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smtClean="0">
                <a:solidFill>
                  <a:srgbClr val="0070C0"/>
                </a:solidFill>
                <a:latin typeface="+mn-lt"/>
              </a:rPr>
              <a:t>UNESCO </a:t>
            </a:r>
            <a:r>
              <a:rPr lang="en-GB" sz="4800" b="1" dirty="0" smtClean="0">
                <a:solidFill>
                  <a:srgbClr val="0070C0"/>
                </a:solidFill>
                <a:latin typeface="+mn-lt"/>
              </a:rPr>
              <a:t>Science Report </a:t>
            </a:r>
          </a:p>
          <a:p>
            <a:pPr algn="ctr"/>
            <a:r>
              <a:rPr lang="en-GB" sz="4800" b="1" dirty="0" smtClean="0">
                <a:solidFill>
                  <a:srgbClr val="0070C0"/>
                </a:solidFill>
                <a:latin typeface="+mn-lt"/>
              </a:rPr>
              <a:t>Towards 2030</a:t>
            </a:r>
            <a:endParaRPr lang="en-GB" sz="4800" b="1" dirty="0">
              <a:solidFill>
                <a:srgbClr val="0070C0"/>
              </a:solidFill>
              <a:latin typeface="+mn-lt"/>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41"/>
            <a:ext cx="1432011" cy="1464263"/>
          </a:xfrm>
          <a:prstGeom prst="rect">
            <a:avLst/>
          </a:prstGeom>
        </p:spPr>
      </p:pic>
      <p:pic>
        <p:nvPicPr>
          <p:cNvPr id="2" name="Picture 1"/>
          <p:cNvPicPr>
            <a:picLocks noChangeAspect="1"/>
          </p:cNvPicPr>
          <p:nvPr/>
        </p:nvPicPr>
        <p:blipFill>
          <a:blip r:embed="rId4"/>
          <a:stretch>
            <a:fillRect/>
          </a:stretch>
        </p:blipFill>
        <p:spPr>
          <a:xfrm>
            <a:off x="4548449" y="2425140"/>
            <a:ext cx="2465334" cy="3400711"/>
          </a:xfrm>
          <a:prstGeom prst="rect">
            <a:avLst/>
          </a:prstGeom>
        </p:spPr>
      </p:pic>
      <p:sp>
        <p:nvSpPr>
          <p:cNvPr id="8" name="Rectangle 7"/>
          <p:cNvSpPr/>
          <p:nvPr/>
        </p:nvSpPr>
        <p:spPr>
          <a:xfrm>
            <a:off x="1922531" y="5895964"/>
            <a:ext cx="7717170" cy="707886"/>
          </a:xfrm>
          <a:prstGeom prst="rect">
            <a:avLst/>
          </a:prstGeom>
        </p:spPr>
        <p:txBody>
          <a:bodyPr wrap="square">
            <a:spAutoFit/>
          </a:bodyPr>
          <a:lstStyle/>
          <a:p>
            <a:pPr algn="ctr"/>
            <a:r>
              <a:rPr lang="en-GB" sz="2000" b="1" i="1" dirty="0" smtClean="0">
                <a:hlinkClick r:id="rId5"/>
              </a:rPr>
              <a:t>Chapter 3: Is </a:t>
            </a:r>
            <a:r>
              <a:rPr lang="en-GB" sz="2000" b="1" i="1" dirty="0">
                <a:hlinkClick r:id="rId5"/>
              </a:rPr>
              <a:t>the gender gap narrowing in science and engineering? </a:t>
            </a:r>
            <a:r>
              <a:rPr lang="en-GB" sz="2000" i="1" dirty="0"/>
              <a:t/>
            </a:r>
            <a:br>
              <a:rPr lang="en-GB" sz="2000" i="1" dirty="0"/>
            </a:br>
            <a:r>
              <a:rPr lang="en-GB" sz="2000" i="1" dirty="0"/>
              <a:t>Sophia Huyer</a:t>
            </a:r>
            <a:endParaRPr lang="en-GB" sz="2000" dirty="0"/>
          </a:p>
        </p:txBody>
      </p:sp>
    </p:spTree>
    <p:extLst>
      <p:ext uri="{BB962C8B-B14F-4D97-AF65-F5344CB8AC3E}">
        <p14:creationId xmlns:p14="http://schemas.microsoft.com/office/powerpoint/2010/main" val="336122676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é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58e932d1-8919-4331-b239-5cc8cbf973ca">DN3HXZNSAUTS-2604-755</_dlc_DocId>
    <_dlc_DocIdUrl xmlns="58e932d1-8919-4331-b239-5cc8cbf973ca">
      <Url>https://teams.unesco.org/projects/ge-stem/_layouts/15/DocIdRedir.aspx?ID=DN3HXZNSAUTS-2604-755</Url>
      <Description>DN3HXZNSAUTS-2604-755</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FBAD99A936C81C45B39FE17DCD71DD2F" ma:contentTypeVersion="1" ma:contentTypeDescription="Create a new document." ma:contentTypeScope="" ma:versionID="ab96cfbd2ee3926f5bddd4ee3c56feae">
  <xsd:schema xmlns:xsd="http://www.w3.org/2001/XMLSchema" xmlns:xs="http://www.w3.org/2001/XMLSchema" xmlns:p="http://schemas.microsoft.com/office/2006/metadata/properties" xmlns:ns1="http://schemas.microsoft.com/sharepoint/v3" xmlns:ns2="58e932d1-8919-4331-b239-5cc8cbf973ca" targetNamespace="http://schemas.microsoft.com/office/2006/metadata/properties" ma:root="true" ma:fieldsID="df8179c60485c49693252e51c2e291fa" ns1:_="" ns2:_="">
    <xsd:import namespace="http://schemas.microsoft.com/sharepoint/v3"/>
    <xsd:import namespace="58e932d1-8919-4331-b239-5cc8cbf973ca"/>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8e932d1-8919-4331-b239-5cc8cbf973c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076547-BE32-4831-A626-84846807CDD3}">
  <ds:schemaRefs>
    <ds:schemaRef ds:uri="http://schemas.microsoft.com/sharepoint/events"/>
  </ds:schemaRefs>
</ds:datastoreItem>
</file>

<file path=customXml/itemProps2.xml><?xml version="1.0" encoding="utf-8"?>
<ds:datastoreItem xmlns:ds="http://schemas.openxmlformats.org/officeDocument/2006/customXml" ds:itemID="{D455FC53-732D-496F-A93B-C0495D2328EC}">
  <ds:schemaRefs>
    <ds:schemaRef ds:uri="http://schemas.microsoft.com/sharepoint/v3/contenttype/forms"/>
  </ds:schemaRefs>
</ds:datastoreItem>
</file>

<file path=customXml/itemProps3.xml><?xml version="1.0" encoding="utf-8"?>
<ds:datastoreItem xmlns:ds="http://schemas.openxmlformats.org/officeDocument/2006/customXml" ds:itemID="{454DF3D8-3D10-40E9-BB7F-33BE6C504EE8}">
  <ds:schemaRefs>
    <ds:schemaRef ds:uri="http://schemas.microsoft.com/office/2006/metadata/properties"/>
    <ds:schemaRef ds:uri="http://www.w3.org/XML/1998/namespace"/>
    <ds:schemaRef ds:uri="http://schemas.microsoft.com/office/infopath/2007/PartnerControls"/>
    <ds:schemaRef ds:uri="http://purl.org/dc/dcmitype/"/>
    <ds:schemaRef ds:uri="http://schemas.openxmlformats.org/package/2006/metadata/core-properties"/>
    <ds:schemaRef ds:uri="http://purl.org/dc/terms/"/>
    <ds:schemaRef ds:uri="http://schemas.microsoft.com/office/2006/documentManagement/types"/>
    <ds:schemaRef ds:uri="http://purl.org/dc/elements/1.1/"/>
    <ds:schemaRef ds:uri="58e932d1-8919-4331-b239-5cc8cbf973ca"/>
    <ds:schemaRef ds:uri="http://schemas.microsoft.com/sharepoint/v3"/>
  </ds:schemaRefs>
</ds:datastoreItem>
</file>

<file path=customXml/itemProps4.xml><?xml version="1.0" encoding="utf-8"?>
<ds:datastoreItem xmlns:ds="http://schemas.openxmlformats.org/officeDocument/2006/customXml" ds:itemID="{E998A75C-367C-4EC2-88D5-C10FB66E5C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8e932d1-8919-4331-b239-5cc8cbf973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8852</TotalTime>
  <Words>3511</Words>
  <Application>Microsoft Office PowerPoint</Application>
  <PresentationFormat>Custom</PresentationFormat>
  <Paragraphs>359</Paragraphs>
  <Slides>58</Slides>
  <Notes>7</Notes>
  <HiddenSlides>26</HiddenSlides>
  <MMClips>0</MMClips>
  <ScaleCrop>false</ScaleCrop>
  <HeadingPairs>
    <vt:vector size="4" baseType="variant">
      <vt:variant>
        <vt:lpstr>Theme</vt:lpstr>
      </vt:variant>
      <vt:variant>
        <vt:i4>2</vt:i4>
      </vt:variant>
      <vt:variant>
        <vt:lpstr>Slide Titles</vt:lpstr>
      </vt:variant>
      <vt:variant>
        <vt:i4>58</vt:i4>
      </vt:variant>
    </vt:vector>
  </HeadingPairs>
  <TitlesOfParts>
    <vt:vector size="60" baseType="lpstr">
      <vt:lpstr>Tema de Office</vt:lpstr>
      <vt:lpstr>Intégral</vt:lpstr>
      <vt:lpstr>Promoting gender equality in STEM:  UNESCO and the SAGA Project</vt:lpstr>
      <vt:lpstr>PowerPoint Presentation</vt:lpstr>
      <vt:lpstr>Gender Equality: UNESCO Global Priority </vt:lpstr>
      <vt:lpstr>PowerPoint Presentation</vt:lpstr>
      <vt:lpstr>PowerPoint Presentation</vt:lpstr>
      <vt:lpstr>PowerPoint Presentation</vt:lpstr>
      <vt:lpstr>PowerPoint Presentation</vt:lpstr>
      <vt:lpstr>Sign and promote the For Women in Science Manifesto!</vt:lpstr>
      <vt:lpstr>PowerPoint Presentation</vt:lpstr>
      <vt:lpstr>UIS data visualisation </vt:lpstr>
      <vt:lpstr>UNESCO eAtlas series and UIS database</vt:lpstr>
      <vt:lpstr>Share of girls in primary education  (gross enrolment ratio)</vt:lpstr>
      <vt:lpstr>Share of women enrolled in tertiary education  (gross enrolment ratio)</vt:lpstr>
      <vt:lpstr>Share of female graduates from Bachelor’s programmes</vt:lpstr>
      <vt:lpstr>Share of female graduates from  Master’s programmes</vt:lpstr>
      <vt:lpstr>Share of graduates from PhD programmes</vt:lpstr>
      <vt:lpstr>Share of female teachers in tertiary education</vt:lpstr>
      <vt:lpstr>Share of women in total researchers</vt:lpstr>
      <vt:lpstr>Women in Science</vt:lpstr>
      <vt:lpstr>Field of study – example for EAP</vt:lpstr>
      <vt:lpstr>Female researchers by region (%)</vt:lpstr>
      <vt:lpstr>PowerPoint Presentation</vt:lpstr>
      <vt:lpstr>Key SDG targets 4.3, 5.5, 5.c, 9.5 &amp; 17.18</vt:lpstr>
      <vt:lpstr>PowerPoint Presentation</vt:lpstr>
      <vt:lpstr>Expected Results</vt:lpstr>
      <vt:lpstr>PowerPoint Presentation</vt:lpstr>
      <vt:lpstr>Means of implementation</vt:lpstr>
      <vt:lpstr>PowerPoint Presentation</vt:lpstr>
      <vt:lpstr>SAGA Science, Technology and Innovation  Gender Objectives List (STI GOL)</vt:lpstr>
      <vt:lpstr>7 Gender Objectives</vt:lpstr>
      <vt:lpstr>SAGA Gender Objectives</vt:lpstr>
      <vt:lpstr>1 – Change perceptions, attitudes, behaviours,  social norms and stereotypes towards women in STEM in society</vt:lpstr>
      <vt:lpstr>2 – Engage girls and young women in STEM primary  and secondary education, as well as in technical and vocational education and training </vt:lpstr>
      <vt:lpstr>3 – Attraction, access to and retention of women in STEM higher education at all levels</vt:lpstr>
      <vt:lpstr>4 – Gender equality in career progression for scientists and engineers (S&amp;E)</vt:lpstr>
      <vt:lpstr>4 – Gender equality in career progression for scientists and engineers (S&amp;E) (2)</vt:lpstr>
      <vt:lpstr>4 – Gender equality in career progression for scientists and engineers (S&amp;E) (3)</vt:lpstr>
      <vt:lpstr>5 – Promote the gender dimension in research content, practice and agendas</vt:lpstr>
      <vt:lpstr>6 – Promote gender equality in STEM-related policy-making</vt:lpstr>
      <vt:lpstr>6 – Promote gender equality in STEM-related policy-making</vt:lpstr>
      <vt:lpstr>7 – Promote gender equality in science and technology-based entrepreneurship and innovation activities</vt:lpstr>
      <vt:lpstr>7 – Promote gender equality in science and technology-based entrepreneurship and innovation activities</vt:lpstr>
      <vt:lpstr>PowerPoint Presentation</vt:lpstr>
      <vt:lpstr>SAGA Toolkit</vt:lpstr>
      <vt:lpstr>The SAGA Toolkit</vt:lpstr>
      <vt:lpstr>For whom is the Toolkit</vt:lpstr>
      <vt:lpstr>STEM population: Definitions and classifications</vt:lpstr>
      <vt:lpstr>SAGA Matrix</vt:lpstr>
      <vt:lpstr>SAGA Matrix</vt:lpstr>
      <vt:lpstr>SAGA Instruments</vt:lpstr>
      <vt:lpstr>Survey of Science, Technology and  Innovation Policies and Instruments</vt:lpstr>
      <vt:lpstr>Survey of Drivers and Barriers to  Careers in Science and Engineering </vt:lpstr>
      <vt:lpstr>Survey of Drivers and Barriers to Careers  in Science and Engineering </vt:lpstr>
      <vt:lpstr>Data Sources</vt:lpstr>
      <vt:lpstr>SAGA Advisory Committee and Partners</vt:lpstr>
      <vt:lpstr>Sign and promote the For Women in Science Manifesto!</vt:lpstr>
      <vt:lpstr>Be part of the change, be part of SAGA!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SAGA (STEM and Gender Advancement)</dc:title>
  <dc:creator>Maria</dc:creator>
  <cp:lastModifiedBy>salles</cp:lastModifiedBy>
  <cp:revision>564</cp:revision>
  <cp:lastPrinted>2016-08-22T12:43:02Z</cp:lastPrinted>
  <dcterms:created xsi:type="dcterms:W3CDTF">2016-02-10T14:15:18Z</dcterms:created>
  <dcterms:modified xsi:type="dcterms:W3CDTF">2016-10-04T10:25:19Z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0x010100FBAD99A936C81C45B39FE17DCD71DD2F</vt:lpwstr>
  </property>
  <property fmtid="{D5CDD505-2E9C-101B-9397-08002B2CF9AE}" pid="3" name="_dlc_DocIdItemGuid">
    <vt:lpwstr>a78658ac-451f-4ac8-bd9a-9d7d1a5fa779</vt:lpwstr>
  </property>
</Properties>
</file>