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custDataLst>
    <p:tags r:id="rId8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0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  <p:cmAuthor id="2" name="BLASER Olga" initials="BO" lastIdx="3" clrIdx="1">
    <p:extLst>
      <p:ext uri="{19B8F6BF-5375-455C-9EA6-DF929625EA0E}">
        <p15:presenceInfo xmlns:p15="http://schemas.microsoft.com/office/powerpoint/2012/main" userId="S-1-5-21-3637208745-3825800285-422149103-124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8221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14:33:37.383" idx="1">
    <p:pos x="892" y="2825"/>
    <p:text>the date should start from the new line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14:33:50.784" idx="2">
    <p:pos x="387" y="268"/>
    <p:text>the date should start from the new line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14:34:36.377" idx="3">
    <p:pos x="2430" y="2123"/>
    <p:text>the preposition was omitted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6/30/2022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01-06-2022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en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 dirty="0" err="1">
                <a:solidFill>
                  <a:srgbClr val="70899B"/>
                </a:solidFill>
              </a:rPr>
              <a:t>Изменения</a:t>
            </a:r>
            <a:r>
              <a:rPr lang="en-US" sz="3400" b="1" dirty="0">
                <a:solidFill>
                  <a:srgbClr val="70899B"/>
                </a:solidFill>
              </a:rPr>
              <a:t> в </a:t>
            </a:r>
            <a:r>
              <a:rPr lang="en-US" sz="3400" b="1" dirty="0" err="1">
                <a:solidFill>
                  <a:srgbClr val="70899B"/>
                </a:solidFill>
              </a:rPr>
              <a:t>Инструкции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smtClean="0">
                <a:solidFill>
                  <a:srgbClr val="70899B"/>
                </a:solidFill>
              </a:rPr>
              <a:t/>
            </a:r>
            <a:br>
              <a:rPr lang="en-US" sz="3400" b="1" dirty="0" smtClean="0">
                <a:solidFill>
                  <a:srgbClr val="70899B"/>
                </a:solidFill>
              </a:rPr>
            </a:br>
            <a:r>
              <a:rPr lang="en-US" sz="3400" b="1" dirty="0" smtClean="0">
                <a:solidFill>
                  <a:srgbClr val="70899B"/>
                </a:solidFill>
              </a:rPr>
              <a:t>к </a:t>
            </a:r>
            <a:r>
              <a:rPr lang="en-US" sz="3400" b="1" dirty="0">
                <a:solidFill>
                  <a:srgbClr val="70899B"/>
                </a:solidFill>
              </a:rPr>
              <a:t>РСТ с 1 </a:t>
            </a:r>
            <a:r>
              <a:rPr lang="en-US" sz="3400" b="1" dirty="0" err="1">
                <a:solidFill>
                  <a:srgbClr val="70899B"/>
                </a:solidFill>
              </a:rPr>
              <a:t>июля</a:t>
            </a:r>
            <a:r>
              <a:rPr lang="en-US" sz="3400" b="1" dirty="0">
                <a:solidFill>
                  <a:srgbClr val="70899B"/>
                </a:solidFill>
              </a:rPr>
              <a:t> 2022 г.</a:t>
            </a:r>
          </a:p>
          <a:p>
            <a:pPr eaLnBrk="1" hangingPunct="1"/>
            <a:endParaRPr lang="en-US" sz="3600" dirty="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7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224136"/>
          </a:xfrm>
        </p:spPr>
        <p:txBody>
          <a:bodyPr/>
          <a:lstStyle/>
          <a:p>
            <a:r>
              <a:rPr lang="en-US" sz="3200" dirty="0" err="1"/>
              <a:t>Изменения</a:t>
            </a:r>
            <a:r>
              <a:rPr lang="en-US" sz="3200" dirty="0"/>
              <a:t> в </a:t>
            </a:r>
            <a:r>
              <a:rPr lang="en-US" sz="3200" dirty="0" err="1"/>
              <a:t>Правилах</a:t>
            </a:r>
            <a:r>
              <a:rPr lang="en-US" sz="3200" dirty="0"/>
              <a:t> РСТ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с </a:t>
            </a:r>
            <a:r>
              <a:rPr lang="en-US" sz="3200" dirty="0"/>
              <a:t>1 </a:t>
            </a:r>
            <a:r>
              <a:rPr lang="en-US" sz="3200" dirty="0" err="1"/>
              <a:t>июля</a:t>
            </a:r>
            <a:r>
              <a:rPr lang="en-US" sz="3200" dirty="0"/>
              <a:t> 2022 </a:t>
            </a:r>
            <a:r>
              <a:rPr lang="en-US" sz="3200" dirty="0" err="1"/>
              <a:t>года</a:t>
            </a:r>
            <a:r>
              <a:rPr lang="en-US" sz="3200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3" y="980728"/>
            <a:ext cx="8707347" cy="561662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altLang="en-US" sz="2000" dirty="0" err="1"/>
              <a:t>Изменения</a:t>
            </a:r>
            <a:r>
              <a:rPr lang="en-GB" altLang="en-US" sz="2000" dirty="0"/>
              <a:t> в </a:t>
            </a:r>
            <a:r>
              <a:rPr lang="en-GB" altLang="en-US" sz="2000" dirty="0" err="1"/>
              <a:t>правилах</a:t>
            </a:r>
            <a:r>
              <a:rPr lang="en-GB" altLang="en-US" sz="2000" dirty="0"/>
              <a:t> РСТ 5, 12, 13</a:t>
            </a:r>
            <a:r>
              <a:rPr lang="en-GB" altLang="en-US" sz="2000" i="1" dirty="0"/>
              <a:t>ter</a:t>
            </a:r>
            <a:r>
              <a:rPr lang="en-GB" altLang="en-US" sz="2000" dirty="0"/>
              <a:t>, 19.4 и 49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ST.26 </a:t>
            </a:r>
            <a:r>
              <a:rPr lang="en-US" altLang="en-US" sz="2000" dirty="0" err="1" smtClean="0"/>
              <a:t>заменит</a:t>
            </a:r>
            <a:r>
              <a:rPr lang="en-US" altLang="en-US" sz="2000" dirty="0" smtClean="0"/>
              <a:t> ST.25 в </a:t>
            </a:r>
            <a:r>
              <a:rPr lang="en-US" altLang="en-US" sz="2000" dirty="0" err="1" smtClean="0"/>
              <a:t>качестве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стандарта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 err="1"/>
              <a:t>перечней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последовательностей</a:t>
            </a:r>
            <a:endParaRPr lang="en-US" altLang="en-US" sz="2000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Соответствующие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изменения</a:t>
            </a:r>
            <a:r>
              <a:rPr lang="en-US" altLang="en-US" sz="2000" dirty="0" smtClean="0"/>
              <a:t> в </a:t>
            </a:r>
            <a:r>
              <a:rPr lang="en-US" altLang="en-US" sz="2000" dirty="0" err="1" smtClean="0"/>
              <a:t>Административной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инструкции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включая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полный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пересмотр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Приложения</a:t>
            </a:r>
            <a:r>
              <a:rPr lang="en-US" altLang="en-US" sz="2000" dirty="0" smtClean="0"/>
              <a:t> С (</a:t>
            </a:r>
            <a:r>
              <a:rPr lang="en-US" altLang="en-US" sz="2000" dirty="0" err="1" smtClean="0"/>
              <a:t>заменяет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стандарт</a:t>
            </a:r>
            <a:r>
              <a:rPr lang="en-US" altLang="en-US" sz="2000" dirty="0" smtClean="0"/>
              <a:t> ВОИС ST.25)</a:t>
            </a:r>
            <a:endParaRPr lang="en-US" altLang="en-US" sz="2000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Все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перечни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последовательностей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должны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быть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предоставлены</a:t>
            </a:r>
            <a:r>
              <a:rPr lang="en-US" altLang="en-US" sz="2000" dirty="0" smtClean="0"/>
              <a:t> в </a:t>
            </a:r>
            <a:r>
              <a:rPr lang="en-US" altLang="en-US" sz="2000" dirty="0" err="1" smtClean="0"/>
              <a:t>формате</a:t>
            </a:r>
            <a:r>
              <a:rPr lang="en-US" altLang="en-US" sz="2000" dirty="0" smtClean="0"/>
              <a:t> XML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Свободный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текст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зависящий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от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языка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больше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не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требуется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повторять</a:t>
            </a:r>
            <a:r>
              <a:rPr lang="en-US" altLang="en-US" sz="2000" dirty="0" smtClean="0"/>
              <a:t> в </a:t>
            </a:r>
            <a:r>
              <a:rPr lang="en-US" altLang="en-US" sz="2000" dirty="0" err="1" smtClean="0"/>
              <a:t>основной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части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описания</a:t>
            </a:r>
            <a:endParaRPr lang="en-US" altLang="en-US" sz="2000" dirty="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Свободный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текст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может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быть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подан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на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нескольких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языках</a:t>
            </a:r>
            <a:endParaRPr lang="en-US" altLang="en-US" sz="2000" dirty="0" smtClean="0"/>
          </a:p>
          <a:p>
            <a:pPr lvl="1"/>
            <a:r>
              <a:rPr lang="en-GB" sz="2000" dirty="0" smtClean="0"/>
              <a:t> </a:t>
            </a:r>
            <a:r>
              <a:rPr lang="en-GB" sz="2000" dirty="0" err="1" smtClean="0"/>
              <a:t>Дополнительные</a:t>
            </a:r>
            <a:r>
              <a:rPr lang="en-GB" sz="2000" dirty="0" smtClean="0"/>
              <a:t> </a:t>
            </a:r>
            <a:r>
              <a:rPr lang="en-GB" sz="2000" dirty="0" err="1" smtClean="0"/>
              <a:t>обязательные</a:t>
            </a:r>
            <a:r>
              <a:rPr lang="en-GB" sz="2000" dirty="0" smtClean="0"/>
              <a:t> </a:t>
            </a:r>
            <a:r>
              <a:rPr lang="en-GB" sz="2000" dirty="0" err="1" smtClean="0"/>
              <a:t>значения</a:t>
            </a:r>
            <a:r>
              <a:rPr lang="en-GB" sz="2000" dirty="0" smtClean="0"/>
              <a:t> </a:t>
            </a:r>
            <a:r>
              <a:rPr lang="en-GB" sz="2000" dirty="0" err="1" smtClean="0"/>
              <a:t>квалификатора</a:t>
            </a:r>
            <a:r>
              <a:rPr lang="en-GB" sz="2000" dirty="0" smtClean="0"/>
              <a:t> </a:t>
            </a:r>
            <a:r>
              <a:rPr lang="en-GB" sz="2000" dirty="0" err="1" smtClean="0"/>
              <a:t>для</a:t>
            </a:r>
            <a:r>
              <a:rPr lang="en-GB" sz="2000" dirty="0" smtClean="0"/>
              <a:t> </a:t>
            </a:r>
            <a:r>
              <a:rPr lang="en-GB" sz="2000" dirty="0" err="1" smtClean="0"/>
              <a:t>каждой</a:t>
            </a:r>
            <a:r>
              <a:rPr lang="en-GB" sz="2000" dirty="0" smtClean="0"/>
              <a:t> </a:t>
            </a:r>
            <a:r>
              <a:rPr lang="en-GB" sz="2000" dirty="0" err="1" smtClean="0"/>
              <a:t>последовательности</a:t>
            </a:r>
            <a:endParaRPr lang="en-GB" sz="2000" dirty="0" smtClean="0"/>
          </a:p>
          <a:p>
            <a:pPr lvl="1"/>
            <a:r>
              <a:rPr lang="en-GB" sz="2000" dirty="0" smtClean="0"/>
              <a:t> </a:t>
            </a:r>
            <a:r>
              <a:rPr lang="en-GB" sz="2000" dirty="0" err="1" smtClean="0"/>
              <a:t>Дополнительные</a:t>
            </a:r>
            <a:r>
              <a:rPr lang="en-GB" sz="2000" dirty="0" smtClean="0"/>
              <a:t> </a:t>
            </a:r>
            <a:r>
              <a:rPr lang="en-GB" sz="2000" dirty="0" err="1" smtClean="0"/>
              <a:t>типы</a:t>
            </a:r>
            <a:r>
              <a:rPr lang="en-GB" sz="2000" dirty="0" smtClean="0"/>
              <a:t> </a:t>
            </a:r>
            <a:r>
              <a:rPr lang="en-GB" sz="2000" dirty="0" err="1" smtClean="0"/>
              <a:t>последовательностей</a:t>
            </a:r>
            <a:r>
              <a:rPr lang="en-GB" sz="2000" dirty="0" smtClean="0"/>
              <a:t> </a:t>
            </a:r>
            <a:r>
              <a:rPr lang="en-GB" sz="2000" dirty="0" err="1" smtClean="0"/>
              <a:t>подлежат</a:t>
            </a:r>
            <a:r>
              <a:rPr lang="en-GB" sz="2000" dirty="0" smtClean="0"/>
              <a:t> </a:t>
            </a:r>
            <a:r>
              <a:rPr lang="en-GB" sz="2000" dirty="0" err="1" smtClean="0"/>
              <a:t>включению</a:t>
            </a:r>
            <a:r>
              <a:rPr lang="en-GB" sz="2000" dirty="0" smtClean="0"/>
              <a:t> в </a:t>
            </a:r>
            <a:r>
              <a:rPr lang="en-GB" sz="2000" dirty="0" err="1" smtClean="0"/>
              <a:t>стандарт</a:t>
            </a:r>
            <a:r>
              <a:rPr lang="en-GB" sz="2000" dirty="0" smtClean="0"/>
              <a:t> ST.26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r>
              <a:rPr lang="en-US" sz="3200" dirty="0" err="1"/>
              <a:t>Изменения</a:t>
            </a:r>
            <a:r>
              <a:rPr lang="en-US" sz="3200" dirty="0"/>
              <a:t> в </a:t>
            </a:r>
            <a:r>
              <a:rPr lang="en-US" sz="3200" dirty="0" err="1"/>
              <a:t>Правилах</a:t>
            </a:r>
            <a:r>
              <a:rPr lang="en-US" sz="3200" dirty="0"/>
              <a:t> РСТ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с </a:t>
            </a:r>
            <a:r>
              <a:rPr lang="en-US" sz="3200" dirty="0"/>
              <a:t>1 </a:t>
            </a:r>
            <a:r>
              <a:rPr lang="en-US" sz="3200" dirty="0" err="1"/>
              <a:t>июля</a:t>
            </a:r>
            <a:r>
              <a:rPr lang="en-US" sz="3200" dirty="0"/>
              <a:t> 2022 </a:t>
            </a:r>
            <a:r>
              <a:rPr lang="en-US" sz="3200" dirty="0" err="1"/>
              <a:t>года</a:t>
            </a:r>
            <a:r>
              <a:rPr lang="en-US" sz="3200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239035"/>
            <a:ext cx="8635339" cy="4926269"/>
          </a:xfrm>
        </p:spPr>
        <p:txBody>
          <a:bodyPr/>
          <a:lstStyle/>
          <a:p>
            <a:r>
              <a:rPr lang="en-GB" altLang="en-US" sz="2000" dirty="0" err="1"/>
              <a:t>Изменения</a:t>
            </a:r>
            <a:r>
              <a:rPr lang="en-GB" altLang="en-US" sz="2000" dirty="0"/>
              <a:t> в </a:t>
            </a:r>
            <a:r>
              <a:rPr lang="en-GB" altLang="en-US" sz="2000" dirty="0" err="1"/>
              <a:t>правилах</a:t>
            </a:r>
            <a:r>
              <a:rPr lang="en-GB" altLang="en-US" sz="2000" dirty="0"/>
              <a:t> РСТ 5, 12, 13</a:t>
            </a:r>
            <a:r>
              <a:rPr lang="en-GB" altLang="en-US" sz="2000" i="1" dirty="0"/>
              <a:t>ter</a:t>
            </a:r>
            <a:r>
              <a:rPr lang="en-GB" altLang="en-US" sz="2000" dirty="0"/>
              <a:t>, 19.4 и 49 (</a:t>
            </a:r>
            <a:r>
              <a:rPr lang="en-GB" altLang="en-US" sz="2000" dirty="0" err="1"/>
              <a:t>прод</a:t>
            </a:r>
            <a:r>
              <a:rPr lang="en-GB" altLang="en-US" sz="2000" dirty="0"/>
              <a:t>.)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err="1"/>
              <a:t>Если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язык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свободного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текста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или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электронного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формата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не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принимается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Получающим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ведомством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заявка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передается</a:t>
            </a:r>
            <a:r>
              <a:rPr lang="en-US" altLang="en-US" sz="2000" dirty="0"/>
              <a:t> в RO/IB</a:t>
            </a:r>
          </a:p>
          <a:p>
            <a:r>
              <a:rPr lang="en-US" sz="2000" dirty="0" err="1" smtClean="0"/>
              <a:t>Инструмент</a:t>
            </a:r>
            <a:r>
              <a:rPr lang="en-US" sz="2000" dirty="0" smtClean="0"/>
              <a:t> WIPO Sequence </a:t>
            </a:r>
            <a:r>
              <a:rPr lang="en-US" sz="2000" dirty="0" err="1" smtClean="0"/>
              <a:t>для</a:t>
            </a:r>
            <a:r>
              <a:rPr lang="en-US" sz="2000" dirty="0" smtClean="0"/>
              <a:t> </a:t>
            </a:r>
            <a:r>
              <a:rPr lang="en-US" sz="2000" dirty="0" err="1" smtClean="0"/>
              <a:t>настольного</a:t>
            </a:r>
            <a:r>
              <a:rPr lang="en-US" sz="2000" dirty="0" smtClean="0"/>
              <a:t> </a:t>
            </a:r>
            <a:r>
              <a:rPr lang="en-US" sz="2000" dirty="0" err="1" smtClean="0"/>
              <a:t>компьютера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/>
          </a:p>
          <a:p>
            <a:pPr lvl="1"/>
            <a:r>
              <a:rPr lang="en-US" sz="2000" dirty="0" err="1" smtClean="0"/>
              <a:t>Позволяет</a:t>
            </a:r>
            <a:r>
              <a:rPr lang="en-US" sz="2000" dirty="0" smtClean="0"/>
              <a:t> </a:t>
            </a:r>
            <a:r>
              <a:rPr lang="en-US" sz="2000" dirty="0" err="1" smtClean="0"/>
              <a:t>заявителям</a:t>
            </a:r>
            <a:r>
              <a:rPr lang="en-US" sz="2000" dirty="0" smtClean="0"/>
              <a:t> </a:t>
            </a:r>
            <a:r>
              <a:rPr lang="en-US" sz="2000" dirty="0" err="1" smtClean="0"/>
              <a:t>составлять</a:t>
            </a:r>
            <a:r>
              <a:rPr lang="en-US" sz="2000" dirty="0" smtClean="0"/>
              <a:t> </a:t>
            </a:r>
            <a:r>
              <a:rPr lang="en-US" sz="2000" dirty="0" err="1" smtClean="0"/>
              <a:t>перечни</a:t>
            </a:r>
            <a:r>
              <a:rPr lang="en-US" sz="2000" dirty="0" smtClean="0"/>
              <a:t> </a:t>
            </a:r>
            <a:r>
              <a:rPr lang="en-US" sz="2000" dirty="0" err="1" smtClean="0"/>
              <a:t>последовательностей</a:t>
            </a:r>
            <a:r>
              <a:rPr lang="en-US" sz="2000" dirty="0" smtClean="0"/>
              <a:t>, </a:t>
            </a:r>
            <a:r>
              <a:rPr lang="en-US" sz="2000" dirty="0" err="1" smtClean="0"/>
              <a:t>соответствующие</a:t>
            </a:r>
            <a:r>
              <a:rPr lang="en-US" sz="2000" dirty="0" smtClean="0"/>
              <a:t> </a:t>
            </a:r>
            <a:r>
              <a:rPr lang="en-US" sz="2000" dirty="0" err="1" smtClean="0"/>
              <a:t>стандартам</a:t>
            </a:r>
            <a:endParaRPr lang="en-US" sz="2000" dirty="0" smtClean="0"/>
          </a:p>
          <a:p>
            <a:pPr lvl="1"/>
            <a:r>
              <a:rPr lang="en-US" sz="2000" dirty="0" err="1" smtClean="0"/>
              <a:t>Доступно</a:t>
            </a:r>
            <a:r>
              <a:rPr lang="en-US" sz="2000" dirty="0" smtClean="0"/>
              <a:t> </a:t>
            </a:r>
            <a:r>
              <a:rPr lang="en-US" sz="2000" dirty="0" err="1" smtClean="0"/>
              <a:t>для</a:t>
            </a:r>
            <a:r>
              <a:rPr lang="en-US" sz="2000" dirty="0" smtClean="0"/>
              <a:t> </a:t>
            </a:r>
            <a:r>
              <a:rPr lang="en-US" sz="2000" dirty="0" err="1" smtClean="0"/>
              <a:t>скачивания</a:t>
            </a:r>
            <a:r>
              <a:rPr lang="en-US" sz="2000" dirty="0" smtClean="0"/>
              <a:t> </a:t>
            </a:r>
            <a:r>
              <a:rPr lang="en-US" sz="2000" dirty="0" err="1" smtClean="0"/>
              <a:t>на</a:t>
            </a:r>
            <a:r>
              <a:rPr lang="en-US" sz="2000" dirty="0" smtClean="0"/>
              <a:t> </a:t>
            </a:r>
            <a:r>
              <a:rPr lang="en-US" sz="2000" dirty="0" err="1" smtClean="0"/>
              <a:t>сайте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 https://www.wipo.int/standards/ru/sequence/index.html</a:t>
            </a:r>
            <a:r>
              <a:rPr lang="en-US" sz="2000" dirty="0" smtClean="0"/>
              <a:t> </a:t>
            </a:r>
          </a:p>
          <a:p>
            <a:r>
              <a:rPr lang="en-US" altLang="en-US" sz="2000" dirty="0" err="1" smtClean="0"/>
              <a:t>Измененные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правила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применяются</a:t>
            </a:r>
            <a:r>
              <a:rPr lang="en-US" altLang="en-US" sz="2000" dirty="0" smtClean="0"/>
              <a:t> к </a:t>
            </a:r>
            <a:r>
              <a:rPr lang="en-US" altLang="en-US" sz="2000" dirty="0" err="1" smtClean="0"/>
              <a:t>международным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заявкам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поданным</a:t>
            </a:r>
            <a:r>
              <a:rPr lang="en-US" altLang="en-US" sz="2000" dirty="0" smtClean="0"/>
              <a:t> 1 </a:t>
            </a:r>
            <a:r>
              <a:rPr lang="en-US" altLang="en-US" sz="2000" dirty="0" err="1" smtClean="0"/>
              <a:t>июля</a:t>
            </a:r>
            <a:r>
              <a:rPr lang="en-US" altLang="en-US" sz="2000" dirty="0" smtClean="0"/>
              <a:t> 2022 </a:t>
            </a:r>
            <a:r>
              <a:rPr lang="en-US" altLang="en-US" sz="2000" dirty="0" err="1" smtClean="0"/>
              <a:t>года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или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после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этой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даты</a:t>
            </a:r>
            <a:endParaRPr lang="en-US" altLang="en-US" sz="2000" dirty="0" smtClean="0"/>
          </a:p>
          <a:p>
            <a:r>
              <a:rPr lang="en-US" altLang="en-US" sz="2000" dirty="0" err="1" smtClean="0"/>
              <a:t>Новый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стандарт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также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должен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использоваться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при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подаче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национальных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заявок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на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ту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же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дату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0"/>
            <a:ext cx="8507288" cy="1512168"/>
          </a:xfrm>
        </p:spPr>
        <p:txBody>
          <a:bodyPr/>
          <a:lstStyle/>
          <a:p>
            <a:r>
              <a:rPr lang="en-US" sz="3200" dirty="0" err="1"/>
              <a:t>Изменения</a:t>
            </a:r>
            <a:r>
              <a:rPr lang="en-US" sz="3200" dirty="0"/>
              <a:t> в </a:t>
            </a:r>
            <a:r>
              <a:rPr lang="en-US" sz="3200" dirty="0" err="1"/>
              <a:t>Правилах</a:t>
            </a:r>
            <a:r>
              <a:rPr lang="en-US" sz="3200" dirty="0"/>
              <a:t> РСТ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с </a:t>
            </a:r>
            <a:r>
              <a:rPr lang="en-US" sz="3200" dirty="0"/>
              <a:t>1 </a:t>
            </a:r>
            <a:r>
              <a:rPr lang="en-US" sz="3200" dirty="0" err="1"/>
              <a:t>июля</a:t>
            </a:r>
            <a:r>
              <a:rPr lang="en-US" sz="3200" dirty="0"/>
              <a:t> 2022 </a:t>
            </a:r>
            <a:r>
              <a:rPr lang="en-US" sz="3200" dirty="0" err="1"/>
              <a:t>года</a:t>
            </a:r>
            <a:r>
              <a:rPr lang="en-US" sz="3200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7" y="1628800"/>
            <a:ext cx="8336406" cy="4320480"/>
          </a:xfrm>
        </p:spPr>
        <p:txBody>
          <a:bodyPr/>
          <a:lstStyle/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000" dirty="0" err="1"/>
              <a:t>Изменения</a:t>
            </a:r>
            <a:r>
              <a:rPr lang="en-US" altLang="en-US" sz="2000" dirty="0"/>
              <a:t> в </a:t>
            </a:r>
            <a:r>
              <a:rPr lang="en-US" altLang="en-US" sz="2000" dirty="0" err="1"/>
              <a:t>правиле</a:t>
            </a:r>
            <a:r>
              <a:rPr lang="en-US" altLang="en-US" sz="2000" dirty="0"/>
              <a:t> РСТ 82</a:t>
            </a:r>
            <a:r>
              <a:rPr lang="en-US" altLang="en-US" sz="2000" i="1" dirty="0"/>
              <a:t>quater</a:t>
            </a:r>
          </a:p>
          <a:p>
            <a:pPr marL="685800" marR="0" lvl="2" indent="-2857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Font typeface="Wingdings" pitchFamily="2" charset="2"/>
              <a:buChar char="q"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"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Эпидемия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"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добавлена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как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одна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из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перечисленных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чрезвычайных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ситуаций</a:t>
            </a:r>
            <a:endParaRPr lang="en-US" altLang="en-US" sz="2000" i="1" dirty="0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000" dirty="0" err="1"/>
              <a:t>Разрешение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ведомствам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отказаться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от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требования</a:t>
            </a:r>
            <a:r>
              <a:rPr lang="en-US" altLang="en-US" sz="2000" dirty="0"/>
              <a:t> о </a:t>
            </a:r>
            <a:r>
              <a:rPr lang="en-US" altLang="en-US" sz="2000" dirty="0" err="1"/>
              <a:t>предоставлении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доказательств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уважительных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причин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несоблюдения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сроков</a:t>
            </a:r>
            <a:r>
              <a:rPr lang="en-US" altLang="en-US" sz="2000" dirty="0"/>
              <a:t> </a:t>
            </a:r>
            <a:r>
              <a:rPr lang="ru-RU" altLang="en-US" sz="2000" dirty="0" smtClean="0">
                <a:solidFill>
                  <a:srgbClr val="FF0000"/>
                </a:solidFill>
              </a:rPr>
              <a:t>в</a:t>
            </a:r>
            <a:r>
              <a:rPr lang="ru-RU" altLang="en-US" sz="2000" dirty="0" smtClean="0"/>
              <a:t> </a:t>
            </a:r>
            <a:r>
              <a:rPr lang="en-US" altLang="en-US" sz="2000" dirty="0" err="1" smtClean="0"/>
              <a:t>соответствии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с </a:t>
            </a:r>
            <a:r>
              <a:rPr lang="en-US" altLang="en-US" sz="2000" dirty="0" err="1"/>
              <a:t>правилом</a:t>
            </a:r>
            <a:r>
              <a:rPr lang="en-US" altLang="en-US" sz="2000" dirty="0"/>
              <a:t> 82</a:t>
            </a:r>
            <a:r>
              <a:rPr lang="en-US" altLang="en-US" sz="2000" i="1" dirty="0"/>
              <a:t>quater</a:t>
            </a:r>
            <a:r>
              <a:rPr lang="en-US" altLang="en-US" sz="2000" dirty="0"/>
              <a:t>.1</a:t>
            </a:r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000" dirty="0" err="1"/>
              <a:t>Разрешение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Ведомствам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устанавливать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период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продления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сроков</a:t>
            </a:r>
            <a:r>
              <a:rPr lang="en-US" altLang="en-US" sz="2000" dirty="0"/>
              <a:t> в </a:t>
            </a:r>
            <a:r>
              <a:rPr lang="en-US" altLang="en-US" sz="2000" dirty="0" err="1"/>
              <a:t>случае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всеобщих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перебоев</a:t>
            </a:r>
            <a:r>
              <a:rPr lang="en-US" altLang="en-US" sz="2000" i="1" dirty="0"/>
              <a:t> в </a:t>
            </a:r>
            <a:r>
              <a:rPr lang="en-US" altLang="en-US" sz="2000" i="1" dirty="0" err="1"/>
              <a:t>работе</a:t>
            </a:r>
            <a:r>
              <a:rPr lang="en-US" altLang="en-US" sz="2000" i="1" dirty="0"/>
              <a:t>.</a:t>
            </a:r>
          </a:p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000" dirty="0" err="1" smtClean="0"/>
              <a:t>Измененное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правило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применяется</a:t>
            </a:r>
            <a:r>
              <a:rPr lang="en-US" altLang="en-US" sz="2000" dirty="0" smtClean="0"/>
              <a:t> к </a:t>
            </a:r>
            <a:r>
              <a:rPr lang="en-US" altLang="en-US" sz="2000" dirty="0" err="1" smtClean="0"/>
              <a:t>срокам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установленным</a:t>
            </a:r>
            <a:r>
              <a:rPr lang="en-US" altLang="en-US" sz="2000" dirty="0" smtClean="0"/>
              <a:t> в </a:t>
            </a:r>
            <a:r>
              <a:rPr lang="en-US" altLang="en-US" sz="2000" dirty="0" err="1" smtClean="0"/>
              <a:t>Инструкции</a:t>
            </a:r>
            <a:r>
              <a:rPr lang="en-US" altLang="en-US" sz="2000" dirty="0" smtClean="0"/>
              <a:t> и </a:t>
            </a:r>
            <a:r>
              <a:rPr lang="en-US" altLang="en-US" sz="2000" dirty="0" err="1" smtClean="0"/>
              <a:t>истекающим</a:t>
            </a:r>
            <a:r>
              <a:rPr lang="en-US" altLang="en-US" sz="2000" dirty="0" smtClean="0"/>
              <a:t> 1 </a:t>
            </a:r>
            <a:r>
              <a:rPr lang="en-US" altLang="en-US" sz="2000" dirty="0" err="1" smtClean="0"/>
              <a:t>июля</a:t>
            </a:r>
            <a:r>
              <a:rPr lang="en-US" altLang="en-US" sz="2000" dirty="0" smtClean="0"/>
              <a:t> 2022 </a:t>
            </a:r>
            <a:r>
              <a:rPr lang="en-US" altLang="en-US" sz="2000" dirty="0" err="1" smtClean="0"/>
              <a:t>года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или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позднее</a:t>
            </a:r>
            <a:r>
              <a:rPr lang="en-US" altLang="en-US" sz="2000" dirty="0" smtClean="0"/>
              <a:t>.</a:t>
            </a:r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292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Wingdings</vt:lpstr>
      <vt:lpstr>PCT POT EN draft rev2</vt:lpstr>
      <vt:lpstr>PowerPoint Presentation</vt:lpstr>
      <vt:lpstr>Изменения в Правилах РСТ  с 1 июля 2022 года (1)</vt:lpstr>
      <vt:lpstr>Изменения в Правилах РСТ  с 1 июля 2022 года (2)</vt:lpstr>
      <vt:lpstr>Изменения в Правилах РСТ  с 1 июля 2022 года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168</cp:revision>
  <dcterms:created xsi:type="dcterms:W3CDTF">2020-07-15T13:26:41Z</dcterms:created>
  <dcterms:modified xsi:type="dcterms:W3CDTF">2022-06-30T05:11:24Z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TCSClassification">
    <vt:lpwstr>PUBLIC</vt:lpwstr>
  </property>
  <property fmtid="{D5CDD505-2E9C-101B-9397-08002B2CF9AE}" pid="6" name="TitusGUID">
    <vt:lpwstr>b61158f8-4f44-4f2c-ada0-cf053122b0e1</vt:lpwstr>
  </property>
  <property fmtid="{D5CDD505-2E9C-101B-9397-08002B2CF9AE}" pid="7" name="VisualMarkings">
    <vt:lpwstr>Footer</vt:lpwstr>
  </property>
</Properties>
</file>