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1716" r:id="rId2"/>
    <p:sldId id="1587" r:id="rId3"/>
    <p:sldId id="1714" r:id="rId4"/>
    <p:sldId id="1713" r:id="rId5"/>
  </p:sldIdLst>
  <p:sldSz cx="9144000" cy="6858000" type="screen4x3"/>
  <p:notesSz cx="6797675" cy="9926638"/>
  <p:custDataLst>
    <p:tags r:id="rId8"/>
  </p:custDataLst>
  <p:defaultTextStyle>
    <a:defPPr rtl="0">
      <a:defRPr lang="en-US"/>
    </a:defPPr>
    <a:lvl1pPr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buChar char="•"/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NG Hanna" initials="KH" lastIdx="0" clrIdx="0">
    <p:extLst>
      <p:ext uri="{19B8F6BF-5375-455C-9EA6-DF929625EA0E}">
        <p15:presenceInfo xmlns:p15="http://schemas.microsoft.com/office/powerpoint/2012/main" userId="S-1-5-21-3637208745-3825800285-422149103-7243" providerId="AD"/>
      </p:ext>
    </p:extLst>
  </p:cmAuthor>
  <p:cmAuthor id="2" name="KIM Taegeun" initials="KT" lastIdx="1" clrIdx="1">
    <p:extLst>
      <p:ext uri="{19B8F6BF-5375-455C-9EA6-DF929625EA0E}">
        <p15:presenceInfo xmlns:p15="http://schemas.microsoft.com/office/powerpoint/2012/main" userId="S-1-5-21-3637208745-3825800285-422149103-163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78221" autoAdjust="0"/>
  </p:normalViewPr>
  <p:slideViewPr>
    <p:cSldViewPr>
      <p:cViewPr varScale="1">
        <p:scale>
          <a:sx n="131" d="100"/>
          <a:sy n="131" d="100"/>
        </p:scale>
        <p:origin x="1080" y="12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118" d="100"/>
          <a:sy n="118" d="100"/>
        </p:scale>
        <p:origin x="1968" y="-177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6-28T13:56:23.082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fld id="{51C16C5D-28EC-4381-A075-FA41859494D8}" type="datetime1">
              <a:rPr lang="en-US"/>
              <a:pPr>
                <a:defRPr/>
              </a:pPr>
              <a:t>6/28/2022</a:t>
            </a:fld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fld id="{7CE29DEC-8730-41D0-8613-E78452012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23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fld id="{73914EB6-2DCE-491C-ACA8-01AEDF381847}" type="datetime1">
              <a:rPr lang="en-US"/>
              <a:pPr>
                <a:defRPr/>
              </a:pPr>
              <a:t>6/28/2022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Tx/>
              <a:buNone/>
              <a:defRPr sz="1200">
                <a:latin typeface="Arial"/>
                <a:cs typeface="Arial"/>
              </a:defRPr>
            </a:lvl1pPr>
          </a:lstStyle>
          <a:p>
            <a:pPr>
              <a:defRPr/>
            </a:pPr>
            <a:fld id="{B7F2C667-47B2-46C4-80BC-8E1DA185F3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862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0498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142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63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84FE9B-D5D4-4B76-87EA-A08EA8B20C6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20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215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5842472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84246-803A-49D3-84EB-974CE5ABA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62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21656-2DE5-485F-8BE9-0BDBBF8F00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2659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5B506-AE31-41B8-A04E-5192D5AD45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9572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4D9FB-EE1A-468D-AB44-5E06278333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08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72BD8-6FAC-449D-B057-422CBBDD3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6819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buClr>
                <a:srgbClr val="990033"/>
              </a:buClr>
              <a:defRPr sz="2400"/>
            </a:lvl2pPr>
            <a:lvl3pPr>
              <a:buClr>
                <a:srgbClr val="990033"/>
              </a:buCl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C96D8-A3B7-4296-B367-44E05F04D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179512" y="6381328"/>
            <a:ext cx="1800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2022 Rule changes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01-06-2022</a:t>
            </a: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53513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2F085-F803-4E1D-9A57-76269C0A5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3815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4352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09E20-5C8B-487F-B0CA-3B1FCD067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4141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B0CE4-F05E-4F47-9551-9B0F851B86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6490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C92CD-3AA2-407A-BF30-577B7871B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507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F2A8D-12B8-4184-AEBB-3EE5339AA5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20663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87BF3-9FB1-459C-9F6E-025E260A2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4875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97F09-330B-40AD-9EF4-1C4E2D06D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6789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73238"/>
            <a:ext cx="82296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 Click to edit Master text styles</a:t>
            </a:r>
          </a:p>
          <a:p>
            <a:pPr lvl="1"/>
            <a:r>
              <a:rPr lang="en-US" altLang="en-US"/>
              <a:t> Second level</a:t>
            </a:r>
          </a:p>
          <a:p>
            <a:pPr lvl="2"/>
            <a:r>
              <a:rPr lang="en-US" altLang="en-US"/>
              <a:t> Third level</a:t>
            </a:r>
          </a:p>
          <a:p>
            <a:pPr lvl="3"/>
            <a:r>
              <a:rPr lang="en-US" altLang="en-US"/>
              <a:t> Fourth level</a:t>
            </a:r>
          </a:p>
          <a:p>
            <a:pPr lvl="4"/>
            <a:r>
              <a:rPr lang="en-US" altLang="en-US"/>
              <a:t> 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Tx/>
              <a:buNone/>
              <a:defRPr sz="1400">
                <a:latin typeface="Arial"/>
                <a:cs typeface="Arial"/>
              </a:defRPr>
            </a:lvl1pPr>
          </a:lstStyle>
          <a:p>
            <a:pPr>
              <a:defRPr/>
            </a:pPr>
            <a:fld id="{2ED4B84C-647D-46AA-8476-F994C2D2B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6" r:id="rId2"/>
    <p:sldLayoutId id="2147483775" r:id="rId3"/>
    <p:sldLayoutId id="2147483774" r:id="rId4"/>
    <p:sldLayoutId id="2147483773" r:id="rId5"/>
    <p:sldLayoutId id="2147483772" r:id="rId6"/>
    <p:sldLayoutId id="2147483771" r:id="rId7"/>
    <p:sldLayoutId id="2147483770" r:id="rId8"/>
    <p:sldLayoutId id="2147483769" r:id="rId9"/>
    <p:sldLayoutId id="2147483768" r:id="rId10"/>
    <p:sldLayoutId id="2147483767" r:id="rId11"/>
    <p:sldLayoutId id="2147483766" r:id="rId12"/>
    <p:sldLayoutId id="2147483765" r:id="rId13"/>
    <p:sldLayoutId id="2147483764" r:id="rId14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70899B"/>
          </a:solidFill>
          <a:latin typeface="Arial"/>
          <a:ea typeface="Arial"/>
          <a:cs typeface="Arial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600"/>
        </a:spcBef>
        <a:spcAft>
          <a:spcPct val="0"/>
        </a:spcAft>
        <a:buClr>
          <a:srgbClr val="990033"/>
        </a:buClr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ts val="600"/>
        </a:spcBef>
        <a:spcAft>
          <a:spcPct val="0"/>
        </a:spcAft>
        <a:buClr>
          <a:srgbClr val="990033"/>
        </a:buClr>
        <a:buFont typeface="Wingdings" pitchFamily="2" charset="2"/>
        <a:buChar char="Ø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ts val="6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ts val="6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7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po.int/standards/ko/sequence/index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15964" y="3926676"/>
            <a:ext cx="7920532" cy="1406525"/>
          </a:xfrm>
          <a:noFill/>
        </p:spPr>
        <p:txBody>
          <a:bodyPr/>
          <a:lstStyle/>
          <a:p>
            <a:pPr eaLnBrk="1" hangingPunct="1"/>
            <a:r>
              <a:rPr lang="en-US" sz="3400" b="1" dirty="0">
                <a:solidFill>
                  <a:srgbClr val="70899B"/>
                </a:solidFill>
              </a:rPr>
              <a:t>2022년 7월 1일부 PCT </a:t>
            </a:r>
            <a:r>
              <a:rPr lang="en-US" sz="3400" b="1" dirty="0" err="1">
                <a:solidFill>
                  <a:srgbClr val="70899B"/>
                </a:solidFill>
              </a:rPr>
              <a:t>규칙</a:t>
            </a:r>
            <a:r>
              <a:rPr lang="en-US" sz="3400" b="1" dirty="0">
                <a:solidFill>
                  <a:srgbClr val="70899B"/>
                </a:solidFill>
              </a:rPr>
              <a:t> </a:t>
            </a:r>
            <a:r>
              <a:rPr lang="en-US" sz="3400" b="1" dirty="0" err="1">
                <a:solidFill>
                  <a:srgbClr val="70899B"/>
                </a:solidFill>
              </a:rPr>
              <a:t>개정사항</a:t>
            </a:r>
            <a:endParaRPr lang="en-US" sz="3400" b="1" dirty="0">
              <a:solidFill>
                <a:srgbClr val="70899B"/>
              </a:solidFill>
            </a:endParaRPr>
          </a:p>
          <a:p>
            <a:pPr eaLnBrk="1" hangingPunct="1"/>
            <a:endParaRPr lang="en-US" sz="3600" dirty="0">
              <a:solidFill>
                <a:srgbClr val="70899B"/>
              </a:solidFill>
            </a:endParaRPr>
          </a:p>
        </p:txBody>
      </p:sp>
      <p:pic>
        <p:nvPicPr>
          <p:cNvPr id="3075" name="Picture 8" descr="Puce-3_p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577" y="3553613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8997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49" y="-171400"/>
            <a:ext cx="8507288" cy="1224136"/>
          </a:xfrm>
        </p:spPr>
        <p:txBody>
          <a:bodyPr/>
          <a:lstStyle/>
          <a:p>
            <a:r>
              <a:rPr lang="en-US" dirty="0"/>
              <a:t>2022년 7월 1일부 PCT </a:t>
            </a:r>
            <a:r>
              <a:rPr lang="en-US" dirty="0" err="1"/>
              <a:t>규칙</a:t>
            </a:r>
            <a:r>
              <a:rPr lang="en-US" dirty="0"/>
              <a:t> </a:t>
            </a:r>
            <a:r>
              <a:rPr lang="en-US" dirty="0" err="1"/>
              <a:t>변경사항</a:t>
            </a:r>
            <a:r>
              <a:rPr lang="en-US" dirty="0"/>
              <a:t>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643" y="980728"/>
            <a:ext cx="8707347" cy="5616624"/>
          </a:xfrm>
        </p:spPr>
        <p:txBody>
          <a:bodyPr/>
          <a:lstStyle/>
          <a:p>
            <a:pPr>
              <a:spcBef>
                <a:spcPts val="800"/>
              </a:spcBef>
              <a:spcAft>
                <a:spcPts val="800"/>
              </a:spcAft>
            </a:pPr>
            <a:r>
              <a:rPr lang="en-GB" altLang="en-US" dirty="0"/>
              <a:t>PCT </a:t>
            </a:r>
            <a:r>
              <a:rPr lang="en-GB" altLang="en-US" dirty="0" err="1"/>
              <a:t>규칙</a:t>
            </a:r>
            <a:r>
              <a:rPr lang="en-GB" altLang="en-US" dirty="0"/>
              <a:t> 5, 12, 13의3, 19.4 및 49 </a:t>
            </a:r>
            <a:r>
              <a:rPr lang="en-GB" altLang="en-US" dirty="0" err="1"/>
              <a:t>개정</a:t>
            </a:r>
            <a:endParaRPr lang="en-GB" altLang="en-US" dirty="0"/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altLang="en-US" dirty="0" err="1" smtClean="0"/>
              <a:t>서열목록에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대한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표준을</a:t>
            </a:r>
            <a:r>
              <a:rPr lang="en-US" altLang="en-US" dirty="0" smtClean="0"/>
              <a:t> ST.25에서 ST.26으로 </a:t>
            </a:r>
            <a:r>
              <a:rPr lang="en-US" altLang="en-US" dirty="0" err="1" smtClean="0"/>
              <a:t>대체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endParaRPr lang="en-US" altLang="en-US" dirty="0"/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altLang="en-US" dirty="0" smtClean="0"/>
              <a:t> </a:t>
            </a:r>
            <a:r>
              <a:rPr lang="en-US" altLang="en-US" dirty="0" err="1" smtClean="0"/>
              <a:t>부속서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C의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전면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개정을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포함해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관련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시행세칙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개정</a:t>
            </a:r>
            <a:r>
              <a:rPr lang="en-US" altLang="en-US" dirty="0" smtClean="0"/>
              <a:t>(WIPO </a:t>
            </a:r>
            <a:r>
              <a:rPr lang="en-US" altLang="en-US" dirty="0" err="1" smtClean="0"/>
              <a:t>표준</a:t>
            </a:r>
            <a:r>
              <a:rPr lang="en-US" altLang="en-US" dirty="0" smtClean="0"/>
              <a:t> ST.25 </a:t>
            </a:r>
            <a:r>
              <a:rPr lang="en-US" altLang="en-US" dirty="0" err="1" smtClean="0"/>
              <a:t>대체</a:t>
            </a:r>
            <a:r>
              <a:rPr lang="en-US" altLang="en-US" dirty="0" smtClean="0"/>
              <a:t>)</a:t>
            </a:r>
            <a:endParaRPr lang="en-US" altLang="en-US" dirty="0"/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altLang="en-US" dirty="0" smtClean="0"/>
              <a:t> </a:t>
            </a:r>
            <a:r>
              <a:rPr lang="en-US" altLang="en-US" dirty="0" err="1" smtClean="0"/>
              <a:t>모든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서열목록은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반드시</a:t>
            </a:r>
            <a:r>
              <a:rPr lang="en-US" altLang="en-US" dirty="0" smtClean="0"/>
              <a:t> XML </a:t>
            </a:r>
            <a:r>
              <a:rPr lang="en-US" altLang="en-US" dirty="0" err="1" smtClean="0"/>
              <a:t>형식으로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제출</a:t>
            </a:r>
            <a:endParaRPr lang="en-US" altLang="en-US" dirty="0" smtClean="0"/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altLang="en-US" dirty="0" smtClean="0"/>
              <a:t> </a:t>
            </a:r>
            <a:r>
              <a:rPr lang="en-US" altLang="en-US" dirty="0" err="1" smtClean="0"/>
              <a:t>이제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언어</a:t>
            </a:r>
            <a:r>
              <a:rPr lang="ko-KR" altLang="en-US" smtClean="0"/>
              <a:t>의존적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자유텍스트는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발명의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설명의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주요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부분에서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반복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불필요</a:t>
            </a:r>
            <a:endParaRPr lang="en-US" altLang="en-US" dirty="0" smtClean="0"/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altLang="en-US" dirty="0" smtClean="0"/>
              <a:t> </a:t>
            </a:r>
            <a:r>
              <a:rPr lang="en-US" altLang="en-US" dirty="0" err="1" smtClean="0"/>
              <a:t>자유텍스트는</a:t>
            </a:r>
            <a:r>
              <a:rPr lang="en-US" altLang="en-US" dirty="0" smtClean="0"/>
              <a:t> 둘 </a:t>
            </a:r>
            <a:r>
              <a:rPr lang="en-US" altLang="en-US" dirty="0" err="1" smtClean="0"/>
              <a:t>이상의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언어로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제출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가능</a:t>
            </a:r>
            <a:endParaRPr lang="en-US" altLang="en-US" dirty="0" smtClean="0"/>
          </a:p>
          <a:p>
            <a:pPr lvl="1"/>
            <a:r>
              <a:rPr lang="en-GB" dirty="0" smtClean="0"/>
              <a:t> 각 </a:t>
            </a:r>
            <a:r>
              <a:rPr lang="en-GB" dirty="0" err="1" smtClean="0"/>
              <a:t>서열에</a:t>
            </a:r>
            <a:r>
              <a:rPr lang="en-GB" dirty="0" smtClean="0"/>
              <a:t> </a:t>
            </a:r>
            <a:r>
              <a:rPr lang="en-GB" dirty="0" err="1" smtClean="0"/>
              <a:t>대해</a:t>
            </a:r>
            <a:r>
              <a:rPr lang="en-GB" dirty="0" smtClean="0"/>
              <a:t> </a:t>
            </a:r>
            <a:r>
              <a:rPr lang="en-GB" dirty="0" err="1" smtClean="0"/>
              <a:t>필수</a:t>
            </a:r>
            <a:r>
              <a:rPr lang="en-GB" dirty="0" smtClean="0"/>
              <a:t> </a:t>
            </a:r>
            <a:r>
              <a:rPr lang="en-GB" dirty="0" err="1" smtClean="0"/>
              <a:t>한정자</a:t>
            </a:r>
            <a:r>
              <a:rPr lang="en-GB" dirty="0" smtClean="0"/>
              <a:t> 값 </a:t>
            </a:r>
            <a:r>
              <a:rPr lang="en-GB" dirty="0" err="1" smtClean="0"/>
              <a:t>추가</a:t>
            </a:r>
            <a:endParaRPr lang="en-GB" dirty="0" smtClean="0"/>
          </a:p>
          <a:p>
            <a:pPr lvl="1"/>
            <a:r>
              <a:rPr lang="en-GB" dirty="0" smtClean="0"/>
              <a:t> ST.26에 </a:t>
            </a:r>
            <a:r>
              <a:rPr lang="en-GB" dirty="0" err="1" smtClean="0"/>
              <a:t>따라</a:t>
            </a:r>
            <a:r>
              <a:rPr lang="en-GB" dirty="0" smtClean="0"/>
              <a:t> 더 </a:t>
            </a:r>
            <a:r>
              <a:rPr lang="en-GB" dirty="0" err="1" smtClean="0"/>
              <a:t>많은</a:t>
            </a:r>
            <a:r>
              <a:rPr lang="en-GB" dirty="0" smtClean="0"/>
              <a:t> </a:t>
            </a:r>
            <a:r>
              <a:rPr lang="en-GB" dirty="0" err="1" smtClean="0"/>
              <a:t>서열</a:t>
            </a:r>
            <a:r>
              <a:rPr lang="en-GB" dirty="0" smtClean="0"/>
              <a:t> </a:t>
            </a:r>
            <a:r>
              <a:rPr lang="en-GB" dirty="0" err="1" smtClean="0"/>
              <a:t>유형이</a:t>
            </a:r>
            <a:r>
              <a:rPr lang="en-GB" dirty="0" smtClean="0"/>
              <a:t> </a:t>
            </a:r>
            <a:r>
              <a:rPr lang="en-GB" dirty="0" err="1" smtClean="0"/>
              <a:t>포함되도록</a:t>
            </a:r>
            <a:r>
              <a:rPr lang="en-GB" dirty="0" smtClean="0"/>
              <a:t> </a:t>
            </a:r>
            <a:r>
              <a:rPr lang="en-GB" dirty="0" err="1" smtClean="0"/>
              <a:t>요구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8070041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49" y="-171400"/>
            <a:ext cx="8507288" cy="1512168"/>
          </a:xfrm>
        </p:spPr>
        <p:txBody>
          <a:bodyPr/>
          <a:lstStyle/>
          <a:p>
            <a:r>
              <a:rPr lang="en-US" dirty="0"/>
              <a:t>2022년 7월 1일부 PCT </a:t>
            </a:r>
            <a:r>
              <a:rPr lang="en-US" dirty="0" err="1"/>
              <a:t>규칙</a:t>
            </a:r>
            <a:r>
              <a:rPr lang="en-US" dirty="0"/>
              <a:t> </a:t>
            </a:r>
            <a:r>
              <a:rPr lang="en-US" dirty="0" err="1"/>
              <a:t>변경사항</a:t>
            </a:r>
            <a:r>
              <a:rPr lang="en-US" dirty="0"/>
              <a:t>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149" y="1239035"/>
            <a:ext cx="8635339" cy="4926269"/>
          </a:xfrm>
        </p:spPr>
        <p:txBody>
          <a:bodyPr/>
          <a:lstStyle/>
          <a:p>
            <a:r>
              <a:rPr lang="en-GB" altLang="en-US"/>
              <a:t>PCT 규칙 5, 12, 13의3, 19.4 및 49 개정(계속)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altLang="en-US" smtClean="0"/>
              <a:t>자유텍스트</a:t>
            </a:r>
            <a:r>
              <a:rPr lang="ko-KR" altLang="en-US" smtClean="0"/>
              <a:t>의 언어 </a:t>
            </a:r>
            <a:r>
              <a:rPr lang="en-US" altLang="en-US" smtClean="0"/>
              <a:t>또는 </a:t>
            </a:r>
            <a:r>
              <a:rPr lang="ko-KR" altLang="en-US" smtClean="0"/>
              <a:t>국제출원의 </a:t>
            </a:r>
            <a:r>
              <a:rPr lang="en-US" altLang="en-US" smtClean="0"/>
              <a:t>전자적 </a:t>
            </a:r>
            <a:r>
              <a:rPr lang="ko-KR" altLang="en-US" smtClean="0"/>
              <a:t>포맷이 </a:t>
            </a:r>
            <a:r>
              <a:rPr lang="en-US" altLang="en-US" smtClean="0"/>
              <a:t>수리관청에서 </a:t>
            </a:r>
            <a:r>
              <a:rPr lang="en-US" altLang="en-US"/>
              <a:t>인정되지 않는 경우, 해당 출원은 RO/IB로 송부</a:t>
            </a:r>
          </a:p>
          <a:p>
            <a:r>
              <a:rPr lang="en-US" dirty="0" smtClean="0"/>
              <a:t>WIPO Sequence </a:t>
            </a:r>
            <a:r>
              <a:rPr lang="en-US" dirty="0" err="1" smtClean="0"/>
              <a:t>데스크톱</a:t>
            </a:r>
            <a:r>
              <a:rPr lang="en-US" dirty="0" smtClean="0"/>
              <a:t> </a:t>
            </a:r>
            <a:r>
              <a:rPr lang="en-US" dirty="0" err="1" smtClean="0"/>
              <a:t>도구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endParaRPr lang="en-US" dirty="0"/>
          </a:p>
          <a:p>
            <a:pPr lvl="1"/>
            <a:r>
              <a:rPr lang="en-US" sz="2200" dirty="0" err="1" smtClean="0"/>
              <a:t>출원인은</a:t>
            </a:r>
            <a:r>
              <a:rPr lang="en-US" sz="2200" dirty="0" smtClean="0"/>
              <a:t> </a:t>
            </a:r>
            <a:r>
              <a:rPr lang="en-US" sz="2200" dirty="0" err="1" smtClean="0"/>
              <a:t>표준에</a:t>
            </a:r>
            <a:r>
              <a:rPr lang="en-US" sz="2200" dirty="0" smtClean="0"/>
              <a:t> </a:t>
            </a:r>
            <a:r>
              <a:rPr lang="en-US" sz="2200" dirty="0" err="1" smtClean="0"/>
              <a:t>따른</a:t>
            </a:r>
            <a:r>
              <a:rPr lang="en-US" sz="2200" dirty="0" smtClean="0"/>
              <a:t> </a:t>
            </a:r>
            <a:r>
              <a:rPr lang="en-US" sz="2200" dirty="0" err="1" smtClean="0"/>
              <a:t>서열목록</a:t>
            </a:r>
            <a:r>
              <a:rPr lang="en-US" sz="2200" dirty="0" smtClean="0"/>
              <a:t> </a:t>
            </a:r>
            <a:r>
              <a:rPr lang="en-US" sz="2200" dirty="0" err="1" smtClean="0"/>
              <a:t>작성이</a:t>
            </a:r>
            <a:r>
              <a:rPr lang="en-US" sz="2200" dirty="0" smtClean="0"/>
              <a:t> </a:t>
            </a:r>
            <a:r>
              <a:rPr lang="en-US" sz="2200" dirty="0" err="1" smtClean="0"/>
              <a:t>가능</a:t>
            </a:r>
            <a:endParaRPr lang="en-US" sz="2200" dirty="0" smtClean="0"/>
          </a:p>
          <a:p>
            <a:pPr lvl="1"/>
            <a:r>
              <a:rPr lang="en-US" sz="2200" dirty="0" err="1" smtClean="0"/>
              <a:t>다음</a:t>
            </a:r>
            <a:r>
              <a:rPr lang="en-US" sz="2200" dirty="0" smtClean="0"/>
              <a:t> </a:t>
            </a:r>
            <a:r>
              <a:rPr lang="en-US" sz="2200" dirty="0" err="1" smtClean="0"/>
              <a:t>웹페이지에서</a:t>
            </a:r>
            <a:r>
              <a:rPr lang="en-US" sz="2200" dirty="0" smtClean="0"/>
              <a:t> </a:t>
            </a:r>
            <a:r>
              <a:rPr lang="en-US" sz="2200" dirty="0" err="1" smtClean="0"/>
              <a:t>다운로드</a:t>
            </a:r>
            <a:r>
              <a:rPr lang="en-US" sz="2200" dirty="0" smtClean="0"/>
              <a:t> 가능</a:t>
            </a:r>
            <a:r>
              <a:rPr lang="en-US" sz="2200" dirty="0" smtClean="0">
                <a:hlinkClick r:id="rId3"/>
              </a:rPr>
              <a:t>https://www.wipo.int/standards/ko/sequence/index.html</a:t>
            </a:r>
            <a:r>
              <a:rPr lang="en-US" sz="2200" dirty="0" smtClean="0"/>
              <a:t> </a:t>
            </a:r>
          </a:p>
          <a:p>
            <a:r>
              <a:rPr lang="en-US" altLang="en-US" dirty="0" err="1" smtClean="0"/>
              <a:t>개정된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규칙은</a:t>
            </a:r>
            <a:r>
              <a:rPr lang="en-US" altLang="en-US" dirty="0" smtClean="0"/>
              <a:t> 2022년 7월 1일 </a:t>
            </a:r>
            <a:r>
              <a:rPr lang="en-US" altLang="en-US" dirty="0" err="1" smtClean="0"/>
              <a:t>이후에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제출되는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국제출원에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적용</a:t>
            </a:r>
            <a:endParaRPr lang="en-US" altLang="en-US" dirty="0" smtClean="0"/>
          </a:p>
          <a:p>
            <a:r>
              <a:rPr lang="en-US" altLang="en-US" dirty="0" smtClean="0"/>
              <a:t>새 </a:t>
            </a:r>
            <a:r>
              <a:rPr lang="en-US" altLang="en-US" dirty="0" err="1" smtClean="0"/>
              <a:t>표준은</a:t>
            </a:r>
            <a:r>
              <a:rPr lang="en-US" altLang="en-US" dirty="0" smtClean="0"/>
              <a:t> 동 </a:t>
            </a:r>
            <a:r>
              <a:rPr lang="en-US" altLang="en-US" dirty="0" err="1" smtClean="0"/>
              <a:t>일자로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국내출원에도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적용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1869538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797" y="0"/>
            <a:ext cx="8507288" cy="1512168"/>
          </a:xfrm>
        </p:spPr>
        <p:txBody>
          <a:bodyPr/>
          <a:lstStyle/>
          <a:p>
            <a:r>
              <a:rPr lang="en-US" dirty="0"/>
              <a:t>2022년 7월 1일부 PCT </a:t>
            </a:r>
            <a:r>
              <a:rPr lang="en-US" dirty="0" err="1"/>
              <a:t>규칙</a:t>
            </a:r>
            <a:r>
              <a:rPr lang="en-US" dirty="0"/>
              <a:t> </a:t>
            </a:r>
            <a:r>
              <a:rPr lang="en-US" dirty="0" err="1"/>
              <a:t>변경사항</a:t>
            </a:r>
            <a:r>
              <a:rPr lang="en-US" dirty="0"/>
              <a:t>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797" y="1628800"/>
            <a:ext cx="8336406" cy="4320480"/>
          </a:xfrm>
        </p:spPr>
        <p:txBody>
          <a:bodyPr/>
          <a:lstStyle/>
          <a:p>
            <a:pPr marL="0" indent="-400050">
              <a:spcBef>
                <a:spcPts val="800"/>
              </a:spcBef>
              <a:spcAft>
                <a:spcPts val="800"/>
              </a:spcAft>
            </a:pPr>
            <a:r>
              <a:rPr lang="en-US" altLang="en-US" sz="2200" dirty="0"/>
              <a:t>PCT </a:t>
            </a:r>
            <a:r>
              <a:rPr lang="en-US" altLang="en-US" sz="2200" dirty="0" err="1"/>
              <a:t>규칙</a:t>
            </a:r>
            <a:r>
              <a:rPr lang="en-US" altLang="en-US" sz="2200" dirty="0"/>
              <a:t> 82의4 </a:t>
            </a:r>
            <a:r>
              <a:rPr lang="en-US" altLang="en-US" sz="2200" dirty="0" err="1"/>
              <a:t>개정</a:t>
            </a:r>
            <a:endParaRPr lang="en-US" altLang="en-US" sz="2200" i="1" dirty="0"/>
          </a:p>
          <a:p>
            <a:pPr marL="685800" marR="0" lvl="2" indent="-285750" algn="l" defTabSz="914400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Tx/>
              <a:buFont typeface="Wingdings" pitchFamily="2" charset="2"/>
              <a:buChar char="q"/>
              <a:defRPr/>
            </a:pP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비상사태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항목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중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하나로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 “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유행병</a:t>
            </a:r>
            <a:r>
              <a:rPr kumimoji="0" lang="en-US" altLang="en-US" sz="2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(Epidemic)” </a:t>
            </a:r>
            <a:r>
              <a:rPr kumimoji="0" lang="en-US" altLang="en-US" sz="2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cs typeface="Arial"/>
              </a:rPr>
              <a:t>추가</a:t>
            </a:r>
            <a:endParaRPr lang="en-US" altLang="en-US" sz="1600" i="1" dirty="0"/>
          </a:p>
          <a:p>
            <a:pPr marL="685800" lvl="2" indent="-285750"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q"/>
            </a:pPr>
            <a:r>
              <a:rPr lang="en-US" altLang="en-US" sz="2200" dirty="0" err="1"/>
              <a:t>관청은</a:t>
            </a:r>
            <a:r>
              <a:rPr lang="en-US" altLang="en-US" sz="2200" dirty="0"/>
              <a:t> </a:t>
            </a:r>
            <a:r>
              <a:rPr lang="en-US" altLang="en-US" sz="2200" dirty="0" err="1"/>
              <a:t>규칙</a:t>
            </a:r>
            <a:r>
              <a:rPr lang="en-US" altLang="en-US" sz="2200" dirty="0"/>
              <a:t> 82의4.1에 </a:t>
            </a:r>
            <a:r>
              <a:rPr lang="en-US" altLang="en-US" sz="2200" dirty="0" err="1"/>
              <a:t>따른</a:t>
            </a:r>
            <a:r>
              <a:rPr lang="en-US" altLang="en-US" sz="2200" dirty="0"/>
              <a:t> </a:t>
            </a:r>
            <a:r>
              <a:rPr lang="en-US" altLang="en-US" sz="2200" dirty="0" err="1"/>
              <a:t>기간지연에</a:t>
            </a:r>
            <a:r>
              <a:rPr lang="en-US" altLang="en-US" sz="2200" dirty="0"/>
              <a:t> </a:t>
            </a:r>
            <a:r>
              <a:rPr lang="en-US" altLang="en-US" sz="2200" dirty="0" err="1"/>
              <a:t>대한</a:t>
            </a:r>
            <a:r>
              <a:rPr lang="en-US" altLang="en-US" sz="2200" dirty="0"/>
              <a:t> </a:t>
            </a:r>
            <a:r>
              <a:rPr lang="en-US" altLang="en-US" sz="2200" dirty="0" err="1"/>
              <a:t>책임면제</a:t>
            </a:r>
            <a:r>
              <a:rPr lang="en-US" altLang="en-US" sz="2200" dirty="0"/>
              <a:t> </a:t>
            </a:r>
            <a:r>
              <a:rPr lang="en-US" altLang="en-US" sz="2200" dirty="0" err="1"/>
              <a:t>요청이</a:t>
            </a:r>
            <a:r>
              <a:rPr lang="en-US" altLang="en-US" sz="2200" dirty="0"/>
              <a:t> </a:t>
            </a:r>
            <a:r>
              <a:rPr lang="en-US" altLang="en-US" sz="2200" dirty="0" err="1"/>
              <a:t>있을</a:t>
            </a:r>
            <a:r>
              <a:rPr lang="en-US" altLang="en-US" sz="2200" dirty="0"/>
              <a:t> 시 </a:t>
            </a:r>
            <a:r>
              <a:rPr lang="en-US" altLang="en-US" sz="2200" dirty="0" err="1"/>
              <a:t>증거</a:t>
            </a:r>
            <a:r>
              <a:rPr lang="en-US" altLang="en-US" sz="2200" dirty="0"/>
              <a:t> </a:t>
            </a:r>
            <a:r>
              <a:rPr lang="en-US" altLang="en-US" sz="2200" dirty="0" err="1"/>
              <a:t>제출</a:t>
            </a:r>
            <a:r>
              <a:rPr lang="en-US" altLang="en-US" sz="2200" dirty="0"/>
              <a:t> </a:t>
            </a:r>
            <a:r>
              <a:rPr lang="en-US" altLang="en-US" sz="2200" dirty="0" err="1"/>
              <a:t>요건</a:t>
            </a:r>
            <a:r>
              <a:rPr lang="en-US" altLang="en-US" sz="2200" dirty="0"/>
              <a:t> </a:t>
            </a:r>
            <a:r>
              <a:rPr lang="en-US" altLang="en-US" sz="2200" dirty="0" err="1"/>
              <a:t>면제</a:t>
            </a:r>
            <a:r>
              <a:rPr lang="en-US" altLang="en-US" sz="2200" dirty="0"/>
              <a:t> </a:t>
            </a:r>
            <a:r>
              <a:rPr lang="en-US" altLang="en-US" sz="2200" dirty="0" err="1"/>
              <a:t>가능</a:t>
            </a:r>
            <a:endParaRPr lang="en-US" altLang="en-US" sz="2200" dirty="0"/>
          </a:p>
          <a:p>
            <a:pPr marL="685800" lvl="2" indent="-285750">
              <a:spcBef>
                <a:spcPts val="800"/>
              </a:spcBef>
              <a:spcAft>
                <a:spcPts val="800"/>
              </a:spcAft>
              <a:buFont typeface="Wingdings" pitchFamily="2" charset="2"/>
              <a:buChar char="q"/>
            </a:pPr>
            <a:r>
              <a:rPr lang="en-US" altLang="en-US" sz="2200" dirty="0" err="1"/>
              <a:t>관청은</a:t>
            </a:r>
            <a:r>
              <a:rPr lang="en-US" altLang="en-US" sz="2200" dirty="0"/>
              <a:t> </a:t>
            </a:r>
            <a:r>
              <a:rPr lang="en-US" altLang="en-US" sz="2200" dirty="0" err="1"/>
              <a:t>일반적</a:t>
            </a:r>
            <a:r>
              <a:rPr lang="en-US" altLang="en-US" sz="2200" dirty="0"/>
              <a:t> </a:t>
            </a:r>
            <a:r>
              <a:rPr lang="en-US" altLang="en-US" sz="2200" dirty="0" err="1"/>
              <a:t>장애</a:t>
            </a:r>
            <a:r>
              <a:rPr lang="en-US" altLang="en-US" sz="2200" dirty="0"/>
              <a:t>(disruption) </a:t>
            </a:r>
            <a:r>
              <a:rPr lang="en-US" altLang="en-US" sz="2200" dirty="0" err="1"/>
              <a:t>상황과</a:t>
            </a:r>
            <a:r>
              <a:rPr lang="en-US" altLang="en-US" sz="2200" dirty="0"/>
              <a:t> </a:t>
            </a:r>
            <a:r>
              <a:rPr lang="en-US" altLang="en-US" sz="2200" dirty="0" err="1"/>
              <a:t>관련하여</a:t>
            </a:r>
            <a:r>
              <a:rPr lang="en-US" altLang="en-US" sz="2200" dirty="0"/>
              <a:t> </a:t>
            </a:r>
            <a:r>
              <a:rPr lang="en-US" altLang="en-US" sz="2200" dirty="0" err="1"/>
              <a:t>기한</a:t>
            </a:r>
            <a:r>
              <a:rPr lang="en-US" altLang="en-US" sz="2200" dirty="0"/>
              <a:t> </a:t>
            </a:r>
            <a:r>
              <a:rPr lang="en-US" altLang="en-US" sz="2200" dirty="0" err="1"/>
              <a:t>연장</a:t>
            </a:r>
            <a:r>
              <a:rPr lang="en-US" altLang="en-US" sz="2200" dirty="0"/>
              <a:t> </a:t>
            </a:r>
            <a:r>
              <a:rPr lang="en-US" altLang="en-US" sz="2200" dirty="0" err="1"/>
              <a:t>기간</a:t>
            </a:r>
            <a:r>
              <a:rPr lang="en-US" altLang="en-US" sz="2200" dirty="0"/>
              <a:t> </a:t>
            </a:r>
            <a:r>
              <a:rPr lang="en-US" altLang="en-US" sz="2200" dirty="0" err="1"/>
              <a:t>마련</a:t>
            </a:r>
            <a:r>
              <a:rPr lang="en-US" altLang="en-US" sz="2200" dirty="0"/>
              <a:t> </a:t>
            </a:r>
            <a:r>
              <a:rPr lang="en-US" altLang="en-US" sz="2200" dirty="0" err="1"/>
              <a:t>가능</a:t>
            </a:r>
            <a:endParaRPr lang="en-US" altLang="en-US" sz="2200" i="1" dirty="0"/>
          </a:p>
          <a:p>
            <a:pPr marL="0" indent="-400050">
              <a:spcBef>
                <a:spcPts val="800"/>
              </a:spcBef>
              <a:spcAft>
                <a:spcPts val="800"/>
              </a:spcAft>
            </a:pPr>
            <a:r>
              <a:rPr lang="en-US" altLang="en-US" sz="2200" dirty="0" err="1" smtClean="0"/>
              <a:t>개정된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규칙은</a:t>
            </a:r>
            <a:r>
              <a:rPr lang="en-US" altLang="en-US" sz="2200" dirty="0" smtClean="0"/>
              <a:t> PCT </a:t>
            </a:r>
            <a:r>
              <a:rPr lang="en-US" altLang="en-US" sz="2200" dirty="0" err="1" smtClean="0"/>
              <a:t>규칙에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규정된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기한으로</a:t>
            </a:r>
            <a:r>
              <a:rPr lang="en-US" altLang="en-US" sz="2200" dirty="0" smtClean="0"/>
              <a:t> 2022년 7월 1일 </a:t>
            </a:r>
            <a:r>
              <a:rPr lang="en-US" altLang="en-US" sz="2200" dirty="0" err="1" smtClean="0"/>
              <a:t>이후에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만료되는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것에</a:t>
            </a:r>
            <a:r>
              <a:rPr lang="en-US" altLang="en-US" sz="2200" dirty="0" smtClean="0"/>
              <a:t> </a:t>
            </a:r>
            <a:r>
              <a:rPr lang="en-US" altLang="en-US" sz="2200" dirty="0" err="1" smtClean="0"/>
              <a:t>적용</a:t>
            </a:r>
            <a:endParaRPr lang="en-US" altLang="en-US" sz="2200" dirty="0" smtClean="0"/>
          </a:p>
          <a:p>
            <a:pPr marL="457200" lvl="1" indent="0">
              <a:spcBef>
                <a:spcPts val="800"/>
              </a:spcBef>
              <a:spcAft>
                <a:spcPts val="800"/>
              </a:spcAft>
              <a:buNone/>
            </a:pPr>
            <a:endParaRPr lang="en-US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797126971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4.14 unknown"/>
  <p:tag name="AS_RELEASE_DATE" val="2021.05.31"/>
  <p:tag name="AS_TITLE" val="Aspose.Slides for Java"/>
  <p:tag name="AS_VERSION" val="21.5"/>
</p:tagLst>
</file>

<file path=ppt/theme/theme1.xml><?xml version="1.0" encoding="utf-8"?>
<a:theme xmlns:a="http://schemas.openxmlformats.org/drawingml/2006/main" name="PCT POT EN draft rev2">
  <a:themeElements>
    <a:clrScheme name="PCT POT EN draft rev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CT POT EN draft rev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Arial" charset="0"/>
            <a:cs typeface="Arial" charset="0"/>
          </a:defRPr>
        </a:defPPr>
      </a:lstStyle>
    </a:lnDef>
  </a:objectDefaults>
  <a:extraClrSchemeLst>
    <a:extraClrScheme>
      <a:clrScheme name="PCT POT EN draft rev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CT POT EN draft rev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CT POT EN draft rev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261</Words>
  <Application>Microsoft Office PowerPoint</Application>
  <PresentationFormat>On-screen Show (4:3)</PresentationFormat>
  <Paragraphs>27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MS PGothic</vt:lpstr>
      <vt:lpstr>Arial</vt:lpstr>
      <vt:lpstr>Calibri</vt:lpstr>
      <vt:lpstr>Wingdings</vt:lpstr>
      <vt:lpstr>PCT POT EN draft rev2</vt:lpstr>
      <vt:lpstr>PowerPoint Presentation</vt:lpstr>
      <vt:lpstr>2022년 7월 1일부 PCT 규칙 변경사항(1)</vt:lpstr>
      <vt:lpstr>2022년 7월 1일부 PCT 규칙 변경사항(2)</vt:lpstr>
      <vt:lpstr>2022년 7월 1일부 PCT 규칙 변경사항(3)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2022년 7월 1일부 PCT 규칙 개정사항</dc:title>
  <dc:creator>WIPO</dc:creator>
  <cp:keywords>PUBLIC</cp:keywords>
  <cp:lastModifiedBy>RODRIGUEZ Geraldine</cp:lastModifiedBy>
  <cp:revision>167</cp:revision>
  <dcterms:created xsi:type="dcterms:W3CDTF">2020-07-15T13:26:41Z</dcterms:created>
  <dcterms:modified xsi:type="dcterms:W3CDTF">2022-06-28T14:04:22Z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ignment">
    <vt:lpwstr>Centre</vt:lpwstr>
  </property>
  <property fmtid="{D5CDD505-2E9C-101B-9397-08002B2CF9AE}" pid="3" name="Classification">
    <vt:lpwstr>Public</vt:lpwstr>
  </property>
  <property fmtid="{D5CDD505-2E9C-101B-9397-08002B2CF9AE}" pid="4" name="Language">
    <vt:lpwstr>English</vt:lpwstr>
  </property>
  <property fmtid="{D5CDD505-2E9C-101B-9397-08002B2CF9AE}" pid="5" name="TCSClassification">
    <vt:lpwstr>PUBLIC</vt:lpwstr>
  </property>
  <property fmtid="{D5CDD505-2E9C-101B-9397-08002B2CF9AE}" pid="6" name="TitusGUID">
    <vt:lpwstr>b61158f8-4f44-4f2c-ada0-cf053122b0e1</vt:lpwstr>
  </property>
  <property fmtid="{D5CDD505-2E9C-101B-9397-08002B2CF9AE}" pid="7" name="VisualMarkings">
    <vt:lpwstr>Footer</vt:lpwstr>
  </property>
</Properties>
</file>