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Lst>
  <p:sldSz cx="9144000" cy="6858000" type="screen4x3"/>
  <p:notesSz cx="7099300" cy="10234613"/>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37">
          <p15:clr>
            <a:srgbClr val="A4A3A4"/>
          </p15:clr>
        </p15:guide>
        <p15:guide id="2" orient="horz" pos="1015">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65" d="100"/>
          <a:sy n="65" d="100"/>
        </p:scale>
        <p:origin x="1324" y="40"/>
      </p:cViewPr>
      <p:guideLst>
        <p:guide orient="horz" pos="1137"/>
        <p:guide orient="horz" pos="1015"/>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44" d="100"/>
          <a:sy n="44" d="100"/>
        </p:scale>
        <p:origin x="27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CF0B4F26-A4D0-403F-9D41-5D8A41DF66EC}" type="datetimeFigureOut">
              <a:rPr lang="en-GB" smtClean="0"/>
              <a:t>03/08/2020</a:t>
            </a:fld>
            <a:endParaRPr lang="en-GB"/>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AC4D141D-70B2-40BD-AA39-03123EF93FA5}" type="slidenum">
              <a:rPr lang="en-GB" smtClean="0"/>
              <a:t>‹#›</a:t>
            </a:fld>
            <a:endParaRPr lang="en-GB"/>
          </a:p>
        </p:txBody>
      </p:sp>
    </p:spTree>
    <p:extLst>
      <p:ext uri="{BB962C8B-B14F-4D97-AF65-F5344CB8AC3E}">
        <p14:creationId xmlns:p14="http://schemas.microsoft.com/office/powerpoint/2010/main" val="91093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9239BDD-050B-4855-A029-496BC89051B9}" type="datetimeFigureOut">
              <a:rPr lang="en-GB" smtClean="0"/>
              <a:t>03/08/2020</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A7D0203-0FBD-407E-B3E5-9C4176DEEDB1}" type="slidenum">
              <a:rPr lang="en-GB" smtClean="0"/>
              <a:t>‹#›</a:t>
            </a:fld>
            <a:endParaRPr lang="en-GB"/>
          </a:p>
        </p:txBody>
      </p:sp>
    </p:spTree>
    <p:extLst>
      <p:ext uri="{BB962C8B-B14F-4D97-AF65-F5344CB8AC3E}">
        <p14:creationId xmlns:p14="http://schemas.microsoft.com/office/powerpoint/2010/main" val="95359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a:t>
            </a:fld>
            <a:endParaRPr lang="en-US"/>
          </a:p>
        </p:txBody>
      </p:sp>
    </p:spTree>
    <p:extLst>
      <p:ext uri="{BB962C8B-B14F-4D97-AF65-F5344CB8AC3E}">
        <p14:creationId xmlns:p14="http://schemas.microsoft.com/office/powerpoint/2010/main" val="419833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10</a:t>
            </a:fld>
            <a:endParaRPr lang="en-US"/>
          </a:p>
        </p:txBody>
      </p:sp>
    </p:spTree>
    <p:extLst>
      <p:ext uri="{BB962C8B-B14F-4D97-AF65-F5344CB8AC3E}">
        <p14:creationId xmlns:p14="http://schemas.microsoft.com/office/powerpoint/2010/main" val="247608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en-US" noProof="0" dirty="0"/>
          </a:p>
        </p:txBody>
      </p:sp>
    </p:spTree>
    <p:extLst>
      <p:ext uri="{BB962C8B-B14F-4D97-AF65-F5344CB8AC3E}">
        <p14:creationId xmlns:p14="http://schemas.microsoft.com/office/powerpoint/2010/main" val="351906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p:sp>
      <p:sp>
        <p:nvSpPr>
          <p:cNvPr id="25603" name="Rectangle 3"/>
          <p:cNvSpPr>
            <a:spLocks noGrp="1" noChangeArrowheads="1"/>
          </p:cNvSpPr>
          <p:nvPr>
            <p:ph type="body" idx="1"/>
          </p:nvPr>
        </p:nvSpPr>
        <p:spPr>
          <a:noFill/>
        </p:spPr>
        <p:txBody>
          <a:bodyPr/>
          <a:lstStyle/>
          <a:p>
            <a:pPr eaLnBrk="1" hangingPunct="1"/>
            <a:endParaRPr lang="de-DE" dirty="0"/>
          </a:p>
        </p:txBody>
      </p:sp>
    </p:spTree>
    <p:extLst>
      <p:ext uri="{BB962C8B-B14F-4D97-AF65-F5344CB8AC3E}">
        <p14:creationId xmlns:p14="http://schemas.microsoft.com/office/powerpoint/2010/main" val="108686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Tx/>
              <a:buChar char="-"/>
            </a:pPr>
            <a:endParaRPr lang="fr-CH"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a:t>
            </a:fld>
            <a:endParaRPr lang="en-US"/>
          </a:p>
        </p:txBody>
      </p:sp>
    </p:spTree>
    <p:extLst>
      <p:ext uri="{BB962C8B-B14F-4D97-AF65-F5344CB8AC3E}">
        <p14:creationId xmlns:p14="http://schemas.microsoft.com/office/powerpoint/2010/main" val="31042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a:t>
            </a:fld>
            <a:endParaRPr lang="en-US"/>
          </a:p>
        </p:txBody>
      </p:sp>
    </p:spTree>
    <p:extLst>
      <p:ext uri="{BB962C8B-B14F-4D97-AF65-F5344CB8AC3E}">
        <p14:creationId xmlns:p14="http://schemas.microsoft.com/office/powerpoint/2010/main" val="410796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a:t>
            </a:fld>
            <a:endParaRPr lang="en-US"/>
          </a:p>
        </p:txBody>
      </p:sp>
    </p:spTree>
    <p:extLst>
      <p:ext uri="{BB962C8B-B14F-4D97-AF65-F5344CB8AC3E}">
        <p14:creationId xmlns:p14="http://schemas.microsoft.com/office/powerpoint/2010/main" val="423153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a:t>
            </a:fld>
            <a:endParaRPr lang="en-US"/>
          </a:p>
        </p:txBody>
      </p:sp>
    </p:spTree>
    <p:extLst>
      <p:ext uri="{BB962C8B-B14F-4D97-AF65-F5344CB8AC3E}">
        <p14:creationId xmlns:p14="http://schemas.microsoft.com/office/powerpoint/2010/main" val="155440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a:t>
            </a:fld>
            <a:endParaRPr lang="en-US"/>
          </a:p>
        </p:txBody>
      </p:sp>
    </p:spTree>
    <p:extLst>
      <p:ext uri="{BB962C8B-B14F-4D97-AF65-F5344CB8AC3E}">
        <p14:creationId xmlns:p14="http://schemas.microsoft.com/office/powerpoint/2010/main" val="420701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 typeface="Wingdings" panose="05000000000000000000" pitchFamily="2" charset="2"/>
              <a:buChar char="q"/>
            </a:pPr>
            <a:endParaRPr lang="fr-CH"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7</a:t>
            </a:fld>
            <a:endParaRPr lang="en-US"/>
          </a:p>
        </p:txBody>
      </p:sp>
    </p:spTree>
    <p:extLst>
      <p:ext uri="{BB962C8B-B14F-4D97-AF65-F5344CB8AC3E}">
        <p14:creationId xmlns:p14="http://schemas.microsoft.com/office/powerpoint/2010/main" val="210667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b="1"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8</a:t>
            </a:fld>
            <a:endParaRPr lang="en-US"/>
          </a:p>
        </p:txBody>
      </p:sp>
    </p:spTree>
    <p:extLst>
      <p:ext uri="{BB962C8B-B14F-4D97-AF65-F5344CB8AC3E}">
        <p14:creationId xmlns:p14="http://schemas.microsoft.com/office/powerpoint/2010/main" val="85227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noProof="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9</a:t>
            </a:fld>
            <a:endParaRPr lang="en-US"/>
          </a:p>
        </p:txBody>
      </p:sp>
    </p:spTree>
    <p:extLst>
      <p:ext uri="{BB962C8B-B14F-4D97-AF65-F5344CB8AC3E}">
        <p14:creationId xmlns:p14="http://schemas.microsoft.com/office/powerpoint/2010/main" val="506038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lang="en-US" sz="2800" noProof="0" dirty="0" smtClean="0">
                <a:solidFill>
                  <a:srgbClr val="70899B"/>
                </a:solidFill>
                <a:latin typeface="+mj-lt"/>
                <a:ea typeface="+mj-ea"/>
                <a:cs typeface="+mj-cs"/>
              </a:defRPr>
            </a:lvl1pPr>
          </a:lstStyle>
          <a:p>
            <a:pPr lvl="0"/>
            <a:r>
              <a:rPr lang="en-US" noProof="0" smtClean="0"/>
              <a:t>Click to edit Master title style</a:t>
            </a:r>
            <a:endParaRPr lang="en-US" noProof="0" dirty="0" smtClean="0"/>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
        <p:nvSpPr>
          <p:cNvPr id="4" name="Text Box 7"/>
          <p:cNvSpPr txBox="1">
            <a:spLocks noChangeArrowheads="1"/>
          </p:cNvSpPr>
          <p:nvPr userDrawn="1"/>
        </p:nvSpPr>
        <p:spPr bwMode="auto">
          <a:xfrm>
            <a:off x="5684838" y="1816100"/>
            <a:ext cx="201295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rtl="0" fontAlgn="base">
              <a:lnSpc>
                <a:spcPct val="85000"/>
              </a:lnSpc>
              <a:spcBef>
                <a:spcPct val="0"/>
              </a:spcBef>
              <a:spcAft>
                <a:spcPct val="0"/>
              </a:spcAft>
            </a:pPr>
            <a:r>
              <a:rPr lang="fr-FR" sz="1200" b="1" kern="1200" dirty="0">
                <a:solidFill>
                  <a:srgbClr val="9D0A2B"/>
                </a:solidFill>
                <a:latin typeface="Arial" charset="0"/>
                <a:ea typeface="+mn-ea"/>
                <a:cs typeface="Arial" charset="0"/>
              </a:rPr>
              <a:t>Le système international </a:t>
            </a:r>
          </a:p>
          <a:p>
            <a:pPr algn="l" rtl="0" fontAlgn="base">
              <a:lnSpc>
                <a:spcPct val="85000"/>
              </a:lnSpc>
              <a:spcBef>
                <a:spcPct val="0"/>
              </a:spcBef>
              <a:spcAft>
                <a:spcPct val="0"/>
              </a:spcAft>
            </a:pPr>
            <a:r>
              <a:rPr lang="fr-FR" sz="1200" b="1" kern="1200" dirty="0">
                <a:solidFill>
                  <a:srgbClr val="9D0A2B"/>
                </a:solidFill>
                <a:latin typeface="Arial" charset="0"/>
                <a:ea typeface="+mn-ea"/>
                <a:cs typeface="Arial" charset="0"/>
              </a:rPr>
              <a:t>des brevets</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4088" y="1544759"/>
            <a:ext cx="1005492" cy="292296"/>
          </a:xfrm>
          <a:prstGeom prst="rect">
            <a:avLst/>
          </a:prstGeom>
        </p:spPr>
      </p:pic>
    </p:spTree>
    <p:extLst>
      <p:ext uri="{BB962C8B-B14F-4D97-AF65-F5344CB8AC3E}">
        <p14:creationId xmlns:p14="http://schemas.microsoft.com/office/powerpoint/2010/main" val="13639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F0C87F44-F69E-422C-8535-CD3109F0F54E}" type="slidenum">
              <a:rPr lang="en-US"/>
              <a:pPr>
                <a:defRPr/>
              </a:pPr>
              <a:t>‹#›</a:t>
            </a:fld>
            <a:endParaRPr lang="en-US"/>
          </a:p>
        </p:txBody>
      </p:sp>
    </p:spTree>
    <p:extLst>
      <p:ext uri="{BB962C8B-B14F-4D97-AF65-F5344CB8AC3E}">
        <p14:creationId xmlns:p14="http://schemas.microsoft.com/office/powerpoint/2010/main" val="378890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645FCB04-ABC5-4034-8FA5-EB80B4F8071E}" type="slidenum">
              <a:rPr lang="en-US"/>
              <a:pPr>
                <a:defRPr/>
              </a:pPr>
              <a:t>‹#›</a:t>
            </a:fld>
            <a:endParaRPr lang="en-US"/>
          </a:p>
        </p:txBody>
      </p:sp>
    </p:spTree>
    <p:extLst>
      <p:ext uri="{BB962C8B-B14F-4D97-AF65-F5344CB8AC3E}">
        <p14:creationId xmlns:p14="http://schemas.microsoft.com/office/powerpoint/2010/main" val="327514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5" name="Text Box 7"/>
          <p:cNvSpPr txBox="1">
            <a:spLocks noChangeArrowheads="1"/>
          </p:cNvSpPr>
          <p:nvPr userDrawn="1"/>
        </p:nvSpPr>
        <p:spPr bwMode="auto">
          <a:xfrm>
            <a:off x="7614000" y="6202800"/>
            <a:ext cx="1422184" cy="301621"/>
          </a:xfrm>
          <a:prstGeom prst="rect">
            <a:avLst/>
          </a:prstGeom>
          <a:solidFill>
            <a:schemeClr val="bg1"/>
          </a:solidFill>
          <a:ln>
            <a:noFill/>
          </a:ln>
          <a:effectLst/>
        </p:spPr>
        <p:txBody>
          <a:bodyPr wrap="none">
            <a:spAutoFit/>
          </a:bodyPr>
          <a:lstStyle/>
          <a:p>
            <a:pPr algn="l" rtl="0" fontAlgn="base">
              <a:lnSpc>
                <a:spcPct val="85000"/>
              </a:lnSpc>
              <a:spcBef>
                <a:spcPct val="0"/>
              </a:spcBef>
              <a:spcAft>
                <a:spcPct val="0"/>
              </a:spcAft>
            </a:pPr>
            <a:r>
              <a:rPr lang="fr-FR" sz="800" b="1" kern="1200" dirty="0">
                <a:solidFill>
                  <a:srgbClr val="9D0A2B"/>
                </a:solidFill>
                <a:latin typeface="Arial" charset="0"/>
                <a:ea typeface="+mn-ea"/>
                <a:cs typeface="Arial" charset="0"/>
              </a:rPr>
              <a:t>Le système international </a:t>
            </a:r>
          </a:p>
          <a:p>
            <a:pPr algn="l" rtl="0" fontAlgn="base">
              <a:lnSpc>
                <a:spcPct val="85000"/>
              </a:lnSpc>
              <a:spcBef>
                <a:spcPct val="0"/>
              </a:spcBef>
              <a:spcAft>
                <a:spcPct val="0"/>
              </a:spcAft>
            </a:pPr>
            <a:r>
              <a:rPr lang="fr-FR" sz="800" b="1" kern="1200" dirty="0">
                <a:solidFill>
                  <a:srgbClr val="9D0A2B"/>
                </a:solidFill>
                <a:latin typeface="Arial" charset="0"/>
                <a:ea typeface="+mn-ea"/>
                <a:cs typeface="Arial" charset="0"/>
              </a:rPr>
              <a:t>des brevets</a:t>
            </a:r>
          </a:p>
        </p:txBody>
      </p:sp>
      <p:sp>
        <p:nvSpPr>
          <p:cNvPr id="7" name="Title 1"/>
          <p:cNvSpPr>
            <a:spLocks noGrp="1"/>
          </p:cNvSpPr>
          <p:nvPr>
            <p:ph type="title"/>
          </p:nvPr>
        </p:nvSpPr>
        <p:spPr>
          <a:xfrm>
            <a:off x="457200" y="274638"/>
            <a:ext cx="8229600" cy="1143000"/>
          </a:xfrm>
        </p:spPr>
        <p:txBody>
          <a:bodyPr/>
          <a:lstStyle>
            <a:lvl1pPr>
              <a:defRPr>
                <a:solidFill>
                  <a:srgbClr val="70899B"/>
                </a:solidFill>
              </a:defRPr>
            </a:lvl1pPr>
          </a:lstStyle>
          <a:p>
            <a:r>
              <a:rPr lang="en-US" smtClean="0"/>
              <a:t>Click to edit Master title style</a:t>
            </a:r>
            <a:endParaRPr lang="fr-CH" dirty="0"/>
          </a:p>
        </p:txBody>
      </p:sp>
      <p:sp>
        <p:nvSpPr>
          <p:cNvPr id="8" name="Content Placeholder 2"/>
          <p:cNvSpPr>
            <a:spLocks noGrp="1"/>
          </p:cNvSpPr>
          <p:nvPr>
            <p:ph idx="1"/>
          </p:nvPr>
        </p:nvSpPr>
        <p:spPr>
          <a:xfrm>
            <a:off x="457200" y="1773238"/>
            <a:ext cx="8229600" cy="4352925"/>
          </a:xfrm>
        </p:spPr>
        <p:txBody>
          <a:bodyPr/>
          <a:lstStyle>
            <a:lvl1pPr marL="342900" indent="-342900">
              <a:buClr>
                <a:srgbClr val="9D0A2B"/>
              </a:buClr>
              <a:buSzPct val="150000"/>
              <a:buFont typeface="Arial" pitchFamily="34" charset="0"/>
              <a:buChar char="■"/>
              <a:defRPr/>
            </a:lvl1pPr>
            <a:lvl2pPr marL="742950" indent="-285750">
              <a:buClr>
                <a:srgbClr val="9D0A2B"/>
              </a:buClr>
              <a:buSzPct val="100000"/>
              <a:buFont typeface="Wingdings" pitchFamily="2" charset="2"/>
              <a:buChar char="q"/>
              <a:defRPr/>
            </a:lvl2pPr>
            <a:lvl3pPr marL="1143000" indent="-228600">
              <a:buClr>
                <a:srgbClr val="9D0A2B"/>
              </a:buClr>
              <a:buSzPct val="100000"/>
              <a:buFont typeface="Wingdings" pitchFamily="2" charset="2"/>
              <a:buChar char="§"/>
              <a:defRPr/>
            </a:lvl3pPr>
            <a:lvl4pPr marL="1600200" indent="-228600">
              <a:buClr>
                <a:srgbClr val="9D0A2B"/>
              </a:buClr>
              <a:buSzPct val="150000"/>
              <a:buFont typeface="Arial" pitchFamily="34" charset="0"/>
              <a:buChar char="■"/>
              <a:defRPr/>
            </a:lvl4pPr>
            <a:lvl5pPr marL="2057400" indent="-228600">
              <a:buClr>
                <a:srgbClr val="9D0A2B"/>
              </a:buClr>
              <a:buSzPct val="15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dirty="0"/>
          </a:p>
        </p:txBody>
      </p:sp>
      <p:sp>
        <p:nvSpPr>
          <p:cNvPr id="9" name="TextBox 8"/>
          <p:cNvSpPr txBox="1"/>
          <p:nvPr userDrawn="1"/>
        </p:nvSpPr>
        <p:spPr>
          <a:xfrm>
            <a:off x="57750" y="6350113"/>
            <a:ext cx="1210588" cy="507831"/>
          </a:xfrm>
          <a:prstGeom prst="rect">
            <a:avLst/>
          </a:prstGeom>
          <a:noFill/>
        </p:spPr>
        <p:txBody>
          <a:bodyPr wrap="none" rtlCol="0">
            <a:spAutoFit/>
          </a:bodyPr>
          <a:lstStyle/>
          <a:p>
            <a:pPr>
              <a:spcBef>
                <a:spcPct val="0"/>
              </a:spcBef>
              <a:defRPr/>
            </a:pPr>
            <a:r>
              <a:rPr lang="en-US" sz="900" dirty="0" smtClean="0"/>
              <a:t>2020 Rule changes </a:t>
            </a:r>
            <a:br>
              <a:rPr lang="en-US" sz="900" dirty="0" smtClean="0"/>
            </a:br>
            <a:r>
              <a:rPr lang="en-US" sz="900" dirty="0" smtClean="0"/>
              <a:t>webinar-</a:t>
            </a:r>
            <a:fld id="{DA79EEDA-9492-4994-BB18-1005CD6866B1}" type="slidenum">
              <a:rPr lang="en-US" sz="900" smtClean="0"/>
              <a:pPr>
                <a:spcBef>
                  <a:spcPct val="0"/>
                </a:spcBef>
                <a:defRPr/>
              </a:pPr>
              <a:t>‹#›</a:t>
            </a:fld>
            <a:endParaRPr lang="en-US" sz="900" dirty="0" smtClean="0"/>
          </a:p>
          <a:p>
            <a:pPr>
              <a:spcBef>
                <a:spcPct val="0"/>
              </a:spcBef>
              <a:defRPr/>
            </a:pPr>
            <a:r>
              <a:rPr lang="en-US" sz="900" dirty="0" smtClean="0"/>
              <a:t>31.07.2020</a:t>
            </a:r>
            <a:endParaRPr lang="en-US" sz="90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2272" y="6069657"/>
            <a:ext cx="1005927" cy="167655"/>
          </a:xfrm>
          <a:prstGeom prst="rect">
            <a:avLst/>
          </a:prstGeom>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07178" y="6062761"/>
            <a:ext cx="609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8255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78EC082-E2BA-4736-9396-74A260CE7D00}" type="slidenum">
              <a:rPr lang="en-US"/>
              <a:pPr>
                <a:defRPr/>
              </a:pPr>
              <a:t>‹#›</a:t>
            </a:fld>
            <a:endParaRPr lang="en-US"/>
          </a:p>
        </p:txBody>
      </p:sp>
    </p:spTree>
    <p:extLst>
      <p:ext uri="{BB962C8B-B14F-4D97-AF65-F5344CB8AC3E}">
        <p14:creationId xmlns:p14="http://schemas.microsoft.com/office/powerpoint/2010/main" val="203467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4543CD20-1BCC-4C9D-BFDB-3521026AB6C4}" type="slidenum">
              <a:rPr lang="en-US"/>
              <a:pPr>
                <a:defRPr/>
              </a:pPr>
              <a:t>‹#›</a:t>
            </a:fld>
            <a:endParaRPr lang="en-US"/>
          </a:p>
        </p:txBody>
      </p:sp>
    </p:spTree>
    <p:extLst>
      <p:ext uri="{BB962C8B-B14F-4D97-AF65-F5344CB8AC3E}">
        <p14:creationId xmlns:p14="http://schemas.microsoft.com/office/powerpoint/2010/main" val="577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C2D4093F-107C-45E0-A025-65FCB919FCDE}" type="slidenum">
              <a:rPr lang="en-US"/>
              <a:pPr>
                <a:defRPr/>
              </a:pPr>
              <a:t>‹#›</a:t>
            </a:fld>
            <a:endParaRPr lang="en-US"/>
          </a:p>
        </p:txBody>
      </p:sp>
    </p:spTree>
    <p:extLst>
      <p:ext uri="{BB962C8B-B14F-4D97-AF65-F5344CB8AC3E}">
        <p14:creationId xmlns:p14="http://schemas.microsoft.com/office/powerpoint/2010/main" val="128162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D82C7A2C-614A-4DC6-845D-C9FD0CFDC60A}" type="slidenum">
              <a:rPr lang="en-US"/>
              <a:pPr>
                <a:defRPr/>
              </a:pPr>
              <a:t>‹#›</a:t>
            </a:fld>
            <a:endParaRPr lang="en-US"/>
          </a:p>
        </p:txBody>
      </p:sp>
    </p:spTree>
    <p:extLst>
      <p:ext uri="{BB962C8B-B14F-4D97-AF65-F5344CB8AC3E}">
        <p14:creationId xmlns:p14="http://schemas.microsoft.com/office/powerpoint/2010/main" val="402571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E15D710-EA32-43EF-9CFD-E65166C7F2A3}" type="slidenum">
              <a:rPr lang="en-US"/>
              <a:pPr>
                <a:defRPr/>
              </a:pPr>
              <a:t>‹#›</a:t>
            </a:fld>
            <a:endParaRPr lang="en-US"/>
          </a:p>
        </p:txBody>
      </p:sp>
    </p:spTree>
    <p:extLst>
      <p:ext uri="{BB962C8B-B14F-4D97-AF65-F5344CB8AC3E}">
        <p14:creationId xmlns:p14="http://schemas.microsoft.com/office/powerpoint/2010/main" val="171814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C88C303-52BA-4743-9C41-48C2380AC69E}" type="slidenum">
              <a:rPr lang="en-US"/>
              <a:pPr>
                <a:defRPr/>
              </a:pPr>
              <a:t>‹#›</a:t>
            </a:fld>
            <a:endParaRPr lang="en-US"/>
          </a:p>
        </p:txBody>
      </p:sp>
    </p:spTree>
    <p:extLst>
      <p:ext uri="{BB962C8B-B14F-4D97-AF65-F5344CB8AC3E}">
        <p14:creationId xmlns:p14="http://schemas.microsoft.com/office/powerpoint/2010/main" val="99985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B9CB6FA-28E1-4D11-A496-3128317E231B}" type="slidenum">
              <a:rPr lang="en-US"/>
              <a:pPr>
                <a:defRPr/>
              </a:pPr>
              <a:t>‹#›</a:t>
            </a:fld>
            <a:endParaRPr lang="en-US"/>
          </a:p>
        </p:txBody>
      </p:sp>
    </p:spTree>
    <p:extLst>
      <p:ext uri="{BB962C8B-B14F-4D97-AF65-F5344CB8AC3E}">
        <p14:creationId xmlns:p14="http://schemas.microsoft.com/office/powerpoint/2010/main" val="197560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1AD355A0-319A-494F-80BC-8EAD4028FC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4"/>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4"/>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4"/>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4"/>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4"/>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4"/>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4"/>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ipo.int/pct/en/seminar/seminar.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wipo.int/pct/en/" TargetMode="External"/><Relationship Id="rId4" Type="http://schemas.openxmlformats.org/officeDocument/2006/relationships/hyperlink" Target="http://www.wipo.int/pct/en/newslet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84080"/>
            <a:ext cx="9144000" cy="1556792"/>
          </a:xfrm>
        </p:spPr>
        <p:txBody>
          <a:bodyPr/>
          <a:lstStyle/>
          <a:p>
            <a:pPr marL="279400" indent="-279400"/>
            <a:r>
              <a:rPr lang="fr-CH" altLang="en-US" b="1" dirty="0" smtClean="0"/>
              <a:t>  Modifications du Règlement d’exécution du PCT au 1</a:t>
            </a:r>
            <a:r>
              <a:rPr lang="fr-CH" altLang="en-US" b="1" baseline="30000" dirty="0" smtClean="0"/>
              <a:t>er</a:t>
            </a:r>
            <a:r>
              <a:rPr lang="fr-CH" altLang="en-US" b="1" dirty="0" smtClean="0"/>
              <a:t> juillet 2020</a:t>
            </a:r>
            <a:endParaRPr lang="fr-CH" altLang="en-US" b="1" dirty="0"/>
          </a:p>
        </p:txBody>
      </p:sp>
      <p:sp>
        <p:nvSpPr>
          <p:cNvPr id="4" name="TextBox 3"/>
          <p:cNvSpPr txBox="1"/>
          <p:nvPr/>
        </p:nvSpPr>
        <p:spPr>
          <a:xfrm>
            <a:off x="385872" y="3926804"/>
            <a:ext cx="8218576" cy="2492990"/>
          </a:xfrm>
          <a:prstGeom prst="rect">
            <a:avLst/>
          </a:prstGeom>
          <a:noFill/>
        </p:spPr>
        <p:txBody>
          <a:bodyPr wrap="square" rtlCol="0">
            <a:spAutoFit/>
          </a:bodyPr>
          <a:lstStyle/>
          <a:p>
            <a:pPr>
              <a:spcBef>
                <a:spcPts val="0"/>
              </a:spcBef>
              <a:buNone/>
            </a:pPr>
            <a:r>
              <a:rPr lang="en-US" sz="2000" dirty="0" err="1">
                <a:solidFill>
                  <a:srgbClr val="9D0A2B"/>
                </a:solidFill>
              </a:rPr>
              <a:t>Webinaire</a:t>
            </a:r>
            <a:r>
              <a:rPr lang="en-US" sz="2000" dirty="0">
                <a:solidFill>
                  <a:srgbClr val="9D0A2B"/>
                </a:solidFill>
              </a:rPr>
              <a:t> </a:t>
            </a:r>
          </a:p>
          <a:p>
            <a:pPr>
              <a:spcBef>
                <a:spcPts val="0"/>
              </a:spcBef>
              <a:buNone/>
            </a:pPr>
            <a:r>
              <a:rPr lang="en-US" sz="1400" dirty="0" smtClean="0">
                <a:solidFill>
                  <a:srgbClr val="9D0A2B"/>
                </a:solidFill>
              </a:rPr>
              <a:t>Le 31 </a:t>
            </a:r>
            <a:r>
              <a:rPr lang="en-US" sz="1400" dirty="0" err="1" smtClean="0">
                <a:solidFill>
                  <a:srgbClr val="9D0A2B"/>
                </a:solidFill>
              </a:rPr>
              <a:t>juillet</a:t>
            </a:r>
            <a:r>
              <a:rPr lang="en-US" sz="1400" dirty="0" smtClean="0">
                <a:solidFill>
                  <a:srgbClr val="9D0A2B"/>
                </a:solidFill>
              </a:rPr>
              <a:t> 2020</a:t>
            </a:r>
            <a:endParaRPr lang="en-US" sz="1800" dirty="0">
              <a:solidFill>
                <a:srgbClr val="70899B"/>
              </a:solidFill>
            </a:endParaRPr>
          </a:p>
          <a:p>
            <a:pPr>
              <a:spcBef>
                <a:spcPct val="0"/>
              </a:spcBef>
              <a:buNone/>
            </a:pPr>
            <a:endParaRPr lang="fr-CH" sz="1800" b="1" dirty="0" smtClean="0">
              <a:solidFill>
                <a:srgbClr val="70899B"/>
              </a:solidFill>
            </a:endParaRPr>
          </a:p>
          <a:p>
            <a:pPr>
              <a:spcBef>
                <a:spcPct val="0"/>
              </a:spcBef>
              <a:buNone/>
            </a:pPr>
            <a:r>
              <a:rPr lang="fr-CH" sz="1800" b="1" dirty="0" smtClean="0">
                <a:solidFill>
                  <a:srgbClr val="70899B"/>
                </a:solidFill>
              </a:rPr>
              <a:t>Christine Bonvallet</a:t>
            </a:r>
          </a:p>
          <a:p>
            <a:pPr>
              <a:spcBef>
                <a:spcPct val="0"/>
              </a:spcBef>
              <a:buNone/>
            </a:pPr>
            <a:r>
              <a:rPr lang="fr-CH" sz="1800" dirty="0" smtClean="0">
                <a:solidFill>
                  <a:srgbClr val="70899B"/>
                </a:solidFill>
              </a:rPr>
              <a:t>Directrice, Division de la coopération internationale du PCT, OMPI </a:t>
            </a:r>
          </a:p>
          <a:p>
            <a:pPr>
              <a:spcBef>
                <a:spcPct val="0"/>
              </a:spcBef>
              <a:buNone/>
            </a:pPr>
            <a:endParaRPr lang="fr-CH" sz="1700" dirty="0" smtClean="0">
              <a:solidFill>
                <a:srgbClr val="70899B"/>
              </a:solidFill>
            </a:endParaRPr>
          </a:p>
          <a:p>
            <a:pPr>
              <a:spcBef>
                <a:spcPct val="0"/>
              </a:spcBef>
              <a:buNone/>
            </a:pPr>
            <a:r>
              <a:rPr lang="fr-CH" sz="1700" dirty="0" smtClean="0">
                <a:solidFill>
                  <a:srgbClr val="70899B"/>
                </a:solidFill>
              </a:rPr>
              <a:t>Modératrice: </a:t>
            </a:r>
            <a:r>
              <a:rPr lang="fr-CH" sz="1700" b="1" dirty="0" smtClean="0">
                <a:solidFill>
                  <a:srgbClr val="70899B"/>
                </a:solidFill>
              </a:rPr>
              <a:t>Paola Conti-Lander</a:t>
            </a:r>
          </a:p>
          <a:p>
            <a:pPr>
              <a:spcBef>
                <a:spcPct val="0"/>
              </a:spcBef>
              <a:buNone/>
            </a:pPr>
            <a:r>
              <a:rPr lang="fr-CH" sz="1700" dirty="0" smtClean="0">
                <a:solidFill>
                  <a:srgbClr val="70899B"/>
                </a:solidFill>
              </a:rPr>
              <a:t>Coordonnatrice des évènements pour les utilisateurs du PCT, Division juridique et des relations avec les utilisateurs du PCT, OMPI</a:t>
            </a:r>
            <a:endParaRPr lang="fr-CH" sz="1700" dirty="0">
              <a:solidFill>
                <a:srgbClr val="70899B"/>
              </a:solidFill>
            </a:endParaRPr>
          </a:p>
        </p:txBody>
      </p:sp>
      <p:pic>
        <p:nvPicPr>
          <p:cNvPr id="2" name="Picture 1"/>
          <p:cNvPicPr>
            <a:picLocks noChangeAspect="1"/>
          </p:cNvPicPr>
          <p:nvPr/>
        </p:nvPicPr>
        <p:blipFill>
          <a:blip r:embed="rId3"/>
          <a:stretch>
            <a:fillRect/>
          </a:stretch>
        </p:blipFill>
        <p:spPr>
          <a:xfrm>
            <a:off x="354181" y="1685610"/>
            <a:ext cx="8435637" cy="2220666"/>
          </a:xfrm>
          <a:prstGeom prst="rect">
            <a:avLst/>
          </a:prstGeom>
        </p:spPr>
      </p:pic>
    </p:spTree>
    <p:extLst>
      <p:ext uri="{BB962C8B-B14F-4D97-AF65-F5344CB8AC3E}">
        <p14:creationId xmlns:p14="http://schemas.microsoft.com/office/powerpoint/2010/main" val="2482889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85" y="86664"/>
            <a:ext cx="8388583" cy="1152128"/>
          </a:xfrm>
        </p:spPr>
        <p:txBody>
          <a:bodyPr/>
          <a:lstStyle/>
          <a:p>
            <a:r>
              <a:rPr lang="fr-CH" dirty="0" smtClean="0"/>
              <a:t>Modifications du Règlement d'exécution du PCT au 1</a:t>
            </a:r>
            <a:r>
              <a:rPr lang="fr-CH" baseline="30000" dirty="0" smtClean="0"/>
              <a:t>er</a:t>
            </a:r>
            <a:r>
              <a:rPr lang="fr-CH" dirty="0" smtClean="0"/>
              <a:t> juillet 2020 (5)</a:t>
            </a:r>
            <a:endParaRPr lang="fr-CH" dirty="0"/>
          </a:p>
        </p:txBody>
      </p:sp>
      <p:sp>
        <p:nvSpPr>
          <p:cNvPr id="3" name="Content Placeholder 2"/>
          <p:cNvSpPr>
            <a:spLocks noGrp="1"/>
          </p:cNvSpPr>
          <p:nvPr>
            <p:ph idx="1"/>
          </p:nvPr>
        </p:nvSpPr>
        <p:spPr>
          <a:xfrm>
            <a:off x="424588" y="1228282"/>
            <a:ext cx="8445310" cy="5400600"/>
          </a:xfrm>
        </p:spPr>
        <p:txBody>
          <a:bodyPr/>
          <a:lstStyle/>
          <a:p>
            <a:pPr>
              <a:spcBef>
                <a:spcPts val="600"/>
              </a:spcBef>
              <a:spcAft>
                <a:spcPts val="600"/>
              </a:spcAft>
            </a:pPr>
            <a:r>
              <a:rPr lang="fr-CH" altLang="en-US" sz="1800" dirty="0" smtClean="0"/>
              <a:t>Modification des règles 15, 16, 57 et 96 du règlement d'exécution du PCT</a:t>
            </a:r>
          </a:p>
          <a:p>
            <a:pPr lvl="1">
              <a:spcBef>
                <a:spcPts val="600"/>
              </a:spcBef>
              <a:spcAft>
                <a:spcPts val="600"/>
              </a:spcAft>
            </a:pPr>
            <a:r>
              <a:rPr lang="fr-CH" altLang="en-US" sz="1800" dirty="0" smtClean="0"/>
              <a:t>Permet expressément le transfert, via le Bureau international, des taxes perçues par un office au profit d'un autre office</a:t>
            </a:r>
          </a:p>
          <a:p>
            <a:pPr lvl="1">
              <a:spcBef>
                <a:spcPts val="1200"/>
              </a:spcBef>
              <a:spcAft>
                <a:spcPts val="1200"/>
              </a:spcAft>
            </a:pPr>
            <a:r>
              <a:rPr lang="fr-CH" altLang="en-US" sz="1800" dirty="0" smtClean="0"/>
              <a:t>S'applique à toute demande pour laquelle les taxes seront transférées par l'office percepteur le 1</a:t>
            </a:r>
            <a:r>
              <a:rPr lang="fr-CH" altLang="en-US" sz="1800" baseline="30000" dirty="0" smtClean="0"/>
              <a:t>er</a:t>
            </a:r>
            <a:r>
              <a:rPr lang="fr-CH" altLang="en-US" sz="1800" dirty="0" smtClean="0"/>
              <a:t> juillet 2020 ou à une date postérieure</a:t>
            </a:r>
          </a:p>
          <a:p>
            <a:pPr marL="0" indent="-400050">
              <a:spcBef>
                <a:spcPts val="1200"/>
              </a:spcBef>
              <a:spcAft>
                <a:spcPts val="1200"/>
              </a:spcAft>
              <a:buClr>
                <a:srgbClr val="C00000"/>
              </a:buClr>
            </a:pPr>
            <a:r>
              <a:rPr lang="fr-CH" altLang="en-US" sz="1800" dirty="0" smtClean="0"/>
              <a:t>Modification des règles 71 et 94 du règlement d'exécution du PCT</a:t>
            </a:r>
          </a:p>
          <a:p>
            <a:pPr marL="685800" lvl="2" indent="-285750">
              <a:spcBef>
                <a:spcPts val="600"/>
              </a:spcBef>
              <a:spcAft>
                <a:spcPct val="0"/>
              </a:spcAft>
              <a:buFont typeface="Wingdings" pitchFamily="2" charset="2"/>
              <a:buChar char="q"/>
            </a:pPr>
            <a:r>
              <a:rPr lang="fr-CH" altLang="en-US" sz="1800" dirty="0" smtClean="0"/>
              <a:t>Requiert de l'administration chargée de l'examen préliminaire international qu'elle transmette certains documents de son dossier au Bureau international, qui les met à la disposition du public au nom de l'office élu</a:t>
            </a:r>
          </a:p>
          <a:p>
            <a:pPr marL="685800" lvl="2" indent="-285750">
              <a:spcBef>
                <a:spcPts val="600"/>
              </a:spcBef>
              <a:spcAft>
                <a:spcPct val="0"/>
              </a:spcAft>
              <a:buFont typeface="Wingdings" pitchFamily="2" charset="2"/>
              <a:buChar char="q"/>
            </a:pPr>
            <a:r>
              <a:rPr lang="fr-CH" altLang="en-US" sz="1800" dirty="0" smtClean="0"/>
              <a:t>S'applique à tout document reçu ou établi par l'administration chargée de l'examen préliminaire international le 1</a:t>
            </a:r>
            <a:r>
              <a:rPr lang="fr-CH" altLang="en-US" sz="1800" baseline="30000" dirty="0" smtClean="0"/>
              <a:t>er</a:t>
            </a:r>
            <a:r>
              <a:rPr lang="fr-CH" altLang="en-US" sz="1800" dirty="0" smtClean="0"/>
              <a:t> juillet 2020 ou à une date postérieure</a:t>
            </a:r>
          </a:p>
          <a:p>
            <a:pPr marL="685800" lvl="2" indent="-285750">
              <a:spcBef>
                <a:spcPts val="600"/>
              </a:spcBef>
              <a:spcAft>
                <a:spcPct val="0"/>
              </a:spcAft>
              <a:buFont typeface="Wingdings" pitchFamily="2" charset="2"/>
              <a:buChar char="q"/>
            </a:pPr>
            <a:r>
              <a:rPr lang="fr-CH" altLang="en-US" sz="1800" dirty="0" smtClean="0"/>
              <a:t>Toutefois, l'exécution de l'envoi de ces documents dépendra également de la date à laquelle l'administration chargée de l'examen préliminaire international sera techniquement prête à le faire</a:t>
            </a:r>
          </a:p>
          <a:p>
            <a:pPr marL="457200" lvl="1" indent="0">
              <a:spcBef>
                <a:spcPts val="600"/>
              </a:spcBef>
              <a:spcAft>
                <a:spcPts val="600"/>
              </a:spcAft>
              <a:buNone/>
            </a:pPr>
            <a:endParaRPr lang="en-US" altLang="en-US" dirty="0"/>
          </a:p>
        </p:txBody>
      </p:sp>
    </p:spTree>
    <p:extLst>
      <p:ext uri="{BB962C8B-B14F-4D97-AF65-F5344CB8AC3E}">
        <p14:creationId xmlns:p14="http://schemas.microsoft.com/office/powerpoint/2010/main" val="369909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4006" y="253262"/>
            <a:ext cx="7737475" cy="523486"/>
          </a:xfrm>
        </p:spPr>
        <p:txBody>
          <a:bodyPr/>
          <a:lstStyle/>
          <a:p>
            <a:r>
              <a:rPr lang="en-US" altLang="en-US" sz="3200" dirty="0"/>
              <a:t>Information et formation sur le PCT</a:t>
            </a:r>
          </a:p>
        </p:txBody>
      </p:sp>
      <p:sp>
        <p:nvSpPr>
          <p:cNvPr id="38915" name="Rectangle 3"/>
          <p:cNvSpPr>
            <a:spLocks noGrp="1" noChangeArrowheads="1"/>
          </p:cNvSpPr>
          <p:nvPr>
            <p:ph type="body" idx="1"/>
          </p:nvPr>
        </p:nvSpPr>
        <p:spPr>
          <a:xfrm>
            <a:off x="393908" y="853745"/>
            <a:ext cx="8722176" cy="6142007"/>
          </a:xfrm>
        </p:spPr>
        <p:txBody>
          <a:bodyPr/>
          <a:lstStyle/>
          <a:p>
            <a:pPr>
              <a:spcBef>
                <a:spcPct val="0"/>
              </a:spcBef>
              <a:spcAft>
                <a:spcPts val="300"/>
              </a:spcAft>
            </a:pPr>
            <a:r>
              <a:rPr lang="fr-CH" altLang="en-US" sz="1800" dirty="0" smtClean="0"/>
              <a:t>29 séquences vidéo sur des sujets relatifs au PCT, disponibles sur la chaîne </a:t>
            </a:r>
            <a:r>
              <a:rPr lang="fr-CH" altLang="en-US" sz="1800" dirty="0" err="1" smtClean="0"/>
              <a:t>Youtube</a:t>
            </a:r>
            <a:r>
              <a:rPr lang="fr-CH" altLang="en-US" sz="1800" dirty="0" smtClean="0"/>
              <a:t> de l'OMPI et sur le site Web du PCT de l'OMPI</a:t>
            </a:r>
            <a:endParaRPr lang="fr-CH" altLang="en-US" sz="1800" strike="sngStrike" dirty="0" smtClean="0"/>
          </a:p>
          <a:p>
            <a:pPr>
              <a:spcBef>
                <a:spcPct val="0"/>
              </a:spcBef>
              <a:spcAft>
                <a:spcPts val="300"/>
              </a:spcAft>
            </a:pPr>
            <a:r>
              <a:rPr lang="fr-CH" altLang="en-US" sz="1800" dirty="0" smtClean="0"/>
              <a:t>Cours d'enseignement à distance sur le PCT disponible dans les 10 langues de publication du PCT, et un cours d'enseignement à distance avancé en préparation</a:t>
            </a:r>
          </a:p>
          <a:p>
            <a:pPr>
              <a:spcBef>
                <a:spcPct val="0"/>
              </a:spcBef>
              <a:spcAft>
                <a:spcPts val="300"/>
              </a:spcAft>
            </a:pPr>
            <a:r>
              <a:rPr lang="fr-CH" altLang="en-US" sz="1800" dirty="0" smtClean="0"/>
              <a:t>Webinaires sur le PCT</a:t>
            </a:r>
          </a:p>
          <a:p>
            <a:pPr lvl="1">
              <a:spcBef>
                <a:spcPct val="0"/>
              </a:spcBef>
              <a:spcAft>
                <a:spcPts val="300"/>
              </a:spcAft>
            </a:pPr>
            <a:r>
              <a:rPr lang="fr-CH" altLang="en-US" sz="1800" dirty="0" smtClean="0"/>
              <a:t>actualités sur l'évolution des procédures PCT et les stratégies du PCT - webinaires précédents archivés et accessibles gratuitement</a:t>
            </a:r>
          </a:p>
          <a:p>
            <a:pPr lvl="1">
              <a:spcBef>
                <a:spcPct val="0"/>
              </a:spcBef>
              <a:spcAft>
                <a:spcPts val="300"/>
              </a:spcAft>
            </a:pPr>
            <a:r>
              <a:rPr lang="fr-CH" altLang="en-US" sz="1800" dirty="0" smtClean="0"/>
              <a:t>disponibles</a:t>
            </a:r>
            <a:r>
              <a:rPr lang="fr-CH" altLang="en-US" sz="1800" dirty="0" smtClean="0">
                <a:solidFill>
                  <a:srgbClr val="00B0F0"/>
                </a:solidFill>
              </a:rPr>
              <a:t> </a:t>
            </a:r>
            <a:r>
              <a:rPr lang="fr-CH" altLang="en-US" sz="1800" dirty="0" smtClean="0"/>
              <a:t>sur demande pour les sociétés ou les cabinets juridiques, par exemple, à des fins de formation ciblée sur l'utilisation du système ePCT </a:t>
            </a:r>
          </a:p>
          <a:p>
            <a:pPr marL="379413" indent="-379413">
              <a:spcBef>
                <a:spcPct val="0"/>
              </a:spcBef>
              <a:spcAft>
                <a:spcPts val="300"/>
              </a:spcAft>
              <a:tabLst>
                <a:tab pos="355600" algn="l"/>
              </a:tabLst>
            </a:pPr>
            <a:r>
              <a:rPr lang="fr-CH" altLang="en-US" sz="1800" dirty="0" smtClean="0"/>
              <a:t>Vidéoconférences et audioconférences également disponibles sur demande</a:t>
            </a:r>
          </a:p>
          <a:p>
            <a:pPr>
              <a:spcBef>
                <a:spcPct val="0"/>
              </a:spcBef>
              <a:spcAft>
                <a:spcPts val="300"/>
              </a:spcAft>
            </a:pPr>
            <a:r>
              <a:rPr kumimoji="0" lang="fr-CH" altLang="en-US" sz="1800" b="0" i="0" u="none" strike="noStrike" kern="1200" cap="none" spc="0" normalizeH="0" baseline="0" noProof="0" dirty="0" smtClean="0">
                <a:highlight>
                  <a:srgbClr val="000000">
                    <a:alpha val="0"/>
                  </a:srgbClr>
                </a:highlight>
                <a:uLnTx/>
                <a:uFillTx/>
                <a:latin typeface="Arial"/>
                <a:ea typeface="Arial"/>
                <a:cs typeface="Arial"/>
                <a:sym typeface="Wingdings"/>
              </a:rPr>
              <a:t>Séminaires et séances de formation sur le PCT en présentiel : voir le calendrier des séminaires du PCT (</a:t>
            </a:r>
            <a:r>
              <a:rPr kumimoji="0" lang="fr-CH" altLang="en-US" sz="1800" b="0" i="0" u="none" strike="noStrike" kern="1200" cap="none" spc="0" normalizeH="0" baseline="0" noProof="0" dirty="0" smtClean="0">
                <a:highlight>
                  <a:srgbClr val="000000">
                    <a:alpha val="0"/>
                  </a:srgbClr>
                </a:highlight>
                <a:uLnTx/>
                <a:uFillTx/>
                <a:latin typeface="Arial"/>
                <a:ea typeface="Arial"/>
                <a:cs typeface="Arial"/>
                <a:sym typeface="Wingdings"/>
                <a:hlinkClick r:id="rId3"/>
              </a:rPr>
              <a:t>http://www.wipo.int/pct/en/seminar/seminar.pdf</a:t>
            </a:r>
            <a:r>
              <a:rPr kumimoji="0" lang="fr-CH" altLang="en-US" sz="1800" b="0" i="0" u="none" strike="noStrike" kern="1200" cap="none" spc="0" normalizeH="0" baseline="0" noProof="0" dirty="0" smtClean="0">
                <a:highlight>
                  <a:srgbClr val="000000">
                    <a:alpha val="0"/>
                  </a:srgbClr>
                </a:highlight>
                <a:uLnTx/>
                <a:uFillTx/>
                <a:latin typeface="Arial"/>
                <a:ea typeface="Arial"/>
                <a:cs typeface="Arial"/>
                <a:sym typeface="Wingdings"/>
              </a:rPr>
              <a:t>) </a:t>
            </a:r>
            <a:r>
              <a:rPr lang="fr-CH" sz="1800" dirty="0" smtClean="0"/>
              <a:t>(en anglais)</a:t>
            </a:r>
          </a:p>
          <a:p>
            <a:pPr>
              <a:spcBef>
                <a:spcPct val="0"/>
              </a:spcBef>
              <a:spcAft>
                <a:spcPts val="300"/>
              </a:spcAft>
            </a:pPr>
            <a:r>
              <a:rPr kumimoji="0" lang="fr-CH" altLang="en-US" sz="1800" b="0" i="0" u="none" strike="noStrike" kern="1200" cap="none" spc="0" normalizeH="0" baseline="0" noProof="0" dirty="0" smtClean="0">
                <a:highlight>
                  <a:srgbClr val="000000">
                    <a:alpha val="0"/>
                  </a:srgbClr>
                </a:highlight>
                <a:uLnTx/>
                <a:uFillTx/>
                <a:latin typeface="Arial"/>
                <a:ea typeface="Arial"/>
                <a:cs typeface="Arial"/>
                <a:sym typeface="Wingdings"/>
              </a:rPr>
              <a:t>Bulletin d'information mensuel (</a:t>
            </a:r>
            <a:r>
              <a:rPr kumimoji="0" lang="fr-CH" altLang="en-US" sz="1800" b="0" i="0" u="none" strike="noStrike" kern="1200" cap="none" spc="0" normalizeH="0" baseline="0" noProof="0" dirty="0" smtClean="0">
                <a:highlight>
                  <a:srgbClr val="000000">
                    <a:alpha val="0"/>
                  </a:srgbClr>
                </a:highlight>
                <a:uLnTx/>
                <a:uFillTx/>
                <a:latin typeface="Arial"/>
                <a:ea typeface="Arial"/>
                <a:cs typeface="Arial"/>
                <a:sym typeface="Wingdings"/>
                <a:hlinkClick r:id="rId4"/>
              </a:rPr>
              <a:t>http://www.wipo.int/pct/en/newslett/</a:t>
            </a:r>
            <a:r>
              <a:rPr kumimoji="0" lang="fr-CH" altLang="en-US" sz="1800" b="0" i="0" u="none" strike="noStrike" kern="1200" cap="none" spc="0" normalizeH="0" baseline="0" noProof="0" dirty="0" smtClean="0">
                <a:highlight>
                  <a:srgbClr val="000000">
                    <a:alpha val="0"/>
                  </a:srgbClr>
                </a:highlight>
                <a:uLnTx/>
                <a:uFillTx/>
                <a:latin typeface="Arial"/>
                <a:ea typeface="Arial"/>
                <a:cs typeface="Arial"/>
                <a:sym typeface="Wingdings"/>
              </a:rPr>
              <a:t>)</a:t>
            </a:r>
            <a:r>
              <a:rPr lang="fr-CH" sz="1800" dirty="0" smtClean="0"/>
              <a:t> (en anglais)</a:t>
            </a:r>
          </a:p>
          <a:p>
            <a:pPr>
              <a:spcBef>
                <a:spcPct val="0"/>
              </a:spcBef>
              <a:spcAft>
                <a:spcPts val="300"/>
              </a:spcAft>
            </a:pPr>
            <a:r>
              <a:rPr lang="fr-CH" altLang="en-US" sz="1800" dirty="0" smtClean="0"/>
              <a:t>Nombreuses autres ressources d'information sur le site Web du PCT (</a:t>
            </a:r>
            <a:r>
              <a:rPr lang="fr-CH" altLang="en-US" sz="1800" dirty="0" smtClean="0">
                <a:solidFill>
                  <a:srgbClr val="004072"/>
                </a:solidFill>
                <a:ea typeface="ヒラギノ角ゴ Pro W3"/>
                <a:cs typeface="ヒラギノ角ゴ Pro W3"/>
                <a:hlinkClick r:id="rId5"/>
              </a:rPr>
              <a:t>http://www.wipo.int/pct/en/</a:t>
            </a:r>
            <a:r>
              <a:rPr lang="fr-CH" altLang="en-US" sz="1800" dirty="0" smtClean="0"/>
              <a:t>)</a:t>
            </a:r>
          </a:p>
          <a:p>
            <a:pPr>
              <a:spcBef>
                <a:spcPct val="0"/>
              </a:spcBef>
              <a:spcAft>
                <a:spcPts val="300"/>
              </a:spcAft>
            </a:pPr>
            <a:r>
              <a:rPr kumimoji="0" lang="fr-CH" altLang="en-US" sz="1800" b="0" i="0" u="none" strike="noStrike" kern="1200" cap="none" spc="0" normalizeH="0" baseline="0" noProof="0" dirty="0" smtClean="0">
                <a:highlight>
                  <a:srgbClr val="000000">
                    <a:alpha val="0"/>
                  </a:srgbClr>
                </a:highlight>
                <a:uLnTx/>
                <a:uFillTx/>
                <a:latin typeface="Arial"/>
                <a:ea typeface="Arial"/>
                <a:cs typeface="Arial"/>
                <a:sym typeface="Wingdings"/>
              </a:rPr>
              <a:t>Contactez-nous pour discuter des</a:t>
            </a:r>
            <a:r>
              <a:rPr kumimoji="0" lang="fr-CH" altLang="en-US" sz="1800" b="0" i="0" u="none" strike="noStrike" kern="1200" cap="none" spc="0" normalizeH="0" baseline="0" noProof="0" dirty="0" smtClean="0">
                <a:solidFill>
                  <a:srgbClr val="00B0F0"/>
                </a:solidFill>
                <a:highlight>
                  <a:srgbClr val="000000">
                    <a:alpha val="0"/>
                  </a:srgbClr>
                </a:highlight>
                <a:uLnTx/>
                <a:uFillTx/>
                <a:latin typeface="Arial"/>
                <a:ea typeface="Arial"/>
                <a:cs typeface="Arial"/>
                <a:sym typeface="Wingdings"/>
              </a:rPr>
              <a:t> </a:t>
            </a:r>
            <a:r>
              <a:rPr kumimoji="0" lang="fr-CH" altLang="en-US" sz="1800" b="0" i="0" u="none" strike="noStrike" kern="1200" cap="none" spc="0" normalizeH="0" baseline="0" noProof="0" dirty="0" smtClean="0">
                <a:highlight>
                  <a:srgbClr val="000000">
                    <a:alpha val="0"/>
                  </a:srgbClr>
                </a:highlight>
                <a:uLnTx/>
                <a:uFillTx/>
                <a:latin typeface="Arial"/>
                <a:ea typeface="Arial"/>
                <a:cs typeface="Arial"/>
                <a:sym typeface="Wingdings"/>
              </a:rPr>
              <a:t>opportunités</a:t>
            </a:r>
            <a:r>
              <a:rPr lang="fr-CH" sz="1800" dirty="0" smtClean="0"/>
              <a:t> en matière de formation sur le PCT</a:t>
            </a:r>
          </a:p>
          <a:p>
            <a:pPr marL="468313" indent="-411163">
              <a:spcBef>
                <a:spcPct val="0"/>
              </a:spcBef>
              <a:spcAft>
                <a:spcPts val="300"/>
              </a:spcAft>
            </a:pPr>
            <a:endParaRPr lang="en-US" altLang="en-US" sz="1600" dirty="0"/>
          </a:p>
        </p:txBody>
      </p:sp>
    </p:spTree>
    <p:extLst>
      <p:ext uri="{BB962C8B-B14F-4D97-AF65-F5344CB8AC3E}">
        <p14:creationId xmlns:p14="http://schemas.microsoft.com/office/powerpoint/2010/main" val="282983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397127"/>
            <a:ext cx="8229600" cy="941387"/>
          </a:xfrm>
        </p:spPr>
        <p:txBody>
          <a:bodyPr/>
          <a:lstStyle/>
          <a:p>
            <a:r>
              <a:rPr lang="fr-CH" altLang="ja-JP" dirty="0" smtClean="0">
                <a:ea typeface="MS PGothic" pitchFamily="34" charset="-128"/>
              </a:rPr>
              <a:t>Ressources/informations sur le PCT</a:t>
            </a:r>
            <a:endParaRPr lang="fr-CH" dirty="0"/>
          </a:p>
        </p:txBody>
      </p:sp>
      <p:sp>
        <p:nvSpPr>
          <p:cNvPr id="14339" name="Rectangle 3"/>
          <p:cNvSpPr>
            <a:spLocks noGrp="1" noChangeArrowheads="1"/>
          </p:cNvSpPr>
          <p:nvPr>
            <p:ph type="body" idx="1"/>
          </p:nvPr>
        </p:nvSpPr>
        <p:spPr>
          <a:xfrm>
            <a:off x="501848" y="1484784"/>
            <a:ext cx="7632848" cy="4464496"/>
          </a:xfrm>
        </p:spPr>
        <p:txBody>
          <a:bodyPr/>
          <a:lstStyle/>
          <a:p>
            <a:pPr marL="292100" indent="-292100">
              <a:spcBef>
                <a:spcPct val="0"/>
              </a:spcBef>
              <a:spcAft>
                <a:spcPct val="0"/>
              </a:spcAft>
            </a:pPr>
            <a:r>
              <a:rPr lang="fr-CH" altLang="en-US" dirty="0" smtClean="0">
                <a:ea typeface="ヒラギノ角ゴ Pro W3"/>
                <a:cs typeface="ヒラギノ角ゴ Pro W3"/>
              </a:rPr>
              <a:t>Pour les questions d'ordre général sur le PCT, contacter le Service d'information du PCT </a:t>
            </a:r>
            <a:r>
              <a:rPr lang="en-US" altLang="en-US" dirty="0" smtClean="0">
                <a:ea typeface="ヒラギノ角ゴ Pro W3"/>
                <a:cs typeface="ヒラギノ角ゴ Pro W3"/>
              </a:rPr>
              <a:t>:</a:t>
            </a:r>
            <a:endParaRPr lang="en-US" altLang="en-US" dirty="0">
              <a:ea typeface="ヒラギノ角ゴ Pro W3"/>
              <a:cs typeface="ヒラギノ角ゴ Pro W3"/>
            </a:endParaRPr>
          </a:p>
          <a:p>
            <a:pPr marL="0" indent="0">
              <a:spcBef>
                <a:spcPct val="0"/>
              </a:spcBef>
              <a:spcAft>
                <a:spcPct val="0"/>
              </a:spcAft>
              <a:buNone/>
            </a:pPr>
            <a:endParaRPr lang="fr-CH" altLang="en-US" dirty="0">
              <a:ea typeface="ヒラギノ角ゴ Pro W3"/>
              <a:cs typeface="ヒラギノ角ゴ Pro W3"/>
            </a:endParaRPr>
          </a:p>
          <a:p>
            <a:pPr marL="0" lvl="3" indent="0">
              <a:spcBef>
                <a:spcPct val="0"/>
              </a:spcBef>
              <a:spcAft>
                <a:spcPct val="0"/>
              </a:spcAft>
              <a:buNone/>
              <a:tabLst>
                <a:tab pos="1430338" algn="l"/>
              </a:tabLst>
            </a:pPr>
            <a:r>
              <a:rPr lang="en-US" altLang="en-US" dirty="0">
                <a:solidFill>
                  <a:srgbClr val="004072"/>
                </a:solidFill>
                <a:ea typeface="ヒラギノ角ゴ Pro W3"/>
                <a:cs typeface="ヒラギノ角ゴ Pro W3"/>
              </a:rPr>
              <a:t>	</a:t>
            </a:r>
            <a:r>
              <a:rPr lang="fr-CH" altLang="en-US" dirty="0">
                <a:solidFill>
                  <a:srgbClr val="0070C0"/>
                </a:solidFill>
                <a:ea typeface="ヒラギノ角ゴ Pro W3"/>
                <a:cs typeface="ヒラギノ角ゴ Pro W3"/>
              </a:rPr>
              <a:t>pct.infoline@wipo.int</a:t>
            </a:r>
          </a:p>
          <a:p>
            <a:pPr marL="0" lvl="3" indent="0">
              <a:spcBef>
                <a:spcPct val="0"/>
              </a:spcBef>
              <a:spcAft>
                <a:spcPct val="0"/>
              </a:spcAft>
              <a:buFont typeface="Symbol" pitchFamily="18" charset="2"/>
              <a:buNone/>
              <a:tabLst>
                <a:tab pos="1430338" algn="l"/>
              </a:tabLst>
            </a:pPr>
            <a:r>
              <a:rPr lang="en-US" altLang="en-US" dirty="0">
                <a:solidFill>
                  <a:srgbClr val="0070C0"/>
                </a:solidFill>
                <a:ea typeface="ヒラギノ角ゴ Pro W3"/>
                <a:cs typeface="ヒラギノ角ゴ Pro W3"/>
              </a:rPr>
              <a:t>	+41 22 338 83 38</a:t>
            </a:r>
          </a:p>
          <a:p>
            <a:pPr marL="0" lvl="3" indent="0">
              <a:spcBef>
                <a:spcPct val="0"/>
              </a:spcBef>
              <a:spcAft>
                <a:spcPct val="0"/>
              </a:spcAft>
              <a:buFont typeface="Symbol" pitchFamily="18" charset="2"/>
              <a:buNone/>
              <a:tabLst>
                <a:tab pos="1430338" algn="l"/>
              </a:tabLst>
            </a:pPr>
            <a:r>
              <a:rPr lang="en-US" altLang="en-US" dirty="0">
                <a:solidFill>
                  <a:srgbClr val="70899B"/>
                </a:solidFill>
                <a:ea typeface="ヒラギノ角ゴ Pro W3"/>
                <a:cs typeface="ヒラギノ角ゴ Pro W3"/>
              </a:rPr>
              <a:t>	</a:t>
            </a:r>
            <a:endParaRPr lang="fr-CH" altLang="en-US" dirty="0">
              <a:ea typeface="ヒラギノ角ゴ Pro W3"/>
              <a:cs typeface="ヒラギノ角ゴ Pro W3"/>
            </a:endParaRPr>
          </a:p>
          <a:p>
            <a:pPr marL="292100" indent="-292100">
              <a:spcBef>
                <a:spcPct val="0"/>
              </a:spcBef>
              <a:spcAft>
                <a:spcPct val="0"/>
              </a:spcAft>
            </a:pPr>
            <a:r>
              <a:rPr lang="fr-CH" altLang="en-US" dirty="0">
                <a:ea typeface="ヒラギノ角ゴ Pro W3"/>
                <a:cs typeface="ヒラギノ角ゴ Pro W3"/>
              </a:rPr>
              <a:t>Contacter </a:t>
            </a:r>
            <a:r>
              <a:rPr lang="fr-CH" altLang="en-US" dirty="0" smtClean="0">
                <a:ea typeface="ヒラギノ角ゴ Pro W3"/>
                <a:cs typeface="ヒラギノ角ゴ Pro W3"/>
              </a:rPr>
              <a:t>l'intervenante </a:t>
            </a:r>
            <a:r>
              <a:rPr lang="fr-CH" altLang="en-US" dirty="0">
                <a:ea typeface="ヒラギノ角ゴ Pro W3"/>
                <a:cs typeface="ヒラギノ角ゴ Pro W3"/>
              </a:rPr>
              <a:t>:</a:t>
            </a:r>
          </a:p>
          <a:p>
            <a:pPr marL="292100" indent="-292100">
              <a:spcBef>
                <a:spcPct val="0"/>
              </a:spcBef>
              <a:spcAft>
                <a:spcPct val="0"/>
              </a:spcAft>
            </a:pPr>
            <a:endParaRPr lang="fr-CH" altLang="en-US" dirty="0">
              <a:ea typeface="ヒラギノ角ゴ Pro W3"/>
              <a:cs typeface="ヒラギノ角ゴ Pro W3"/>
            </a:endParaRPr>
          </a:p>
          <a:p>
            <a:pPr marL="0" indent="0">
              <a:spcBef>
                <a:spcPct val="0"/>
              </a:spcBef>
              <a:spcAft>
                <a:spcPct val="0"/>
              </a:spcAft>
              <a:buFont typeface="Symbol" pitchFamily="18" charset="2"/>
              <a:buNone/>
              <a:tabLst>
                <a:tab pos="1430338" algn="l"/>
              </a:tabLst>
            </a:pPr>
            <a:r>
              <a:rPr lang="en-US" altLang="en-US" dirty="0">
                <a:solidFill>
                  <a:srgbClr val="002060"/>
                </a:solidFill>
                <a:ea typeface="ヒラギノ角ゴ Pro W3"/>
                <a:cs typeface="ヒラギノ角ゴ Pro W3"/>
              </a:rPr>
              <a:t>	</a:t>
            </a:r>
            <a:r>
              <a:rPr lang="en-US" altLang="en-US" dirty="0" smtClean="0">
                <a:solidFill>
                  <a:srgbClr val="0070C0"/>
                </a:solidFill>
                <a:ea typeface="ヒラギノ角ゴ Pro W3"/>
                <a:cs typeface="ヒラギノ角ゴ Pro W3"/>
              </a:rPr>
              <a:t>Christine.Bonvallet@wipo.int</a:t>
            </a:r>
            <a:endParaRPr lang="en-US" altLang="en-US" dirty="0">
              <a:solidFill>
                <a:srgbClr val="0070C0"/>
              </a:solidFill>
              <a:ea typeface="ヒラギノ角ゴ Pro W3"/>
              <a:cs typeface="ヒラギノ角ゴ Pro W3"/>
            </a:endParaRPr>
          </a:p>
          <a:p>
            <a:pPr marL="0" indent="0">
              <a:spcBef>
                <a:spcPct val="0"/>
              </a:spcBef>
              <a:spcAft>
                <a:spcPct val="0"/>
              </a:spcAft>
              <a:buFont typeface="Symbol" pitchFamily="18" charset="2"/>
              <a:buNone/>
              <a:tabLst>
                <a:tab pos="1430338" algn="l"/>
              </a:tabLst>
            </a:pPr>
            <a:r>
              <a:rPr lang="fr-CH" altLang="en-US" dirty="0">
                <a:solidFill>
                  <a:srgbClr val="0070C0"/>
                </a:solidFill>
                <a:ea typeface="ヒラギノ角ゴ Pro W3"/>
                <a:cs typeface="ヒラギノ角ゴ Pro W3"/>
              </a:rPr>
              <a:t>	+41 22 338 </a:t>
            </a:r>
            <a:r>
              <a:rPr lang="fr-CH" altLang="en-US" dirty="0" smtClean="0">
                <a:solidFill>
                  <a:srgbClr val="0070C0"/>
                </a:solidFill>
                <a:ea typeface="ヒラギノ角ゴ Pro W3"/>
                <a:cs typeface="ヒラギノ角ゴ Pro W3"/>
              </a:rPr>
              <a:t>70 67</a:t>
            </a:r>
            <a:endParaRPr lang="fr-CH" altLang="en-US" dirty="0">
              <a:solidFill>
                <a:srgbClr val="0070C0"/>
              </a:solidFill>
              <a:ea typeface="ヒラギノ角ゴ Pro W3"/>
              <a:cs typeface="ヒラギノ角ゴ Pro W3"/>
            </a:endParaRPr>
          </a:p>
        </p:txBody>
      </p:sp>
    </p:spTree>
    <p:extLst>
      <p:ext uri="{BB962C8B-B14F-4D97-AF65-F5344CB8AC3E}">
        <p14:creationId xmlns:p14="http://schemas.microsoft.com/office/powerpoint/2010/main" val="2071611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67" y="160234"/>
            <a:ext cx="8343981" cy="1296144"/>
          </a:xfrm>
        </p:spPr>
        <p:txBody>
          <a:bodyPr/>
          <a:lstStyle/>
          <a:p>
            <a:r>
              <a:rPr lang="fr-CH" sz="3400" dirty="0" smtClean="0"/>
              <a:t>Modifications du Règlement d'exécution du PCT au 1</a:t>
            </a:r>
            <a:r>
              <a:rPr lang="fr-CH" sz="3200" baseline="30000" dirty="0" smtClean="0"/>
              <a:t>er</a:t>
            </a:r>
            <a:r>
              <a:rPr lang="fr-CH" sz="3400" dirty="0" smtClean="0"/>
              <a:t> juillet 2020 - Aperçu</a:t>
            </a:r>
            <a:endParaRPr lang="fr-CH" sz="3400" dirty="0"/>
          </a:p>
        </p:txBody>
      </p:sp>
      <p:sp>
        <p:nvSpPr>
          <p:cNvPr id="3" name="Content Placeholder 2"/>
          <p:cNvSpPr>
            <a:spLocks noGrp="1"/>
          </p:cNvSpPr>
          <p:nvPr>
            <p:ph idx="1"/>
          </p:nvPr>
        </p:nvSpPr>
        <p:spPr>
          <a:xfrm>
            <a:off x="299818" y="1561479"/>
            <a:ext cx="8664669" cy="5361832"/>
          </a:xfrm>
        </p:spPr>
        <p:txBody>
          <a:bodyPr/>
          <a:lstStyle/>
          <a:p>
            <a:pPr>
              <a:spcBef>
                <a:spcPts val="600"/>
              </a:spcBef>
              <a:spcAft>
                <a:spcPts val="600"/>
              </a:spcAft>
            </a:pPr>
            <a:r>
              <a:rPr lang="fr-CH" altLang="en-US" dirty="0" smtClean="0"/>
              <a:t>Incorporation par renvoi d'éléments et de parties indûment déposés</a:t>
            </a:r>
          </a:p>
          <a:p>
            <a:pPr>
              <a:spcBef>
                <a:spcPts val="600"/>
              </a:spcBef>
              <a:spcAft>
                <a:spcPts val="600"/>
              </a:spcAft>
            </a:pPr>
            <a:r>
              <a:rPr lang="fr-CH" altLang="en-US" dirty="0" smtClean="0"/>
              <a:t>Règle 82</a:t>
            </a:r>
            <a:r>
              <a:rPr lang="fr-CH" altLang="en-US" i="1" dirty="0" smtClean="0"/>
              <a:t>quater</a:t>
            </a:r>
            <a:r>
              <a:rPr lang="fr-CH" altLang="en-US" dirty="0" smtClean="0"/>
              <a:t> (excuse de retard dans l'observation de délais du fait de l'indisponibilité de moyens de communication électronique autorisés au niveau de l'office)</a:t>
            </a:r>
          </a:p>
          <a:p>
            <a:pPr>
              <a:spcBef>
                <a:spcPts val="600"/>
              </a:spcBef>
              <a:spcAft>
                <a:spcPts val="600"/>
              </a:spcAft>
            </a:pPr>
            <a:r>
              <a:rPr lang="fr-CH" altLang="en-US" dirty="0" smtClean="0"/>
              <a:t>Règle 26</a:t>
            </a:r>
            <a:r>
              <a:rPr lang="fr-CH" altLang="en-US" i="1" dirty="0" smtClean="0"/>
              <a:t>quater</a:t>
            </a:r>
            <a:r>
              <a:rPr lang="fr-CH" altLang="en-US" dirty="0" smtClean="0"/>
              <a:t> (correction ou adjonction d'indications visées à la règle 4.11) </a:t>
            </a:r>
          </a:p>
          <a:p>
            <a:pPr>
              <a:spcBef>
                <a:spcPts val="600"/>
              </a:spcBef>
              <a:spcAft>
                <a:spcPts val="600"/>
              </a:spcAft>
            </a:pPr>
            <a:r>
              <a:rPr lang="fr-CH" altLang="en-US" dirty="0" smtClean="0"/>
              <a:t>Transfert des taxes du PCT par l'intermédiaire du Bureau international</a:t>
            </a:r>
          </a:p>
          <a:p>
            <a:pPr>
              <a:spcBef>
                <a:spcPts val="600"/>
              </a:spcBef>
              <a:spcAft>
                <a:spcPts val="600"/>
              </a:spcAft>
            </a:pPr>
            <a:r>
              <a:rPr lang="fr-CH" altLang="en-US" dirty="0" smtClean="0"/>
              <a:t>Documents supplém</a:t>
            </a:r>
            <a:r>
              <a:rPr lang="fr-CH" altLang="en-US" sz="2300" dirty="0" smtClean="0"/>
              <a:t>entaires liés au chapitre II disponibles sur PATENTSCOPE</a:t>
            </a:r>
          </a:p>
          <a:p>
            <a:pPr>
              <a:spcBef>
                <a:spcPts val="600"/>
              </a:spcBef>
              <a:spcAft>
                <a:spcPts val="600"/>
              </a:spcAft>
            </a:pPr>
            <a:endParaRPr lang="en-US" altLang="en-US" sz="2000" dirty="0"/>
          </a:p>
          <a:p>
            <a:pPr>
              <a:spcBef>
                <a:spcPts val="600"/>
              </a:spcBef>
              <a:spcAft>
                <a:spcPts val="600"/>
              </a:spcAft>
            </a:pPr>
            <a:endParaRPr lang="en-US" altLang="en-US" sz="2100" dirty="0"/>
          </a:p>
          <a:p>
            <a:pPr>
              <a:spcBef>
                <a:spcPts val="600"/>
              </a:spcBef>
              <a:spcAft>
                <a:spcPts val="600"/>
              </a:spcAft>
            </a:pPr>
            <a:endParaRPr lang="en-US" altLang="en-US" sz="2100" dirty="0">
              <a:highlight>
                <a:srgbClr val="FFFF00"/>
              </a:highlight>
            </a:endParaRPr>
          </a:p>
          <a:p>
            <a:pPr marL="742950" lvl="2" indent="-342900">
              <a:spcBef>
                <a:spcPts val="1200"/>
              </a:spcBef>
              <a:spcAft>
                <a:spcPts val="1200"/>
              </a:spcAft>
              <a:buClr>
                <a:srgbClr val="C00000"/>
              </a:buClr>
              <a:buFont typeface="Wingdings" pitchFamily="2" charset="2"/>
              <a:buChar char="q"/>
            </a:pPr>
            <a:endParaRPr lang="en-US" altLang="en-US" sz="2100" dirty="0"/>
          </a:p>
        </p:txBody>
      </p:sp>
    </p:spTree>
    <p:extLst>
      <p:ext uri="{BB962C8B-B14F-4D97-AF65-F5344CB8AC3E}">
        <p14:creationId xmlns:p14="http://schemas.microsoft.com/office/powerpoint/2010/main" val="242936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67" y="160235"/>
            <a:ext cx="8587526" cy="1278338"/>
          </a:xfrm>
        </p:spPr>
        <p:txBody>
          <a:bodyPr/>
          <a:lstStyle/>
          <a:p>
            <a:r>
              <a:rPr lang="fr-CH" dirty="0" smtClean="0"/>
              <a:t>Modifications du Règlement d'exécution du PCT au 1</a:t>
            </a:r>
            <a:r>
              <a:rPr lang="fr-CH" baseline="30000" dirty="0" smtClean="0"/>
              <a:t>er</a:t>
            </a:r>
            <a:r>
              <a:rPr lang="fr-CH" dirty="0" smtClean="0"/>
              <a:t> juillet 2020 (1)</a:t>
            </a:r>
            <a:endParaRPr lang="fr-CH" dirty="0"/>
          </a:p>
        </p:txBody>
      </p:sp>
      <p:sp>
        <p:nvSpPr>
          <p:cNvPr id="3" name="Content Placeholder 2"/>
          <p:cNvSpPr>
            <a:spLocks noGrp="1"/>
          </p:cNvSpPr>
          <p:nvPr>
            <p:ph idx="1"/>
          </p:nvPr>
        </p:nvSpPr>
        <p:spPr>
          <a:xfrm>
            <a:off x="303630" y="1517876"/>
            <a:ext cx="8732865" cy="4857776"/>
          </a:xfrm>
        </p:spPr>
        <p:txBody>
          <a:bodyPr/>
          <a:lstStyle/>
          <a:p>
            <a:pPr>
              <a:spcBef>
                <a:spcPts val="600"/>
              </a:spcBef>
              <a:spcAft>
                <a:spcPts val="600"/>
              </a:spcAft>
            </a:pPr>
            <a:r>
              <a:rPr kumimoji="0" lang="fr-CH" altLang="en-US" sz="2000" b="0" i="0" u="none" strike="noStrike" kern="1200" cap="none" spc="0" normalizeH="0" baseline="0" noProof="0" dirty="0" smtClean="0">
                <a:highlight>
                  <a:srgbClr val="000000">
                    <a:alpha val="0"/>
                  </a:srgbClr>
                </a:highlight>
                <a:uLnTx/>
                <a:uFillTx/>
                <a:latin typeface="Arial"/>
                <a:ea typeface="Arial"/>
                <a:cs typeface="Arial"/>
                <a:sym typeface="Wingdings"/>
              </a:rPr>
              <a:t>Modifications des règles 4, 12, 20, 48, 51</a:t>
            </a:r>
            <a:r>
              <a:rPr kumimoji="0" lang="fr-CH" altLang="en-US" sz="2000" b="0" i="1" u="none" strike="noStrike" kern="1200" cap="none" spc="0" normalizeH="0" baseline="0" noProof="0" dirty="0" smtClean="0">
                <a:highlight>
                  <a:srgbClr val="000000">
                    <a:alpha val="0"/>
                  </a:srgbClr>
                </a:highlight>
                <a:uLnTx/>
                <a:uFillTx/>
                <a:latin typeface="Arial"/>
                <a:ea typeface="Arial"/>
                <a:cs typeface="Arial"/>
                <a:sym typeface="Wingdings"/>
              </a:rPr>
              <a:t>bis</a:t>
            </a:r>
            <a:r>
              <a:rPr kumimoji="0" lang="fr-CH" altLang="en-US" sz="2000" b="0" i="0" u="none" strike="noStrike" kern="1200" cap="none" spc="0" normalizeH="0" baseline="0" noProof="0" dirty="0" smtClean="0">
                <a:highlight>
                  <a:srgbClr val="000000">
                    <a:alpha val="0"/>
                  </a:srgbClr>
                </a:highlight>
                <a:uLnTx/>
                <a:uFillTx/>
                <a:latin typeface="Arial"/>
                <a:ea typeface="Arial"/>
                <a:cs typeface="Arial"/>
                <a:sym typeface="Wingdings"/>
              </a:rPr>
              <a:t>, 55 et 82</a:t>
            </a:r>
            <a:r>
              <a:rPr kumimoji="0" lang="fr-CH" altLang="en-US" sz="2000" b="0" i="1" u="none" strike="noStrike" kern="1200" cap="none" spc="0" normalizeH="0" baseline="0" noProof="0" dirty="0" smtClean="0">
                <a:highlight>
                  <a:srgbClr val="000000">
                    <a:alpha val="0"/>
                  </a:srgbClr>
                </a:highlight>
                <a:uLnTx/>
                <a:uFillTx/>
                <a:latin typeface="Arial"/>
                <a:ea typeface="Arial"/>
                <a:cs typeface="Arial"/>
                <a:sym typeface="Wingdings"/>
              </a:rPr>
              <a:t>ter</a:t>
            </a:r>
            <a:r>
              <a:rPr lang="fr-CH" sz="2000" dirty="0" smtClean="0"/>
              <a:t> du règlement d'exécution du PCT </a:t>
            </a:r>
            <a:r>
              <a:rPr kumimoji="0" lang="fr-CH" altLang="en-US" sz="2000" b="0" i="0" u="none" strike="noStrike" kern="1200" cap="none" spc="0" normalizeH="0" baseline="0" noProof="0" dirty="0" smtClean="0">
                <a:highlight>
                  <a:srgbClr val="000000">
                    <a:alpha val="0"/>
                  </a:srgbClr>
                </a:highlight>
                <a:uLnTx/>
                <a:uFillTx/>
                <a:latin typeface="Arial"/>
                <a:ea typeface="Arial"/>
                <a:cs typeface="Arial"/>
                <a:sym typeface="Wingdings"/>
              </a:rPr>
              <a:t>et nouvelles règles 20.5</a:t>
            </a:r>
            <a:r>
              <a:rPr kumimoji="0" lang="fr-CH" altLang="en-US" sz="2000" b="0" i="1" u="none" strike="noStrike" kern="1200" cap="none" spc="0" normalizeH="0" baseline="0" noProof="0" dirty="0" smtClean="0">
                <a:highlight>
                  <a:srgbClr val="000000">
                    <a:alpha val="0"/>
                  </a:srgbClr>
                </a:highlight>
                <a:uLnTx/>
                <a:uFillTx/>
                <a:latin typeface="Arial"/>
                <a:ea typeface="Arial"/>
                <a:cs typeface="Arial"/>
                <a:sym typeface="Wingdings"/>
              </a:rPr>
              <a:t>bis</a:t>
            </a:r>
            <a:r>
              <a:rPr kumimoji="0" lang="fr-CH" altLang="en-US" sz="2000" b="0" i="0" u="none" strike="noStrike" kern="1200" cap="none" spc="0" normalizeH="0" baseline="0" noProof="0" dirty="0" smtClean="0">
                <a:highlight>
                  <a:srgbClr val="000000">
                    <a:alpha val="0"/>
                  </a:srgbClr>
                </a:highlight>
                <a:uLnTx/>
                <a:uFillTx/>
                <a:latin typeface="Arial"/>
                <a:ea typeface="Arial"/>
                <a:cs typeface="Arial"/>
                <a:sym typeface="Wingdings"/>
              </a:rPr>
              <a:t> et 40</a:t>
            </a:r>
            <a:r>
              <a:rPr kumimoji="0" lang="fr-CH" altLang="en-US" sz="2000" b="0" i="1" u="none" strike="noStrike" kern="1200" cap="none" spc="0" normalizeH="0" baseline="0" noProof="0" dirty="0" smtClean="0">
                <a:highlight>
                  <a:srgbClr val="000000">
                    <a:alpha val="0"/>
                  </a:srgbClr>
                </a:highlight>
                <a:uLnTx/>
                <a:uFillTx/>
                <a:latin typeface="Arial"/>
                <a:ea typeface="Arial"/>
                <a:cs typeface="Arial"/>
                <a:sym typeface="Wingdings"/>
              </a:rPr>
              <a:t>bis</a:t>
            </a:r>
          </a:p>
          <a:p>
            <a:pPr marL="742950" lvl="2" indent="-342900">
              <a:spcBef>
                <a:spcPts val="1200"/>
              </a:spcBef>
              <a:spcAft>
                <a:spcPts val="1200"/>
              </a:spcAft>
              <a:buClr>
                <a:srgbClr val="C00000"/>
              </a:buClr>
              <a:buFont typeface="Wingdings" pitchFamily="2" charset="2"/>
              <a:buChar char="q"/>
            </a:pPr>
            <a:r>
              <a:rPr lang="fr-CH" altLang="en-US" sz="2000" dirty="0" smtClean="0"/>
              <a:t>Précision selon laquelle, en plus de l'incorporation d'éléments et de parties manquantes, dans le cas d'éléments ou de parties indûment déposés, l'élément correct ou la partie correcte peut également faire l'objet d'une incorporation par renvoi, si figurant dans une demande antérieure</a:t>
            </a:r>
          </a:p>
          <a:p>
            <a:pPr marL="742950" lvl="2" indent="-342900">
              <a:spcBef>
                <a:spcPts val="1200"/>
              </a:spcBef>
              <a:spcAft>
                <a:spcPts val="1200"/>
              </a:spcAft>
              <a:buClr>
                <a:srgbClr val="C00000"/>
              </a:buClr>
              <a:buFont typeface="Wingdings" pitchFamily="2" charset="2"/>
              <a:buChar char="q"/>
            </a:pPr>
            <a:r>
              <a:rPr lang="fr-CH" altLang="en-US" sz="2000" dirty="0" smtClean="0"/>
              <a:t>Nouvelle base juridique pour les cas où l'incorporation par renvoi n'a pas abouti ou n'était pas applicable, en vue de remplacer un élément ou une partie indûment déposé par l'élément correct ou la partie correcte (avec une incidence sur la date de dépôt international)</a:t>
            </a:r>
          </a:p>
          <a:p>
            <a:pPr marL="742950" lvl="2" indent="-342900">
              <a:spcBef>
                <a:spcPts val="1200"/>
              </a:spcBef>
              <a:spcAft>
                <a:spcPts val="1200"/>
              </a:spcAft>
              <a:buClr>
                <a:srgbClr val="C00000"/>
              </a:buClr>
              <a:buFont typeface="Wingdings" pitchFamily="2" charset="2"/>
              <a:buChar char="q"/>
            </a:pPr>
            <a:r>
              <a:rPr lang="fr-CH" altLang="en-US" sz="2000" dirty="0" smtClean="0"/>
              <a:t>S'applique à toute demande internationale dont la date de dépôt est le 1</a:t>
            </a:r>
            <a:r>
              <a:rPr lang="fr-CH" altLang="en-US" sz="2000" baseline="30000" dirty="0" smtClean="0"/>
              <a:t>er </a:t>
            </a:r>
            <a:r>
              <a:rPr lang="fr-CH" altLang="en-US" sz="2000" dirty="0" smtClean="0"/>
              <a:t>juillet 2020 ou une date postérieure</a:t>
            </a:r>
            <a:endParaRPr lang="fr-CH" altLang="en-US" sz="2000" dirty="0" smtClean="0">
              <a:highlight>
                <a:srgbClr val="FFFF00"/>
              </a:highlight>
            </a:endParaRPr>
          </a:p>
          <a:p>
            <a:pPr marL="742950" lvl="2" indent="-342900">
              <a:spcBef>
                <a:spcPts val="1200"/>
              </a:spcBef>
              <a:spcAft>
                <a:spcPts val="1200"/>
              </a:spcAft>
              <a:buClr>
                <a:srgbClr val="C00000"/>
              </a:buClr>
              <a:buFont typeface="Wingdings" pitchFamily="2" charset="2"/>
              <a:buChar char="q"/>
            </a:pPr>
            <a:endParaRPr lang="en-US" altLang="en-US" sz="2100" dirty="0"/>
          </a:p>
        </p:txBody>
      </p:sp>
    </p:spTree>
    <p:extLst>
      <p:ext uri="{BB962C8B-B14F-4D97-AF65-F5344CB8AC3E}">
        <p14:creationId xmlns:p14="http://schemas.microsoft.com/office/powerpoint/2010/main" val="19212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8378-8D50-4996-BEE6-D848F00D0F03}"/>
              </a:ext>
            </a:extLst>
          </p:cNvPr>
          <p:cNvSpPr>
            <a:spLocks noGrp="1"/>
          </p:cNvSpPr>
          <p:nvPr>
            <p:ph type="title"/>
          </p:nvPr>
        </p:nvSpPr>
        <p:spPr>
          <a:xfrm>
            <a:off x="107504" y="93862"/>
            <a:ext cx="9217024" cy="951488"/>
          </a:xfrm>
        </p:spPr>
        <p:txBody>
          <a:bodyPr/>
          <a:lstStyle/>
          <a:p>
            <a:r>
              <a:rPr lang="fr-CH" sz="3400" dirty="0" smtClean="0"/>
              <a:t>Manquant(e)     indûment déposé(e)     complété(e)/corrigé(e)</a:t>
            </a:r>
            <a:endParaRPr lang="fr-CH" sz="3400" dirty="0"/>
          </a:p>
        </p:txBody>
      </p:sp>
      <p:sp>
        <p:nvSpPr>
          <p:cNvPr id="5" name="Rectangle 4">
            <a:extLst>
              <a:ext uri="{FF2B5EF4-FFF2-40B4-BE49-F238E27FC236}">
                <a16:creationId xmlns:a16="http://schemas.microsoft.com/office/drawing/2014/main" id="{EB5BCAE8-7A7C-46C1-997C-59A174CEB7C0}"/>
              </a:ext>
            </a:extLst>
          </p:cNvPr>
          <p:cNvSpPr/>
          <p:nvPr/>
        </p:nvSpPr>
        <p:spPr bwMode="auto">
          <a:xfrm>
            <a:off x="769876" y="1117358"/>
            <a:ext cx="1728192" cy="1368152"/>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6" name="Rectangle 5">
            <a:extLst>
              <a:ext uri="{FF2B5EF4-FFF2-40B4-BE49-F238E27FC236}">
                <a16:creationId xmlns:a16="http://schemas.microsoft.com/office/drawing/2014/main" id="{13D900C6-5425-432A-AC7E-A13355EC106C}"/>
              </a:ext>
            </a:extLst>
          </p:cNvPr>
          <p:cNvSpPr/>
          <p:nvPr/>
        </p:nvSpPr>
        <p:spPr bwMode="auto">
          <a:xfrm>
            <a:off x="1868050" y="1787584"/>
            <a:ext cx="626368" cy="64633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pPr>
            <a:r>
              <a:rPr kumimoji="0" lang="en-US" sz="3600" b="0" i="0" u="none" strike="noStrike" cap="none" normalizeH="0" baseline="0" dirty="0">
                <a:ln>
                  <a:noFill/>
                </a:ln>
                <a:solidFill>
                  <a:schemeClr val="tx1"/>
                </a:solidFill>
                <a:effectLst/>
                <a:latin typeface="Arial"/>
                <a:cs typeface="Arial"/>
              </a:rPr>
              <a:t>?</a:t>
            </a:r>
          </a:p>
        </p:txBody>
      </p:sp>
      <p:sp>
        <p:nvSpPr>
          <p:cNvPr id="8" name="Rectangle 7">
            <a:extLst>
              <a:ext uri="{FF2B5EF4-FFF2-40B4-BE49-F238E27FC236}">
                <a16:creationId xmlns:a16="http://schemas.microsoft.com/office/drawing/2014/main" id="{A49E35A2-7842-4F48-AFA9-53719B9F8E12}"/>
              </a:ext>
            </a:extLst>
          </p:cNvPr>
          <p:cNvSpPr/>
          <p:nvPr/>
        </p:nvSpPr>
        <p:spPr bwMode="auto">
          <a:xfrm>
            <a:off x="769876" y="3002867"/>
            <a:ext cx="1728192" cy="164288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9" name="Rectangle: Rounded Corners 8">
            <a:extLst>
              <a:ext uri="{FF2B5EF4-FFF2-40B4-BE49-F238E27FC236}">
                <a16:creationId xmlns:a16="http://schemas.microsoft.com/office/drawing/2014/main" id="{0A85BD79-9688-49A4-9A88-F53AA8E0DB67}"/>
              </a:ext>
            </a:extLst>
          </p:cNvPr>
          <p:cNvSpPr/>
          <p:nvPr/>
        </p:nvSpPr>
        <p:spPr bwMode="auto">
          <a:xfrm>
            <a:off x="2117101" y="4068407"/>
            <a:ext cx="626368" cy="702588"/>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kumimoji="0" lang="en-US" sz="3600" i="0" u="none" strike="noStrike" cap="none" normalizeH="0" baseline="0">
                <a:ln>
                  <a:noFill/>
                </a:ln>
                <a:solidFill>
                  <a:srgbClr val="FF0000"/>
                </a:solidFill>
                <a:effectLst/>
                <a:latin typeface="Arial"/>
                <a:cs typeface="Arial"/>
              </a:rPr>
              <a:t>X</a:t>
            </a:r>
            <a:endParaRPr kumimoji="0" lang="en-CH" sz="3600" i="0" u="none" strike="noStrike" cap="none" normalizeH="0" baseline="0">
              <a:ln>
                <a:noFill/>
              </a:ln>
              <a:solidFill>
                <a:srgbClr val="FF0000"/>
              </a:solidFill>
              <a:effectLst/>
              <a:latin typeface="Arial"/>
              <a:cs typeface="Arial"/>
            </a:endParaRPr>
          </a:p>
        </p:txBody>
      </p:sp>
      <p:sp>
        <p:nvSpPr>
          <p:cNvPr id="11" name="Arrow: Right 10">
            <a:extLst>
              <a:ext uri="{FF2B5EF4-FFF2-40B4-BE49-F238E27FC236}">
                <a16:creationId xmlns:a16="http://schemas.microsoft.com/office/drawing/2014/main" id="{78BCC95B-804E-4F3A-816C-0D2AC9D8D258}"/>
              </a:ext>
            </a:extLst>
          </p:cNvPr>
          <p:cNvSpPr/>
          <p:nvPr/>
        </p:nvSpPr>
        <p:spPr bwMode="auto">
          <a:xfrm>
            <a:off x="3563888" y="2233482"/>
            <a:ext cx="504056" cy="45719"/>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12" name="Arrow: Right 11">
            <a:extLst>
              <a:ext uri="{FF2B5EF4-FFF2-40B4-BE49-F238E27FC236}">
                <a16:creationId xmlns:a16="http://schemas.microsoft.com/office/drawing/2014/main" id="{F1000A3A-6BD0-46F7-91E3-931266AA778F}"/>
              </a:ext>
            </a:extLst>
          </p:cNvPr>
          <p:cNvSpPr/>
          <p:nvPr/>
        </p:nvSpPr>
        <p:spPr bwMode="auto">
          <a:xfrm>
            <a:off x="3117135" y="1382177"/>
            <a:ext cx="914400" cy="489109"/>
          </a:xfrm>
          <a:prstGeom prst="rightArrow">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1000" b="0" i="0" u="none" strike="noStrike" cap="none" normalizeH="0" baseline="0">
              <a:ln>
                <a:noFill/>
              </a:ln>
              <a:solidFill>
                <a:schemeClr val="tx1"/>
              </a:solidFill>
              <a:effectLst/>
              <a:latin typeface="Arial"/>
              <a:cs typeface="Arial"/>
            </a:endParaRPr>
          </a:p>
        </p:txBody>
      </p:sp>
      <p:sp>
        <p:nvSpPr>
          <p:cNvPr id="13" name="Rectangle 12">
            <a:extLst>
              <a:ext uri="{FF2B5EF4-FFF2-40B4-BE49-F238E27FC236}">
                <a16:creationId xmlns:a16="http://schemas.microsoft.com/office/drawing/2014/main" id="{1CD8343E-52A6-45ED-950A-2B23B4A229AB}"/>
              </a:ext>
            </a:extLst>
          </p:cNvPr>
          <p:cNvSpPr/>
          <p:nvPr/>
        </p:nvSpPr>
        <p:spPr bwMode="auto">
          <a:xfrm>
            <a:off x="4624671" y="1137920"/>
            <a:ext cx="1656184" cy="134759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14" name="Rectangle 13">
            <a:extLst>
              <a:ext uri="{FF2B5EF4-FFF2-40B4-BE49-F238E27FC236}">
                <a16:creationId xmlns:a16="http://schemas.microsoft.com/office/drawing/2014/main" id="{2E0E0227-A978-4C74-BA6C-5D616CB8D093}"/>
              </a:ext>
            </a:extLst>
          </p:cNvPr>
          <p:cNvSpPr/>
          <p:nvPr/>
        </p:nvSpPr>
        <p:spPr bwMode="auto">
          <a:xfrm>
            <a:off x="5739494" y="1770287"/>
            <a:ext cx="541903" cy="6407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a:solidFill>
                  <a:srgbClr val="00B0F0"/>
                </a:solidFill>
              </a:rPr>
              <a:t>√</a:t>
            </a:r>
          </a:p>
        </p:txBody>
      </p:sp>
      <p:sp>
        <p:nvSpPr>
          <p:cNvPr id="15" name="Rectangle 14">
            <a:extLst>
              <a:ext uri="{FF2B5EF4-FFF2-40B4-BE49-F238E27FC236}">
                <a16:creationId xmlns:a16="http://schemas.microsoft.com/office/drawing/2014/main" id="{E4EFDD46-9368-44BB-A8ED-7EDDF4AEEA66}"/>
              </a:ext>
            </a:extLst>
          </p:cNvPr>
          <p:cNvSpPr/>
          <p:nvPr/>
        </p:nvSpPr>
        <p:spPr bwMode="auto">
          <a:xfrm>
            <a:off x="6372200" y="247638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18" name="Arrow: Right 17">
            <a:extLst>
              <a:ext uri="{FF2B5EF4-FFF2-40B4-BE49-F238E27FC236}">
                <a16:creationId xmlns:a16="http://schemas.microsoft.com/office/drawing/2014/main" id="{8CE5F35F-BE99-4426-8B4A-01196F58F8C8}"/>
              </a:ext>
            </a:extLst>
          </p:cNvPr>
          <p:cNvSpPr/>
          <p:nvPr/>
        </p:nvSpPr>
        <p:spPr bwMode="auto">
          <a:xfrm>
            <a:off x="3117135" y="3314429"/>
            <a:ext cx="914400" cy="489109"/>
          </a:xfrm>
          <a:prstGeom prst="rightArrow">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1000" b="0" i="0" u="none" strike="noStrike" cap="none" normalizeH="0" baseline="0">
              <a:ln>
                <a:noFill/>
              </a:ln>
              <a:solidFill>
                <a:schemeClr val="tx1"/>
              </a:solidFill>
              <a:effectLst/>
              <a:latin typeface="Arial"/>
              <a:cs typeface="Arial"/>
            </a:endParaRPr>
          </a:p>
        </p:txBody>
      </p:sp>
      <p:sp>
        <p:nvSpPr>
          <p:cNvPr id="19" name="Rectangle 18">
            <a:extLst>
              <a:ext uri="{FF2B5EF4-FFF2-40B4-BE49-F238E27FC236}">
                <a16:creationId xmlns:a16="http://schemas.microsoft.com/office/drawing/2014/main" id="{3CB106E1-B8B3-41B1-A30E-4B8C3B303CC4}"/>
              </a:ext>
            </a:extLst>
          </p:cNvPr>
          <p:cNvSpPr/>
          <p:nvPr/>
        </p:nvSpPr>
        <p:spPr bwMode="auto">
          <a:xfrm>
            <a:off x="4644008" y="3074876"/>
            <a:ext cx="1656184" cy="1642882"/>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20" name="Rectangle: Rounded Corners 19">
            <a:extLst>
              <a:ext uri="{FF2B5EF4-FFF2-40B4-BE49-F238E27FC236}">
                <a16:creationId xmlns:a16="http://schemas.microsoft.com/office/drawing/2014/main" id="{EF535B76-D2A6-45B2-B90C-50428F35CED9}"/>
              </a:ext>
            </a:extLst>
          </p:cNvPr>
          <p:cNvSpPr/>
          <p:nvPr/>
        </p:nvSpPr>
        <p:spPr bwMode="auto">
          <a:xfrm>
            <a:off x="5617806" y="3919055"/>
            <a:ext cx="682386" cy="70883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kumimoji="0" lang="en-US" sz="3600" i="0" u="none" strike="noStrike" cap="none" normalizeH="0" baseline="0">
                <a:ln>
                  <a:noFill/>
                </a:ln>
                <a:solidFill>
                  <a:srgbClr val="FF0000"/>
                </a:solidFill>
                <a:effectLst/>
                <a:latin typeface="Arial"/>
                <a:cs typeface="Arial"/>
              </a:rPr>
              <a:t>X</a:t>
            </a:r>
            <a:endParaRPr kumimoji="0" lang="en-CH" sz="3600" i="0" u="none" strike="noStrike" cap="none" normalizeH="0" baseline="0">
              <a:ln>
                <a:noFill/>
              </a:ln>
              <a:solidFill>
                <a:srgbClr val="FF0000"/>
              </a:solidFill>
              <a:effectLst/>
              <a:latin typeface="Arial"/>
              <a:cs typeface="Arial"/>
            </a:endParaRPr>
          </a:p>
        </p:txBody>
      </p:sp>
      <p:sp>
        <p:nvSpPr>
          <p:cNvPr id="21" name="Rectangle: Rounded Corners 20">
            <a:extLst>
              <a:ext uri="{FF2B5EF4-FFF2-40B4-BE49-F238E27FC236}">
                <a16:creationId xmlns:a16="http://schemas.microsoft.com/office/drawing/2014/main" id="{57F0C441-01C3-490F-B2EF-BD09203ECBC3}"/>
              </a:ext>
            </a:extLst>
          </p:cNvPr>
          <p:cNvSpPr/>
          <p:nvPr/>
        </p:nvSpPr>
        <p:spPr bwMode="auto">
          <a:xfrm>
            <a:off x="5598470" y="3166607"/>
            <a:ext cx="683002" cy="70706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a:solidFill>
                  <a:srgbClr val="00B0F0"/>
                </a:solidFill>
              </a:rPr>
              <a:t>√</a:t>
            </a:r>
          </a:p>
        </p:txBody>
      </p:sp>
      <p:sp>
        <p:nvSpPr>
          <p:cNvPr id="22" name="TextBox 21">
            <a:extLst>
              <a:ext uri="{FF2B5EF4-FFF2-40B4-BE49-F238E27FC236}">
                <a16:creationId xmlns:a16="http://schemas.microsoft.com/office/drawing/2014/main" id="{6492B32B-7CF3-4A71-8303-3CF2D141B5CD}"/>
              </a:ext>
            </a:extLst>
          </p:cNvPr>
          <p:cNvSpPr txBox="1"/>
          <p:nvPr/>
        </p:nvSpPr>
        <p:spPr>
          <a:xfrm>
            <a:off x="2819096" y="37238"/>
            <a:ext cx="456760" cy="584775"/>
          </a:xfrm>
          <a:prstGeom prst="rect">
            <a:avLst/>
          </a:prstGeom>
          <a:noFill/>
        </p:spPr>
        <p:txBody>
          <a:bodyPr wrap="square" rtlCol="0">
            <a:spAutoFit/>
          </a:bodyPr>
          <a:lstStyle/>
          <a:p>
            <a:r>
              <a:rPr lang="en-US" sz="3200" dirty="0"/>
              <a:t>≠</a:t>
            </a:r>
          </a:p>
        </p:txBody>
      </p:sp>
      <p:sp>
        <p:nvSpPr>
          <p:cNvPr id="23" name="Rectangle 22">
            <a:extLst>
              <a:ext uri="{FF2B5EF4-FFF2-40B4-BE49-F238E27FC236}">
                <a16:creationId xmlns:a16="http://schemas.microsoft.com/office/drawing/2014/main" id="{1CFA5D80-69D8-4308-AFC8-4A97D6698E85}"/>
              </a:ext>
            </a:extLst>
          </p:cNvPr>
          <p:cNvSpPr/>
          <p:nvPr/>
        </p:nvSpPr>
        <p:spPr bwMode="auto">
          <a:xfrm>
            <a:off x="3096547" y="2043836"/>
            <a:ext cx="1002314" cy="954107"/>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lang="en-US" sz="2000">
                <a:solidFill>
                  <a:schemeClr val="tx1"/>
                </a:solidFill>
                <a:latin typeface="Arial"/>
                <a:cs typeface="Arial"/>
              </a:rPr>
              <a:t>P-Doc</a:t>
            </a:r>
          </a:p>
          <a:p>
            <a:pPr marL="0" marR="0" indent="0" algn="l" defTabSz="914400" rtl="0" eaLnBrk="1" fontAlgn="base" latinLnBrk="0" hangingPunct="1">
              <a:lnSpc>
                <a:spcPct val="100000"/>
              </a:lnSpc>
              <a:spcBef>
                <a:spcPct val="50000"/>
              </a:spcBef>
              <a:spcAft>
                <a:spcPct val="0"/>
              </a:spcAft>
              <a:buClrTx/>
              <a:buSzTx/>
              <a:buFontTx/>
              <a:buNone/>
            </a:pPr>
            <a:endParaRPr kumimoji="0" lang="en-US" sz="2400" b="0" i="0" u="none" strike="noStrike" cap="none" normalizeH="0" baseline="0">
              <a:ln>
                <a:noFill/>
              </a:ln>
              <a:solidFill>
                <a:schemeClr val="tx1"/>
              </a:solidFill>
              <a:effectLst/>
              <a:latin typeface="Arial"/>
              <a:cs typeface="Arial"/>
            </a:endParaRPr>
          </a:p>
        </p:txBody>
      </p:sp>
      <p:sp>
        <p:nvSpPr>
          <p:cNvPr id="24" name="Rectangle 23">
            <a:extLst>
              <a:ext uri="{FF2B5EF4-FFF2-40B4-BE49-F238E27FC236}">
                <a16:creationId xmlns:a16="http://schemas.microsoft.com/office/drawing/2014/main" id="{5921E6CB-84B9-423D-B71C-4AA202BEAE5F}"/>
              </a:ext>
            </a:extLst>
          </p:cNvPr>
          <p:cNvSpPr/>
          <p:nvPr/>
        </p:nvSpPr>
        <p:spPr bwMode="auto">
          <a:xfrm>
            <a:off x="6138428" y="2701534"/>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25" name="Rectangle 24">
            <a:extLst>
              <a:ext uri="{FF2B5EF4-FFF2-40B4-BE49-F238E27FC236}">
                <a16:creationId xmlns:a16="http://schemas.microsoft.com/office/drawing/2014/main" id="{474E883F-D8CC-456F-838C-79B4A35323AD}"/>
              </a:ext>
            </a:extLst>
          </p:cNvPr>
          <p:cNvSpPr/>
          <p:nvPr/>
        </p:nvSpPr>
        <p:spPr bwMode="auto">
          <a:xfrm>
            <a:off x="3749673" y="2604877"/>
            <a:ext cx="349537" cy="39663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2000">
                <a:solidFill>
                  <a:srgbClr val="00B0F0"/>
                </a:solidFill>
              </a:rPr>
              <a:t>√</a:t>
            </a:r>
          </a:p>
        </p:txBody>
      </p:sp>
      <p:sp>
        <p:nvSpPr>
          <p:cNvPr id="26" name="Rectangle 25">
            <a:extLst>
              <a:ext uri="{FF2B5EF4-FFF2-40B4-BE49-F238E27FC236}">
                <a16:creationId xmlns:a16="http://schemas.microsoft.com/office/drawing/2014/main" id="{7C32ABAA-BBC6-4C56-BB3F-C0199017A679}"/>
              </a:ext>
            </a:extLst>
          </p:cNvPr>
          <p:cNvSpPr/>
          <p:nvPr/>
        </p:nvSpPr>
        <p:spPr bwMode="auto">
          <a:xfrm>
            <a:off x="3073177" y="3919410"/>
            <a:ext cx="1002315" cy="954107"/>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lang="en-US" sz="2000">
                <a:solidFill>
                  <a:schemeClr val="tx1"/>
                </a:solidFill>
                <a:latin typeface="Arial"/>
                <a:cs typeface="Arial"/>
              </a:rPr>
              <a:t>P-Doc</a:t>
            </a:r>
          </a:p>
          <a:p>
            <a:pPr marL="0" marR="0" indent="0" algn="l" defTabSz="914400" rtl="0" eaLnBrk="1" fontAlgn="base" latinLnBrk="0" hangingPunct="1">
              <a:lnSpc>
                <a:spcPct val="100000"/>
              </a:lnSpc>
              <a:spcBef>
                <a:spcPct val="50000"/>
              </a:spcBef>
              <a:spcAft>
                <a:spcPct val="0"/>
              </a:spcAft>
              <a:buClrTx/>
              <a:buSzTx/>
              <a:buFontTx/>
              <a:buNone/>
            </a:pPr>
            <a:endParaRPr kumimoji="0" lang="en-US" sz="2400" b="0" i="0" u="none" strike="noStrike" cap="none" normalizeH="0" baseline="0">
              <a:ln>
                <a:noFill/>
              </a:ln>
              <a:solidFill>
                <a:schemeClr val="tx1"/>
              </a:solidFill>
              <a:effectLst/>
              <a:latin typeface="Arial"/>
              <a:cs typeface="Arial"/>
            </a:endParaRPr>
          </a:p>
        </p:txBody>
      </p:sp>
      <p:sp>
        <p:nvSpPr>
          <p:cNvPr id="27" name="Rectangle 26">
            <a:extLst>
              <a:ext uri="{FF2B5EF4-FFF2-40B4-BE49-F238E27FC236}">
                <a16:creationId xmlns:a16="http://schemas.microsoft.com/office/drawing/2014/main" id="{32DF7C96-2B4F-4101-944D-9F62BFAAA02B}"/>
              </a:ext>
            </a:extLst>
          </p:cNvPr>
          <p:cNvSpPr/>
          <p:nvPr/>
        </p:nvSpPr>
        <p:spPr bwMode="auto">
          <a:xfrm>
            <a:off x="3732594" y="4467514"/>
            <a:ext cx="349537" cy="39663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2000">
                <a:solidFill>
                  <a:srgbClr val="00B0F0"/>
                </a:solidFill>
              </a:rPr>
              <a:t>√</a:t>
            </a:r>
          </a:p>
        </p:txBody>
      </p:sp>
      <p:sp>
        <p:nvSpPr>
          <p:cNvPr id="28" name="TextBox 27">
            <a:extLst>
              <a:ext uri="{FF2B5EF4-FFF2-40B4-BE49-F238E27FC236}">
                <a16:creationId xmlns:a16="http://schemas.microsoft.com/office/drawing/2014/main" id="{30133011-BCFB-47D7-8683-8F94B6CD7620}"/>
              </a:ext>
            </a:extLst>
          </p:cNvPr>
          <p:cNvSpPr txBox="1"/>
          <p:nvPr/>
        </p:nvSpPr>
        <p:spPr>
          <a:xfrm>
            <a:off x="7575098" y="37238"/>
            <a:ext cx="453286" cy="600080"/>
          </a:xfrm>
          <a:prstGeom prst="rect">
            <a:avLst/>
          </a:prstGeom>
          <a:noFill/>
        </p:spPr>
        <p:txBody>
          <a:bodyPr wrap="square" rtlCol="0">
            <a:spAutoFit/>
          </a:bodyPr>
          <a:lstStyle/>
          <a:p>
            <a:r>
              <a:rPr lang="en-US" sz="3200" dirty="0"/>
              <a:t>≠</a:t>
            </a:r>
          </a:p>
        </p:txBody>
      </p:sp>
      <p:sp>
        <p:nvSpPr>
          <p:cNvPr id="29" name="Rectangle 28">
            <a:extLst>
              <a:ext uri="{FF2B5EF4-FFF2-40B4-BE49-F238E27FC236}">
                <a16:creationId xmlns:a16="http://schemas.microsoft.com/office/drawing/2014/main" id="{5BAD0032-88B6-455C-911F-FA4C7E22B33F}"/>
              </a:ext>
            </a:extLst>
          </p:cNvPr>
          <p:cNvSpPr/>
          <p:nvPr/>
        </p:nvSpPr>
        <p:spPr bwMode="auto">
          <a:xfrm>
            <a:off x="769876" y="4947083"/>
            <a:ext cx="1728192" cy="164288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30" name="Rectangle 29">
            <a:extLst>
              <a:ext uri="{FF2B5EF4-FFF2-40B4-BE49-F238E27FC236}">
                <a16:creationId xmlns:a16="http://schemas.microsoft.com/office/drawing/2014/main" id="{A6E73462-970F-4F58-9010-391A2B76AD6E}"/>
              </a:ext>
            </a:extLst>
          </p:cNvPr>
          <p:cNvSpPr/>
          <p:nvPr/>
        </p:nvSpPr>
        <p:spPr bwMode="auto">
          <a:xfrm>
            <a:off x="5710707" y="5016802"/>
            <a:ext cx="1636847" cy="157316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2400" b="0" i="0" u="none" strike="noStrike" cap="none" normalizeH="0" baseline="0">
              <a:ln>
                <a:noFill/>
              </a:ln>
              <a:solidFill>
                <a:schemeClr val="tx1"/>
              </a:solidFill>
              <a:effectLst/>
              <a:latin typeface="Arial"/>
              <a:cs typeface="Arial"/>
            </a:endParaRPr>
          </a:p>
        </p:txBody>
      </p:sp>
      <p:sp>
        <p:nvSpPr>
          <p:cNvPr id="31" name="Arrow: Right 30">
            <a:extLst>
              <a:ext uri="{FF2B5EF4-FFF2-40B4-BE49-F238E27FC236}">
                <a16:creationId xmlns:a16="http://schemas.microsoft.com/office/drawing/2014/main" id="{1AD5580E-0AC5-42BB-A47F-229B14FDD005}"/>
              </a:ext>
            </a:extLst>
          </p:cNvPr>
          <p:cNvSpPr/>
          <p:nvPr/>
        </p:nvSpPr>
        <p:spPr bwMode="auto">
          <a:xfrm>
            <a:off x="3140504" y="5308769"/>
            <a:ext cx="2367600" cy="489109"/>
          </a:xfrm>
          <a:prstGeom prst="rightArrow">
            <a:avLst/>
          </a:prstGeom>
          <a:solidFill>
            <a:schemeClr val="tx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en-CH" sz="1000" b="0" i="0" u="none" strike="noStrike" cap="none" normalizeH="0" baseline="0">
              <a:ln>
                <a:noFill/>
              </a:ln>
              <a:solidFill>
                <a:schemeClr val="tx1"/>
              </a:solidFill>
              <a:effectLst/>
              <a:latin typeface="Arial"/>
              <a:cs typeface="Arial"/>
            </a:endParaRPr>
          </a:p>
        </p:txBody>
      </p:sp>
      <p:sp>
        <p:nvSpPr>
          <p:cNvPr id="32" name="Rectangle 31">
            <a:extLst>
              <a:ext uri="{FF2B5EF4-FFF2-40B4-BE49-F238E27FC236}">
                <a16:creationId xmlns:a16="http://schemas.microsoft.com/office/drawing/2014/main" id="{4E5DB603-0358-4FE5-90B0-32B51F4F125D}"/>
              </a:ext>
            </a:extLst>
          </p:cNvPr>
          <p:cNvSpPr/>
          <p:nvPr/>
        </p:nvSpPr>
        <p:spPr bwMode="auto">
          <a:xfrm>
            <a:off x="1883013" y="5943635"/>
            <a:ext cx="626368" cy="64633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pPr>
            <a:r>
              <a:rPr kumimoji="0" lang="en-US" sz="3600" b="0" i="0" u="none" strike="noStrike" cap="none" normalizeH="0" baseline="0">
                <a:ln>
                  <a:noFill/>
                </a:ln>
                <a:solidFill>
                  <a:schemeClr val="tx1"/>
                </a:solidFill>
                <a:effectLst/>
                <a:latin typeface="Arial"/>
                <a:cs typeface="Arial"/>
              </a:rPr>
              <a:t>?</a:t>
            </a:r>
          </a:p>
        </p:txBody>
      </p:sp>
      <p:sp>
        <p:nvSpPr>
          <p:cNvPr id="33" name="Rectangle: Rounded Corners 32">
            <a:extLst>
              <a:ext uri="{FF2B5EF4-FFF2-40B4-BE49-F238E27FC236}">
                <a16:creationId xmlns:a16="http://schemas.microsoft.com/office/drawing/2014/main" id="{379AF1B7-46B3-48FC-B05D-DCDF80DF18A1}"/>
              </a:ext>
            </a:extLst>
          </p:cNvPr>
          <p:cNvSpPr/>
          <p:nvPr/>
        </p:nvSpPr>
        <p:spPr bwMode="auto">
          <a:xfrm>
            <a:off x="2303763" y="6173538"/>
            <a:ext cx="526856" cy="635675"/>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kumimoji="0" lang="en-US" sz="3200" i="0" u="none" strike="noStrike" cap="none" normalizeH="0" baseline="0">
                <a:ln>
                  <a:noFill/>
                </a:ln>
                <a:solidFill>
                  <a:srgbClr val="FF0000"/>
                </a:solidFill>
                <a:effectLst/>
                <a:latin typeface="Arial"/>
                <a:cs typeface="Arial"/>
              </a:rPr>
              <a:t>X</a:t>
            </a:r>
            <a:endParaRPr kumimoji="0" lang="en-CH" sz="3200" i="0" u="none" strike="noStrike" cap="none" normalizeH="0" baseline="0">
              <a:ln>
                <a:noFill/>
              </a:ln>
              <a:solidFill>
                <a:srgbClr val="FF0000"/>
              </a:solidFill>
              <a:effectLst/>
              <a:latin typeface="Arial"/>
              <a:cs typeface="Arial"/>
            </a:endParaRPr>
          </a:p>
        </p:txBody>
      </p:sp>
      <p:sp>
        <p:nvSpPr>
          <p:cNvPr id="34" name="TextBox 33">
            <a:extLst>
              <a:ext uri="{FF2B5EF4-FFF2-40B4-BE49-F238E27FC236}">
                <a16:creationId xmlns:a16="http://schemas.microsoft.com/office/drawing/2014/main" id="{51A9CA7D-E63B-4BC9-96A6-D68620E6CEBB}"/>
              </a:ext>
            </a:extLst>
          </p:cNvPr>
          <p:cNvSpPr txBox="1"/>
          <p:nvPr/>
        </p:nvSpPr>
        <p:spPr>
          <a:xfrm>
            <a:off x="3726261" y="5727136"/>
            <a:ext cx="1874081" cy="1006846"/>
          </a:xfrm>
          <a:prstGeom prst="rect">
            <a:avLst/>
          </a:prstGeom>
          <a:noFill/>
        </p:spPr>
        <p:txBody>
          <a:bodyPr wrap="square" rtlCol="0">
            <a:spAutoFit/>
          </a:bodyPr>
          <a:lstStyle/>
          <a:p>
            <a:r>
              <a:rPr lang="en-US" sz="2000" dirty="0"/>
              <a:t>Date de </a:t>
            </a:r>
            <a:r>
              <a:rPr lang="en-US" sz="2000" dirty="0" err="1"/>
              <a:t>dépôt</a:t>
            </a:r>
            <a:r>
              <a:rPr lang="en-US" sz="2000" dirty="0"/>
              <a:t> international </a:t>
            </a:r>
            <a:r>
              <a:rPr lang="en-US" sz="2000" dirty="0" err="1"/>
              <a:t>postérieure</a:t>
            </a:r>
            <a:endParaRPr lang="en-US" sz="2000" dirty="0"/>
          </a:p>
        </p:txBody>
      </p:sp>
      <p:sp>
        <p:nvSpPr>
          <p:cNvPr id="35" name="Rectangle 34">
            <a:extLst>
              <a:ext uri="{FF2B5EF4-FFF2-40B4-BE49-F238E27FC236}">
                <a16:creationId xmlns:a16="http://schemas.microsoft.com/office/drawing/2014/main" id="{6126B0F3-826D-492E-8509-5229C9018F40}"/>
              </a:ext>
            </a:extLst>
          </p:cNvPr>
          <p:cNvSpPr/>
          <p:nvPr/>
        </p:nvSpPr>
        <p:spPr bwMode="auto">
          <a:xfrm>
            <a:off x="6680210" y="5949246"/>
            <a:ext cx="647097" cy="6407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a:solidFill>
                  <a:srgbClr val="00B0F0"/>
                </a:solidFill>
              </a:rPr>
              <a:t>√</a:t>
            </a:r>
          </a:p>
        </p:txBody>
      </p:sp>
      <p:sp>
        <p:nvSpPr>
          <p:cNvPr id="36" name="Rectangle: Rounded Corners 35">
            <a:extLst>
              <a:ext uri="{FF2B5EF4-FFF2-40B4-BE49-F238E27FC236}">
                <a16:creationId xmlns:a16="http://schemas.microsoft.com/office/drawing/2014/main" id="{D71E3572-D746-4199-A386-516185619CA6}"/>
              </a:ext>
            </a:extLst>
          </p:cNvPr>
          <p:cNvSpPr/>
          <p:nvPr/>
        </p:nvSpPr>
        <p:spPr bwMode="auto">
          <a:xfrm>
            <a:off x="7847268" y="5099652"/>
            <a:ext cx="526856" cy="635675"/>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pPr>
            <a:r>
              <a:rPr kumimoji="0" lang="en-US" sz="3200" i="0" u="none" strike="noStrike" cap="none" normalizeH="0" baseline="0">
                <a:ln>
                  <a:noFill/>
                </a:ln>
                <a:solidFill>
                  <a:srgbClr val="FF0000"/>
                </a:solidFill>
                <a:effectLst/>
                <a:latin typeface="Arial"/>
                <a:cs typeface="Arial"/>
              </a:rPr>
              <a:t>X</a:t>
            </a:r>
            <a:endParaRPr kumimoji="0" lang="en-CH" sz="3200" i="0" u="none" strike="noStrike" cap="none" normalizeH="0" baseline="0">
              <a:ln>
                <a:noFill/>
              </a:ln>
              <a:solidFill>
                <a:srgbClr val="FF0000"/>
              </a:solidFill>
              <a:effectLst/>
              <a:latin typeface="Arial"/>
              <a:cs typeface="Arial"/>
            </a:endParaRPr>
          </a:p>
        </p:txBody>
      </p:sp>
      <p:cxnSp>
        <p:nvCxnSpPr>
          <p:cNvPr id="38" name="Straight Connector 37">
            <a:extLst>
              <a:ext uri="{FF2B5EF4-FFF2-40B4-BE49-F238E27FC236}">
                <a16:creationId xmlns:a16="http://schemas.microsoft.com/office/drawing/2014/main" id="{0E2E5107-9C2C-4A2F-B60F-1A6EB3E51F08}"/>
              </a:ext>
            </a:extLst>
          </p:cNvPr>
          <p:cNvCxnSpPr/>
          <p:nvPr/>
        </p:nvCxnSpPr>
        <p:spPr bwMode="auto">
          <a:xfrm flipV="1">
            <a:off x="7740352" y="4867624"/>
            <a:ext cx="792088" cy="1030252"/>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C28A130-F8DC-4CC7-AA50-8862931E7158}"/>
              </a:ext>
            </a:extLst>
          </p:cNvPr>
          <p:cNvCxnSpPr/>
          <p:nvPr/>
        </p:nvCxnSpPr>
        <p:spPr bwMode="auto">
          <a:xfrm>
            <a:off x="7740352" y="4867624"/>
            <a:ext cx="792088" cy="10302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371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4624"/>
            <a:ext cx="8686800" cy="1214908"/>
          </a:xfrm>
        </p:spPr>
        <p:txBody>
          <a:bodyPr/>
          <a:lstStyle/>
          <a:p>
            <a:pPr eaLnBrk="1" hangingPunct="1"/>
            <a:r>
              <a:rPr lang="fr-CH" altLang="en-US" sz="3400" dirty="0" smtClean="0"/>
              <a:t>Options en cas de parties manquantes ou d'éléments ou de parties indûment déposés</a:t>
            </a:r>
            <a:endParaRPr lang="fr-CH" altLang="en-US" sz="3400" dirty="0"/>
          </a:p>
        </p:txBody>
      </p:sp>
      <p:sp>
        <p:nvSpPr>
          <p:cNvPr id="4099" name="Rectangle 3"/>
          <p:cNvSpPr>
            <a:spLocks noGrp="1" noChangeArrowheads="1"/>
          </p:cNvSpPr>
          <p:nvPr>
            <p:ph type="body" idx="1"/>
          </p:nvPr>
        </p:nvSpPr>
        <p:spPr>
          <a:xfrm>
            <a:off x="460075" y="1690689"/>
            <a:ext cx="8229600" cy="4352925"/>
          </a:xfrm>
        </p:spPr>
        <p:txBody>
          <a:bodyPr/>
          <a:lstStyle/>
          <a:p>
            <a:pPr marL="0" indent="0">
              <a:spcBef>
                <a:spcPts val="1200"/>
              </a:spcBef>
              <a:spcAft>
                <a:spcPts val="1200"/>
              </a:spcAft>
              <a:buNone/>
            </a:pPr>
            <a:endParaRPr lang="en-US" altLang="en-US"/>
          </a:p>
          <a:p>
            <a:pPr lvl="1">
              <a:spcBef>
                <a:spcPts val="1200"/>
              </a:spcBef>
              <a:spcAft>
                <a:spcPts val="1200"/>
              </a:spcAft>
            </a:pPr>
            <a:endParaRPr lang="en-US" altLang="en-US"/>
          </a:p>
          <a:p>
            <a:pPr eaLnBrk="1" hangingPunct="1">
              <a:spcBef>
                <a:spcPts val="1200"/>
              </a:spcBef>
              <a:spcAft>
                <a:spcPts val="1200"/>
              </a:spcAft>
            </a:pPr>
            <a:endParaRPr lang="en-US" altLang="en-US"/>
          </a:p>
          <a:p>
            <a:pPr eaLnBrk="1" hangingPunct="1">
              <a:spcBef>
                <a:spcPts val="1200"/>
              </a:spcBef>
              <a:spcAft>
                <a:spcPts val="1200"/>
              </a:spcAft>
            </a:pPr>
            <a:endParaRPr lang="en-US" altLang="en-US"/>
          </a:p>
          <a:p>
            <a:pPr eaLnBrk="1" hangingPunct="1">
              <a:spcBef>
                <a:spcPts val="1200"/>
              </a:spcBef>
              <a:spcAft>
                <a:spcPts val="1200"/>
              </a:spcAft>
            </a:pPr>
            <a:endParaRPr lang="en-US" altLang="en-US"/>
          </a:p>
        </p:txBody>
      </p:sp>
      <p:graphicFrame>
        <p:nvGraphicFramePr>
          <p:cNvPr id="7" name="Content Placeholder 5"/>
          <p:cNvGraphicFramePr/>
          <p:nvPr>
            <p:extLst/>
          </p:nvPr>
        </p:nvGraphicFramePr>
        <p:xfrm>
          <a:off x="457200" y="1268760"/>
          <a:ext cx="4838317" cy="5696960"/>
        </p:xfrm>
        <a:graphic>
          <a:graphicData uri="http://schemas.openxmlformats.org/drawingml/2006/table">
            <a:tbl>
              <a:tblPr firstRow="1" firstCol="1" bandRow="1">
                <a:tableStyleId>{5C22544A-7EE6-4342-B048-85BDC9FD1C3A}</a:tableStyleId>
              </a:tblPr>
              <a:tblGrid>
                <a:gridCol w="1522512">
                  <a:extLst>
                    <a:ext uri="{9D8B030D-6E8A-4147-A177-3AD203B41FA5}">
                      <a16:colId xmlns:a16="http://schemas.microsoft.com/office/drawing/2014/main" val="2975531417"/>
                    </a:ext>
                  </a:extLst>
                </a:gridCol>
                <a:gridCol w="1386316">
                  <a:extLst>
                    <a:ext uri="{9D8B030D-6E8A-4147-A177-3AD203B41FA5}">
                      <a16:colId xmlns:a16="http://schemas.microsoft.com/office/drawing/2014/main" val="3004922381"/>
                    </a:ext>
                  </a:extLst>
                </a:gridCol>
                <a:gridCol w="301873">
                  <a:extLst>
                    <a:ext uri="{9D8B030D-6E8A-4147-A177-3AD203B41FA5}">
                      <a16:colId xmlns:a16="http://schemas.microsoft.com/office/drawing/2014/main" val="2002129546"/>
                    </a:ext>
                  </a:extLst>
                </a:gridCol>
                <a:gridCol w="1627616">
                  <a:extLst>
                    <a:ext uri="{9D8B030D-6E8A-4147-A177-3AD203B41FA5}">
                      <a16:colId xmlns:a16="http://schemas.microsoft.com/office/drawing/2014/main" val="4206028353"/>
                    </a:ext>
                  </a:extLst>
                </a:gridCol>
              </a:tblGrid>
              <a:tr h="376915">
                <a:tc>
                  <a:txBody>
                    <a:bodyPr/>
                    <a:lstStyle/>
                    <a:p>
                      <a:pPr algn="ctr">
                        <a:lnSpc>
                          <a:spcPct val="107000"/>
                        </a:lnSpc>
                        <a:spcAft>
                          <a:spcPct val="0"/>
                        </a:spcAft>
                      </a:pPr>
                      <a:r>
                        <a:rPr lang="en-GB" sz="1600">
                          <a:effectLst/>
                        </a:rPr>
                        <a:t> </a:t>
                      </a:r>
                      <a:endParaRPr lang="en-GB"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gridSpan="3">
                  <a:txBody>
                    <a:bodyPr/>
                    <a:lstStyle/>
                    <a:p>
                      <a:pPr algn="ctr">
                        <a:lnSpc>
                          <a:spcPct val="107000"/>
                        </a:lnSpc>
                        <a:spcAft>
                          <a:spcPct val="0"/>
                        </a:spcAft>
                      </a:pPr>
                      <a:r>
                        <a:rPr lang="en-GB" sz="1600">
                          <a:solidFill>
                            <a:schemeClr val="tx1"/>
                          </a:solidFill>
                          <a:effectLst/>
                        </a:rPr>
                        <a:t>Incorporation par renvoi</a:t>
                      </a:r>
                      <a:endParaRPr lang="en-GB" sz="16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3871838791"/>
                  </a:ext>
                </a:extLst>
              </a:tr>
              <a:tr h="919229">
                <a:tc>
                  <a:txBody>
                    <a:bodyPr/>
                    <a:lstStyle/>
                    <a:p>
                      <a:pPr algn="ctr">
                        <a:lnSpc>
                          <a:spcPct val="107000"/>
                        </a:lnSpc>
                        <a:spcAft>
                          <a:spcPct val="0"/>
                        </a:spcAft>
                      </a:pPr>
                      <a:r>
                        <a:rPr lang="en-GB" sz="1600">
                          <a:solidFill>
                            <a:schemeClr val="tx1"/>
                          </a:solidFill>
                          <a:effectLst/>
                        </a:rPr>
                        <a:t> </a:t>
                      </a:r>
                      <a:endParaRPr lang="en-GB" sz="16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gridSpan="2">
                  <a:txBody>
                    <a:bodyPr/>
                    <a:lstStyle/>
                    <a:p>
                      <a:pPr algn="ctr">
                        <a:lnSpc>
                          <a:spcPct val="107000"/>
                        </a:lnSpc>
                        <a:spcAft>
                          <a:spcPct val="0"/>
                        </a:spcAft>
                      </a:pPr>
                      <a:r>
                        <a:rPr lang="fr-CH" sz="1600" noProof="0" dirty="0" smtClean="0">
                          <a:effectLst/>
                        </a:rPr>
                        <a:t>Partie manquante</a:t>
                      </a:r>
                      <a:endParaRPr lang="fr-CH" sz="1600" noProof="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pPr algn="ctr">
                        <a:lnSpc>
                          <a:spcPct val="107000"/>
                        </a:lnSpc>
                        <a:spcAft>
                          <a:spcPct val="0"/>
                        </a:spcAft>
                      </a:pPr>
                      <a:endParaRPr lang="en-GB"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algn="ctr">
                        <a:lnSpc>
                          <a:spcPct val="107000"/>
                        </a:lnSpc>
                        <a:spcAft>
                          <a:spcPct val="0"/>
                        </a:spcAft>
                      </a:pPr>
                      <a:r>
                        <a:rPr lang="fr-CH" sz="1600" noProof="0" dirty="0" smtClean="0">
                          <a:effectLst/>
                        </a:rPr>
                        <a:t>Élément ou partie indûment déposé</a:t>
                      </a:r>
                      <a:endParaRPr lang="fr-CH" sz="1600" noProof="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17627406"/>
                  </a:ext>
                </a:extLst>
              </a:tr>
              <a:tr h="648072">
                <a:tc>
                  <a:txBody>
                    <a:bodyPr/>
                    <a:lstStyle/>
                    <a:p>
                      <a:pPr algn="ctr">
                        <a:lnSpc>
                          <a:spcPct val="107000"/>
                        </a:lnSpc>
                        <a:spcAft>
                          <a:spcPct val="0"/>
                        </a:spcAft>
                      </a:pPr>
                      <a:r>
                        <a:rPr lang="en-GB" sz="1600">
                          <a:solidFill>
                            <a:schemeClr val="tx1"/>
                          </a:solidFill>
                          <a:effectLst/>
                        </a:rPr>
                        <a:t>Règles principales</a:t>
                      </a:r>
                      <a:endParaRPr lang="en-GB" sz="16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gridSpan="3">
                  <a:txBody>
                    <a:bodyPr/>
                    <a:lstStyle/>
                    <a:p>
                      <a:pPr algn="ctr">
                        <a:lnSpc>
                          <a:spcPct val="107000"/>
                        </a:lnSpc>
                        <a:spcAft>
                          <a:spcPct val="0"/>
                        </a:spcAft>
                      </a:pPr>
                      <a:r>
                        <a:rPr lang="en-GB" sz="1600" dirty="0" smtClean="0">
                          <a:solidFill>
                            <a:schemeClr val="tx1"/>
                          </a:solidFill>
                          <a:effectLst/>
                        </a:rPr>
                        <a:t>20.5.d</a:t>
                      </a:r>
                      <a:r>
                        <a:rPr lang="en-GB" sz="1600" dirty="0">
                          <a:solidFill>
                            <a:schemeClr val="tx1"/>
                          </a:solidFill>
                          <a:effectLst/>
                        </a:rPr>
                        <a:t>), </a:t>
                      </a:r>
                      <a:r>
                        <a:rPr lang="en-GB" sz="1600" dirty="0" smtClean="0">
                          <a:solidFill>
                            <a:schemeClr val="tx1"/>
                          </a:solidFill>
                          <a:effectLst/>
                        </a:rPr>
                        <a:t>20.5</a:t>
                      </a:r>
                      <a:r>
                        <a:rPr lang="en-GB" sz="1600" i="1" dirty="0" smtClean="0">
                          <a:solidFill>
                            <a:schemeClr val="tx1"/>
                          </a:solidFill>
                          <a:effectLst/>
                        </a:rPr>
                        <a:t>bis</a:t>
                      </a:r>
                      <a:r>
                        <a:rPr lang="en-GB" sz="1600" i="0" dirty="0">
                          <a:solidFill>
                            <a:schemeClr val="tx1"/>
                          </a:solidFill>
                          <a:effectLst/>
                        </a:rPr>
                        <a:t>.</a:t>
                      </a:r>
                      <a:r>
                        <a:rPr lang="en-GB" sz="1600" dirty="0" smtClean="0">
                          <a:solidFill>
                            <a:schemeClr val="tx1"/>
                          </a:solidFill>
                          <a:effectLst/>
                        </a:rPr>
                        <a:t>d</a:t>
                      </a:r>
                      <a:r>
                        <a:rPr lang="en-GB" sz="1600" dirty="0">
                          <a:solidFill>
                            <a:schemeClr val="tx1"/>
                          </a:solidFill>
                          <a:effectLst/>
                        </a:rPr>
                        <a:t>), 20.6</a:t>
                      </a:r>
                      <a:endParaRPr lang="en-GB" sz="16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883091591"/>
                  </a:ext>
                </a:extLst>
              </a:tr>
              <a:tr h="467295">
                <a:tc>
                  <a:txBody>
                    <a:bodyPr/>
                    <a:lstStyle/>
                    <a:p>
                      <a:pPr algn="ctr">
                        <a:lnSpc>
                          <a:spcPct val="107000"/>
                        </a:lnSpc>
                        <a:spcAft>
                          <a:spcPct val="0"/>
                        </a:spcAft>
                      </a:pPr>
                      <a:r>
                        <a:rPr lang="en-GB" sz="1600" dirty="0">
                          <a:solidFill>
                            <a:schemeClr val="tx1"/>
                          </a:solidFill>
                          <a:effectLst/>
                        </a:rPr>
                        <a:t>Date </a:t>
                      </a:r>
                      <a:r>
                        <a:rPr lang="en-GB" sz="1600" dirty="0" err="1">
                          <a:solidFill>
                            <a:schemeClr val="tx1"/>
                          </a:solidFill>
                          <a:effectLst/>
                        </a:rPr>
                        <a:t>dépôt</a:t>
                      </a:r>
                      <a:r>
                        <a:rPr lang="en-GB" sz="1600" dirty="0">
                          <a:solidFill>
                            <a:schemeClr val="tx1"/>
                          </a:solidFill>
                          <a:effectLst/>
                        </a:rPr>
                        <a:t> international</a:t>
                      </a:r>
                      <a:endParaRPr lang="en-GB" sz="16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gridSpan="3">
                  <a:txBody>
                    <a:bodyPr/>
                    <a:lstStyle/>
                    <a:p>
                      <a:pPr algn="ctr">
                        <a:lnSpc>
                          <a:spcPct val="107000"/>
                        </a:lnSpc>
                        <a:spcAft>
                          <a:spcPct val="0"/>
                        </a:spcAft>
                      </a:pPr>
                      <a:r>
                        <a:rPr lang="fr-CH" sz="1600" b="1" noProof="0" dirty="0" smtClean="0">
                          <a:effectLst/>
                        </a:rPr>
                        <a:t>Maintenue</a:t>
                      </a:r>
                      <a:endParaRPr lang="fr-CH" sz="1600" b="1" noProof="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1598942851"/>
                  </a:ext>
                </a:extLst>
              </a:tr>
              <a:tr h="621686">
                <a:tc>
                  <a:txBody>
                    <a:bodyPr/>
                    <a:lstStyle/>
                    <a:p>
                      <a:pPr algn="ctr">
                        <a:lnSpc>
                          <a:spcPct val="107000"/>
                        </a:lnSpc>
                        <a:spcAft>
                          <a:spcPct val="0"/>
                        </a:spcAft>
                      </a:pPr>
                      <a:r>
                        <a:rPr lang="en-GB" sz="1600">
                          <a:solidFill>
                            <a:schemeClr val="tx1"/>
                          </a:solidFill>
                          <a:effectLst/>
                        </a:rPr>
                        <a:t>Applicabilité</a:t>
                      </a:r>
                      <a:endParaRPr lang="en-GB" sz="16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gridSpan="3">
                  <a:txBody>
                    <a:bodyPr/>
                    <a:lstStyle/>
                    <a:p>
                      <a:pPr algn="ctr">
                        <a:lnSpc>
                          <a:spcPct val="107000"/>
                        </a:lnSpc>
                        <a:spcAft>
                          <a:spcPct val="0"/>
                        </a:spcAft>
                      </a:pPr>
                      <a:r>
                        <a:rPr lang="en-GB" sz="1600" dirty="0">
                          <a:effectLst/>
                        </a:rPr>
                        <a:t>Non </a:t>
                      </a:r>
                      <a:r>
                        <a:rPr lang="fr-CH" sz="1600" noProof="0" dirty="0" smtClean="0">
                          <a:effectLst/>
                        </a:rPr>
                        <a:t>appliquée</a:t>
                      </a:r>
                      <a:r>
                        <a:rPr lang="en-GB" sz="1600" dirty="0" smtClean="0">
                          <a:effectLst/>
                        </a:rPr>
                        <a:t> </a:t>
                      </a:r>
                      <a:r>
                        <a:rPr lang="en-GB" sz="1600" dirty="0">
                          <a:effectLst/>
                        </a:rPr>
                        <a:t>par </a:t>
                      </a:r>
                      <a:r>
                        <a:rPr lang="fr-CH" sz="1600" noProof="0" dirty="0" smtClean="0">
                          <a:effectLst/>
                        </a:rPr>
                        <a:t>certains</a:t>
                      </a:r>
                      <a:r>
                        <a:rPr lang="en-GB" sz="1600" dirty="0" smtClean="0">
                          <a:effectLst/>
                        </a:rPr>
                        <a:t> </a:t>
                      </a:r>
                      <a:r>
                        <a:rPr lang="en-GB" sz="1600" dirty="0">
                          <a:effectLst/>
                        </a:rPr>
                        <a:t>offices récepteurs et offices </a:t>
                      </a:r>
                      <a:r>
                        <a:rPr lang="fr-CH" sz="1600" noProof="0" dirty="0" smtClean="0">
                          <a:effectLst/>
                        </a:rPr>
                        <a:t>désignés</a:t>
                      </a:r>
                      <a:endParaRPr lang="fr-CH" sz="1600" noProof="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4167125589"/>
                  </a:ext>
                </a:extLst>
              </a:tr>
              <a:tr h="2593927">
                <a:tc>
                  <a:txBody>
                    <a:bodyPr/>
                    <a:lstStyle/>
                    <a:p>
                      <a:pPr algn="ctr">
                        <a:lnSpc>
                          <a:spcPct val="107000"/>
                        </a:lnSpc>
                        <a:spcAft>
                          <a:spcPct val="0"/>
                        </a:spcAft>
                      </a:pPr>
                      <a:r>
                        <a:rPr lang="en-GB" sz="1600">
                          <a:solidFill>
                            <a:schemeClr val="tx1"/>
                          </a:solidFill>
                          <a:effectLst/>
                        </a:rPr>
                        <a:t>Action en cas de feuilles indûment déposées</a:t>
                      </a:r>
                      <a:endParaRPr lang="en-GB" sz="16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a:txBody>
                    <a:bodyPr/>
                    <a:lstStyle/>
                    <a:p>
                      <a:pPr algn="ctr">
                        <a:lnSpc>
                          <a:spcPct val="107000"/>
                        </a:lnSpc>
                        <a:spcAft>
                          <a:spcPct val="0"/>
                        </a:spcAft>
                      </a:pPr>
                      <a:r>
                        <a:rPr lang="en-GB" sz="1600" dirty="0">
                          <a:effectLst/>
                        </a:rPr>
                        <a:t>Sans objet</a:t>
                      </a:r>
                      <a:endParaRPr lang="en-GB" sz="16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gridSpan="2">
                  <a:txBody>
                    <a:bodyPr/>
                    <a:lstStyle/>
                    <a:p>
                      <a:pPr algn="ctr">
                        <a:lnSpc>
                          <a:spcPct val="107000"/>
                        </a:lnSpc>
                        <a:spcAft>
                          <a:spcPct val="0"/>
                        </a:spcAft>
                      </a:pPr>
                      <a:r>
                        <a:rPr lang="fr-CH" sz="1600" noProof="0" dirty="0" smtClean="0">
                          <a:solidFill>
                            <a:schemeClr val="tx1"/>
                          </a:solidFill>
                          <a:effectLst/>
                        </a:rPr>
                        <a:t>Continuent de figurer dans </a:t>
                      </a:r>
                      <a:r>
                        <a:rPr lang="fr-CH" sz="1600" noProof="0" dirty="0" smtClean="0">
                          <a:effectLst/>
                        </a:rPr>
                        <a:t>la demande</a:t>
                      </a:r>
                    </a:p>
                    <a:p>
                      <a:pPr algn="ctr">
                        <a:lnSpc>
                          <a:spcPct val="107000"/>
                        </a:lnSpc>
                        <a:spcAft>
                          <a:spcPct val="0"/>
                        </a:spcAft>
                      </a:pPr>
                      <a:r>
                        <a:rPr lang="fr-CH" sz="1600" noProof="0" dirty="0" smtClean="0">
                          <a:effectLst/>
                        </a:rPr>
                        <a:t>(</a:t>
                      </a:r>
                      <a:r>
                        <a:rPr lang="fr-CH" sz="1600" noProof="0" dirty="0" smtClean="0">
                          <a:solidFill>
                            <a:schemeClr val="tx1"/>
                          </a:solidFill>
                          <a:effectLst/>
                        </a:rPr>
                        <a:t>publiées en tant que partie de la demande —</a:t>
                      </a:r>
                      <a:r>
                        <a:rPr lang="fr-CH" sz="1600" noProof="0" dirty="0" smtClean="0">
                          <a:effectLst/>
                        </a:rPr>
                        <a:t>déplacées à la fin de l'élément respectif, par ex. la description)</a:t>
                      </a:r>
                      <a:endParaRPr lang="fr-CH" sz="1600" noProof="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pPr algn="ctr">
                        <a:lnSpc>
                          <a:spcPct val="107000"/>
                        </a:lnSpc>
                        <a:spcAft>
                          <a:spcPct val="0"/>
                        </a:spcAft>
                      </a:pPr>
                      <a:r>
                        <a:rPr lang="en-GB" sz="1600">
                          <a:solidFill>
                            <a:schemeClr val="tx1"/>
                          </a:solidFill>
                          <a:effectLst/>
                        </a:rPr>
                        <a:t>Remain</a:t>
                      </a:r>
                      <a:r>
                        <a:rPr lang="en-GB" sz="1600" baseline="0">
                          <a:solidFill>
                            <a:schemeClr val="tx1"/>
                          </a:solidFill>
                          <a:effectLst/>
                        </a:rPr>
                        <a:t> in </a:t>
                      </a:r>
                      <a:r>
                        <a:rPr lang="en-GB" sz="1600">
                          <a:effectLst/>
                        </a:rPr>
                        <a:t>the application</a:t>
                      </a:r>
                    </a:p>
                    <a:p>
                      <a:pPr algn="ctr">
                        <a:lnSpc>
                          <a:spcPct val="107000"/>
                        </a:lnSpc>
                        <a:spcAft>
                          <a:spcPct val="0"/>
                        </a:spcAft>
                      </a:pPr>
                      <a:r>
                        <a:rPr lang="en-GB" sz="1600">
                          <a:effectLst/>
                        </a:rPr>
                        <a:t>(</a:t>
                      </a:r>
                      <a:r>
                        <a:rPr lang="en-GB" sz="1600">
                          <a:solidFill>
                            <a:schemeClr val="tx1"/>
                          </a:solidFill>
                          <a:effectLst/>
                        </a:rPr>
                        <a:t>published as part of the application —</a:t>
                      </a:r>
                      <a:r>
                        <a:rPr lang="en-GB" sz="1600">
                          <a:effectLst/>
                        </a:rPr>
                        <a:t>moved to the end of the respective element, e.g. description)</a:t>
                      </a:r>
                      <a:endParaRPr lang="en-GB"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157334573"/>
                  </a:ext>
                </a:extLst>
              </a:tr>
            </a:tbl>
          </a:graphicData>
        </a:graphic>
      </p:graphicFrame>
      <p:graphicFrame>
        <p:nvGraphicFramePr>
          <p:cNvPr id="5" name="Table 4">
            <a:extLst>
              <a:ext uri="{FF2B5EF4-FFF2-40B4-BE49-F238E27FC236}">
                <a16:creationId xmlns:a16="http://schemas.microsoft.com/office/drawing/2014/main" id="{21163EAA-96E8-43A2-BF6E-70C498CEA1D9}"/>
              </a:ext>
            </a:extLst>
          </p:cNvPr>
          <p:cNvGraphicFramePr>
            <a:graphicFrameLocks noGrp="1"/>
          </p:cNvGraphicFramePr>
          <p:nvPr>
            <p:extLst/>
          </p:nvPr>
        </p:nvGraphicFramePr>
        <p:xfrm>
          <a:off x="5295515" y="1256119"/>
          <a:ext cx="3668972" cy="5689113"/>
        </p:xfrm>
        <a:graphic>
          <a:graphicData uri="http://schemas.openxmlformats.org/drawingml/2006/table">
            <a:tbl>
              <a:tblPr firstRow="1" firstCol="1" bandRow="1">
                <a:tableStyleId>{5C22544A-7EE6-4342-B048-85BDC9FD1C3A}</a:tableStyleId>
              </a:tblPr>
              <a:tblGrid>
                <a:gridCol w="1711626">
                  <a:extLst>
                    <a:ext uri="{9D8B030D-6E8A-4147-A177-3AD203B41FA5}">
                      <a16:colId xmlns:a16="http://schemas.microsoft.com/office/drawing/2014/main" val="1677838068"/>
                    </a:ext>
                  </a:extLst>
                </a:gridCol>
                <a:gridCol w="122860">
                  <a:extLst>
                    <a:ext uri="{9D8B030D-6E8A-4147-A177-3AD203B41FA5}">
                      <a16:colId xmlns:a16="http://schemas.microsoft.com/office/drawing/2014/main" val="2221790016"/>
                    </a:ext>
                  </a:extLst>
                </a:gridCol>
                <a:gridCol w="1834486">
                  <a:extLst>
                    <a:ext uri="{9D8B030D-6E8A-4147-A177-3AD203B41FA5}">
                      <a16:colId xmlns:a16="http://schemas.microsoft.com/office/drawing/2014/main" val="2449135286"/>
                    </a:ext>
                  </a:extLst>
                </a:gridCol>
              </a:tblGrid>
              <a:tr h="389338">
                <a:tc gridSpan="3">
                  <a:txBody>
                    <a:bodyPr/>
                    <a:lstStyle/>
                    <a:p>
                      <a:pPr algn="ctr">
                        <a:lnSpc>
                          <a:spcPct val="107000"/>
                        </a:lnSpc>
                        <a:spcAft>
                          <a:spcPct val="0"/>
                        </a:spcAft>
                      </a:pPr>
                      <a:r>
                        <a:rPr lang="fr-CH" sz="1600" noProof="0" dirty="0" smtClean="0">
                          <a:solidFill>
                            <a:schemeClr val="tx1"/>
                          </a:solidFill>
                          <a:effectLst/>
                        </a:rPr>
                        <a:t>Achèvement/correction</a:t>
                      </a:r>
                      <a:endParaRPr lang="fr-CH" sz="1600" noProof="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4248504134"/>
                  </a:ext>
                </a:extLst>
              </a:tr>
              <a:tr h="914263">
                <a:tc gridSpan="2">
                  <a:txBody>
                    <a:bodyPr/>
                    <a:lstStyle/>
                    <a:p>
                      <a:pPr algn="ctr">
                        <a:lnSpc>
                          <a:spcPct val="107000"/>
                        </a:lnSpc>
                        <a:spcAft>
                          <a:spcPct val="0"/>
                        </a:spcAft>
                      </a:pPr>
                      <a:r>
                        <a:rPr lang="fr-CH" sz="1600" b="0" noProof="0" dirty="0" smtClean="0">
                          <a:solidFill>
                            <a:schemeClr val="tx1"/>
                          </a:solidFill>
                          <a:effectLst/>
                        </a:rPr>
                        <a:t>Partie</a:t>
                      </a:r>
                      <a:r>
                        <a:rPr lang="en-GB" sz="1600" dirty="0" smtClean="0">
                          <a:solidFill>
                            <a:schemeClr val="tx1"/>
                          </a:solidFill>
                          <a:effectLst/>
                        </a:rPr>
                        <a:t> </a:t>
                      </a:r>
                      <a:r>
                        <a:rPr lang="fr-CH" sz="1600" b="0" noProof="0" dirty="0" smtClean="0">
                          <a:solidFill>
                            <a:schemeClr val="tx1"/>
                          </a:solidFill>
                          <a:effectLst/>
                        </a:rPr>
                        <a:t>manquante</a:t>
                      </a:r>
                      <a:endParaRPr lang="fr-CH" sz="1600" b="0" noProof="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tc hMerge="1">
                  <a:txBody>
                    <a:bodyPr/>
                    <a:lstStyle/>
                    <a:p>
                      <a:pPr algn="ctr">
                        <a:lnSpc>
                          <a:spcPct val="107000"/>
                        </a:lnSpc>
                        <a:spcAft>
                          <a:spcPct val="0"/>
                        </a:spcAft>
                      </a:pPr>
                      <a:endParaRPr lang="en-GB" sz="1600" b="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tc>
                  <a:txBody>
                    <a:bodyPr/>
                    <a:lstStyle/>
                    <a:p>
                      <a:pPr algn="ctr">
                        <a:lnSpc>
                          <a:spcPct val="107000"/>
                        </a:lnSpc>
                        <a:spcAft>
                          <a:spcPct val="0"/>
                        </a:spcAft>
                      </a:pPr>
                      <a:r>
                        <a:rPr lang="fr-CH" sz="1600" noProof="0" dirty="0" smtClean="0">
                          <a:effectLst/>
                        </a:rPr>
                        <a:t>Élément ou partie indûment déposé</a:t>
                      </a:r>
                      <a:endParaRPr lang="fr-CH" sz="1600" noProof="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extLst>
                  <a:ext uri="{0D108BD9-81ED-4DB2-BD59-A6C34878D82A}">
                    <a16:rowId xmlns:a16="http://schemas.microsoft.com/office/drawing/2014/main" val="1336780552"/>
                  </a:ext>
                </a:extLst>
              </a:tr>
              <a:tr h="653256">
                <a:tc gridSpan="2">
                  <a:txBody>
                    <a:bodyPr/>
                    <a:lstStyle/>
                    <a:p>
                      <a:pPr algn="ctr">
                        <a:lnSpc>
                          <a:spcPct val="107000"/>
                        </a:lnSpc>
                        <a:spcAft>
                          <a:spcPct val="0"/>
                        </a:spcAft>
                      </a:pPr>
                      <a:r>
                        <a:rPr lang="en-GB" sz="1600" b="0" dirty="0" smtClean="0">
                          <a:solidFill>
                            <a:schemeClr val="tx1"/>
                          </a:solidFill>
                          <a:effectLst/>
                        </a:rPr>
                        <a:t>20.5.b</a:t>
                      </a:r>
                      <a:r>
                        <a:rPr lang="en-GB" sz="1600" b="0" dirty="0">
                          <a:solidFill>
                            <a:schemeClr val="tx1"/>
                          </a:solidFill>
                          <a:effectLst/>
                        </a:rPr>
                        <a:t>) et c)</a:t>
                      </a:r>
                      <a:endParaRPr lang="en-GB" sz="1600" b="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F6FBFC"/>
                    </a:solidFill>
                  </a:tcPr>
                </a:tc>
                <a:tc hMerge="1">
                  <a:txBody>
                    <a:bodyPr/>
                    <a:lstStyle/>
                    <a:p>
                      <a:pPr algn="ctr">
                        <a:lnSpc>
                          <a:spcPct val="107000"/>
                        </a:lnSpc>
                        <a:spcAft>
                          <a:spcPct val="0"/>
                        </a:spcAft>
                      </a:pPr>
                      <a:endParaRPr lang="en-GB" sz="1600" b="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F6FBFC"/>
                    </a:solidFill>
                  </a:tcPr>
                </a:tc>
                <a:tc>
                  <a:txBody>
                    <a:bodyPr/>
                    <a:lstStyle/>
                    <a:p>
                      <a:pPr algn="ctr">
                        <a:lnSpc>
                          <a:spcPct val="107000"/>
                        </a:lnSpc>
                        <a:spcAft>
                          <a:spcPct val="0"/>
                        </a:spcAft>
                      </a:pPr>
                      <a:r>
                        <a:rPr lang="en-GB" sz="1600" b="0" dirty="0" smtClean="0">
                          <a:solidFill>
                            <a:schemeClr val="tx1"/>
                          </a:solidFill>
                          <a:effectLst/>
                        </a:rPr>
                        <a:t>20.5</a:t>
                      </a:r>
                      <a:r>
                        <a:rPr lang="en-GB" sz="1600" b="0" i="1" dirty="0" smtClean="0">
                          <a:solidFill>
                            <a:schemeClr val="tx1"/>
                          </a:solidFill>
                          <a:effectLst/>
                        </a:rPr>
                        <a:t>bis.</a:t>
                      </a:r>
                      <a:r>
                        <a:rPr lang="en-GB" sz="1600" b="0" dirty="0" smtClean="0">
                          <a:solidFill>
                            <a:schemeClr val="tx1"/>
                          </a:solidFill>
                          <a:effectLst/>
                        </a:rPr>
                        <a:t>b</a:t>
                      </a:r>
                      <a:r>
                        <a:rPr lang="en-GB" sz="1600" b="0" dirty="0">
                          <a:solidFill>
                            <a:schemeClr val="tx1"/>
                          </a:solidFill>
                          <a:effectLst/>
                        </a:rPr>
                        <a:t>) et c)</a:t>
                      </a:r>
                      <a:endParaRPr lang="en-GB" sz="1600" b="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F6FBFC"/>
                    </a:solidFill>
                  </a:tcPr>
                </a:tc>
                <a:extLst>
                  <a:ext uri="{0D108BD9-81ED-4DB2-BD59-A6C34878D82A}">
                    <a16:rowId xmlns:a16="http://schemas.microsoft.com/office/drawing/2014/main" val="603946504"/>
                  </a:ext>
                </a:extLst>
              </a:tr>
              <a:tr h="504056">
                <a:tc gridSpan="3">
                  <a:txBody>
                    <a:bodyPr/>
                    <a:lstStyle/>
                    <a:p>
                      <a:pPr algn="ctr">
                        <a:lnSpc>
                          <a:spcPct val="107000"/>
                        </a:lnSpc>
                        <a:spcAft>
                          <a:spcPct val="0"/>
                        </a:spcAft>
                      </a:pPr>
                      <a:r>
                        <a:rPr lang="en-GB" sz="1600" b="0" dirty="0">
                          <a:solidFill>
                            <a:schemeClr val="tx1"/>
                          </a:solidFill>
                          <a:effectLst/>
                        </a:rPr>
                        <a:t>Sera </a:t>
                      </a:r>
                      <a:r>
                        <a:rPr lang="fr-CH" sz="1600" b="1" noProof="0" dirty="0" smtClean="0">
                          <a:solidFill>
                            <a:schemeClr val="tx1"/>
                          </a:solidFill>
                          <a:effectLst/>
                        </a:rPr>
                        <a:t>modifiée</a:t>
                      </a:r>
                      <a:endParaRPr lang="fr-CH" sz="1600" b="1" noProof="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3118642264"/>
                  </a:ext>
                </a:extLst>
              </a:tr>
              <a:tr h="625806">
                <a:tc gridSpan="3">
                  <a:txBody>
                    <a:bodyPr/>
                    <a:lstStyle/>
                    <a:p>
                      <a:pPr algn="ctr">
                        <a:lnSpc>
                          <a:spcPct val="107000"/>
                        </a:lnSpc>
                        <a:spcAft>
                          <a:spcPct val="0"/>
                        </a:spcAft>
                      </a:pPr>
                      <a:r>
                        <a:rPr lang="fr-CH" sz="1600" b="0" noProof="0" dirty="0" smtClean="0">
                          <a:solidFill>
                            <a:schemeClr val="tx1"/>
                          </a:solidFill>
                          <a:effectLst/>
                        </a:rPr>
                        <a:t>Tous</a:t>
                      </a:r>
                      <a:r>
                        <a:rPr lang="en-GB" sz="1600" b="0" dirty="0" smtClean="0">
                          <a:solidFill>
                            <a:schemeClr val="tx1"/>
                          </a:solidFill>
                          <a:effectLst/>
                        </a:rPr>
                        <a:t> </a:t>
                      </a:r>
                      <a:r>
                        <a:rPr lang="en-GB" sz="1600" b="0" dirty="0">
                          <a:solidFill>
                            <a:schemeClr val="tx1"/>
                          </a:solidFill>
                          <a:effectLst/>
                        </a:rPr>
                        <a:t>les offices récepteurs et offices </a:t>
                      </a:r>
                      <a:r>
                        <a:rPr lang="fr-CH" sz="1600" b="0" noProof="0" dirty="0" smtClean="0">
                          <a:solidFill>
                            <a:schemeClr val="tx1"/>
                          </a:solidFill>
                          <a:effectLst/>
                        </a:rPr>
                        <a:t>désignés</a:t>
                      </a:r>
                      <a:endParaRPr lang="fr-CH" sz="1600" b="0" noProof="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F6FBFC"/>
                    </a:solidFill>
                  </a:tcPr>
                </a:tc>
                <a:tc hMerge="1">
                  <a:txBody>
                    <a:bodyPr/>
                    <a:lstStyle/>
                    <a:p>
                      <a:endParaRPr lang="en-CH"/>
                    </a:p>
                  </a:txBody>
                  <a:tcPr/>
                </a:tc>
                <a:tc hMerge="1">
                  <a:txBody>
                    <a:bodyPr/>
                    <a:lstStyle/>
                    <a:p>
                      <a:endParaRPr lang="en-GB"/>
                    </a:p>
                  </a:txBody>
                  <a:tcPr/>
                </a:tc>
                <a:extLst>
                  <a:ext uri="{0D108BD9-81ED-4DB2-BD59-A6C34878D82A}">
                    <a16:rowId xmlns:a16="http://schemas.microsoft.com/office/drawing/2014/main" val="3566114735"/>
                  </a:ext>
                </a:extLst>
              </a:tr>
              <a:tr h="2602394">
                <a:tc>
                  <a:txBody>
                    <a:bodyPr/>
                    <a:lstStyle/>
                    <a:p>
                      <a:pPr algn="ctr">
                        <a:lnSpc>
                          <a:spcPct val="107000"/>
                        </a:lnSpc>
                        <a:spcAft>
                          <a:spcPct val="0"/>
                        </a:spcAft>
                      </a:pPr>
                      <a:r>
                        <a:rPr lang="en-GB" sz="1600" b="0" dirty="0">
                          <a:solidFill>
                            <a:schemeClr val="tx1"/>
                          </a:solidFill>
                          <a:effectLst/>
                        </a:rPr>
                        <a:t>Sans objet</a:t>
                      </a:r>
                      <a:endParaRPr lang="en-GB" sz="1600" b="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tc gridSpan="2">
                  <a:txBody>
                    <a:bodyPr/>
                    <a:lstStyle/>
                    <a:p>
                      <a:pPr algn="ctr">
                        <a:lnSpc>
                          <a:spcPct val="107000"/>
                        </a:lnSpc>
                        <a:spcAft>
                          <a:spcPct val="0"/>
                        </a:spcAft>
                      </a:pPr>
                      <a:r>
                        <a:rPr lang="fr-CH" sz="1600" noProof="0" dirty="0" smtClean="0">
                          <a:effectLst/>
                        </a:rPr>
                        <a:t>Retirées de la demande</a:t>
                      </a:r>
                    </a:p>
                    <a:p>
                      <a:pPr algn="ctr">
                        <a:lnSpc>
                          <a:spcPct val="107000"/>
                        </a:lnSpc>
                        <a:spcAft>
                          <a:spcPct val="0"/>
                        </a:spcAft>
                      </a:pPr>
                      <a:r>
                        <a:rPr lang="fr-CH" sz="1600" noProof="0" dirty="0" smtClean="0">
                          <a:effectLst/>
                        </a:rPr>
                        <a:t>(et non visibles sur PATENTSCOPE</a:t>
                      </a:r>
                      <a:r>
                        <a:rPr lang="en-GB" sz="1600" dirty="0" smtClean="0">
                          <a:effectLst/>
                        </a:rPr>
                        <a:t>)</a:t>
                      </a:r>
                      <a:endParaRPr lang="en-GB" sz="1600" dirty="0">
                        <a:effectLst/>
                      </a:endParaRPr>
                    </a:p>
                  </a:txBody>
                  <a:tcPr marL="68580" marR="68580" marT="0" marB="0">
                    <a:solidFill>
                      <a:srgbClr val="E8F5F8"/>
                    </a:solidFill>
                  </a:tcPr>
                </a:tc>
                <a:tc hMerge="1">
                  <a:txBody>
                    <a:bodyPr/>
                    <a:lstStyle/>
                    <a:p>
                      <a:pPr algn="ctr">
                        <a:lnSpc>
                          <a:spcPct val="107000"/>
                        </a:lnSpc>
                        <a:spcAft>
                          <a:spcPct val="0"/>
                        </a:spcAft>
                      </a:pPr>
                      <a:r>
                        <a:rPr lang="en-GB" sz="1600">
                          <a:effectLst/>
                        </a:rPr>
                        <a:t>Removed from the application</a:t>
                      </a:r>
                    </a:p>
                    <a:p>
                      <a:pPr algn="ctr">
                        <a:lnSpc>
                          <a:spcPct val="107000"/>
                        </a:lnSpc>
                        <a:spcAft>
                          <a:spcPct val="0"/>
                        </a:spcAft>
                      </a:pPr>
                      <a:r>
                        <a:rPr lang="en-GB" sz="1600">
                          <a:effectLst/>
                        </a:rPr>
                        <a:t>(and not visible on PATENTSCOPE)</a:t>
                      </a:r>
                    </a:p>
                    <a:p>
                      <a:pPr algn="ctr">
                        <a:lnSpc>
                          <a:spcPct val="107000"/>
                        </a:lnSpc>
                        <a:spcAft>
                          <a:spcPct val="0"/>
                        </a:spcAft>
                      </a:pPr>
                      <a:endParaRPr lang="en-GB"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solidFill>
                      <a:srgbClr val="E8F5F8"/>
                    </a:solidFill>
                  </a:tcPr>
                </a:tc>
                <a:extLst>
                  <a:ext uri="{0D108BD9-81ED-4DB2-BD59-A6C34878D82A}">
                    <a16:rowId xmlns:a16="http://schemas.microsoft.com/office/drawing/2014/main" val="1783631533"/>
                  </a:ext>
                </a:extLst>
              </a:tr>
            </a:tbl>
          </a:graphicData>
        </a:graphic>
      </p:graphicFrame>
    </p:spTree>
    <p:extLst>
      <p:ext uri="{BB962C8B-B14F-4D97-AF65-F5344CB8AC3E}">
        <p14:creationId xmlns:p14="http://schemas.microsoft.com/office/powerpoint/2010/main" val="1394357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31662" y="76417"/>
            <a:ext cx="8772198" cy="1143000"/>
          </a:xfrm>
        </p:spPr>
        <p:txBody>
          <a:bodyPr/>
          <a:lstStyle/>
          <a:p>
            <a:r>
              <a:rPr lang="fr-CH" altLang="en-US" sz="3400" dirty="0" smtClean="0"/>
              <a:t>Principales considérations en cas d'éléments ou de parties indûment déposés</a:t>
            </a:r>
            <a:endParaRPr lang="fr-CH" altLang="en-US" sz="3400" dirty="0"/>
          </a:p>
        </p:txBody>
      </p:sp>
      <p:sp>
        <p:nvSpPr>
          <p:cNvPr id="4099" name="Rectangle 3"/>
          <p:cNvSpPr>
            <a:spLocks noGrp="1" noChangeArrowheads="1"/>
          </p:cNvSpPr>
          <p:nvPr>
            <p:ph type="body" idx="1"/>
          </p:nvPr>
        </p:nvSpPr>
        <p:spPr>
          <a:xfrm>
            <a:off x="339904" y="1219417"/>
            <a:ext cx="8784976" cy="5526360"/>
          </a:xfrm>
        </p:spPr>
        <p:txBody>
          <a:bodyPr/>
          <a:lstStyle/>
          <a:p>
            <a:pPr eaLnBrk="1" hangingPunct="1">
              <a:spcBef>
                <a:spcPts val="600"/>
              </a:spcBef>
              <a:spcAft>
                <a:spcPts val="400"/>
              </a:spcAft>
            </a:pPr>
            <a:r>
              <a:rPr lang="fr-CH" altLang="en-US" sz="1700" dirty="0" smtClean="0"/>
              <a:t>Votre office récepteur accepte-t-il l'incorporation par renvoi d'éléments ou de parties indûment déposés ?</a:t>
            </a:r>
          </a:p>
          <a:p>
            <a:pPr lvl="1">
              <a:spcBef>
                <a:spcPts val="600"/>
              </a:spcBef>
              <a:spcAft>
                <a:spcPts val="400"/>
              </a:spcAft>
            </a:pPr>
            <a:r>
              <a:rPr lang="fr-CH" altLang="en-US" sz="1700" dirty="0" smtClean="0"/>
              <a:t>Dans la négative, serait-il acceptable que la demande soit transférée au Bureau international agissant en tant qu'office récepteur ?</a:t>
            </a:r>
          </a:p>
          <a:p>
            <a:pPr eaLnBrk="1" hangingPunct="1">
              <a:spcBef>
                <a:spcPts val="600"/>
              </a:spcBef>
              <a:spcAft>
                <a:spcPts val="400"/>
              </a:spcAft>
            </a:pPr>
            <a:r>
              <a:rPr lang="fr-CH" altLang="en-US" sz="1700" dirty="0" smtClean="0"/>
              <a:t>Serait-ce acceptable si la date de dépôt international est modifiée ?</a:t>
            </a:r>
          </a:p>
          <a:p>
            <a:pPr lvl="1">
              <a:spcBef>
                <a:spcPts val="600"/>
              </a:spcBef>
              <a:spcAft>
                <a:spcPts val="400"/>
              </a:spcAft>
            </a:pPr>
            <a:r>
              <a:rPr lang="fr-CH" altLang="en-US" sz="1700" dirty="0" smtClean="0"/>
              <a:t>Pas de problème si la nouvelle date de dépôt international se situe encore dans la période de priorité</a:t>
            </a:r>
          </a:p>
          <a:p>
            <a:pPr lvl="1">
              <a:spcBef>
                <a:spcPts val="600"/>
              </a:spcBef>
              <a:spcAft>
                <a:spcPts val="400"/>
              </a:spcAft>
            </a:pPr>
            <a:r>
              <a:rPr lang="fr-CH" altLang="en-US" sz="1700" dirty="0" smtClean="0"/>
              <a:t>Si la nouvelle date de dépôt ne se situe pas dans la période de priorité, une demande de restauration du droit de priorité pourrait-elle aboutir ?</a:t>
            </a:r>
          </a:p>
          <a:p>
            <a:pPr eaLnBrk="1" hangingPunct="1">
              <a:spcBef>
                <a:spcPts val="600"/>
              </a:spcBef>
              <a:spcAft>
                <a:spcPts val="400"/>
              </a:spcAft>
            </a:pPr>
            <a:r>
              <a:rPr lang="fr-CH" altLang="en-US" sz="1700" dirty="0" smtClean="0"/>
              <a:t>Serait-ce acceptable si les éléments ou les parties indûment déposés continuent de figurer dans la demande, et donc dans la publication internationale ?</a:t>
            </a:r>
          </a:p>
          <a:p>
            <a:pPr lvl="1">
              <a:spcBef>
                <a:spcPts val="600"/>
              </a:spcBef>
              <a:spcAft>
                <a:spcPts val="400"/>
              </a:spcAft>
            </a:pPr>
            <a:r>
              <a:rPr lang="fr-CH" altLang="en-US" sz="1700" dirty="0" smtClean="0"/>
              <a:t>Dans la négative, l'incorporation par renvoi devrait être évitée</a:t>
            </a:r>
          </a:p>
          <a:p>
            <a:pPr lvl="1">
              <a:spcBef>
                <a:spcPts val="600"/>
              </a:spcBef>
              <a:spcAft>
                <a:spcPts val="400"/>
              </a:spcAft>
            </a:pPr>
            <a:r>
              <a:rPr lang="fr-CH" altLang="en-US" sz="1700" dirty="0" smtClean="0"/>
              <a:t>En cas de correction, elles continueront de figurer dans le dossier du Bureau international, mais ne seront plus visibles sur PATENTSCOPE ; un retrait et un nouveau dépôt de la demande peuvent être envisagés</a:t>
            </a:r>
          </a:p>
          <a:p>
            <a:pPr>
              <a:spcBef>
                <a:spcPts val="600"/>
              </a:spcBef>
              <a:spcAft>
                <a:spcPts val="400"/>
              </a:spcAft>
            </a:pPr>
            <a:r>
              <a:rPr lang="fr-CH" altLang="en-US" sz="1700" dirty="0" smtClean="0"/>
              <a:t>Implications en matière de taxes</a:t>
            </a:r>
            <a:endParaRPr lang="fr-CH" altLang="en-US" sz="1700" dirty="0"/>
          </a:p>
        </p:txBody>
      </p:sp>
    </p:spTree>
    <p:extLst>
      <p:ext uri="{BB962C8B-B14F-4D97-AF65-F5344CB8AC3E}">
        <p14:creationId xmlns:p14="http://schemas.microsoft.com/office/powerpoint/2010/main" val="25571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86" y="86664"/>
            <a:ext cx="8576378" cy="1008112"/>
          </a:xfrm>
        </p:spPr>
        <p:txBody>
          <a:bodyPr/>
          <a:lstStyle/>
          <a:p>
            <a:r>
              <a:rPr lang="fr-CH" dirty="0" smtClean="0"/>
              <a:t>Modifications du Règlement d'exécution du PCT au 1</a:t>
            </a:r>
            <a:r>
              <a:rPr lang="fr-CH" baseline="30000" dirty="0" smtClean="0"/>
              <a:t>er</a:t>
            </a:r>
            <a:r>
              <a:rPr lang="fr-CH" dirty="0" smtClean="0"/>
              <a:t> juillet 2020 (2)</a:t>
            </a:r>
            <a:endParaRPr lang="fr-CH" dirty="0"/>
          </a:p>
        </p:txBody>
      </p:sp>
      <p:sp>
        <p:nvSpPr>
          <p:cNvPr id="3" name="Content Placeholder 2"/>
          <p:cNvSpPr>
            <a:spLocks noGrp="1"/>
          </p:cNvSpPr>
          <p:nvPr>
            <p:ph idx="1"/>
          </p:nvPr>
        </p:nvSpPr>
        <p:spPr>
          <a:xfrm>
            <a:off x="172086" y="1141873"/>
            <a:ext cx="8864410" cy="5851435"/>
          </a:xfrm>
        </p:spPr>
        <p:txBody>
          <a:bodyPr/>
          <a:lstStyle/>
          <a:p>
            <a:pPr>
              <a:spcBef>
                <a:spcPts val="600"/>
              </a:spcBef>
              <a:spcAft>
                <a:spcPts val="600"/>
              </a:spcAft>
            </a:pPr>
            <a:r>
              <a:rPr lang="fr-CH" altLang="en-US" sz="1600" dirty="0" smtClean="0"/>
              <a:t>Accord de principe de l'Assemblée du PCT :</a:t>
            </a:r>
          </a:p>
          <a:p>
            <a:pPr lvl="1">
              <a:spcBef>
                <a:spcPts val="600"/>
              </a:spcBef>
              <a:spcAft>
                <a:spcPts val="600"/>
              </a:spcAft>
            </a:pPr>
            <a:r>
              <a:rPr lang="fr-CH" altLang="en-US" sz="1600" dirty="0" smtClean="0"/>
              <a:t>En adoptant la règle 20.5</a:t>
            </a:r>
            <a:r>
              <a:rPr lang="fr-CH" altLang="en-US" sz="1600" i="1" dirty="0" smtClean="0"/>
              <a:t>bis</a:t>
            </a:r>
            <a:r>
              <a:rPr lang="fr-CH" altLang="en-US" sz="1600" dirty="0" smtClean="0"/>
              <a:t> du règlement d'exécution du PCT, l'Assemblée est convenue que, en cas d'incorporation par renvoi d'un élément correct ou d'une partie correcte en vertu de la règle  20.5</a:t>
            </a:r>
            <a:r>
              <a:rPr lang="fr-CH" altLang="en-US" sz="1600" i="1" dirty="0" smtClean="0"/>
              <a:t>bis</a:t>
            </a:r>
            <a:r>
              <a:rPr lang="fr-CH" altLang="en-US" sz="1600" dirty="0" smtClean="0"/>
              <a:t>.d) du règlement d'exécution du PCT, l'administration chargée de la recherche internationale n'a pas à tenir compte d'un élément ou d'une partie indûment déposé qui continue de figurer dans la demande</a:t>
            </a:r>
          </a:p>
          <a:p>
            <a:pPr lvl="1">
              <a:spcBef>
                <a:spcPts val="600"/>
              </a:spcBef>
              <a:spcAft>
                <a:spcPts val="600"/>
              </a:spcAft>
            </a:pPr>
            <a:r>
              <a:rPr lang="fr-CH" altLang="en-US" sz="1600" dirty="0" smtClean="0"/>
              <a:t>En adoptant la règle 20.8.a-</a:t>
            </a:r>
            <a:r>
              <a:rPr lang="fr-CH" altLang="en-US" sz="1600" i="1" dirty="0" smtClean="0"/>
              <a:t>bis</a:t>
            </a:r>
            <a:r>
              <a:rPr lang="fr-CH" altLang="en-US" sz="1600" dirty="0" smtClean="0"/>
              <a:t>) du règlement d'exécution du PCT, l'Assemblée est convenue que, lorsqu'un office récepteur n'a pas été en mesure d'incorporer un élément correct ou une partie correcte étant donné qu'il a préalablement soumis une notification d'incompatibilité en vertu de cette règle, l'office récepteur concerné et le Bureau international doivent accepter d'appliquer la règle 19.4 du règlement d'exécution du PCT, avec l'autorisation du déposant</a:t>
            </a:r>
          </a:p>
          <a:p>
            <a:pPr lvl="1">
              <a:spcBef>
                <a:spcPts val="600"/>
              </a:spcBef>
              <a:spcAft>
                <a:spcPts val="600"/>
              </a:spcAft>
            </a:pPr>
            <a:r>
              <a:rPr kumimoji="0" lang="fr-CH" altLang="en-US" sz="1600" b="0" i="0" u="none" strike="noStrike" kern="1200" cap="none" spc="0" normalizeH="0" baseline="0" noProof="0" dirty="0" smtClean="0">
                <a:highlight>
                  <a:srgbClr val="000000">
                    <a:alpha val="0"/>
                  </a:srgbClr>
                </a:highlight>
                <a:uLnTx/>
                <a:uFillTx/>
                <a:latin typeface="Arial"/>
                <a:ea typeface="Arial"/>
                <a:cs typeface="Arial"/>
                <a:sym typeface="Wingdings"/>
              </a:rPr>
              <a:t>Lorsqu'un déposant n'a pas acquitté les taxes additionnelles après y avoir été invité (règle 40</a:t>
            </a:r>
            <a:r>
              <a:rPr kumimoji="0" lang="fr-CH" altLang="en-US" sz="1600" b="0" i="1" u="none" strike="noStrike" kern="1200" cap="none" spc="0" normalizeH="0" baseline="0" noProof="0" dirty="0" smtClean="0">
                <a:highlight>
                  <a:srgbClr val="000000">
                    <a:alpha val="0"/>
                  </a:srgbClr>
                </a:highlight>
                <a:uLnTx/>
                <a:uFillTx/>
                <a:latin typeface="Arial"/>
                <a:ea typeface="Arial"/>
                <a:cs typeface="Arial"/>
                <a:sym typeface="Wingdings"/>
              </a:rPr>
              <a:t>bis</a:t>
            </a:r>
            <a:r>
              <a:rPr lang="fr-CH" sz="1600" dirty="0" smtClean="0"/>
              <a:t> du règlement d'exécution du PCT</a:t>
            </a:r>
            <a:r>
              <a:rPr kumimoji="0" lang="fr-CH" altLang="en-US" sz="1600" b="0" i="0" u="none" strike="noStrike" kern="1200" cap="none" spc="0" normalizeH="0" baseline="0" noProof="0" dirty="0" smtClean="0">
                <a:highlight>
                  <a:srgbClr val="000000">
                    <a:alpha val="0"/>
                  </a:srgbClr>
                </a:highlight>
                <a:uLnTx/>
                <a:uFillTx/>
                <a:latin typeface="Arial"/>
                <a:ea typeface="Arial"/>
                <a:cs typeface="Arial"/>
                <a:sym typeface="Wingdings"/>
              </a:rPr>
              <a:t>) (lorsqu'il a été notifié à l'administration chargée de la recherche internationale qu'un élément correct ou une partie correcte remplace l'élément ou la partie indûment déposé ou est incorporé par renvoi seulement après qu'elle a commencé à établir le rapport de recherche internationale), l'administration chargée de la recherche internationale n'a pas à tenir compte de cet élément correct ou de cette partie correcte aux fins de la recherche             internationale</a:t>
            </a:r>
          </a:p>
          <a:p>
            <a:pPr marL="457200" lvl="1" indent="0">
              <a:spcBef>
                <a:spcPts val="600"/>
              </a:spcBef>
              <a:spcAft>
                <a:spcPts val="600"/>
              </a:spcAft>
              <a:buNone/>
            </a:pPr>
            <a:endParaRPr lang="fr-CH" altLang="en-US" sz="1400" dirty="0"/>
          </a:p>
          <a:p>
            <a:pPr lvl="1">
              <a:spcBef>
                <a:spcPts val="600"/>
              </a:spcBef>
              <a:spcAft>
                <a:spcPts val="600"/>
              </a:spcAft>
            </a:pPr>
            <a:endParaRPr lang="en-GB" altLang="en-US" sz="1400" dirty="0"/>
          </a:p>
          <a:p>
            <a:pPr marL="457200" lvl="1" indent="0">
              <a:spcBef>
                <a:spcPts val="600"/>
              </a:spcBef>
              <a:spcAft>
                <a:spcPts val="600"/>
              </a:spcAft>
              <a:buNone/>
            </a:pPr>
            <a:endParaRPr lang="en-US" altLang="en-US" sz="1400" dirty="0"/>
          </a:p>
        </p:txBody>
      </p:sp>
    </p:spTree>
    <p:extLst>
      <p:ext uri="{BB962C8B-B14F-4D97-AF65-F5344CB8AC3E}">
        <p14:creationId xmlns:p14="http://schemas.microsoft.com/office/powerpoint/2010/main" val="2196314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80" y="191765"/>
            <a:ext cx="8185748" cy="1008112"/>
          </a:xfrm>
        </p:spPr>
        <p:txBody>
          <a:bodyPr/>
          <a:lstStyle/>
          <a:p>
            <a:r>
              <a:rPr lang="fr-CH" sz="3400" dirty="0" smtClean="0"/>
              <a:t>Modifications du Règlement d'exécution du PCT au 1</a:t>
            </a:r>
            <a:r>
              <a:rPr lang="fr-CH" sz="3400" baseline="30000" dirty="0" smtClean="0"/>
              <a:t>er</a:t>
            </a:r>
            <a:r>
              <a:rPr lang="fr-CH" sz="3400" dirty="0" smtClean="0"/>
              <a:t> juillet 2020 (3)</a:t>
            </a:r>
            <a:endParaRPr lang="fr-CH" sz="3400" dirty="0"/>
          </a:p>
        </p:txBody>
      </p:sp>
      <p:sp>
        <p:nvSpPr>
          <p:cNvPr id="3" name="Content Placeholder 2"/>
          <p:cNvSpPr>
            <a:spLocks noGrp="1"/>
          </p:cNvSpPr>
          <p:nvPr>
            <p:ph idx="1"/>
          </p:nvPr>
        </p:nvSpPr>
        <p:spPr>
          <a:xfrm>
            <a:off x="295414" y="1229843"/>
            <a:ext cx="8784686" cy="5733256"/>
          </a:xfrm>
        </p:spPr>
        <p:txBody>
          <a:bodyPr/>
          <a:lstStyle/>
          <a:p>
            <a:pPr>
              <a:spcBef>
                <a:spcPts val="600"/>
              </a:spcBef>
              <a:spcAft>
                <a:spcPts val="600"/>
              </a:spcAft>
            </a:pPr>
            <a:r>
              <a:rPr lang="fr-CH" altLang="en-US" sz="1900" dirty="0" smtClean="0"/>
              <a:t>Modifications de la règle 82</a:t>
            </a:r>
            <a:r>
              <a:rPr lang="fr-CH" altLang="en-US" sz="1900" i="1" dirty="0" smtClean="0"/>
              <a:t>quater</a:t>
            </a:r>
          </a:p>
          <a:p>
            <a:pPr lvl="1">
              <a:spcBef>
                <a:spcPts val="300"/>
              </a:spcBef>
              <a:spcAft>
                <a:spcPts val="400"/>
              </a:spcAft>
            </a:pPr>
            <a:r>
              <a:rPr lang="fr-CH" altLang="en-US" sz="1900" dirty="0" smtClean="0"/>
              <a:t>Permet à un office d'également excuser des retards dans l'observation de délais (du PCT) du fait de l'indisponibilité de moyens de communication électronique autorisés au niveau de cet office, notamment en cas d'interruptions de service imprévues ou de maintenance programmée</a:t>
            </a:r>
          </a:p>
          <a:p>
            <a:pPr lvl="1">
              <a:spcBef>
                <a:spcPts val="600"/>
              </a:spcBef>
              <a:spcAft>
                <a:spcPts val="600"/>
              </a:spcAft>
            </a:pPr>
            <a:r>
              <a:rPr lang="fr-CH" altLang="en-US" sz="1900" dirty="0" smtClean="0"/>
              <a:t>Ne s'applique pas à la période de priorité ni au délai pour l'ouverture de la phase nationale</a:t>
            </a:r>
          </a:p>
          <a:p>
            <a:pPr lvl="1">
              <a:spcBef>
                <a:spcPts val="600"/>
              </a:spcBef>
              <a:spcAft>
                <a:spcPts val="600"/>
              </a:spcAft>
            </a:pPr>
            <a:r>
              <a:rPr lang="fr-CH" altLang="en-US" sz="1900" dirty="0" smtClean="0"/>
              <a:t>S'applique à tout délai prévu dans le règlement d'exécution du PCT qui expire le 1</a:t>
            </a:r>
            <a:r>
              <a:rPr lang="fr-CH" altLang="en-US" sz="1900" baseline="30000" dirty="0" smtClean="0"/>
              <a:t>er</a:t>
            </a:r>
            <a:r>
              <a:rPr lang="fr-CH" altLang="en-US" sz="1900" dirty="0" smtClean="0"/>
              <a:t> juillet 2020 ou à une date postérieure</a:t>
            </a:r>
          </a:p>
          <a:p>
            <a:pPr lvl="1">
              <a:spcBef>
                <a:spcPts val="600"/>
              </a:spcBef>
              <a:spcAft>
                <a:spcPts val="600"/>
              </a:spcAft>
            </a:pPr>
            <a:r>
              <a:rPr lang="fr-CH" altLang="en-US" sz="1900" dirty="0" smtClean="0"/>
              <a:t>Les offices qui prévoient cette mesure de sauvegarde en vertu de leur droit national/régional informeront le Bureau international :</a:t>
            </a:r>
          </a:p>
          <a:p>
            <a:pPr lvl="2">
              <a:spcBef>
                <a:spcPts val="600"/>
              </a:spcBef>
              <a:spcAft>
                <a:spcPts val="600"/>
              </a:spcAft>
            </a:pPr>
            <a:r>
              <a:rPr lang="fr-CH" altLang="en-US" sz="1900" dirty="0" smtClean="0"/>
              <a:t>de ces dispositions en général</a:t>
            </a:r>
          </a:p>
          <a:p>
            <a:pPr lvl="2">
              <a:spcBef>
                <a:spcPts val="600"/>
              </a:spcBef>
              <a:spcAft>
                <a:spcPts val="600"/>
              </a:spcAft>
            </a:pPr>
            <a:r>
              <a:rPr lang="fr-CH" altLang="en-US" sz="1900" dirty="0" smtClean="0"/>
              <a:t>de toute interruption de service survenue dans son système </a:t>
            </a:r>
          </a:p>
          <a:p>
            <a:pPr>
              <a:spcBef>
                <a:spcPts val="600"/>
              </a:spcBef>
              <a:spcAft>
                <a:spcPts val="600"/>
              </a:spcAft>
            </a:pPr>
            <a:endParaRPr lang="fr-CH" altLang="en-US" sz="1900" dirty="0"/>
          </a:p>
        </p:txBody>
      </p:sp>
    </p:spTree>
    <p:extLst>
      <p:ext uri="{BB962C8B-B14F-4D97-AF65-F5344CB8AC3E}">
        <p14:creationId xmlns:p14="http://schemas.microsoft.com/office/powerpoint/2010/main" val="3582316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434" y="170744"/>
            <a:ext cx="8280920" cy="1190896"/>
          </a:xfrm>
        </p:spPr>
        <p:txBody>
          <a:bodyPr/>
          <a:lstStyle/>
          <a:p>
            <a:r>
              <a:rPr lang="fr-CH" dirty="0" smtClean="0"/>
              <a:t>Modifications du Règlement d'exécution du PCT au 1</a:t>
            </a:r>
            <a:r>
              <a:rPr lang="fr-CH" baseline="30000" dirty="0" smtClean="0"/>
              <a:t>er</a:t>
            </a:r>
            <a:r>
              <a:rPr lang="fr-CH" dirty="0" smtClean="0"/>
              <a:t> juillet 2020 (4)</a:t>
            </a:r>
            <a:endParaRPr lang="fr-CH" dirty="0"/>
          </a:p>
        </p:txBody>
      </p:sp>
      <p:sp>
        <p:nvSpPr>
          <p:cNvPr id="3" name="Content Placeholder 2"/>
          <p:cNvSpPr>
            <a:spLocks noGrp="1"/>
          </p:cNvSpPr>
          <p:nvPr>
            <p:ph idx="1"/>
          </p:nvPr>
        </p:nvSpPr>
        <p:spPr>
          <a:xfrm>
            <a:off x="323528" y="1372298"/>
            <a:ext cx="8424936" cy="5256584"/>
          </a:xfrm>
        </p:spPr>
        <p:txBody>
          <a:bodyPr/>
          <a:lstStyle/>
          <a:p>
            <a:pPr>
              <a:spcBef>
                <a:spcPts val="600"/>
              </a:spcBef>
              <a:spcAft>
                <a:spcPts val="800"/>
              </a:spcAft>
            </a:pPr>
            <a:r>
              <a:rPr lang="fr-CH" altLang="en-US" sz="1800" dirty="0" smtClean="0"/>
              <a:t>Nouvelle règle 26</a:t>
            </a:r>
            <a:r>
              <a:rPr lang="fr-CH" altLang="en-US" sz="1800" i="1" dirty="0" smtClean="0"/>
              <a:t>quater</a:t>
            </a:r>
          </a:p>
          <a:p>
            <a:pPr lvl="1">
              <a:spcBef>
                <a:spcPts val="600"/>
              </a:spcBef>
              <a:spcAft>
                <a:spcPts val="800"/>
              </a:spcAft>
            </a:pPr>
            <a:r>
              <a:rPr lang="fr-CH" altLang="en-US" sz="1800" dirty="0" smtClean="0"/>
              <a:t>Permet la correction ou l'adjonction d'indications visées à la règle 4.11 dans le formulaire de requête, à savoir des indications selon lesquelles le déposant souhaite que la demande PCT soit traitée dans un État désigné comme </a:t>
            </a:r>
          </a:p>
          <a:p>
            <a:pPr lvl="2">
              <a:spcBef>
                <a:spcPts val="600"/>
              </a:spcBef>
              <a:spcAft>
                <a:spcPts val="800"/>
              </a:spcAft>
            </a:pPr>
            <a:r>
              <a:rPr lang="fr-CH" altLang="en-US" sz="1800" dirty="0" smtClean="0"/>
              <a:t>une demande de continuation ou de continuation-in-part d'une demande antérieure</a:t>
            </a:r>
          </a:p>
          <a:p>
            <a:pPr lvl="2">
              <a:spcBef>
                <a:spcPts val="600"/>
              </a:spcBef>
              <a:spcAft>
                <a:spcPts val="800"/>
              </a:spcAft>
            </a:pPr>
            <a:r>
              <a:rPr lang="fr-CH" altLang="en-US" sz="1800" dirty="0" smtClean="0"/>
              <a:t>une demande pour un brevet d'addition, un certificat d'addition, un certificat d'auteur d'invention additionnel ou un certificat d'utilité additionnel </a:t>
            </a:r>
          </a:p>
          <a:p>
            <a:pPr lvl="1">
              <a:spcBef>
                <a:spcPts val="600"/>
              </a:spcBef>
              <a:spcAft>
                <a:spcPts val="800"/>
              </a:spcAft>
            </a:pPr>
            <a:r>
              <a:rPr lang="fr-CH" altLang="en-US" sz="1800" dirty="0" smtClean="0"/>
              <a:t>Les déposants pourront soumettre un avis de correction ou d'adjonction au Bureau international dans un délai de 16 mois à compter de la date de priorité</a:t>
            </a:r>
          </a:p>
          <a:p>
            <a:pPr>
              <a:spcBef>
                <a:spcPts val="600"/>
              </a:spcBef>
              <a:spcAft>
                <a:spcPts val="800"/>
              </a:spcAft>
            </a:pPr>
            <a:r>
              <a:rPr lang="fr-CH" altLang="en-US" sz="1800" dirty="0" smtClean="0"/>
              <a:t>S'applique à toute demande internationale dont la date de dépôt est le          1</a:t>
            </a:r>
            <a:r>
              <a:rPr lang="fr-CH" altLang="en-US" sz="1800" baseline="30000" dirty="0" smtClean="0"/>
              <a:t>er</a:t>
            </a:r>
            <a:r>
              <a:rPr lang="fr-CH" altLang="en-US" sz="1800" dirty="0" smtClean="0"/>
              <a:t> juillet 2020 ou une date postérieure</a:t>
            </a:r>
            <a:endParaRPr lang="fr-CH" altLang="en-US" sz="1800" dirty="0">
              <a:highlight>
                <a:srgbClr val="FFFF00"/>
              </a:highlight>
            </a:endParaRPr>
          </a:p>
        </p:txBody>
      </p:sp>
    </p:spTree>
    <p:extLst>
      <p:ext uri="{BB962C8B-B14F-4D97-AF65-F5344CB8AC3E}">
        <p14:creationId xmlns:p14="http://schemas.microsoft.com/office/powerpoint/2010/main" val="352726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R_2010_pct background png">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FR_2010_pct background png</Template>
  <TotalTime>43</TotalTime>
  <Words>1522</Words>
  <Application>Microsoft Office PowerPoint</Application>
  <PresentationFormat>On-screen Show (4:3)</PresentationFormat>
  <Paragraphs>138</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Malgun Gothic</vt:lpstr>
      <vt:lpstr>MS PGothic</vt:lpstr>
      <vt:lpstr>ヒラギノ角ゴ Pro W3</vt:lpstr>
      <vt:lpstr>Arial</vt:lpstr>
      <vt:lpstr>Calibri</vt:lpstr>
      <vt:lpstr>Symbol</vt:lpstr>
      <vt:lpstr>Times New Roman</vt:lpstr>
      <vt:lpstr>Wingdings</vt:lpstr>
      <vt:lpstr>FR_2010_pct background png</vt:lpstr>
      <vt:lpstr>  Modifications du Règlement d’exécution du PCT au 1er juillet 2020</vt:lpstr>
      <vt:lpstr>Modifications du Règlement d'exécution du PCT au 1er juillet 2020 - Aperçu</vt:lpstr>
      <vt:lpstr>Modifications du Règlement d'exécution du PCT au 1er juillet 2020 (1)</vt:lpstr>
      <vt:lpstr>Manquant(e)     indûment déposé(e)     complété(e)/corrigé(e)</vt:lpstr>
      <vt:lpstr>Options en cas de parties manquantes ou d'éléments ou de parties indûment déposés</vt:lpstr>
      <vt:lpstr>Principales considérations en cas d'éléments ou de parties indûment déposés</vt:lpstr>
      <vt:lpstr>Modifications du Règlement d'exécution du PCT au 1er juillet 2020 (2)</vt:lpstr>
      <vt:lpstr>Modifications du Règlement d'exécution du PCT au 1er juillet 2020 (3)</vt:lpstr>
      <vt:lpstr>Modifications du Règlement d'exécution du PCT au 1er juillet 2020 (4)</vt:lpstr>
      <vt:lpstr>Modifications du Règlement d'exécution du PCT au 1er juillet 2020 (5)</vt:lpstr>
      <vt:lpstr>Information et formation sur le PCT</vt:lpstr>
      <vt:lpstr>Ressources/informations sur le PCT</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ARGANOZA Rosalina</dc:creator>
  <cp:keywords>FOR OFFICIAL USE ONLY</cp:keywords>
  <cp:lastModifiedBy>JULLIARD Corinne</cp:lastModifiedBy>
  <cp:revision>7</cp:revision>
  <cp:lastPrinted>2020-07-30T15:11:08Z</cp:lastPrinted>
  <dcterms:created xsi:type="dcterms:W3CDTF">2013-11-18T13:35:34Z</dcterms:created>
  <dcterms:modified xsi:type="dcterms:W3CDTF">2020-08-03T07:56:38Z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f872efaf-8a99-44c8-9165-abad14a66586</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ies>
</file>