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EC75-664C-4927-B0E7-FB77E215211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Composition rules of operators</a:t>
            </a:r>
          </a:p>
          <a:p>
            <a:r>
              <a:rPr lang="fr-CH" altLang="en-US"/>
              <a:t>Avoid ambiguity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B2CF2-4F6F-46F2-ACEB-D13FF5ADD29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5F2823-2704-4075-AF29-60D738ACF9B0}" type="slidenum">
              <a:rPr lang="en-US" sz="1200" smtClean="0"/>
              <a:pPr eaLnBrk="1" hangingPunct="1"/>
              <a:t>69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35B3CA-4B12-42D9-98C8-BB3B2309437B}" type="slidenum">
              <a:rPr lang="en-US" sz="1200" smtClean="0"/>
              <a:pPr eaLnBrk="1" hangingPunct="1"/>
              <a:t>70</a:t>
            </a:fld>
            <a:endParaRPr 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A01B99-BF76-42ED-A23E-9EA40598C651}" type="slidenum">
              <a:rPr lang="en-US" sz="1200" smtClean="0"/>
              <a:pPr eaLnBrk="1" hangingPunct="1"/>
              <a:t>71</a:t>
            </a:fld>
            <a:endParaRPr 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04B6A0-C7B4-4126-B85C-E83491422F78}" type="slidenum">
              <a:rPr lang="en-US" sz="1200" smtClean="0"/>
              <a:pPr eaLnBrk="1" hangingPunct="1"/>
              <a:t>73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8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D040-D3E6-42D0-A1D1-2725567D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webinar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hyperlink" Target="//upload.wikimedia.org/wikipedia/en/5/5c/Microsoft_Powerpoint_Icon.sv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0.png"/><Relationship Id="rId4" Type="http://schemas.openxmlformats.org/officeDocument/2006/relationships/oleObject" Target="../embeddings/oleObject2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2014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0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076056" y="1484784"/>
            <a:ext cx="360040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87624" y="3861048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Results</a:t>
            </a:r>
            <a:r>
              <a:rPr lang="fr-CH" dirty="0" smtClean="0"/>
              <a:t>: </a:t>
            </a:r>
            <a:r>
              <a:rPr lang="es-BO" b="1" dirty="0" smtClean="0"/>
              <a:t>308,082</a:t>
            </a:r>
            <a:endParaRPr lang="es-B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4" y="2060848"/>
            <a:ext cx="76771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514600" y="3124200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948264" y="5949280"/>
            <a:ext cx="194421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344"/>
            <a:ext cx="6480720" cy="68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6544072" cy="11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259632" y="6047534"/>
            <a:ext cx="680475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88224" y="1340768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11760" y="3651336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498552" y="5152242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5064" y="5304642"/>
            <a:ext cx="576064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9632" y="5733256"/>
            <a:ext cx="68047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Results</a:t>
            </a:r>
            <a:r>
              <a:rPr lang="fr-CH" dirty="0" smtClean="0"/>
              <a:t>: </a:t>
            </a:r>
            <a:r>
              <a:rPr lang="es-BO" b="1" dirty="0"/>
              <a:t>172,233</a:t>
            </a:r>
            <a:r>
              <a:rPr lang="es-BO" dirty="0"/>
              <a:t> </a:t>
            </a:r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2057400"/>
            <a:ext cx="7762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514600" y="3124200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r>
              <a:rPr lang="fr-CH" dirty="0" smtClean="0"/>
              <a:t> interface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2820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40237" y="3090746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05313" y="3505200"/>
            <a:ext cx="914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868544"/>
            <a:ext cx="7620000" cy="31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7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Search syntax</a:t>
            </a:r>
          </a:p>
          <a:p>
            <a:pPr eaLnBrk="1" hangingPunct="1"/>
            <a:r>
              <a:rPr lang="en-US" altLang="en-US" dirty="0" smtClean="0"/>
              <a:t>Search 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Latest developments</a:t>
            </a:r>
          </a:p>
          <a:p>
            <a:pPr eaLnBrk="1" hangingPunct="1"/>
            <a:r>
              <a:rPr lang="en-US" dirty="0" smtClean="0"/>
              <a:t>Complex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Search syntax</a:t>
            </a:r>
          </a:p>
          <a:p>
            <a:pPr lvl="1"/>
            <a:r>
              <a:rPr lang="en-US" dirty="0" smtClean="0"/>
              <a:t>Field code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CLIR</a:t>
            </a:r>
          </a:p>
          <a:p>
            <a:pPr lvl="1"/>
            <a:r>
              <a:rPr lang="en-US" dirty="0" smtClean="0"/>
              <a:t>“Wrap-up” example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4537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syntax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1285875"/>
            <a:ext cx="78486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– truncation: ?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 form of a word, or alternative spellings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39752" y="3717032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operators define the relationships between words or groups of words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ANDNOT - NOT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87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: NEAR = ~5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cell</a:t>
            </a:r>
            <a:r>
              <a:rPr lang="fr-CH" dirty="0" smtClean="0"/>
              <a:t> NEAR10 pack </a:t>
            </a:r>
            <a:r>
              <a:rPr lang="fr-CH" dirty="0" smtClean="0"/>
              <a:t>= </a:t>
            </a:r>
            <a:r>
              <a:rPr lang="fr-CH" dirty="0" smtClean="0"/>
              <a:t>«</a:t>
            </a:r>
            <a:r>
              <a:rPr lang="fr-CH" dirty="0" err="1" smtClean="0"/>
              <a:t>cell</a:t>
            </a:r>
            <a:r>
              <a:rPr lang="fr-CH" dirty="0" smtClean="0"/>
              <a:t> pack»~10</a:t>
            </a:r>
            <a:endParaRPr lang="fr-CH" dirty="0" smtClean="0"/>
          </a:p>
          <a:p>
            <a:endParaRPr lang="fr-CH" dirty="0"/>
          </a:p>
          <a:p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0516"/>
            <a:ext cx="7829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791200" y="3404616"/>
            <a:ext cx="2133600" cy="11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91200" y="3404616"/>
            <a:ext cx="2133600" cy="118872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: </a:t>
            </a:r>
            <a:r>
              <a:rPr lang="fr-CH" dirty="0" err="1" smtClean="0"/>
              <a:t>before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/>
          <a:lstStyle/>
          <a:p>
            <a:endParaRPr lang="es-BO" dirty="0" smtClean="0"/>
          </a:p>
          <a:p>
            <a:r>
              <a:rPr lang="es-BO" dirty="0" smtClean="0"/>
              <a:t>EN_AB</a:t>
            </a:r>
            <a:r>
              <a:rPr lang="es-BO" dirty="0"/>
              <a:t>:(</a:t>
            </a:r>
            <a:r>
              <a:rPr lang="es-BO" dirty="0" err="1"/>
              <a:t>electric</a:t>
            </a:r>
            <a:r>
              <a:rPr lang="es-BO" dirty="0"/>
              <a:t> BEFORE car)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153400" cy="41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Use of the tilde: ~</a:t>
            </a:r>
          </a:p>
          <a:p>
            <a:endParaRPr lang="fr-CH" altLang="en-US"/>
          </a:p>
          <a:p>
            <a:r>
              <a:rPr lang="fr-CH" altLang="en-US"/>
              <a:t>Examples:</a:t>
            </a:r>
          </a:p>
          <a:p>
            <a:pPr>
              <a:buFontTx/>
              <a:buNone/>
            </a:pPr>
            <a:r>
              <a:rPr lang="fr-CH" altLang="en-US"/>
              <a:t> roam~      		foam / roams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Roam~</a:t>
            </a:r>
            <a:r>
              <a:rPr lang="fr-CH" altLang="en-US">
                <a:solidFill>
                  <a:srgbClr val="FF0000"/>
                </a:solidFill>
              </a:rPr>
              <a:t>0.8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Not all combinations work</a:t>
            </a:r>
            <a:r>
              <a:rPr lang="fr-CH" altLang="en-US" sz="2000"/>
              <a:t>:</a:t>
            </a:r>
          </a:p>
          <a:p>
            <a:pPr>
              <a:buFontTx/>
              <a:buNone/>
            </a:pPr>
            <a:endParaRPr lang="fr-CH" altLang="en-US" sz="2000"/>
          </a:p>
          <a:p>
            <a:pPr>
              <a:buFontTx/>
              <a:buNone/>
            </a:pPr>
            <a:r>
              <a:rPr lang="en-US" altLang="en-US" sz="2000"/>
              <a:t>(electric AND car) NEAR power 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r>
              <a:rPr lang="en-US" altLang="en-US" sz="2000"/>
              <a:t>power NEAR (electric AND car)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endParaRPr lang="fr-CH" altLang="en-US" sz="2000"/>
          </a:p>
          <a:p>
            <a:pPr>
              <a:buFontTx/>
              <a:buNone/>
            </a:pPr>
            <a:r>
              <a:rPr lang="en-US" altLang="en-US" sz="2000"/>
              <a:t>power NEAR (vehicle OR car) </a:t>
            </a:r>
            <a:endParaRPr lang="en-US" altLang="en-US" sz="28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endParaRPr lang="en-US" altLang="en-US" sz="36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r>
              <a:rPr lang="en-US" altLang="ja-JP" sz="2000">
                <a:ea typeface="ＭＳ Ｐゴシック" pitchFamily="34" charset="-128"/>
              </a:rPr>
              <a:t>EN_AB: hearing NEAR aid  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r>
              <a:rPr lang="en-US" altLang="ja-JP" sz="2000">
                <a:ea typeface="ＭＳ Ｐゴシック" pitchFamily="34" charset="-128"/>
              </a:rPr>
              <a:t>EN_AB: (hearing NEAR aid) </a:t>
            </a:r>
            <a:endParaRPr lang="en-US" altLang="en-US" sz="2800" b="1">
              <a:solidFill>
                <a:srgbClr val="33CC33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3405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35631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15362" name="Picture 2" descr="http://www.smartimagestudio.co.uk/wp-content/themes/smartimage/images/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34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365504"/>
            <a:ext cx="7591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5589588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http://patentscope.wipo.int/search/en/help/fieldsHelp.jsf</a:t>
            </a:r>
          </a:p>
        </p:txBody>
      </p:sp>
    </p:spTree>
    <p:extLst>
      <p:ext uri="{BB962C8B-B14F-4D97-AF65-F5344CB8AC3E}">
        <p14:creationId xmlns:p14="http://schemas.microsoft.com/office/powerpoint/2010/main" val="7907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Results: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field.     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888998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7504" y="4437112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3501008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</a:t>
            </a:r>
            <a:r>
              <a:rPr lang="fr-CH" dirty="0" smtClean="0"/>
              <a:t>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650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 :A</a:t>
            </a:r>
            <a:endParaRPr lang="es-BO" dirty="0"/>
          </a:p>
          <a:p>
            <a:r>
              <a:rPr lang="en-US" dirty="0"/>
              <a:t>IC :A47</a:t>
            </a:r>
            <a:endParaRPr lang="es-BO" dirty="0"/>
          </a:p>
          <a:p>
            <a:r>
              <a:rPr lang="en-US" dirty="0"/>
              <a:t>IC :A47L</a:t>
            </a:r>
            <a:endParaRPr lang="es-BO" dirty="0"/>
          </a:p>
          <a:p>
            <a:r>
              <a:rPr lang="en-US" dirty="0"/>
              <a:t>IC :A47L1</a:t>
            </a:r>
            <a:endParaRPr lang="es-BO" dirty="0"/>
          </a:p>
          <a:p>
            <a:r>
              <a:rPr lang="en-US" dirty="0"/>
              <a:t>IC:A47L11</a:t>
            </a:r>
            <a:endParaRPr lang="es-BO" dirty="0"/>
          </a:p>
          <a:p>
            <a:r>
              <a:rPr lang="en-US" dirty="0"/>
              <a:t>IC:A47L11/03</a:t>
            </a: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070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collection: Germany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31" y="2514600"/>
            <a:ext cx="3793958" cy="22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0"/>
            <a:ext cx="7401074" cy="38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3389376"/>
            <a:ext cx="6096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8215" y="3381942"/>
            <a:ext cx="990600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Synonyms</a:t>
            </a:r>
            <a:endParaRPr lang="fr-CH" dirty="0" smtClean="0"/>
          </a:p>
          <a:p>
            <a:r>
              <a:rPr lang="fr-CH" dirty="0" smtClean="0"/>
              <a:t>Translation </a:t>
            </a:r>
            <a:r>
              <a:rPr lang="fr-CH" dirty="0" err="1" smtClean="0"/>
              <a:t>into</a:t>
            </a:r>
            <a:r>
              <a:rPr lang="fr-CH" dirty="0" smtClean="0"/>
              <a:t> 12 </a:t>
            </a:r>
            <a:r>
              <a:rPr lang="fr-CH" dirty="0" err="1" smtClean="0"/>
              <a:t>languages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114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search using CLIR - example</a:t>
            </a:r>
            <a:endParaRPr lang="en-US" dirty="0"/>
          </a:p>
        </p:txBody>
      </p:sp>
      <p:pic>
        <p:nvPicPr>
          <p:cNvPr id="8194" name="Picture 2" descr="http://cdn.shopify.com/s/files/1/0193/6253/products/8763c.jpg?v=1380137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automatic mode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8295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55576" y="5229200"/>
            <a:ext cx="1152128" cy="432048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spengrovewellness.com/wp-content/uploads/2013/09/hands_magic_hat_1600_clr_66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5416"/>
            <a:ext cx="7734300" cy="82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05"/>
            <a:ext cx="82296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08720"/>
            <a:ext cx="764857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3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5263"/>
            <a:ext cx="78867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76263"/>
            <a:ext cx="79438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7" y="457200"/>
            <a:ext cx="8700944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4800600"/>
            <a:ext cx="762000" cy="228600"/>
          </a:xfrm>
          <a:prstGeom prst="rect">
            <a:avLst/>
          </a:prstGeom>
          <a:solidFill>
            <a:srgbClr val="FF0000">
              <a:alpha val="3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5263"/>
            <a:ext cx="78867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860032" y="195263"/>
            <a:ext cx="1656184" cy="42542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supervised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66850"/>
            <a:ext cx="7743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fields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04900"/>
            <a:ext cx="7762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00175"/>
            <a:ext cx="79057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62509" cy="26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and edit in Google Translate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" y="1628800"/>
            <a:ext cx="926868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" y="4887354"/>
            <a:ext cx="9145016" cy="119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 bwMode="auto">
          <a:xfrm>
            <a:off x="2915816" y="3284984"/>
            <a:ext cx="1152128" cy="1602370"/>
          </a:xfrm>
          <a:prstGeom prst="down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1363" y="3284985"/>
            <a:ext cx="553998" cy="1198946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r>
              <a:rPr lang="en-US" b="1" dirty="0" smtClean="0"/>
              <a:t>EDIT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41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Checking: IPC</a:t>
            </a: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916113"/>
          <a:ext cx="71532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9536508" imgH="3149206" progId="">
                  <p:embed/>
                </p:oleObj>
              </mc:Choice>
              <mc:Fallback>
                <p:oleObj r:id="rId4" imgW="9536508" imgH="31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71532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0591" cy="509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4919"/>
            <a:ext cx="6781800" cy="521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Chinese</a:t>
            </a:r>
            <a:r>
              <a:rPr lang="fr-CH" dirty="0" smtClean="0"/>
              <a:t> full </a:t>
            </a:r>
            <a:r>
              <a:rPr lang="fr-CH" dirty="0" err="1" smtClean="0"/>
              <a:t>text</a:t>
            </a:r>
            <a:r>
              <a:rPr lang="fr-CH" dirty="0" smtClean="0"/>
              <a:t> </a:t>
            </a:r>
            <a:r>
              <a:rPr lang="fr-CH" dirty="0" smtClean="0"/>
              <a:t>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1: </a:t>
            </a:r>
            <a:r>
              <a:rPr lang="fr-CH" dirty="0" err="1" smtClean="0"/>
              <a:t>Define</a:t>
            </a:r>
            <a:r>
              <a:rPr lang="fr-CH" dirty="0" smtClean="0"/>
              <a:t>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1079698"/>
          </a:xfrm>
        </p:spPr>
        <p:txBody>
          <a:bodyPr/>
          <a:lstStyle/>
          <a:p>
            <a:r>
              <a:rPr lang="fr-CH" dirty="0"/>
              <a:t>CTR:CN </a:t>
            </a:r>
            <a:r>
              <a:rPr lang="fr-CH" dirty="0" smtClean="0"/>
              <a:t> </a:t>
            </a:r>
            <a:r>
              <a:rPr lang="fr-CH" dirty="0" smtClean="0"/>
              <a:t>    </a:t>
            </a:r>
            <a:r>
              <a:rPr lang="fr-CH" dirty="0" err="1" smtClean="0"/>
              <a:t>Chinese</a:t>
            </a:r>
            <a:r>
              <a:rPr lang="fr-CH" dirty="0" smtClean="0"/>
              <a:t> collection</a:t>
            </a:r>
          </a:p>
          <a:p>
            <a:r>
              <a:rPr lang="fr-CH" dirty="0" smtClean="0">
                <a:sym typeface="Wingdings" pitchFamily="2" charset="2"/>
              </a:rPr>
              <a:t>IC:B62  </a:t>
            </a:r>
            <a:r>
              <a:rPr lang="fr-CH" dirty="0"/>
              <a:t> </a:t>
            </a:r>
            <a:r>
              <a:rPr lang="fr-CH" dirty="0" smtClean="0">
                <a:sym typeface="Wingdings" pitchFamily="2" charset="2"/>
              </a:rPr>
              <a:t>      </a:t>
            </a:r>
            <a:r>
              <a:rPr lang="fr-CH" dirty="0" smtClean="0"/>
              <a:t>high </a:t>
            </a:r>
            <a:r>
              <a:rPr lang="fr-CH" dirty="0" err="1"/>
              <a:t>level</a:t>
            </a:r>
            <a:r>
              <a:rPr lang="fr-CH" dirty="0"/>
              <a:t> IPC for road </a:t>
            </a:r>
            <a:r>
              <a:rPr lang="fr-CH" dirty="0" err="1"/>
              <a:t>vehicles</a:t>
            </a:r>
            <a:r>
              <a:rPr lang="fr-CH" dirty="0"/>
              <a:t/>
            </a:r>
            <a:br>
              <a:rPr lang="fr-CH" dirty="0"/>
            </a:br>
            <a:endParaRPr lang="fr-CH" dirty="0" smtClean="0">
              <a:sym typeface="Wingdings" pitchFamily="2" charset="2"/>
            </a:endParaRPr>
          </a:p>
          <a:p>
            <a:r>
              <a:rPr lang="fr-CH" dirty="0"/>
              <a:t> ZH_DE</a:t>
            </a:r>
            <a:r>
              <a:rPr lang="fr-CH" dirty="0">
                <a:sym typeface="Wingdings" pitchFamily="2" charset="2"/>
              </a:rPr>
              <a:t>: (+</a:t>
            </a:r>
            <a:r>
              <a:rPr lang="fr-CH" dirty="0" err="1">
                <a:sym typeface="Wingdings" pitchFamily="2" charset="2"/>
              </a:rPr>
              <a:t>twoFrontWheels</a:t>
            </a:r>
            <a:r>
              <a:rPr lang="fr-CH" dirty="0">
                <a:sym typeface="Wingdings" pitchFamily="2" charset="2"/>
              </a:rPr>
              <a:t>  AND +</a:t>
            </a:r>
            <a:r>
              <a:rPr lang="fr-CH" dirty="0" err="1">
                <a:sym typeface="Wingdings" pitchFamily="2" charset="2"/>
              </a:rPr>
              <a:t>motorcycle</a:t>
            </a:r>
            <a:r>
              <a:rPr lang="fr-CH" dirty="0">
                <a:sym typeface="Wingdings" pitchFamily="2" charset="2"/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fr-CH" dirty="0" smtClean="0"/>
              <a:t>for </a:t>
            </a:r>
            <a:r>
              <a:rPr lang="fr-CH" dirty="0" smtClean="0"/>
              <a:t>the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smtClean="0"/>
              <a:t>concepts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translated</a:t>
            </a:r>
            <a:r>
              <a:rPr lang="fr-CH" dirty="0" smtClean="0"/>
              <a:t> </a:t>
            </a:r>
            <a:r>
              <a:rPr lang="fr-CH" dirty="0" err="1" smtClean="0"/>
              <a:t>using</a:t>
            </a:r>
            <a:r>
              <a:rPr lang="fr-CH" dirty="0" smtClean="0"/>
              <a:t> CLIR</a:t>
            </a:r>
            <a:endParaRPr lang="fr-CH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2133600" y="1981200"/>
            <a:ext cx="304800" cy="76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981200" y="2438400"/>
            <a:ext cx="304800" cy="762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 </a:t>
            </a:r>
            <a:r>
              <a:rPr lang="fr-CH" dirty="0" err="1" smtClean="0"/>
              <a:t>account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166938"/>
            <a:ext cx="78009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39952" y="3314700"/>
            <a:ext cx="2438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2: use PATENTSCOPE CLIR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2" y="1556792"/>
            <a:ext cx="827594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5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3: </a:t>
            </a:r>
            <a:r>
              <a:rPr lang="fr-CH" dirty="0" err="1" smtClean="0"/>
              <a:t>Assembling</a:t>
            </a:r>
            <a:r>
              <a:rPr lang="fr-CH" dirty="0" smtClean="0"/>
              <a:t> the </a:t>
            </a:r>
            <a:r>
              <a:rPr lang="fr-CH" dirty="0" err="1" smtClean="0"/>
              <a:t>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88" y="1412776"/>
            <a:ext cx="8229600" cy="791665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/>
              <a:t>(b) Replace the concepts </a:t>
            </a:r>
            <a:r>
              <a:rPr lang="fr-CH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fr-CH" dirty="0" err="1" smtClean="0">
                <a:solidFill>
                  <a:srgbClr val="0000FF"/>
                </a:solidFill>
                <a:sym typeface="Wingdings" pitchFamily="2" charset="2"/>
              </a:rPr>
              <a:t>twoFrontWheels</a:t>
            </a:r>
            <a:r>
              <a:rPr lang="fr-CH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dirty="0" smtClean="0">
                <a:sym typeface="Wingdings" pitchFamily="2" charset="2"/>
              </a:rPr>
              <a:t>and </a:t>
            </a:r>
            <a:r>
              <a:rPr lang="fr-CH" dirty="0" smtClean="0">
                <a:solidFill>
                  <a:srgbClr val="00B050"/>
                </a:solidFill>
                <a:sym typeface="Wingdings" pitchFamily="2" charset="2"/>
              </a:rPr>
              <a:t>+</a:t>
            </a:r>
            <a:r>
              <a:rPr lang="fr-CH" dirty="0" err="1" smtClean="0">
                <a:solidFill>
                  <a:srgbClr val="00B050"/>
                </a:solidFill>
                <a:sym typeface="Wingdings" pitchFamily="2" charset="2"/>
              </a:rPr>
              <a:t>motorcycle</a:t>
            </a:r>
            <a:r>
              <a:rPr lang="fr-CH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dirty="0" smtClean="0"/>
              <a:t>by the </a:t>
            </a:r>
            <a:r>
              <a:rPr lang="fr-CH" dirty="0" err="1" smtClean="0"/>
              <a:t>Chinese</a:t>
            </a:r>
            <a:r>
              <a:rPr lang="fr-CH" dirty="0" smtClean="0"/>
              <a:t> CLIR </a:t>
            </a:r>
            <a:r>
              <a:rPr lang="fr-CH" dirty="0" err="1" smtClean="0"/>
              <a:t>subqueries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2132856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2200" dirty="0" smtClean="0"/>
              <a:t>ZH_DE</a:t>
            </a:r>
            <a:r>
              <a:rPr lang="fr-CH" sz="2200" dirty="0" smtClean="0"/>
              <a:t>: (</a:t>
            </a:r>
            <a:r>
              <a:rPr lang="fr-CH" sz="2200" dirty="0" smtClean="0">
                <a:solidFill>
                  <a:srgbClr val="0000FF"/>
                </a:solidFill>
              </a:rPr>
              <a:t>(</a:t>
            </a:r>
            <a:r>
              <a:rPr lang="en-US" altLang="ja-JP" sz="2200" dirty="0" smtClean="0">
                <a:solidFill>
                  <a:srgbClr val="0000FF"/>
                </a:solidFill>
              </a:rPr>
              <a:t>( "</a:t>
            </a:r>
            <a:r>
              <a:rPr lang="ja-JP" altLang="en-US" sz="2200" dirty="0" smtClean="0">
                <a:solidFill>
                  <a:srgbClr val="0000FF"/>
                </a:solidFill>
              </a:rPr>
              <a:t>具有双前轮</a:t>
            </a:r>
            <a:r>
              <a:rPr lang="en-US" altLang="ja-JP" sz="2200" dirty="0" smtClean="0">
                <a:solidFill>
                  <a:srgbClr val="0000FF"/>
                </a:solidFill>
              </a:rPr>
              <a:t>" ) </a:t>
            </a:r>
            <a:r>
              <a:rPr lang="fr-CH" sz="2200" dirty="0" smtClean="0">
                <a:solidFill>
                  <a:srgbClr val="0000FF"/>
                </a:solidFill>
              </a:rPr>
              <a:t>OR (( "</a:t>
            </a:r>
            <a:r>
              <a:rPr lang="ja-JP" altLang="en-US" sz="2200" dirty="0" smtClean="0">
                <a:solidFill>
                  <a:srgbClr val="0000FF"/>
                </a:solidFill>
              </a:rPr>
              <a:t>两个</a:t>
            </a:r>
            <a:r>
              <a:rPr lang="en-US" altLang="ja-JP" sz="2200" dirty="0" smtClean="0">
                <a:solidFill>
                  <a:srgbClr val="0000FF"/>
                </a:solidFill>
              </a:rPr>
              <a:t>" </a:t>
            </a:r>
            <a:r>
              <a:rPr lang="fr-CH" sz="2200" dirty="0" smtClean="0">
                <a:solidFill>
                  <a:srgbClr val="0000FF"/>
                </a:solidFill>
              </a:rPr>
              <a:t>OR "</a:t>
            </a:r>
            <a:r>
              <a:rPr lang="ja-JP" altLang="en-US" sz="2200" dirty="0" smtClean="0">
                <a:solidFill>
                  <a:srgbClr val="0000FF"/>
                </a:solidFill>
              </a:rPr>
              <a:t>联体</a:t>
            </a:r>
            <a:r>
              <a:rPr lang="en-US" altLang="ja-JP" sz="2200" dirty="0" smtClean="0">
                <a:solidFill>
                  <a:srgbClr val="0000FF"/>
                </a:solidFill>
              </a:rPr>
              <a:t>" </a:t>
            </a:r>
            <a:r>
              <a:rPr lang="fr-CH" sz="2200" dirty="0" smtClean="0">
                <a:solidFill>
                  <a:srgbClr val="0000FF"/>
                </a:solidFill>
              </a:rPr>
              <a:t>OR "</a:t>
            </a:r>
            <a:r>
              <a:rPr lang="ja-JP" altLang="en-US" sz="2200" dirty="0" smtClean="0">
                <a:solidFill>
                  <a:srgbClr val="0000FF"/>
                </a:solidFill>
              </a:rPr>
              <a:t>式二</a:t>
            </a:r>
            <a:r>
              <a:rPr lang="en-US" altLang="ja-JP" sz="2200" dirty="0" smtClean="0">
                <a:solidFill>
                  <a:srgbClr val="0000FF"/>
                </a:solidFill>
              </a:rPr>
              <a:t>" </a:t>
            </a:r>
            <a:r>
              <a:rPr lang="fr-CH" sz="2200" dirty="0" smtClean="0">
                <a:solidFill>
                  <a:srgbClr val="0000FF"/>
                </a:solidFill>
              </a:rPr>
              <a:t>OR "</a:t>
            </a:r>
            <a:r>
              <a:rPr lang="ja-JP" altLang="en-US" sz="2200" dirty="0" smtClean="0">
                <a:solidFill>
                  <a:srgbClr val="0000FF"/>
                </a:solidFill>
              </a:rPr>
              <a:t>双重</a:t>
            </a:r>
            <a:r>
              <a:rPr lang="en-US" altLang="ja-JP" sz="2200" dirty="0" smtClean="0">
                <a:solidFill>
                  <a:srgbClr val="0000FF"/>
                </a:solidFill>
              </a:rPr>
              <a:t>" ) </a:t>
            </a:r>
            <a:r>
              <a:rPr lang="fr-CH" altLang="ja-JP" sz="2200" dirty="0" smtClean="0">
                <a:solidFill>
                  <a:srgbClr val="0000FF"/>
                </a:solidFill>
              </a:rPr>
              <a:t>NEAR1</a:t>
            </a:r>
            <a:r>
              <a:rPr lang="fr-CH" sz="2200" dirty="0" smtClean="0">
                <a:solidFill>
                  <a:srgbClr val="0000FF"/>
                </a:solidFill>
              </a:rPr>
              <a:t> "</a:t>
            </a:r>
            <a:r>
              <a:rPr lang="ja-JP" altLang="en-US" sz="2200" dirty="0" smtClean="0">
                <a:solidFill>
                  <a:srgbClr val="0000FF"/>
                </a:solidFill>
              </a:rPr>
              <a:t>前轮</a:t>
            </a:r>
            <a:r>
              <a:rPr lang="en-US" altLang="ja-JP" sz="2200" dirty="0" smtClean="0">
                <a:solidFill>
                  <a:srgbClr val="0000FF"/>
                </a:solidFill>
              </a:rPr>
              <a:t>" ) </a:t>
            </a:r>
            <a:r>
              <a:rPr lang="fr-CH" sz="2200" dirty="0" smtClean="0">
                <a:solidFill>
                  <a:srgbClr val="0000FF"/>
                </a:solidFill>
              </a:rPr>
              <a:t>OR ((( "</a:t>
            </a:r>
            <a:r>
              <a:rPr lang="ja-JP" altLang="en-US" sz="2200" dirty="0" smtClean="0">
                <a:solidFill>
                  <a:srgbClr val="0000FF"/>
                </a:solidFill>
              </a:rPr>
              <a:t>两个</a:t>
            </a:r>
            <a:r>
              <a:rPr lang="en-US" altLang="ja-JP" sz="2200" dirty="0" smtClean="0">
                <a:solidFill>
                  <a:srgbClr val="0000FF"/>
                </a:solidFill>
              </a:rPr>
              <a:t>" </a:t>
            </a:r>
            <a:r>
              <a:rPr lang="fr-CH" sz="2200" dirty="0" smtClean="0">
                <a:solidFill>
                  <a:srgbClr val="0000FF"/>
                </a:solidFill>
              </a:rPr>
              <a:t>OR "</a:t>
            </a:r>
            <a:r>
              <a:rPr lang="ja-JP" altLang="en-US" sz="2200" dirty="0" smtClean="0">
                <a:solidFill>
                  <a:srgbClr val="0000FF"/>
                </a:solidFill>
              </a:rPr>
              <a:t>联体</a:t>
            </a:r>
            <a:r>
              <a:rPr lang="en-US" altLang="ja-JP" sz="2200" dirty="0" smtClean="0">
                <a:solidFill>
                  <a:srgbClr val="0000FF"/>
                </a:solidFill>
              </a:rPr>
              <a:t>" </a:t>
            </a:r>
            <a:r>
              <a:rPr lang="fr-CH" sz="2200" dirty="0" smtClean="0">
                <a:solidFill>
                  <a:srgbClr val="0000FF"/>
                </a:solidFill>
              </a:rPr>
              <a:t>OR "</a:t>
            </a:r>
            <a:r>
              <a:rPr lang="ja-JP" altLang="en-US" sz="2200" dirty="0" smtClean="0">
                <a:solidFill>
                  <a:srgbClr val="0000FF"/>
                </a:solidFill>
              </a:rPr>
              <a:t>式二</a:t>
            </a:r>
            <a:r>
              <a:rPr lang="en-US" altLang="ja-JP" sz="2200" dirty="0" smtClean="0">
                <a:solidFill>
                  <a:srgbClr val="0000FF"/>
                </a:solidFill>
              </a:rPr>
              <a:t>" </a:t>
            </a:r>
            <a:r>
              <a:rPr lang="fr-CH" sz="2200" dirty="0" smtClean="0">
                <a:solidFill>
                  <a:srgbClr val="0000FF"/>
                </a:solidFill>
              </a:rPr>
              <a:t>OR "</a:t>
            </a:r>
            <a:r>
              <a:rPr lang="ja-JP" altLang="en-US" sz="2200" dirty="0" smtClean="0">
                <a:solidFill>
                  <a:srgbClr val="0000FF"/>
                </a:solidFill>
              </a:rPr>
              <a:t>双重</a:t>
            </a:r>
            <a:r>
              <a:rPr lang="en-US" altLang="ja-JP" sz="2200" dirty="0" smtClean="0">
                <a:solidFill>
                  <a:srgbClr val="0000FF"/>
                </a:solidFill>
              </a:rPr>
              <a:t>" ) </a:t>
            </a:r>
            <a:r>
              <a:rPr lang="fr-CH" sz="2200" dirty="0" smtClean="0">
                <a:solidFill>
                  <a:srgbClr val="0000FF"/>
                </a:solidFill>
              </a:rPr>
              <a:t>NEAR1 "</a:t>
            </a:r>
            <a:r>
              <a:rPr lang="ja-JP" altLang="en-US" sz="2200" dirty="0" smtClean="0">
                <a:solidFill>
                  <a:srgbClr val="0000FF"/>
                </a:solidFill>
              </a:rPr>
              <a:t>前部</a:t>
            </a:r>
            <a:r>
              <a:rPr lang="en-US" altLang="ja-JP" sz="2200" dirty="0" smtClean="0">
                <a:solidFill>
                  <a:srgbClr val="0000FF"/>
                </a:solidFill>
              </a:rPr>
              <a:t>") </a:t>
            </a:r>
            <a:r>
              <a:rPr lang="fr-CH" sz="2200" dirty="0" smtClean="0">
                <a:solidFill>
                  <a:srgbClr val="0000FF"/>
                </a:solidFill>
              </a:rPr>
              <a:t>NEAR1 "</a:t>
            </a:r>
            <a:r>
              <a:rPr lang="ja-JP" altLang="en-US" sz="2200" dirty="0" smtClean="0">
                <a:solidFill>
                  <a:srgbClr val="0000FF"/>
                </a:solidFill>
              </a:rPr>
              <a:t>车轮</a:t>
            </a:r>
            <a:r>
              <a:rPr lang="en-US" altLang="ja-JP" sz="2200" dirty="0" smtClean="0">
                <a:solidFill>
                  <a:srgbClr val="0000FF"/>
                </a:solidFill>
              </a:rPr>
              <a:t>" )</a:t>
            </a:r>
            <a:r>
              <a:rPr lang="en-US" altLang="zh-CN" sz="2200" dirty="0" smtClean="0">
                <a:solidFill>
                  <a:srgbClr val="0000FF"/>
                </a:solidFill>
              </a:rPr>
              <a:t>)</a:t>
            </a:r>
            <a:r>
              <a:rPr lang="en-US" altLang="zh-CN" sz="2200" dirty="0" smtClean="0"/>
              <a:t> </a:t>
            </a:r>
          </a:p>
          <a:p>
            <a:pPr marL="0" indent="0">
              <a:buNone/>
            </a:pPr>
            <a:r>
              <a:rPr lang="fr-CH" sz="2200" dirty="0" smtClean="0"/>
              <a:t>AND</a:t>
            </a:r>
          </a:p>
          <a:p>
            <a:pPr marL="0" indent="0">
              <a:buNone/>
            </a:pPr>
            <a:r>
              <a:rPr lang="fr-CH" sz="2200" dirty="0" smtClean="0"/>
              <a:t> </a:t>
            </a:r>
            <a:r>
              <a:rPr lang="fr-CH" sz="2200" dirty="0" smtClean="0">
                <a:solidFill>
                  <a:srgbClr val="00B050"/>
                </a:solidFill>
              </a:rPr>
              <a:t>("</a:t>
            </a:r>
            <a:r>
              <a:rPr lang="ja-JP" altLang="en-US" sz="2200" dirty="0" smtClean="0">
                <a:solidFill>
                  <a:srgbClr val="00B050"/>
                </a:solidFill>
              </a:rPr>
              <a:t>摩托车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滑板车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踏板车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助力车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滑行车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机动车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电动自行车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助动车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自行摩托车动力机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两轮摩托车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机动二轮车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助动自行车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辅助自行车</a:t>
            </a:r>
            <a:r>
              <a:rPr lang="en-US" altLang="ja-JP" sz="2200" dirty="0" smtClean="0">
                <a:solidFill>
                  <a:srgbClr val="00B050"/>
                </a:solidFill>
              </a:rPr>
              <a:t>" </a:t>
            </a:r>
            <a:r>
              <a:rPr lang="fr-CH" sz="2200" dirty="0" smtClean="0">
                <a:solidFill>
                  <a:srgbClr val="00B050"/>
                </a:solidFill>
              </a:rPr>
              <a:t>OR "</a:t>
            </a:r>
            <a:r>
              <a:rPr lang="ja-JP" altLang="en-US" sz="2200" dirty="0" smtClean="0">
                <a:solidFill>
                  <a:srgbClr val="00B050"/>
                </a:solidFill>
              </a:rPr>
              <a:t>跨乘式车辆</a:t>
            </a:r>
            <a:r>
              <a:rPr lang="en-US" altLang="ja-JP" sz="2200" dirty="0" smtClean="0">
                <a:solidFill>
                  <a:srgbClr val="00B050"/>
                </a:solidFill>
              </a:rPr>
              <a:t>")</a:t>
            </a:r>
            <a:r>
              <a:rPr lang="en-US" altLang="ja-JP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1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4: Copy/</a:t>
            </a:r>
            <a:r>
              <a:rPr lang="fr-CH" dirty="0" err="1" smtClean="0"/>
              <a:t>paste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r>
              <a:rPr lang="fr-CH" dirty="0" smtClean="0"/>
              <a:t> in PATENTSCOPE to </a:t>
            </a:r>
            <a:r>
              <a:rPr lang="fr-CH" dirty="0" err="1" smtClean="0"/>
              <a:t>execute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endParaRPr lang="en-US" dirty="0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0632"/>
            <a:ext cx="8446029" cy="423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964338" y="5949280"/>
            <a:ext cx="18561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8" y="395288"/>
            <a:ext cx="8136727" cy="64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4463" y="442913"/>
            <a:ext cx="6315075" cy="5972175"/>
            <a:chOff x="1414463" y="442913"/>
            <a:chExt cx="6315075" cy="5972175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463" y="442913"/>
              <a:ext cx="6315075" cy="597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4499992" y="5805264"/>
              <a:ext cx="194421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408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4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0538" y="676275"/>
            <a:ext cx="8162925" cy="5505450"/>
            <a:chOff x="490538" y="676275"/>
            <a:chExt cx="8162925" cy="550545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8" y="676275"/>
              <a:ext cx="8162925" cy="550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83568" y="1052736"/>
              <a:ext cx="158417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408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2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71588"/>
            <a:ext cx="6324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643657"/>
            <a:ext cx="8077200" cy="5619750"/>
            <a:chOff x="395536" y="643657"/>
            <a:chExt cx="8077200" cy="5619750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43657"/>
              <a:ext cx="8077200" cy="561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580112" y="836712"/>
              <a:ext cx="194421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408C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7607"/>
            <a:ext cx="5383113" cy="633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3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BO" smtClean="0"/>
              <a:t>COMPLEX QUERIES</a:t>
            </a:r>
          </a:p>
        </p:txBody>
      </p:sp>
      <p:pic>
        <p:nvPicPr>
          <p:cNvPr id="14339" name="Picture 2" descr="http://www.scottcochrane.com/wp-content/uploads/2011/08/Complex-Ball-Shape-Magic-Rubik-39-s-Cube-Puzzle-Toy-Multicolor-63417659934151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50950"/>
            <a:ext cx="56165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Slides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00" b="1" smtClean="0">
                <a:latin typeface="Times New Roman" pitchFamily="18" charset="0"/>
                <a:cs typeface="Times New Roman" pitchFamily="18" charset="0"/>
                <a:hlinkClick r:id="rId3"/>
              </a:rPr>
              <a:t>www.wipo.int/patentscope/en/webinar/index.html</a:t>
            </a:r>
            <a:endParaRPr lang="en-US" sz="31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55558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76200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6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Retrospective</a:t>
            </a:r>
            <a:r>
              <a:rPr lang="fr-CH" dirty="0" smtClean="0"/>
              <a:t> of 2014: </a:t>
            </a:r>
            <a:r>
              <a:rPr lang="fr-CH" dirty="0" err="1" smtClean="0"/>
              <a:t>December</a:t>
            </a:r>
            <a:r>
              <a:rPr lang="fr-CH" dirty="0" smtClean="0"/>
              <a:t> 9 and </a:t>
            </a:r>
            <a:r>
              <a:rPr lang="fr-CH" dirty="0" smtClean="0"/>
              <a:t>11</a:t>
            </a:r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r>
              <a:rPr lang="es-BO" dirty="0">
                <a:hlinkClick r:id="rId2"/>
              </a:rPr>
              <a:t>http://www.wipo.int/patentscope/en/webinar</a:t>
            </a:r>
            <a:r>
              <a:rPr lang="es-BO" dirty="0" smtClean="0">
                <a:hlinkClick r:id="rId2"/>
              </a:rPr>
              <a:t>/</a:t>
            </a:r>
            <a:r>
              <a:rPr lang="es-BO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224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4" name="Picture -1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9" y="1509713"/>
            <a:ext cx="83724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7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885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12360" y="3356992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080119" cy="6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4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template_english-4</Template>
  <TotalTime>0</TotalTime>
  <Words>814</Words>
  <Application>Microsoft Office PowerPoint</Application>
  <PresentationFormat>On-screen Show (4:3)</PresentationFormat>
  <Paragraphs>221</Paragraphs>
  <Slides>73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template_english-4</vt:lpstr>
      <vt:lpstr>PowerPoint Presentation</vt:lpstr>
      <vt:lpstr>Agenda</vt:lpstr>
      <vt:lpstr>PowerPoint Presentation</vt:lpstr>
      <vt:lpstr>New collection: Germany</vt:lpstr>
      <vt:lpstr>PowerPoint Presentation</vt:lpstr>
      <vt:lpstr>PATENTSCOPE account</vt:lpstr>
      <vt:lpstr>COMPLEX QUERIES</vt:lpstr>
      <vt:lpstr>Advanced search interface</vt:lpstr>
      <vt:lpstr>Help</vt:lpstr>
      <vt:lpstr>Tooltip help</vt:lpstr>
      <vt:lpstr>Question mark help</vt:lpstr>
      <vt:lpstr>Advanced search interface</vt:lpstr>
      <vt:lpstr>Stem</vt:lpstr>
      <vt:lpstr>Stemming</vt:lpstr>
      <vt:lpstr>Stemming - example</vt:lpstr>
      <vt:lpstr>PowerPoint Presentation</vt:lpstr>
      <vt:lpstr>Stemming - example</vt:lpstr>
      <vt:lpstr>Advanced search interface</vt:lpstr>
      <vt:lpstr>Advanced search interface</vt:lpstr>
      <vt:lpstr>Search syntax</vt:lpstr>
      <vt:lpstr>Wildcards – truncation: ? *</vt:lpstr>
      <vt:lpstr>Boolean operators</vt:lpstr>
      <vt:lpstr>Proximity: NEAR = ~5</vt:lpstr>
      <vt:lpstr>Proximity: before</vt:lpstr>
      <vt:lpstr>Fuzzy searches     </vt:lpstr>
      <vt:lpstr>Grouping/nesting</vt:lpstr>
      <vt:lpstr>Grouping/nesting</vt:lpstr>
      <vt:lpstr>Date search</vt:lpstr>
      <vt:lpstr>^ caret = weighting factor</vt:lpstr>
      <vt:lpstr>Search fields</vt:lpstr>
      <vt:lpstr>Examples</vt:lpstr>
      <vt:lpstr>Fields rules</vt:lpstr>
      <vt:lpstr>Fields: golden rules</vt:lpstr>
      <vt:lpstr>Date search</vt:lpstr>
      <vt:lpstr>Example: IPC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Example: national phase entry</vt:lpstr>
      <vt:lpstr>Searching with CLIR</vt:lpstr>
      <vt:lpstr>How to search using CLIR - example</vt:lpstr>
      <vt:lpstr>Example – automatic mode</vt:lpstr>
      <vt:lpstr>PowerPoint Presentation</vt:lpstr>
      <vt:lpstr>Result</vt:lpstr>
      <vt:lpstr>PowerPoint Presentation</vt:lpstr>
      <vt:lpstr>PowerPoint Presentation</vt:lpstr>
      <vt:lpstr>PowerPoint Presentation</vt:lpstr>
      <vt:lpstr>Example - supervised</vt:lpstr>
      <vt:lpstr>Technical fields</vt:lpstr>
      <vt:lpstr>Variants</vt:lpstr>
      <vt:lpstr>Translations</vt:lpstr>
      <vt:lpstr>Check and edit in Google Translate</vt:lpstr>
      <vt:lpstr>Checking: IPC</vt:lpstr>
      <vt:lpstr>PowerPoint Presentation</vt:lpstr>
      <vt:lpstr>How to search Chinese full text data?</vt:lpstr>
      <vt:lpstr>Step 1: Define the search strategy</vt:lpstr>
      <vt:lpstr>Step 2: use PATENTSCOPE CLIR</vt:lpstr>
      <vt:lpstr>Step 3: Assembling the query</vt:lpstr>
      <vt:lpstr>Step 4: Copy/paste your query in PATENTSCOPE to execute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Slides</vt:lpstr>
      <vt:lpstr>PowerPoint Presentation</vt:lpstr>
      <vt:lpstr>Next webinar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2014-11-27T13:39:05Z</dcterms:created>
  <dcterms:modified xsi:type="dcterms:W3CDTF">2014-11-27T13:39:55Z</dcterms:modified>
</cp:coreProperties>
</file>