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8" r:id="rId88"/>
    <p:sldId id="349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image" Target="../media/image8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i="1" dirty="0" smtClean="0"/>
              <a:t>DP:Last3Days</a:t>
            </a:r>
            <a:r>
              <a:rPr lang="es-BO" sz="1200" dirty="0" smtClean="0"/>
              <a:t> --&gt;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record </a:t>
            </a:r>
            <a:r>
              <a:rPr lang="es-BO" sz="1200" dirty="0" err="1" smtClean="0"/>
              <a:t>that</a:t>
            </a:r>
            <a:r>
              <a:rPr lang="es-BO" sz="1200" dirty="0" smtClean="0"/>
              <a:t> </a:t>
            </a:r>
            <a:r>
              <a:rPr lang="es-BO" sz="1200" dirty="0" err="1" smtClean="0"/>
              <a:t>were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by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national</a:t>
            </a:r>
            <a:r>
              <a:rPr lang="es-BO" sz="1200" dirty="0" smtClean="0"/>
              <a:t>/</a:t>
            </a:r>
            <a:r>
              <a:rPr lang="es-BO" sz="1200" dirty="0" err="1" smtClean="0"/>
              <a:t>international</a:t>
            </a:r>
            <a:r>
              <a:rPr lang="es-BO" sz="1200" dirty="0" smtClean="0"/>
              <a:t> </a:t>
            </a:r>
            <a:r>
              <a:rPr lang="es-BO" sz="1200" dirty="0" err="1" smtClean="0"/>
              <a:t>authority</a:t>
            </a:r>
            <a:r>
              <a:rPr lang="es-BO" sz="1200" dirty="0" smtClean="0"/>
              <a:t> in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3 </a:t>
            </a:r>
            <a:r>
              <a:rPr lang="es-BO" sz="1200" dirty="0" err="1" smtClean="0"/>
              <a:t>days</a:t>
            </a:r>
            <a:r>
              <a:rPr lang="es-BO" sz="1200" dirty="0" smtClean="0"/>
              <a:t/>
            </a:r>
            <a:br>
              <a:rPr lang="es-BO" sz="1200" dirty="0" smtClean="0"/>
            </a:b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dirty="0" err="1" smtClean="0"/>
              <a:t>Last</a:t>
            </a:r>
            <a:r>
              <a:rPr lang="es-BO" sz="1200" dirty="0" smtClean="0"/>
              <a:t> </a:t>
            </a:r>
            <a:r>
              <a:rPr lang="es-BO" sz="1200" dirty="0" err="1" smtClean="0"/>
              <a:t>Publications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Also</a:t>
            </a:r>
            <a:r>
              <a:rPr lang="es-BO" sz="1200" dirty="0" smtClean="0"/>
              <a:t>,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following</a:t>
            </a:r>
            <a:r>
              <a:rPr lang="es-BO" sz="1200" dirty="0" smtClean="0"/>
              <a:t> </a:t>
            </a:r>
            <a:r>
              <a:rPr lang="es-BO" sz="1200" dirty="0" err="1" smtClean="0"/>
              <a:t>query</a:t>
            </a:r>
            <a:r>
              <a:rPr lang="es-BO" sz="1200" dirty="0" smtClean="0"/>
              <a:t>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PCT </a:t>
            </a:r>
            <a:r>
              <a:rPr lang="es-BO" sz="1200" dirty="0" err="1" smtClean="0"/>
              <a:t>applications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time, </a:t>
            </a:r>
            <a:r>
              <a:rPr lang="es-BO" sz="1200" dirty="0" err="1" smtClean="0"/>
              <a:t>very</a:t>
            </a:r>
            <a:r>
              <a:rPr lang="es-BO" sz="1200" dirty="0" smtClean="0"/>
              <a:t> </a:t>
            </a:r>
            <a:r>
              <a:rPr lang="es-BO" sz="1200" dirty="0" err="1" smtClean="0"/>
              <a:t>useful</a:t>
            </a:r>
            <a:r>
              <a:rPr lang="es-BO" sz="1200" dirty="0" smtClean="0"/>
              <a:t> </a:t>
            </a:r>
            <a:r>
              <a:rPr lang="es-BO" sz="1200" dirty="0" err="1" smtClean="0"/>
              <a:t>for</a:t>
            </a:r>
            <a:r>
              <a:rPr lang="es-BO" sz="1200" dirty="0" smtClean="0"/>
              <a:t> </a:t>
            </a:r>
            <a:r>
              <a:rPr lang="es-BO" sz="1200" dirty="0" err="1" smtClean="0"/>
              <a:t>implementing</a:t>
            </a:r>
            <a:r>
              <a:rPr lang="es-BO" sz="1200" dirty="0" smtClean="0"/>
              <a:t> RSS </a:t>
            </a:r>
            <a:r>
              <a:rPr lang="es-BO" sz="1200" dirty="0" err="1" smtClean="0"/>
              <a:t>queries</a:t>
            </a:r>
            <a:r>
              <a:rPr lang="es-BO" sz="1200" dirty="0" smtClean="0"/>
              <a:t>:</a:t>
            </a:r>
          </a:p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86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87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88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15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95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6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6.png"/><Relationship Id="rId4" Type="http://schemas.openxmlformats.org/officeDocument/2006/relationships/audio" Target="../media/audio1.wav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t/5339380573171764740" TargetMode="External"/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2.png"/><Relationship Id="rId4" Type="http://schemas.openxmlformats.org/officeDocument/2006/relationships/oleObject" Target="../embeddings/oleObject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5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November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2016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9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cons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9690"/>
            <a:ext cx="959519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114800" y="2551247"/>
            <a:ext cx="34290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817947"/>
            <a:ext cx="685800" cy="136829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35316" cy="27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660232" y="1988840"/>
            <a:ext cx="36004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4038"/>
            <a:ext cx="9096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05800" y="2514600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4044065"/>
            <a:ext cx="1739874" cy="1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0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9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List of IPC codes</a:t>
            </a:r>
          </a:p>
          <a:p>
            <a:pPr lvl="1"/>
            <a:r>
              <a:rPr lang="fr-CH" dirty="0" smtClean="0"/>
              <a:t>List of countries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7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Complex queries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3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076056" y="1484784"/>
            <a:ext cx="360040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187624" y="3861048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24013"/>
            <a:ext cx="80962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283968" y="4005064"/>
            <a:ext cx="720080" cy="36004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8" y="3429000"/>
            <a:ext cx="6096000" cy="266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9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 syntax</a:t>
            </a:r>
          </a:p>
          <a:p>
            <a:r>
              <a:rPr lang="en-US" altLang="en-US" dirty="0" smtClean="0"/>
              <a:t>Search </a:t>
            </a:r>
            <a:r>
              <a:rPr lang="en-US" altLang="en-US" dirty="0"/>
              <a:t>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12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</a:t>
            </a:r>
            <a:r>
              <a:rPr lang="fr-CH" dirty="0" err="1" smtClean="0"/>
              <a:t>search</a:t>
            </a:r>
            <a:r>
              <a:rPr lang="fr-CH" dirty="0" smtClean="0"/>
              <a:t> interface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To </a:t>
            </a:r>
            <a:r>
              <a:rPr lang="fr-CH" dirty="0" err="1" smtClean="0"/>
              <a:t>expand</a:t>
            </a:r>
            <a:r>
              <a:rPr lang="fr-CH" dirty="0" smtClean="0"/>
              <a:t> and/or </a:t>
            </a:r>
            <a:r>
              <a:rPr lang="fr-CH" dirty="0" err="1" smtClean="0"/>
              <a:t>limit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:</a:t>
            </a:r>
          </a:p>
          <a:p>
            <a:endParaRPr lang="fr-CH" dirty="0"/>
          </a:p>
          <a:p>
            <a:pPr lvl="1"/>
            <a:r>
              <a:rPr lang="fr-CH" dirty="0" err="1" smtClean="0"/>
              <a:t>Syntax</a:t>
            </a:r>
            <a:endParaRPr lang="fr-CH" dirty="0" smtClean="0"/>
          </a:p>
          <a:p>
            <a:pPr lvl="2"/>
            <a:r>
              <a:rPr lang="fr-CH" dirty="0" err="1" smtClean="0"/>
              <a:t>Words</a:t>
            </a:r>
            <a:endParaRPr lang="fr-CH" dirty="0" smtClean="0"/>
          </a:p>
          <a:p>
            <a:pPr lvl="2"/>
            <a:r>
              <a:rPr lang="fr-CH" dirty="0" err="1" smtClean="0"/>
              <a:t>Combination</a:t>
            </a:r>
            <a:r>
              <a:rPr lang="fr-CH" dirty="0" smtClean="0"/>
              <a:t> of </a:t>
            </a:r>
            <a:r>
              <a:rPr lang="fr-CH" dirty="0" err="1" smtClean="0"/>
              <a:t>words</a:t>
            </a:r>
            <a:endParaRPr lang="fr-CH" dirty="0" smtClean="0"/>
          </a:p>
          <a:p>
            <a:pPr lvl="2"/>
            <a:endParaRPr lang="fr-CH" dirty="0"/>
          </a:p>
          <a:p>
            <a:pPr marL="457200" lvl="2" indent="457200"/>
            <a:r>
              <a:rPr lang="fr-CH" dirty="0" smtClean="0"/>
              <a:t>Fields</a:t>
            </a:r>
          </a:p>
          <a:p>
            <a:pPr marL="914400" lvl="3" indent="457200"/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in a patent document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syntax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382000" cy="46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2209800" y="3176587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95513"/>
            <a:ext cx="8905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09800" y="3276600"/>
            <a:ext cx="685800" cy="40481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0"/>
            <a:ext cx="8953500" cy="802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90600" y="76200"/>
            <a:ext cx="5334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46484" y="2888933"/>
            <a:ext cx="533400" cy="35718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681412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42034" y="3733800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Complex queries:</a:t>
            </a:r>
          </a:p>
          <a:p>
            <a:pPr lvl="1"/>
            <a:r>
              <a:rPr lang="fr-CH" dirty="0"/>
              <a:t>Interfaces</a:t>
            </a:r>
          </a:p>
          <a:p>
            <a:pPr lvl="1"/>
            <a:r>
              <a:rPr lang="fr-CH" dirty="0" err="1"/>
              <a:t>Search</a:t>
            </a:r>
            <a:r>
              <a:rPr lang="fr-CH" dirty="0"/>
              <a:t> </a:t>
            </a:r>
            <a:r>
              <a:rPr lang="fr-CH" dirty="0" err="1"/>
              <a:t>syntax</a:t>
            </a:r>
            <a:endParaRPr lang="fr-CH" dirty="0"/>
          </a:p>
          <a:p>
            <a:pPr lvl="1"/>
            <a:r>
              <a:rPr lang="fr-CH" dirty="0"/>
              <a:t>Field </a:t>
            </a:r>
            <a:r>
              <a:rPr lang="fr-CH" dirty="0" err="1" smtClean="0"/>
              <a:t>definition</a:t>
            </a:r>
            <a:endParaRPr lang="fr-CH" dirty="0" smtClean="0"/>
          </a:p>
          <a:p>
            <a:pPr lvl="1"/>
            <a:r>
              <a:rPr lang="fr-CH" dirty="0" smtClean="0"/>
              <a:t>Interface </a:t>
            </a:r>
            <a:r>
              <a:rPr lang="fr-CH" dirty="0" err="1" smtClean="0"/>
              <a:t>combination</a:t>
            </a:r>
            <a:endParaRPr lang="fr-CH" dirty="0" smtClean="0"/>
          </a:p>
          <a:p>
            <a:pPr marL="0" lvl="1" indent="457200"/>
            <a:r>
              <a:rPr lang="fr-CH" dirty="0" err="1"/>
              <a:t>Next</a:t>
            </a:r>
            <a:r>
              <a:rPr lang="fr-CH" dirty="0"/>
              <a:t> </a:t>
            </a:r>
            <a:r>
              <a:rPr lang="fr-CH" dirty="0" err="1" smtClean="0"/>
              <a:t>webinar</a:t>
            </a:r>
            <a:endParaRPr lang="fr-CH" dirty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89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86000" y="3352800"/>
            <a:ext cx="609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47675"/>
            <a:ext cx="8963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533400"/>
            <a:ext cx="457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6600" y="41148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45" y="1968190"/>
            <a:ext cx="939642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9634"/>
            <a:ext cx="8963025" cy="6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81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use </a:t>
            </a:r>
            <a:r>
              <a:rPr lang="fr-CH" dirty="0" err="1" smtClean="0"/>
              <a:t>wildcards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uncertainty, plural, tenses: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/>
              <a:t>vs. </a:t>
            </a:r>
            <a:r>
              <a:rPr lang="en-US" dirty="0" smtClean="0"/>
              <a:t>tire</a:t>
            </a:r>
          </a:p>
          <a:p>
            <a:pPr marL="0" indent="0">
              <a:buNone/>
            </a:pPr>
            <a:r>
              <a:rPr lang="en-US" dirty="0" smtClean="0"/>
              <a:t>      	t*re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color </a:t>
            </a:r>
            <a:r>
              <a:rPr lang="en-US" dirty="0"/>
              <a:t>vs. </a:t>
            </a:r>
            <a:r>
              <a:rPr lang="en-US" dirty="0" err="1" smtClean="0"/>
              <a:t>colour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col*;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Uncertainty of foreign words:  University vs </a:t>
            </a:r>
            <a:r>
              <a:rPr lang="en-US" dirty="0" err="1"/>
              <a:t>Universität</a:t>
            </a:r>
            <a:r>
              <a:rPr lang="en-US" dirty="0"/>
              <a:t>        	</a:t>
            </a:r>
            <a:r>
              <a:rPr lang="en-US" dirty="0" err="1"/>
              <a:t>Universit</a:t>
            </a:r>
            <a:r>
              <a:rPr lang="en-US" dirty="0"/>
              <a:t>* Stuttgart).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electric </a:t>
            </a:r>
            <a:r>
              <a:rPr lang="en-US" dirty="0"/>
              <a:t>vs. </a:t>
            </a:r>
            <a:r>
              <a:rPr lang="en-US" dirty="0" smtClean="0"/>
              <a:t>electricity 	</a:t>
            </a:r>
            <a:r>
              <a:rPr lang="en-US" dirty="0" err="1" smtClean="0"/>
              <a:t>electri</a:t>
            </a:r>
            <a:r>
              <a:rPr lang="en-US" dirty="0" smtClean="0"/>
              <a:t>*; 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892098" y="19050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851210" y="32766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03610" y="4495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985025" y="5791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sure to think through the logic results before doing this as you may get unwanted words - for example: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might want </a:t>
            </a:r>
            <a:r>
              <a:rPr lang="en-US" i="1" dirty="0"/>
              <a:t>navy</a:t>
            </a:r>
            <a:r>
              <a:rPr lang="en-US" dirty="0"/>
              <a:t>, </a:t>
            </a:r>
            <a:r>
              <a:rPr lang="en-US" i="1" dirty="0"/>
              <a:t>navies</a:t>
            </a:r>
            <a:r>
              <a:rPr lang="en-US" dirty="0"/>
              <a:t> or </a:t>
            </a:r>
            <a:r>
              <a:rPr lang="en-US" i="1" dirty="0"/>
              <a:t>naval</a:t>
            </a:r>
            <a:r>
              <a:rPr lang="en-US" dirty="0"/>
              <a:t> so you decide to try NAV* as the root but you will also get </a:t>
            </a:r>
            <a:r>
              <a:rPr lang="en-US" i="1" dirty="0"/>
              <a:t>navigating</a:t>
            </a:r>
            <a:r>
              <a:rPr lang="en-US" dirty="0"/>
              <a:t>, </a:t>
            </a:r>
            <a:r>
              <a:rPr lang="en-US" i="1" dirty="0"/>
              <a:t>navigation</a:t>
            </a:r>
            <a:r>
              <a:rPr lang="en-US" dirty="0"/>
              <a:t>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are looking for </a:t>
            </a:r>
            <a:r>
              <a:rPr lang="en-US" i="1" dirty="0" smtClean="0"/>
              <a:t>electricity</a:t>
            </a:r>
            <a:r>
              <a:rPr lang="en-US" dirty="0" smtClean="0"/>
              <a:t> or </a:t>
            </a:r>
            <a:r>
              <a:rPr lang="en-US" i="1" dirty="0" smtClean="0"/>
              <a:t>electric</a:t>
            </a:r>
            <a:r>
              <a:rPr lang="en-US" dirty="0" smtClean="0"/>
              <a:t> </a:t>
            </a:r>
            <a:r>
              <a:rPr lang="en-US" dirty="0"/>
              <a:t>so you decide to try </a:t>
            </a:r>
            <a:r>
              <a:rPr lang="en-US" dirty="0" smtClean="0"/>
              <a:t>ELECT* </a:t>
            </a:r>
            <a:r>
              <a:rPr lang="en-US" dirty="0"/>
              <a:t>as the root/stem but you will also get </a:t>
            </a:r>
            <a:r>
              <a:rPr lang="en-US" i="1" dirty="0" smtClean="0"/>
              <a:t>electoral</a:t>
            </a:r>
            <a:r>
              <a:rPr lang="en-US" dirty="0" smtClean="0"/>
              <a:t>, </a:t>
            </a:r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How to combine </a:t>
            </a:r>
            <a:r>
              <a:rPr lang="fr-CH" dirty="0" err="1" smtClean="0"/>
              <a:t>those</a:t>
            </a:r>
            <a:r>
              <a:rPr lang="fr-CH" dirty="0" smtClean="0"/>
              <a:t>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638800"/>
          </a:xfrm>
        </p:spPr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logic</a:t>
            </a:r>
            <a:endParaRPr lang="fr-CH" dirty="0" smtClean="0"/>
          </a:p>
          <a:p>
            <a:pPr lvl="1"/>
            <a:r>
              <a:rPr lang="fr-CH" sz="1400" dirty="0" smtClean="0"/>
              <a:t>AND</a:t>
            </a:r>
          </a:p>
          <a:p>
            <a:pPr lvl="1"/>
            <a:r>
              <a:rPr lang="fr-CH" sz="1400" dirty="0" smtClean="0"/>
              <a:t>OR</a:t>
            </a:r>
          </a:p>
          <a:p>
            <a:pPr lvl="1"/>
            <a:r>
              <a:rPr lang="fr-CH" sz="1400" dirty="0" smtClean="0"/>
              <a:t>ANDNOT</a:t>
            </a:r>
          </a:p>
          <a:p>
            <a:pPr lvl="1"/>
            <a:r>
              <a:rPr lang="fr-CH" sz="1400" dirty="0" smtClean="0"/>
              <a:t>NOT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fr-CH" dirty="0" smtClean="0"/>
          </a:p>
          <a:p>
            <a:pPr marL="400050" lvl="2" indent="457200"/>
            <a:r>
              <a:rPr lang="fr-CH" sz="1400" dirty="0" smtClean="0"/>
              <a:t>NEAR</a:t>
            </a:r>
          </a:p>
          <a:p>
            <a:pPr marL="400050" lvl="2" indent="457200"/>
            <a:r>
              <a:rPr lang="fr-CH" sz="1400" dirty="0" smtClean="0"/>
              <a:t>BEFORE</a:t>
            </a:r>
          </a:p>
          <a:p>
            <a:pPr marL="400050" lvl="2" indent="0">
              <a:buNone/>
            </a:pPr>
            <a:endParaRPr lang="fr-CH" dirty="0" smtClean="0"/>
          </a:p>
          <a:p>
            <a:pPr marL="400050" lvl="2" indent="-400050"/>
            <a:r>
              <a:rPr lang="fr-CH" dirty="0" err="1" smtClean="0"/>
              <a:t>Weighting</a:t>
            </a:r>
            <a:r>
              <a:rPr lang="fr-CH" dirty="0" smtClean="0"/>
              <a:t> factor</a:t>
            </a:r>
          </a:p>
          <a:p>
            <a:pPr marL="0" lvl="2" indent="0">
              <a:buNone/>
            </a:pPr>
            <a:endParaRPr lang="fr-CH" dirty="0" smtClean="0"/>
          </a:p>
          <a:p>
            <a:pPr marL="400050" lvl="2" indent="-400050"/>
            <a:r>
              <a:rPr lang="fr-CH" dirty="0" err="1" smtClean="0"/>
              <a:t>Grouping</a:t>
            </a:r>
            <a:r>
              <a:rPr lang="fr-CH" dirty="0" smtClean="0"/>
              <a:t>/</a:t>
            </a:r>
            <a:r>
              <a:rPr lang="fr-CH" dirty="0" err="1" smtClean="0"/>
              <a:t>nesting</a:t>
            </a:r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Complex queries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“complexity” of queries will depend 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Experience level </a:t>
            </a:r>
            <a:endParaRPr lang="en-US" dirty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0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lvl="1"/>
            <a:r>
              <a:rPr lang="fr-CH" dirty="0" smtClean="0"/>
              <a:t>bicycle 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457200"/>
            <a:r>
              <a:rPr lang="fr-CH" dirty="0" smtClean="0"/>
              <a:t>NOT(car 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298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Narrow, broad and related terms grouped together in proximity and related to other groups of terms expressing functionality or </a:t>
            </a:r>
            <a:r>
              <a:rPr lang="en-US" dirty="0" smtClean="0"/>
              <a:t>application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fr-CH" dirty="0" smtClean="0"/>
              <a:t>Are 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in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?</a:t>
            </a:r>
          </a:p>
          <a:p>
            <a:r>
              <a:rPr lang="fr-CH" dirty="0" smtClean="0"/>
              <a:t>Are </a:t>
            </a:r>
            <a:r>
              <a:rPr lang="fr-CH" dirty="0" err="1" smtClean="0"/>
              <a:t>any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excluded</a:t>
            </a:r>
            <a:r>
              <a:rPr lang="fr-CH" dirty="0" smtClean="0"/>
              <a:t>?</a:t>
            </a:r>
          </a:p>
          <a:p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near</a:t>
            </a:r>
            <a:r>
              <a:rPr lang="fr-CH" dirty="0" smtClean="0"/>
              <a:t>? How </a:t>
            </a:r>
            <a:r>
              <a:rPr lang="fr-CH" dirty="0" err="1" smtClean="0"/>
              <a:t>near</a:t>
            </a:r>
            <a:r>
              <a:rPr lang="fr-CH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endParaRPr lang="fr-CH" dirty="0" smtClean="0"/>
          </a:p>
          <a:p>
            <a:endParaRPr lang="fr-CH" dirty="0"/>
          </a:p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NEAR2 = 2 </a:t>
            </a:r>
            <a:r>
              <a:rPr lang="fr-CH" dirty="0" err="1" smtClean="0"/>
              <a:t>defines</a:t>
            </a:r>
            <a:r>
              <a:rPr lang="fr-CH" dirty="0" smtClean="0"/>
              <a:t> the maximum </a:t>
            </a:r>
            <a:r>
              <a:rPr lang="fr-CH" dirty="0" err="1" smtClean="0"/>
              <a:t>number</a:t>
            </a:r>
            <a:r>
              <a:rPr lang="fr-CH" dirty="0" smtClean="0"/>
              <a:t> 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carbon AND wheel       118,828 results</a:t>
            </a:r>
          </a:p>
          <a:p>
            <a:endParaRPr lang="en-US" dirty="0"/>
          </a:p>
          <a:p>
            <a:r>
              <a:rPr lang="en-US" dirty="0"/>
              <a:t>"wheels made of carbon</a:t>
            </a:r>
            <a:r>
              <a:rPr lang="en-US" dirty="0" smtClean="0"/>
              <a:t>",</a:t>
            </a:r>
          </a:p>
          <a:p>
            <a:r>
              <a:rPr lang="en-US" dirty="0" smtClean="0"/>
              <a:t> </a:t>
            </a:r>
            <a:r>
              <a:rPr lang="en-US" dirty="0"/>
              <a:t>"carbon may be used to make said </a:t>
            </a:r>
            <a:r>
              <a:rPr lang="en-US" dirty="0" smtClean="0"/>
              <a:t>wheel“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carbon NEAR10 wheel         3.020 results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3203848" y="3277742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885790" y="5457924"/>
            <a:ext cx="360040" cy="144016"/>
          </a:xfrm>
          <a:prstGeom prst="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539552" y="1772816"/>
            <a:ext cx="5328592" cy="43204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499241" y="3133726"/>
            <a:ext cx="5328592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9996" y="5263376"/>
            <a:ext cx="5785048" cy="432048"/>
          </a:xfrm>
          <a:prstGeom prst="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4" name="Picture 2" descr="Control Tech Clincher 451 Series Full Carbon Wheel for Foldering Bike, Black, 20-I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152400"/>
            <a:ext cx="3819525" cy="32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58797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791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2133600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410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200400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28800" y="6096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352800" y="5334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6858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685800"/>
            <a:ext cx="533400" cy="304800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371"/>
            <a:ext cx="8229600" cy="548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914400" y="5029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766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0100" y="1524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0"/>
            <a:ext cx="8705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9" y="990600"/>
            <a:ext cx="8991600" cy="52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219200" y="1066219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Q:Would </a:t>
            </a:r>
            <a:r>
              <a:rPr lang="fr-CH" sz="2800" dirty="0" err="1" smtClean="0">
                <a:solidFill>
                  <a:srgbClr val="0070C0"/>
                </a:solidFill>
              </a:rPr>
              <a:t>consider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yourself</a:t>
            </a:r>
            <a:r>
              <a:rPr lang="fr-CH" sz="2800" dirty="0" smtClean="0">
                <a:solidFill>
                  <a:srgbClr val="0070C0"/>
                </a:solidFill>
              </a:rPr>
              <a:t> as 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Beginner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seacher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Expert </a:t>
            </a:r>
            <a:r>
              <a:rPr lang="fr-CH" sz="2800" dirty="0" err="1" smtClean="0">
                <a:solidFill>
                  <a:srgbClr val="0070C0"/>
                </a:solidFill>
              </a:rPr>
              <a:t>searcher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" y="59055"/>
            <a:ext cx="8705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3" y="1295400"/>
            <a:ext cx="8724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143000" y="12954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3528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" y="0"/>
            <a:ext cx="44882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22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0052" y="4343400"/>
            <a:ext cx="9164052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3636" y="5229922"/>
            <a:ext cx="9167636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0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Where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: Fields 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es-BO" dirty="0"/>
          </a:p>
        </p:txBody>
      </p:sp>
      <p:pic>
        <p:nvPicPr>
          <p:cNvPr id="4" name="Picture -1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8" y="1365504"/>
            <a:ext cx="7591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33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96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/>
          <a:lstStyle/>
          <a:p>
            <a:r>
              <a:rPr lang="en-US" sz="1600" b="1" dirty="0"/>
              <a:t>ISA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ST.3 </a:t>
            </a:r>
            <a:r>
              <a:rPr lang="en-US" sz="1600" dirty="0"/>
              <a:t>Office code of the patent authority that performed the preliminary search report</a:t>
            </a:r>
          </a:p>
          <a:p>
            <a:pPr marL="0" indent="0">
              <a:buNone/>
            </a:pPr>
            <a:r>
              <a:rPr lang="en-US" sz="1600" i="1" u="sng" dirty="0" smtClean="0"/>
              <a:t>ISA:US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b="1" dirty="0"/>
              <a:t>ISR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an ISR document in status filed (ISR): Report </a:t>
            </a:r>
            <a:r>
              <a:rPr lang="en-US" sz="1600" dirty="0" smtClean="0"/>
              <a:t>; if </a:t>
            </a:r>
            <a:r>
              <a:rPr lang="en-US" sz="1600" dirty="0"/>
              <a:t>there is an Article 17(2)(a) declaration in status filed (A172A): Declaration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ISR:declaration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 smtClean="0"/>
              <a:t>SIS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any Supplementary International Search Report has been received, show status “</a:t>
            </a:r>
            <a:r>
              <a:rPr lang="en-US" sz="1600" dirty="0" err="1"/>
              <a:t>report</a:t>
            </a:r>
            <a:r>
              <a:rPr lang="en-US" sz="1600" dirty="0" err="1" smtClean="0"/>
              <a:t>”;If</a:t>
            </a:r>
            <a:r>
              <a:rPr lang="en-US" sz="1600" dirty="0" smtClean="0"/>
              <a:t> </a:t>
            </a:r>
            <a:r>
              <a:rPr lang="en-US" sz="1600" dirty="0"/>
              <a:t>no SIS Reports or Declarations are on file, show status “None</a:t>
            </a:r>
            <a:r>
              <a:rPr lang="en-US" sz="1600" dirty="0" smtClean="0"/>
              <a:t>” </a:t>
            </a:r>
            <a:r>
              <a:rPr lang="en-US" sz="1600" i="1" u="sng" dirty="0" err="1"/>
              <a:t>SIS:report</a:t>
            </a:r>
            <a:r>
              <a:rPr lang="en-US" sz="1600" i="1" u="sng" dirty="0"/>
              <a:t> and </a:t>
            </a:r>
            <a:r>
              <a:rPr lang="en-US" sz="1600" i="1" u="sng" dirty="0" smtClean="0"/>
              <a:t>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/>
              <a:t>IPE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there is an IPER in status filed (IPER or IPRP2) and the time limit for making the report visible to Patentscope has passed: Report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IPE:report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40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5604" y="3055572"/>
            <a:ext cx="1066800" cy="388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62800" cy="19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8" y="2187308"/>
            <a:ext cx="5796632" cy="44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0747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" y="3657600"/>
            <a:ext cx="8610600" cy="3048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required</a:t>
            </a:r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EN_TI:("wind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Results: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field.      </a:t>
            </a:r>
            <a:r>
              <a:rPr lang="en-US" b="1" dirty="0" smtClean="0"/>
              <a:t>"solar"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888998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7504" y="4437112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5576" y="3501008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7395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</a:t>
            </a:r>
            <a:r>
              <a:rPr lang="fr-CH" dirty="0" smtClean="0"/>
              <a:t>]</a:t>
            </a:r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78431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i="1" dirty="0" smtClean="0"/>
              <a:t>Publication Date </a:t>
            </a:r>
            <a:r>
              <a:rPr lang="fr-CH" dirty="0" err="1" smtClean="0"/>
              <a:t>field</a:t>
            </a:r>
            <a:r>
              <a:rPr lang="fr-CH" dirty="0" smtClean="0"/>
              <a:t>: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715000"/>
          </a:xfrm>
        </p:spPr>
        <p:txBody>
          <a:bodyPr/>
          <a:lstStyle/>
          <a:p>
            <a:r>
              <a:rPr lang="es-BO" sz="1600" i="1" dirty="0" err="1" smtClean="0"/>
              <a:t>Examples</a:t>
            </a:r>
            <a:endParaRPr lang="es-BO" sz="1600" i="1" dirty="0" smtClean="0"/>
          </a:p>
          <a:p>
            <a:pPr marL="0" indent="0">
              <a:buNone/>
            </a:pPr>
            <a:r>
              <a:rPr lang="es-BO" sz="1600" i="1" dirty="0" err="1" smtClean="0"/>
              <a:t>DP:today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DP:today-1Week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DP:today-2Years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r>
              <a:rPr lang="es-BO" sz="1600" dirty="0" smtClean="0"/>
              <a:t>Time</a:t>
            </a:r>
            <a:r>
              <a:rPr lang="es-BO" sz="1600" dirty="0"/>
              <a:t> </a:t>
            </a:r>
            <a:r>
              <a:rPr lang="es-BO" sz="1600" dirty="0" err="1" smtClean="0"/>
              <a:t>ranges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DP:[today-1Year TO </a:t>
            </a:r>
            <a:r>
              <a:rPr lang="es-BO" sz="1600" i="1" dirty="0" err="1"/>
              <a:t>today</a:t>
            </a:r>
            <a:r>
              <a:rPr lang="es-BO" sz="1600" i="1" dirty="0"/>
              <a:t>]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DP:[today-3Years TO today-1year]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/>
              <a:t>Simplified</a:t>
            </a:r>
            <a:r>
              <a:rPr lang="es-BO" sz="1600" dirty="0"/>
              <a:t> time </a:t>
            </a:r>
            <a:r>
              <a:rPr lang="es-BO" sz="1600" dirty="0" err="1"/>
              <a:t>period</a:t>
            </a:r>
            <a:r>
              <a:rPr lang="es-BO" sz="1600" dirty="0"/>
              <a:t> </a:t>
            </a:r>
            <a:r>
              <a:rPr lang="es-BO" sz="1600" dirty="0" err="1"/>
              <a:t>ranges</a:t>
            </a:r>
            <a:r>
              <a:rPr lang="es-BO" sz="1600" dirty="0"/>
              <a:t> 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smtClean="0"/>
              <a:t>DP:Last3Days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DP:Last2Weeks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DP:Last1Year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 smtClean="0"/>
              <a:t>Last</a:t>
            </a:r>
            <a:r>
              <a:rPr lang="es-BO" sz="1600" dirty="0" smtClean="0"/>
              <a:t> </a:t>
            </a:r>
            <a:r>
              <a:rPr lang="es-BO" sz="1600" dirty="0" err="1" smtClean="0"/>
              <a:t>Publications</a:t>
            </a:r>
            <a:r>
              <a:rPr lang="es-BO" sz="1600" dirty="0" smtClean="0"/>
              <a:t> </a:t>
            </a:r>
            <a:r>
              <a:rPr lang="es-BO" sz="1600" dirty="0" err="1" smtClean="0"/>
              <a:t>published</a:t>
            </a:r>
            <a:r>
              <a:rPr lang="es-BO" sz="1600" dirty="0" smtClean="0"/>
              <a:t> :</a:t>
            </a: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err="1" smtClean="0"/>
              <a:t>DP:pct_lastpubdate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 err="1"/>
              <a:t>DP:pct_lastpubdate</a:t>
            </a:r>
            <a:r>
              <a:rPr lang="es-BO" sz="1600" i="1" dirty="0"/>
              <a:t> and PA:"</a:t>
            </a:r>
            <a:r>
              <a:rPr lang="es-BO" sz="1600" i="1" dirty="0" err="1"/>
              <a:t>University</a:t>
            </a:r>
            <a:r>
              <a:rPr lang="es-BO" sz="1600" i="1" dirty="0"/>
              <a:t> of Paris"</a:t>
            </a:r>
            <a:endParaRPr lang="es-BO" sz="16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9624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 :A</a:t>
            </a:r>
            <a:endParaRPr lang="es-BO" dirty="0"/>
          </a:p>
          <a:p>
            <a:r>
              <a:rPr lang="en-US" dirty="0"/>
              <a:t>IC :A47</a:t>
            </a:r>
            <a:endParaRPr lang="es-BO" dirty="0"/>
          </a:p>
          <a:p>
            <a:r>
              <a:rPr lang="en-US" dirty="0"/>
              <a:t>IC :A47L</a:t>
            </a:r>
            <a:endParaRPr lang="es-BO" dirty="0"/>
          </a:p>
          <a:p>
            <a:r>
              <a:rPr lang="en-US" dirty="0"/>
              <a:t>IC :A47L1</a:t>
            </a:r>
            <a:endParaRPr lang="es-BO" dirty="0"/>
          </a:p>
          <a:p>
            <a:r>
              <a:rPr lang="en-US" dirty="0"/>
              <a:t>IC:A47L11</a:t>
            </a:r>
            <a:endParaRPr lang="es-BO" dirty="0"/>
          </a:p>
          <a:p>
            <a:r>
              <a:rPr lang="en-US" dirty="0"/>
              <a:t>IC:A47L11/03</a:t>
            </a: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59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8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or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4" y="1371600"/>
            <a:ext cx="6091237" cy="17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18" y="3142682"/>
            <a:ext cx="6888613" cy="343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7154" y="1295400"/>
            <a:ext cx="6091237" cy="167640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1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0"/>
            <a:ext cx="7401074" cy="38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3389376"/>
            <a:ext cx="6096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8215" y="3381942"/>
            <a:ext cx="990600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4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</a:t>
            </a:r>
            <a:r>
              <a:rPr lang="en-US" sz="3200"/>
              <a:t>in </a:t>
            </a:r>
            <a:r>
              <a:rPr lang="en-US" sz="320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7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Interfaces </a:t>
            </a:r>
            <a:r>
              <a:rPr lang="fr-CH" dirty="0" err="1" smtClean="0"/>
              <a:t>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Combine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chemical</a:t>
            </a:r>
            <a:r>
              <a:rPr lang="fr-CH" dirty="0" smtClean="0"/>
              <a:t> structure </a:t>
            </a:r>
            <a:r>
              <a:rPr lang="fr-CH" dirty="0" err="1" smtClean="0"/>
              <a:t>search</a:t>
            </a:r>
            <a:endParaRPr lang="fr-CH" dirty="0" smtClean="0"/>
          </a:p>
          <a:p>
            <a:r>
              <a:rPr lang="fr-CH" dirty="0" smtClean="0"/>
              <a:t>Combine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 </a:t>
            </a:r>
            <a:r>
              <a:rPr lang="fr-CH" dirty="0" err="1" smtClean="0"/>
              <a:t>queries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compounds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37598"/>
            <a:ext cx="87439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8372475" cy="13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066800" y="4191000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0"/>
            <a:ext cx="8453438" cy="281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7543"/>
            <a:ext cx="8305800" cy="159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4380261"/>
            <a:ext cx="8543925" cy="244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31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864885" cy="15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599"/>
            <a:ext cx="8788685" cy="138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935656" y="1219200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52500" y="365759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62000" y="1924937"/>
            <a:ext cx="4419600" cy="284863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2000" y="4347319"/>
            <a:ext cx="4419600" cy="284863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Combining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05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886200"/>
            <a:ext cx="8734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" y="1300279"/>
            <a:ext cx="917257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038600" y="1266825"/>
            <a:ext cx="1295400" cy="257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96537" y="401443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82855" y="1988634"/>
            <a:ext cx="694163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9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71158" cy="43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95600" y="1905000"/>
            <a:ext cx="38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9812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908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051300" y="1752600"/>
            <a:ext cx="28067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4648200"/>
            <a:ext cx="2667000" cy="304800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51" y="5029200"/>
            <a:ext cx="76390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57200" y="1981200"/>
            <a:ext cx="685800" cy="22098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657600"/>
            <a:ext cx="8696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33400"/>
            <a:ext cx="8801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066800" y="370963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5" y="111512"/>
            <a:ext cx="8305800" cy="40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010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172200" y="5334000"/>
            <a:ext cx="304800" cy="219075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wildcard</a:t>
            </a:r>
            <a:r>
              <a:rPr lang="fr-CH" altLang="en-US" dirty="0"/>
              <a:t> 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33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obtain patents by </a:t>
            </a:r>
            <a:r>
              <a:rPr lang="en-US" sz="2800" dirty="0">
                <a:solidFill>
                  <a:srgbClr val="0070C0"/>
                </a:solidFill>
              </a:rPr>
              <a:t>the company Huawei </a:t>
            </a: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r>
              <a:rPr lang="en-US" sz="2800" dirty="0">
                <a:solidFill>
                  <a:srgbClr val="0070C0"/>
                </a:solidFill>
              </a:rPr>
              <a:t>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 smtClean="0">
                <a:solidFill>
                  <a:srgbClr val="0070C0"/>
                </a:solidFill>
              </a:rPr>
              <a:t>PA:Huawei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IN:Huawei</a:t>
            </a:r>
            <a:r>
              <a:rPr lang="fr-CH" sz="2800" dirty="0" smtClean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CTR: Germany AND IN: </a:t>
            </a: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obtain patents by the company Huawei with 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Huawei</a:t>
            </a:r>
            <a:r>
              <a:rPr lang="fr-CH" sz="2800" dirty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IN:Huawei</a:t>
            </a:r>
            <a:r>
              <a:rPr lang="fr-CH" sz="2800" dirty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>
                <a:solidFill>
                  <a:srgbClr val="0070C0"/>
                </a:solidFill>
              </a:rPr>
              <a:t>PA:Huawei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Germany AND IN: </a:t>
            </a:r>
            <a:r>
              <a:rPr lang="fr-CH" sz="2800" dirty="0" err="1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b="1" dirty="0" err="1" smtClean="0"/>
              <a:t>Retrospective</a:t>
            </a:r>
            <a:r>
              <a:rPr lang="fr-CH" sz="3200" b="1" dirty="0" smtClean="0"/>
              <a:t> of 2016 and plans for 2017</a:t>
            </a:r>
            <a:endParaRPr lang="fr-CH" dirty="0" smtClean="0"/>
          </a:p>
          <a:p>
            <a:r>
              <a:rPr lang="fr-CH" dirty="0" err="1" smtClean="0"/>
              <a:t>December</a:t>
            </a:r>
            <a:r>
              <a:rPr lang="fr-CH" dirty="0" smtClean="0"/>
              <a:t> 6 </a:t>
            </a:r>
            <a:r>
              <a:rPr lang="fr-CH" dirty="0" smtClean="0"/>
              <a:t>or </a:t>
            </a:r>
            <a:r>
              <a:rPr lang="fr-CH" dirty="0" smtClean="0"/>
              <a:t>8</a:t>
            </a:r>
            <a:endParaRPr lang="fr-CH" dirty="0" smtClean="0"/>
          </a:p>
          <a:p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</a:t>
            </a:r>
          </a:p>
          <a:p>
            <a:pPr marL="742950" lvl="2" indent="-342900"/>
            <a:r>
              <a:rPr lang="en-US" dirty="0">
                <a:hlinkClick r:id="rId2"/>
              </a:rPr>
              <a:t>http://www.wipo.int/patentscope/en/webinar/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attendee.gotowebinar.com/rt/5339380573171764740</a:t>
            </a:r>
            <a:r>
              <a:rPr lang="en-US" dirty="0" smtClean="0"/>
              <a:t> December 6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attendee.gotowebinar.com/rt/5339380573171764740</a:t>
            </a:r>
            <a:r>
              <a:rPr lang="en-US" dirty="0" smtClean="0"/>
              <a:t> </a:t>
            </a:r>
            <a:r>
              <a:rPr lang="en-US" dirty="0" smtClean="0"/>
              <a:t>December 8</a:t>
            </a:r>
          </a:p>
        </p:txBody>
      </p:sp>
    </p:spTree>
    <p:extLst>
      <p:ext uri="{BB962C8B-B14F-4D97-AF65-F5344CB8AC3E}">
        <p14:creationId xmlns:p14="http://schemas.microsoft.com/office/powerpoint/2010/main" val="40508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2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1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9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763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7400" y="4984595"/>
            <a:ext cx="7620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33400" y="2971800"/>
            <a:ext cx="6324600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8839" y="2965557"/>
            <a:ext cx="5643613" cy="163028"/>
          </a:xfrm>
          <a:prstGeom prst="rect">
            <a:avLst/>
          </a:prstGeom>
          <a:solidFill>
            <a:srgbClr val="00B05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743200"/>
            <a:ext cx="5643613" cy="179872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38187" y="3124200"/>
            <a:ext cx="5643613" cy="179872"/>
          </a:xfrm>
          <a:prstGeom prst="rect">
            <a:avLst/>
          </a:prstGeom>
          <a:solidFill>
            <a:srgbClr val="00B0F0">
              <a:alpha val="5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231482" y="2316379"/>
            <a:ext cx="5643245" cy="179705"/>
          </a:xfrm>
          <a:prstGeom prst="rect">
            <a:avLst/>
          </a:prstGeom>
          <a:solidFill>
            <a:srgbClr val="FFFF00">
              <a:alpha val="58000"/>
            </a:srgbClr>
          </a:solidFill>
          <a:ln>
            <a:noFill/>
          </a:ln>
          <a:effectLst/>
          <a:ex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6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template_english-26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template_english-26</Template>
  <TotalTime>1</TotalTime>
  <Words>980</Words>
  <Application>Microsoft Office PowerPoint</Application>
  <PresentationFormat>On-screen Show (4:3)</PresentationFormat>
  <Paragraphs>341</Paragraphs>
  <Slides>88</Slides>
  <Notes>8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template_english-26</vt:lpstr>
      <vt:lpstr>PowerPoint Presentation</vt:lpstr>
      <vt:lpstr>PowerPoint Presentation</vt:lpstr>
      <vt:lpstr>Agenda</vt:lpstr>
      <vt:lpstr>Complex queries</vt:lpstr>
      <vt:lpstr>Q:Would consider yourself as a</vt:lpstr>
      <vt:lpstr>2 interfaces</vt:lpstr>
      <vt:lpstr>Advanced or Field Combination</vt:lpstr>
      <vt:lpstr>Field Combination</vt:lpstr>
      <vt:lpstr>Interface Field Combination</vt:lpstr>
      <vt:lpstr>Field Combination - pros</vt:lpstr>
      <vt:lpstr>Field combination - cons</vt:lpstr>
      <vt:lpstr>Interface: Advanced search</vt:lpstr>
      <vt:lpstr>Advanced search interface</vt:lpstr>
      <vt:lpstr>Help</vt:lpstr>
      <vt:lpstr>Tooltip help</vt:lpstr>
      <vt:lpstr>Instant help</vt:lpstr>
      <vt:lpstr>PowerPoint Presentation</vt:lpstr>
      <vt:lpstr>PowerPoint Presentation</vt:lpstr>
      <vt:lpstr>Question mark help</vt:lpstr>
      <vt:lpstr>Advanced search interface</vt:lpstr>
      <vt:lpstr>Advanced search interface</vt:lpstr>
      <vt:lpstr>Advanced search interface</vt:lpstr>
      <vt:lpstr>Advanced search interface   </vt:lpstr>
      <vt:lpstr>Search syntax</vt:lpstr>
      <vt:lpstr>Keywords</vt:lpstr>
      <vt:lpstr>Stemming</vt:lpstr>
      <vt:lpstr>Stemming</vt:lpstr>
      <vt:lpstr>Stemming</vt:lpstr>
      <vt:lpstr>Stemming - example</vt:lpstr>
      <vt:lpstr>Same search without stemming</vt:lpstr>
      <vt:lpstr>Wildcards/truncation : ?   *</vt:lpstr>
      <vt:lpstr>An example</vt:lpstr>
      <vt:lpstr>When should you use wildcards?</vt:lpstr>
      <vt:lpstr>Wildcard vs stemming</vt:lpstr>
      <vt:lpstr>Fuzzy searches     </vt:lpstr>
      <vt:lpstr>Q: when you use wildcard, …</vt:lpstr>
      <vt:lpstr>Q: when you use wildcards, …</vt:lpstr>
      <vt:lpstr>How to combine those keywords</vt:lpstr>
      <vt:lpstr>Boolean operators</vt:lpstr>
      <vt:lpstr>ANDNOT - NOT</vt:lpstr>
      <vt:lpstr>Boolean operators</vt:lpstr>
      <vt:lpstr>Proximity operator NEAR</vt:lpstr>
      <vt:lpstr>NEAR: an example</vt:lpstr>
      <vt:lpstr>Proximity search: BEFORE</vt:lpstr>
      <vt:lpstr>An example</vt:lpstr>
      <vt:lpstr>PowerPoint Presentation</vt:lpstr>
      <vt:lpstr>PowerPoint Presentation</vt:lpstr>
      <vt:lpstr>^ caret = weighting factor</vt:lpstr>
      <vt:lpstr>PowerPoint Presentation</vt:lpstr>
      <vt:lpstr>PowerPoint Presentation</vt:lpstr>
      <vt:lpstr>PowerPoint Presentation</vt:lpstr>
      <vt:lpstr>Grouping</vt:lpstr>
      <vt:lpstr>Grouping/nesting</vt:lpstr>
      <vt:lpstr> Where to search: Fields      Source: http://spicewallpaper.blogspot.ch/2012/08/green-fields-with-blue-sky.html </vt:lpstr>
      <vt:lpstr>Search fields</vt:lpstr>
      <vt:lpstr>Examples</vt:lpstr>
      <vt:lpstr>New Fields</vt:lpstr>
      <vt:lpstr>Fields rules</vt:lpstr>
      <vt:lpstr>Intuitive queries</vt:lpstr>
      <vt:lpstr>PowerPoint Presentation</vt:lpstr>
      <vt:lpstr>Fields: golden rules</vt:lpstr>
      <vt:lpstr>Date search</vt:lpstr>
      <vt:lpstr>Range search</vt:lpstr>
      <vt:lpstr>In the Publication Date field:</vt:lpstr>
      <vt:lpstr>Example: IPC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Example: national phase entry</vt:lpstr>
      <vt:lpstr>Example: nb of patent applications from France seeking protection in USA</vt:lpstr>
      <vt:lpstr>PowerPoint Presentation</vt:lpstr>
      <vt:lpstr>Interfaces combination</vt:lpstr>
      <vt:lpstr>For queries with compounds</vt:lpstr>
      <vt:lpstr>PowerPoint Presentation</vt:lpstr>
      <vt:lpstr>PowerPoint Presentation</vt:lpstr>
      <vt:lpstr>Combining with CLIR</vt:lpstr>
      <vt:lpstr>PowerPoint Presentation</vt:lpstr>
      <vt:lpstr>PowerPoint Presentation</vt:lpstr>
      <vt:lpstr>Most common errors</vt:lpstr>
      <vt:lpstr>Q: how to build a query in order to obtain patents by the company Huawei with at least one innovator from Germany?</vt:lpstr>
      <vt:lpstr>Q: how to build a query in order to obtain patents by the company Huawei with at least one innovator from Germany?</vt:lpstr>
      <vt:lpstr>Next webinar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2016-11-24T10:53:05Z</dcterms:created>
  <dcterms:modified xsi:type="dcterms:W3CDTF">2016-11-24T10:54:12Z</dcterms:modified>
</cp:coreProperties>
</file>