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2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71742215126102681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767524697735436802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Browse menu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9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62725" cy="50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150667" y="2438400"/>
            <a:ext cx="847826" cy="304800"/>
          </a:xfrm>
          <a:prstGeom prst="rect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Most active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47775"/>
            <a:ext cx="87058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9580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4648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00200" y="4572000"/>
            <a:ext cx="7620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5802" y="1247775"/>
            <a:ext cx="847725" cy="352425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5802" y="1247775"/>
            <a:ext cx="3650398" cy="428625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10000" y="1676400"/>
            <a:ext cx="1524000" cy="457200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3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10650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066800" y="533400"/>
            <a:ext cx="2209800" cy="457200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675" y="1143000"/>
            <a:ext cx="8772525" cy="434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675" y="5562600"/>
            <a:ext cx="8772525" cy="1800225"/>
          </a:xfrm>
          <a:prstGeom prst="rect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86200" y="5439937"/>
            <a:ext cx="2209800" cy="457200"/>
          </a:xfrm>
          <a:prstGeom prst="ellipse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81138"/>
            <a:ext cx="89439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38200" y="1479164"/>
            <a:ext cx="1600200" cy="352425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" y="1600200"/>
            <a:ext cx="903710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209800" y="1600199"/>
            <a:ext cx="990600" cy="352425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371600" y="2133600"/>
            <a:ext cx="1143000" cy="3200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Serie</a:t>
            </a:r>
            <a:r>
              <a:rPr lang="fr-CH" dirty="0" smtClean="0"/>
              <a:t> </a:t>
            </a:r>
            <a:r>
              <a:rPr lang="fr-CH" dirty="0" err="1" smtClean="0"/>
              <a:t>column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" y="1782336"/>
            <a:ext cx="1752600" cy="46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209800"/>
            <a:ext cx="617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6 last publications, nb of IPC per publication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09600" y="2209800"/>
            <a:ext cx="1600200" cy="4616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38408" y="2222810"/>
            <a:ext cx="1295400" cy="461665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7923" y="2285999"/>
            <a:ext cx="3048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48992" y="2344723"/>
            <a:ext cx="2286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77592" y="2338773"/>
            <a:ext cx="200724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65303" y="2344723"/>
            <a:ext cx="120805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326996" y="2338772"/>
            <a:ext cx="1143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91942" y="2340258"/>
            <a:ext cx="1143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606242" y="2340258"/>
            <a:ext cx="162624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63" y="1154703"/>
            <a:ext cx="3831712" cy="45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4190581" y="3115363"/>
            <a:ext cx="2286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933808" y="2499355"/>
            <a:ext cx="3171592" cy="10068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995604" y="2514926"/>
            <a:ext cx="3048000" cy="858119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057400" y="2499355"/>
            <a:ext cx="3048000" cy="10068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5"/>
            <a:endCxn id="16" idx="2"/>
          </p:cNvCxnSpPr>
          <p:nvPr/>
        </p:nvCxnSpPr>
        <p:spPr bwMode="auto">
          <a:xfrm>
            <a:off x="944114" y="2608697"/>
            <a:ext cx="3246467" cy="6612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3139704" y="1227435"/>
            <a:ext cx="2209800" cy="34885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75" y="1227435"/>
            <a:ext cx="2941898" cy="29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6986801" y="1327595"/>
            <a:ext cx="1704124" cy="24869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7" name="Straight Arrow Connector 36"/>
          <p:cNvCxnSpPr>
            <a:stCxn id="10" idx="7"/>
          </p:cNvCxnSpPr>
          <p:nvPr/>
        </p:nvCxnSpPr>
        <p:spPr bwMode="auto">
          <a:xfrm>
            <a:off x="1148921" y="2384064"/>
            <a:ext cx="6791232" cy="84715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7965939" y="3115363"/>
            <a:ext cx="2286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3989185" y="1432123"/>
            <a:ext cx="631392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764543" y="1488054"/>
            <a:ext cx="631392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83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9" grpId="0" animBg="1"/>
      <p:bldP spid="36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3"/>
            <a:ext cx="9107896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Sequence</a:t>
            </a:r>
            <a:r>
              <a:rPr lang="fr-CH" dirty="0" smtClean="0"/>
              <a:t> Listing (SL)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95438"/>
            <a:ext cx="9134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19561" y="2880732"/>
            <a:ext cx="2057400" cy="3048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Sequence</a:t>
            </a:r>
            <a:r>
              <a:rPr lang="fr-CH" dirty="0" smtClean="0"/>
              <a:t> listing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" y="1150551"/>
            <a:ext cx="90011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1438" y="1981200"/>
            <a:ext cx="766762" cy="533400"/>
          </a:xfrm>
          <a:prstGeom prst="ellipse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39000" y="2020229"/>
            <a:ext cx="1524000" cy="494371"/>
          </a:xfrm>
          <a:prstGeom prst="ellips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438" y="2971800"/>
            <a:ext cx="919162" cy="274122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1466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524000" y="2971800"/>
            <a:ext cx="919162" cy="2741226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4763"/>
            <a:ext cx="9191626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SL </a:t>
            </a:r>
            <a:r>
              <a:rPr lang="fr-CH" dirty="0" err="1" smtClean="0"/>
              <a:t>bulk</a:t>
            </a:r>
            <a:r>
              <a:rPr lang="fr-CH" dirty="0" smtClean="0"/>
              <a:t> </a:t>
            </a:r>
            <a:r>
              <a:rPr lang="fr-CH" dirty="0" err="1" smtClean="0"/>
              <a:t>downloading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019"/>
            <a:ext cx="9072563" cy="332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2438400"/>
            <a:ext cx="69342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39150" cy="68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Green Inventory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81138"/>
            <a:ext cx="88963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319561" y="3033132"/>
            <a:ext cx="2057400" cy="3048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Green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facilitates </a:t>
            </a:r>
            <a:r>
              <a:rPr lang="en-US" dirty="0"/>
              <a:t>searches for patent information relating to  </a:t>
            </a:r>
            <a:r>
              <a:rPr lang="en-US" dirty="0" smtClean="0"/>
              <a:t>    so-called </a:t>
            </a:r>
            <a:r>
              <a:rPr lang="en-US" dirty="0"/>
              <a:t>Environmentally Sound Technologies (ESTs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collects </a:t>
            </a:r>
            <a:r>
              <a:rPr lang="en-US" dirty="0"/>
              <a:t>ESTs in one place: ESTs are currently scattered widely across the IPC in numerous technical fields</a:t>
            </a:r>
          </a:p>
        </p:txBody>
      </p:sp>
    </p:spTree>
    <p:extLst>
      <p:ext uri="{BB962C8B-B14F-4D97-AF65-F5344CB8AC3E}">
        <p14:creationId xmlns:p14="http://schemas.microsoft.com/office/powerpoint/2010/main" val="8262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0" y="228600"/>
            <a:ext cx="9003829" cy="34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7466"/>
            <a:ext cx="8839200" cy="554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95800" y="228600"/>
            <a:ext cx="2133600" cy="6096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" y="533400"/>
            <a:ext cx="90263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2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0" y="228600"/>
            <a:ext cx="9003829" cy="34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7466"/>
            <a:ext cx="8839200" cy="554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629400" y="206298"/>
            <a:ext cx="2286000" cy="6096000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"/>
            <a:ext cx="8329612" cy="6901168"/>
          </a:xfrm>
          <a:prstGeom prst="rect">
            <a:avLst/>
          </a:prstGeom>
          <a:solidFill>
            <a:srgbClr val="00FF00">
              <a:alpha val="62000"/>
            </a:srgbClr>
          </a:solidFill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990600" y="457200"/>
            <a:ext cx="914400" cy="457200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1981200"/>
            <a:ext cx="8077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1447800"/>
            <a:ext cx="7848600" cy="3657600"/>
          </a:xfrm>
          <a:prstGeom prst="rect">
            <a:avLst/>
          </a:prstGeom>
          <a:solidFill>
            <a:srgbClr val="00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8589" y="5257800"/>
            <a:ext cx="8634411" cy="1643369"/>
          </a:xfrm>
          <a:prstGeom prst="rect">
            <a:avLst/>
          </a:prstGeom>
          <a:solidFill>
            <a:srgbClr val="7030A0">
              <a:alpha val="1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Portal to patent </a:t>
            </a:r>
            <a:r>
              <a:rPr lang="fr-CH" dirty="0" err="1" smtClean="0"/>
              <a:t>registers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52575"/>
            <a:ext cx="8953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19561" y="3326781"/>
            <a:ext cx="2057400" cy="3048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12"/>
            <a:ext cx="91801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2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map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" y="1326995"/>
            <a:ext cx="89238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Browse </a:t>
            </a:r>
            <a:r>
              <a:rPr lang="en-US" dirty="0" smtClean="0"/>
              <a:t>menu</a:t>
            </a:r>
          </a:p>
          <a:p>
            <a:pPr eaLnBrk="1" hangingPunct="1"/>
            <a:r>
              <a:rPr lang="en-US" dirty="0" smtClean="0"/>
              <a:t>Quiz</a:t>
            </a:r>
          </a:p>
          <a:p>
            <a:pPr eaLnBrk="1" hangingPunct="1"/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 smtClean="0"/>
          </a:p>
          <a:p>
            <a:pPr eaLnBrk="1" hangingPunct="1"/>
            <a:r>
              <a:rPr lang="en-US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3048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Specific</a:t>
            </a:r>
            <a:r>
              <a:rPr lang="fr-CH" dirty="0" smtClean="0"/>
              <a:t> country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2391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" y="1371600"/>
            <a:ext cx="907055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76400" y="1905000"/>
            <a:ext cx="304800" cy="1600200"/>
          </a:xfrm>
          <a:prstGeom prst="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676400" y="3733800"/>
            <a:ext cx="381000" cy="3810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table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" y="1371600"/>
            <a:ext cx="907055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5892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828800" y="1536700"/>
            <a:ext cx="533400" cy="444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" y="1371600"/>
            <a:ext cx="907055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0" y="4191000"/>
            <a:ext cx="1066800" cy="3048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5" y="0"/>
            <a:ext cx="9148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Q:1. In the </a:t>
            </a:r>
            <a:r>
              <a:rPr lang="fr-CH" sz="2800" dirty="0" err="1" smtClean="0">
                <a:solidFill>
                  <a:srgbClr val="0070C0"/>
                </a:solidFill>
              </a:rPr>
              <a:t>Browse</a:t>
            </a:r>
            <a:r>
              <a:rPr lang="fr-CH" sz="2800" dirty="0" smtClean="0">
                <a:solidFill>
                  <a:srgbClr val="0070C0"/>
                </a:solidFill>
              </a:rPr>
              <a:t> menu,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cannot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access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857510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Sequence</a:t>
            </a:r>
            <a:r>
              <a:rPr lang="fr-CH" sz="2800" dirty="0" smtClean="0">
                <a:solidFill>
                  <a:srgbClr val="0070C0"/>
                </a:solidFill>
              </a:rPr>
              <a:t> Listing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562350"/>
            <a:ext cx="491714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Chemical structure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774482"/>
            <a:ext cx="43434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IPC Green Inventory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64658" y="44767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IPC </a:t>
            </a:r>
            <a:r>
              <a:rPr lang="fr-CH" sz="2800" dirty="0" err="1">
                <a:solidFill>
                  <a:srgbClr val="0070C0"/>
                </a:solidFill>
              </a:rPr>
              <a:t>Statistics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39278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Q:1. In the </a:t>
            </a:r>
            <a:r>
              <a:rPr lang="fr-CH" sz="2800" dirty="0" err="1">
                <a:solidFill>
                  <a:srgbClr val="0070C0"/>
                </a:solidFill>
              </a:rPr>
              <a:t>Browse</a:t>
            </a:r>
            <a:r>
              <a:rPr lang="fr-CH" sz="2800" dirty="0">
                <a:solidFill>
                  <a:srgbClr val="0070C0"/>
                </a:solidFill>
              </a:rPr>
              <a:t> menu,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cannot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access</a:t>
            </a:r>
            <a:r>
              <a:rPr lang="fr-CH" sz="2800" dirty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38862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Sequence</a:t>
            </a:r>
            <a:r>
              <a:rPr lang="fr-CH" sz="2800" dirty="0">
                <a:solidFill>
                  <a:srgbClr val="0070C0"/>
                </a:solidFill>
              </a:rPr>
              <a:t> Listing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642" y="2691464"/>
            <a:ext cx="3886358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IPC Green Inventory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45610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Chemical structure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solidFill>
                  <a:schemeClr val="bg1"/>
                </a:solidFill>
              </a:rPr>
              <a:t>A</a:t>
            </a:r>
            <a:endParaRPr lang="es-BO" sz="3600" b="1" dirty="0">
              <a:solidFill>
                <a:schemeClr val="bg1"/>
              </a:solidFill>
            </a:endParaRPr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Q:2. </a:t>
            </a:r>
            <a:r>
              <a:rPr lang="fr-CH" sz="2800" dirty="0" err="1" smtClean="0">
                <a:solidFill>
                  <a:srgbClr val="0070C0"/>
                </a:solidFill>
              </a:rPr>
              <a:t>Where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be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accessed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from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Browse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Options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IPC </a:t>
            </a:r>
            <a:r>
              <a:rPr lang="fr-CH" sz="2800" dirty="0" err="1" smtClean="0">
                <a:solidFill>
                  <a:srgbClr val="0070C0"/>
                </a:solidFill>
              </a:rPr>
              <a:t>website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Q:2. </a:t>
            </a:r>
            <a:r>
              <a:rPr lang="fr-CH" sz="2800" dirty="0" err="1">
                <a:solidFill>
                  <a:srgbClr val="0070C0"/>
                </a:solidFill>
              </a:rPr>
              <a:t>Where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IPC </a:t>
            </a:r>
            <a:r>
              <a:rPr lang="fr-CH" sz="2800" dirty="0" err="1">
                <a:solidFill>
                  <a:srgbClr val="0070C0"/>
                </a:solidFill>
              </a:rPr>
              <a:t>statistics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be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accessed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from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Options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Browse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IPC </a:t>
            </a:r>
            <a:r>
              <a:rPr lang="fr-CH" sz="2800" dirty="0" err="1" smtClean="0">
                <a:solidFill>
                  <a:srgbClr val="0070C0"/>
                </a:solidFill>
              </a:rPr>
              <a:t>website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Browse</a:t>
            </a:r>
            <a:r>
              <a:rPr lang="fr-CH" dirty="0" smtClean="0"/>
              <a:t> menu</a:t>
            </a:r>
            <a:endParaRPr lang="en-US" dirty="0"/>
          </a:p>
        </p:txBody>
      </p:sp>
      <p:pic>
        <p:nvPicPr>
          <p:cNvPr id="4098" name="Picture 2" descr="http://www.sell-it-suite.com/wp-content/uploads/2011/10/browsin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6172200" cy="5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Q:3</a:t>
            </a:r>
            <a:r>
              <a:rPr lang="fr-CH" sz="2800" dirty="0" smtClean="0">
                <a:solidFill>
                  <a:srgbClr val="0070C0"/>
                </a:solidFill>
              </a:rPr>
              <a:t>. The IPC Green Inventory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763028" y="1947582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Repository of plants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4724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Platform to facilitate green technologies searches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Q:3. </a:t>
            </a:r>
            <a:r>
              <a:rPr lang="fr-CH" sz="2800" dirty="0">
                <a:solidFill>
                  <a:srgbClr val="0070C0"/>
                </a:solidFill>
              </a:rPr>
              <a:t>The IPC Green Inventory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: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70255" y="1857510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Repository of plants</a:t>
            </a: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903141" y="2743200"/>
            <a:ext cx="5488259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Platform to facilitate green technologies searches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16"/>
            <a:ext cx="9144000" cy="519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76200" y="3601064"/>
            <a:ext cx="4557526" cy="104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599" y="350520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July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r>
              <a:rPr lang="fr-CH" sz="3200" dirty="0" smtClean="0"/>
              <a:t>Translation </a:t>
            </a:r>
            <a:r>
              <a:rPr lang="fr-CH" sz="3200" dirty="0" err="1" smtClean="0"/>
              <a:t>tools</a:t>
            </a:r>
            <a:endParaRPr lang="es-B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July 18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July 20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8330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July 25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 smtClean="0"/>
          </a:p>
          <a:p>
            <a:pPr lvl="1"/>
            <a:r>
              <a:rPr lang="fr-CH" dirty="0" smtClean="0"/>
              <a:t>July 27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smtClean="0"/>
              <a:t>August 29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https://attendee.gotowebinar.com/rt/1767524697735436802</a:t>
            </a:r>
            <a:endParaRPr lang="fr-CH" dirty="0" smtClean="0"/>
          </a:p>
          <a:p>
            <a:pPr lvl="1"/>
            <a:r>
              <a:rPr lang="fr-CH" dirty="0" smtClean="0"/>
              <a:t>August 31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https://attendee.gotowebinar.com/rt/1767524697735436802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11671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385888"/>
            <a:ext cx="90773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90600" y="2209800"/>
            <a:ext cx="7620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08" y="2514600"/>
            <a:ext cx="327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Browse</a:t>
            </a:r>
            <a:r>
              <a:rPr lang="fr-CH" dirty="0" smtClean="0"/>
              <a:t> by </a:t>
            </a:r>
            <a:r>
              <a:rPr lang="fr-CH" dirty="0" err="1" smtClean="0"/>
              <a:t>week</a:t>
            </a:r>
            <a:r>
              <a:rPr lang="fr-CH" dirty="0" smtClean="0"/>
              <a:t> (PCT)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Access PCT </a:t>
            </a:r>
            <a:r>
              <a:rPr lang="fr-CH" dirty="0" err="1"/>
              <a:t>published</a:t>
            </a:r>
            <a:r>
              <a:rPr lang="fr-CH" dirty="0"/>
              <a:t> applications by </a:t>
            </a:r>
            <a:r>
              <a:rPr lang="fr-CH" dirty="0" err="1"/>
              <a:t>week</a:t>
            </a:r>
            <a:endParaRPr lang="fr-CH" dirty="0"/>
          </a:p>
          <a:p>
            <a:r>
              <a:rPr lang="fr-CH" dirty="0" err="1"/>
              <a:t>View</a:t>
            </a:r>
            <a:r>
              <a:rPr lang="fr-CH" dirty="0"/>
              <a:t> IPC </a:t>
            </a:r>
            <a:r>
              <a:rPr lang="fr-CH" dirty="0" err="1"/>
              <a:t>statistics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0963"/>
            <a:ext cx="87058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19075" y="1295400"/>
            <a:ext cx="2752725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84635" y="1295400"/>
            <a:ext cx="1206366" cy="533400"/>
          </a:xfrm>
          <a:prstGeom prst="rect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 </a:t>
            </a:r>
            <a:r>
              <a:rPr lang="fr-CH" dirty="0" err="1" smtClean="0"/>
              <a:t>weekly</a:t>
            </a:r>
            <a:r>
              <a:rPr lang="fr-CH" dirty="0" smtClean="0"/>
              <a:t> publication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4" y="1245120"/>
            <a:ext cx="7800975" cy="56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195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2133600" y="1245120"/>
            <a:ext cx="990600" cy="27888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Downloaded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" y="1371599"/>
            <a:ext cx="9137583" cy="439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34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template_english-34</Template>
  <TotalTime>4</TotalTime>
  <Words>335</Words>
  <Application>Microsoft Office PowerPoint</Application>
  <PresentationFormat>On-screen Show (4:3)</PresentationFormat>
  <Paragraphs>120</Paragraphs>
  <Slides>48</Slides>
  <Notes>7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template_english-34</vt:lpstr>
      <vt:lpstr>PowerPoint Presentation</vt:lpstr>
      <vt:lpstr>PowerPoint Presentation</vt:lpstr>
      <vt:lpstr>Agenda</vt:lpstr>
      <vt:lpstr>Browse menu</vt:lpstr>
      <vt:lpstr>PowerPoint Presentation</vt:lpstr>
      <vt:lpstr>Browse by week (PCT)</vt:lpstr>
      <vt:lpstr>PowerPoint Presentation</vt:lpstr>
      <vt:lpstr>Access weekly publication</vt:lpstr>
      <vt:lpstr>Downloaded list</vt:lpstr>
      <vt:lpstr>IPC statistics</vt:lpstr>
      <vt:lpstr>Most active</vt:lpstr>
      <vt:lpstr>PowerPoint Presentation</vt:lpstr>
      <vt:lpstr>Most active last 5 gazettes</vt:lpstr>
      <vt:lpstr>Most advanced</vt:lpstr>
      <vt:lpstr>Serie column</vt:lpstr>
      <vt:lpstr>Breakouts</vt:lpstr>
      <vt:lpstr>Sequence Listing (SL)</vt:lpstr>
      <vt:lpstr>Sequence listing</vt:lpstr>
      <vt:lpstr>SL bulk downloading</vt:lpstr>
      <vt:lpstr>PowerPoint Presentation</vt:lpstr>
      <vt:lpstr>IPC Green Inventory</vt:lpstr>
      <vt:lpstr>IPC Green Inventory</vt:lpstr>
      <vt:lpstr>PowerPoint Presentation</vt:lpstr>
      <vt:lpstr>PowerPoint Presentation</vt:lpstr>
      <vt:lpstr>PowerPoint Presentation</vt:lpstr>
      <vt:lpstr>PowerPoint Presentation</vt:lpstr>
      <vt:lpstr>Portal to patent registers</vt:lpstr>
      <vt:lpstr>PowerPoint Presentation</vt:lpstr>
      <vt:lpstr>The map</vt:lpstr>
      <vt:lpstr>Specific country</vt:lpstr>
      <vt:lpstr>PowerPoint Presentation</vt:lpstr>
      <vt:lpstr>The table</vt:lpstr>
      <vt:lpstr>PowerPoint Presentation</vt:lpstr>
      <vt:lpstr>PowerPoint Presentation</vt:lpstr>
      <vt:lpstr>PowerPoint Presentation</vt:lpstr>
      <vt:lpstr>Q:1. In the Browse menu, you cannot access:</vt:lpstr>
      <vt:lpstr>Q:1. In the Browse menu, you cannot access:</vt:lpstr>
      <vt:lpstr>Q:2. Where can IPC statistics be accessed from?</vt:lpstr>
      <vt:lpstr>Q:2. Where can IPC statistics be accessed from?</vt:lpstr>
      <vt:lpstr>Q:3. The IPC Green Inventory is: </vt:lpstr>
      <vt:lpstr>Q:3. The IPC Green Inventory is: </vt:lpstr>
      <vt:lpstr>PowerPoint Presentation</vt:lpstr>
      <vt:lpstr> Future/past webinars: </vt:lpstr>
      <vt:lpstr>July webinar: Translation tools</vt:lpstr>
      <vt:lpstr>Global Design Database: webinar</vt:lpstr>
      <vt:lpstr>Global Brand Database: webinar</vt:lpstr>
      <vt:lpstr>Forum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2017-06-29T10:46:12Z</dcterms:created>
  <dcterms:modified xsi:type="dcterms:W3CDTF">2017-06-29T10:50:59Z</dcterms:modified>
</cp:coreProperties>
</file>