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3" r:id="rId63"/>
    <p:sldId id="32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72B555-191E-4106-B0CE-A32D0353209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106131-63B4-4A60-B160-B00910FABAF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ARIPO: African Regional IP Org</a:t>
            </a:r>
          </a:p>
          <a:p>
            <a:pPr eaLnBrk="1" hangingPunct="1"/>
            <a:r>
              <a:rPr lang="en-US" altLang="en-US" dirty="0" smtClean="0"/>
              <a:t>PCT: 1st publication worldwide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Single Term is a single word such as "car" or "engine".</a:t>
            </a:r>
          </a:p>
          <a:p>
            <a:r>
              <a:rPr lang="en-US" dirty="0" smtClean="0"/>
              <a:t>A Phrase is a group of words surrounded by double quotes </a:t>
            </a:r>
            <a:r>
              <a:rPr lang="en-US" dirty="0" err="1" smtClean="0"/>
              <a:t>suchas</a:t>
            </a:r>
            <a:r>
              <a:rPr lang="en-US" dirty="0" smtClean="0"/>
              <a:t> "electric car".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CB24-C7F3-4FCC-A4D9-261FC4E9088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32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EC75-664C-4927-B0E7-FB77E215211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Composition rules of operators</a:t>
            </a:r>
          </a:p>
          <a:p>
            <a:r>
              <a:rPr lang="fr-CH" altLang="en-US"/>
              <a:t>Avoid ambiguity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i="1" dirty="0" smtClean="0"/>
              <a:t>DP:Last3Days</a:t>
            </a:r>
            <a:r>
              <a:rPr lang="es-BO" sz="1200" dirty="0" smtClean="0"/>
              <a:t> --&gt;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record </a:t>
            </a:r>
            <a:r>
              <a:rPr lang="es-BO" sz="1200" dirty="0" err="1" smtClean="0"/>
              <a:t>that</a:t>
            </a:r>
            <a:r>
              <a:rPr lang="es-BO" sz="1200" dirty="0" smtClean="0"/>
              <a:t> </a:t>
            </a:r>
            <a:r>
              <a:rPr lang="es-BO" sz="1200" dirty="0" err="1" smtClean="0"/>
              <a:t>were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by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national</a:t>
            </a:r>
            <a:r>
              <a:rPr lang="es-BO" sz="1200" dirty="0" smtClean="0"/>
              <a:t>/</a:t>
            </a:r>
            <a:r>
              <a:rPr lang="es-BO" sz="1200" dirty="0" err="1" smtClean="0"/>
              <a:t>international</a:t>
            </a:r>
            <a:r>
              <a:rPr lang="es-BO" sz="1200" dirty="0" smtClean="0"/>
              <a:t> </a:t>
            </a:r>
            <a:r>
              <a:rPr lang="es-BO" sz="1200" dirty="0" err="1" smtClean="0"/>
              <a:t>authority</a:t>
            </a:r>
            <a:r>
              <a:rPr lang="es-BO" sz="1200" dirty="0" smtClean="0"/>
              <a:t> in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3 </a:t>
            </a:r>
            <a:r>
              <a:rPr lang="es-BO" sz="1200" dirty="0" err="1" smtClean="0"/>
              <a:t>days</a:t>
            </a:r>
            <a:r>
              <a:rPr lang="es-BO" sz="1200" dirty="0" smtClean="0"/>
              <a:t/>
            </a:r>
            <a:br>
              <a:rPr lang="es-BO" sz="1200" dirty="0" smtClean="0"/>
            </a:b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dirty="0" err="1" smtClean="0"/>
              <a:t>Last</a:t>
            </a:r>
            <a:r>
              <a:rPr lang="es-BO" sz="1200" dirty="0" smtClean="0"/>
              <a:t> </a:t>
            </a:r>
            <a:r>
              <a:rPr lang="es-BO" sz="1200" dirty="0" err="1" smtClean="0"/>
              <a:t>Publications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Also</a:t>
            </a:r>
            <a:r>
              <a:rPr lang="es-BO" sz="1200" dirty="0" smtClean="0"/>
              <a:t>,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following</a:t>
            </a:r>
            <a:r>
              <a:rPr lang="es-BO" sz="1200" dirty="0" smtClean="0"/>
              <a:t> </a:t>
            </a:r>
            <a:r>
              <a:rPr lang="es-BO" sz="1200" dirty="0" err="1" smtClean="0"/>
              <a:t>query</a:t>
            </a:r>
            <a:r>
              <a:rPr lang="es-BO" sz="1200" dirty="0" smtClean="0"/>
              <a:t>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PCT </a:t>
            </a:r>
            <a:r>
              <a:rPr lang="es-BO" sz="1200" dirty="0" err="1" smtClean="0"/>
              <a:t>applications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time, </a:t>
            </a:r>
            <a:r>
              <a:rPr lang="es-BO" sz="1200" dirty="0" err="1" smtClean="0"/>
              <a:t>very</a:t>
            </a:r>
            <a:r>
              <a:rPr lang="es-BO" sz="1200" dirty="0" smtClean="0"/>
              <a:t> </a:t>
            </a:r>
            <a:r>
              <a:rPr lang="es-BO" sz="1200" dirty="0" err="1" smtClean="0"/>
              <a:t>useful</a:t>
            </a:r>
            <a:r>
              <a:rPr lang="es-BO" sz="1200" dirty="0" smtClean="0"/>
              <a:t> </a:t>
            </a:r>
            <a:r>
              <a:rPr lang="es-BO" sz="1200" dirty="0" err="1" smtClean="0"/>
              <a:t>for</a:t>
            </a:r>
            <a:r>
              <a:rPr lang="es-BO" sz="1200" dirty="0" smtClean="0"/>
              <a:t> </a:t>
            </a:r>
            <a:r>
              <a:rPr lang="es-BO" sz="1200" dirty="0" err="1" smtClean="0"/>
              <a:t>implementing</a:t>
            </a:r>
            <a:r>
              <a:rPr lang="es-BO" sz="1200" dirty="0" smtClean="0"/>
              <a:t> RSS </a:t>
            </a:r>
            <a:r>
              <a:rPr lang="es-BO" sz="1200" dirty="0" err="1" smtClean="0"/>
              <a:t>queries</a:t>
            </a:r>
            <a:r>
              <a:rPr lang="es-BO" sz="1200" dirty="0" smtClean="0"/>
              <a:t>:</a:t>
            </a:r>
          </a:p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02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248C6-D907-4B4F-96A8-541C6E1C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13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E421-A3EB-439D-A5EA-467FFC6B2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5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5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5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5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fr-CH" sz="2600" dirty="0" smtClean="0">
                <a:solidFill>
                  <a:srgbClr val="00408C"/>
                </a:solidFill>
                <a:ea typeface="ヒラギノ角ゴ Pro W3" pitchFamily="1" charset="-128"/>
              </a:rPr>
              <a:t>Advanced </a:t>
            </a:r>
            <a:r>
              <a:rPr lang="fr-CH" sz="2600" dirty="0" err="1" smtClean="0">
                <a:solidFill>
                  <a:srgbClr val="00408C"/>
                </a:solidFill>
                <a:ea typeface="ヒラギノ角ゴ Pro W3" pitchFamily="1" charset="-128"/>
              </a:rPr>
              <a:t>search</a:t>
            </a:r>
            <a:endParaRPr lang="fr-CH" sz="2600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/>
            <a:r>
              <a:rPr lang="fr-CH" sz="2600" dirty="0" smtClean="0">
                <a:solidFill>
                  <a:srgbClr val="00408C"/>
                </a:solidFill>
                <a:ea typeface="ヒラギノ角ゴ Pro W3" pitchFamily="1" charset="-128"/>
              </a:rPr>
              <a:t>PATENTSCOPE </a:t>
            </a:r>
            <a:r>
              <a:rPr lang="fr-CH" sz="2600" dirty="0" err="1" smtClean="0">
                <a:solidFill>
                  <a:srgbClr val="00408C"/>
                </a:solidFill>
                <a:ea typeface="ヒラギノ角ゴ Pro W3" pitchFamily="1" charset="-128"/>
              </a:rPr>
              <a:t>search</a:t>
            </a:r>
            <a:r>
              <a:rPr lang="fr-CH" sz="2600" dirty="0" smtClean="0">
                <a:solidFill>
                  <a:srgbClr val="00408C"/>
                </a:solidFill>
                <a:ea typeface="ヒラギノ角ゴ Pro W3" pitchFamily="1" charset="-128"/>
              </a:rPr>
              <a:t> system</a:t>
            </a:r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7912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2015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	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3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4" name="Picture -1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9" y="1509713"/>
            <a:ext cx="83724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885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12360" y="3356992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080119" cy="6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076056" y="1484784"/>
            <a:ext cx="360040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87624" y="3861048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Results</a:t>
            </a:r>
            <a:r>
              <a:rPr lang="fr-CH" dirty="0" smtClean="0"/>
              <a:t>: </a:t>
            </a:r>
            <a:r>
              <a:rPr lang="es-BO" b="1" dirty="0" smtClean="0"/>
              <a:t>308,082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" y="2060848"/>
            <a:ext cx="76771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514600" y="3124200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948264" y="5949280"/>
            <a:ext cx="194421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344"/>
            <a:ext cx="6480720" cy="68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6544072" cy="11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259632" y="6047534"/>
            <a:ext cx="680475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88224" y="1340768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11760" y="3651336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98552" y="5152242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5064" y="5304642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9632" y="5733256"/>
            <a:ext cx="68047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Results</a:t>
            </a:r>
            <a:r>
              <a:rPr lang="fr-CH" dirty="0" smtClean="0"/>
              <a:t>: </a:t>
            </a:r>
            <a:r>
              <a:rPr lang="es-BO" b="1" dirty="0"/>
              <a:t>172,233</a:t>
            </a:r>
            <a:r>
              <a:rPr lang="es-BO" dirty="0"/>
              <a:t> </a:t>
            </a:r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2057400"/>
            <a:ext cx="7762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514600" y="3124200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 smtClean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 eaLnBrk="1" hangingPunct="1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Advanced search</a:t>
            </a:r>
            <a:endParaRPr lang="en-US" altLang="en-US" sz="3300" dirty="0" smtClean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7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4013"/>
            <a:ext cx="8096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524328" y="3429000"/>
            <a:ext cx="936104" cy="57606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283968" y="4005064"/>
            <a:ext cx="72008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05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Search syntax</a:t>
            </a:r>
          </a:p>
          <a:p>
            <a:pPr eaLnBrk="1" hangingPunct="1"/>
            <a:r>
              <a:rPr lang="en-US" altLang="en-US" dirty="0" smtClean="0"/>
              <a:t>Search 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: terms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Query:</a:t>
            </a:r>
            <a:r>
              <a:rPr lang="en-US" b="1" dirty="0" smtClean="0"/>
              <a:t> </a:t>
            </a:r>
            <a:r>
              <a:rPr lang="en-US" dirty="0" smtClean="0"/>
              <a:t>single word or multiple words or phrases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terms can be combined together with Boolean operators to form a more complex query</a:t>
            </a:r>
          </a:p>
        </p:txBody>
      </p:sp>
    </p:spTree>
    <p:extLst>
      <p:ext uri="{BB962C8B-B14F-4D97-AF65-F5344CB8AC3E}">
        <p14:creationId xmlns:p14="http://schemas.microsoft.com/office/powerpoint/2010/main" val="34762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syntax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1285875"/>
            <a:ext cx="78486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2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– truncation: ?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 form of a word, or alternative spellings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39752" y="3717032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operators define the relationships between words or groups of words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ANDNOT - NOT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1285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: NEAR = ~5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cell</a:t>
            </a:r>
            <a:r>
              <a:rPr lang="fr-CH" dirty="0" smtClean="0"/>
              <a:t> NEAR10 pack = «</a:t>
            </a:r>
            <a:r>
              <a:rPr lang="fr-CH" dirty="0" err="1" smtClean="0"/>
              <a:t>cell</a:t>
            </a:r>
            <a:r>
              <a:rPr lang="fr-CH" dirty="0" smtClean="0"/>
              <a:t> pack»~10</a:t>
            </a:r>
          </a:p>
          <a:p>
            <a:endParaRPr lang="fr-CH" dirty="0"/>
          </a:p>
          <a:p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0516"/>
            <a:ext cx="7829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791200" y="3404616"/>
            <a:ext cx="2133600" cy="11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91200" y="3404616"/>
            <a:ext cx="2133600" cy="118872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: </a:t>
            </a:r>
            <a:r>
              <a:rPr lang="fr-CH" dirty="0" err="1" smtClean="0"/>
              <a:t>before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/>
          <a:lstStyle/>
          <a:p>
            <a:endParaRPr lang="es-BO" dirty="0" smtClean="0"/>
          </a:p>
          <a:p>
            <a:r>
              <a:rPr lang="es-BO" dirty="0" smtClean="0"/>
              <a:t>EN_AB</a:t>
            </a:r>
            <a:r>
              <a:rPr lang="es-BO" dirty="0"/>
              <a:t>:(</a:t>
            </a:r>
            <a:r>
              <a:rPr lang="es-BO" dirty="0" err="1"/>
              <a:t>electric</a:t>
            </a:r>
            <a:r>
              <a:rPr lang="es-BO" dirty="0"/>
              <a:t> BEFORE car)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153400" cy="41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Use of the tilde: ~</a:t>
            </a:r>
          </a:p>
          <a:p>
            <a:endParaRPr lang="fr-CH" altLang="en-US"/>
          </a:p>
          <a:p>
            <a:r>
              <a:rPr lang="fr-CH" altLang="en-US"/>
              <a:t>Examples:</a:t>
            </a:r>
          </a:p>
          <a:p>
            <a:pPr>
              <a:buFontTx/>
              <a:buNone/>
            </a:pPr>
            <a:r>
              <a:rPr lang="fr-CH" altLang="en-US"/>
              <a:t> roam~      		foam / roams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Roam~</a:t>
            </a:r>
            <a:r>
              <a:rPr lang="fr-CH" altLang="en-US">
                <a:solidFill>
                  <a:srgbClr val="FF0000"/>
                </a:solidFill>
              </a:rPr>
              <a:t>0.8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Future developments &amp; news</a:t>
            </a:r>
          </a:p>
          <a:p>
            <a:pPr eaLnBrk="1" hangingPunct="1"/>
            <a:r>
              <a:rPr lang="en-US" altLang="en-US" dirty="0" smtClean="0"/>
              <a:t>Advanced search interface</a:t>
            </a:r>
          </a:p>
          <a:p>
            <a:pPr lvl="1" eaLnBrk="1" hangingPunct="1"/>
            <a:r>
              <a:rPr lang="en-US" altLang="en-US" dirty="0" smtClean="0"/>
              <a:t>Why use it?</a:t>
            </a:r>
          </a:p>
          <a:p>
            <a:pPr lvl="1" eaLnBrk="1" hangingPunct="1"/>
            <a:r>
              <a:rPr lang="en-US" altLang="en-US" dirty="0" smtClean="0"/>
              <a:t>“</a:t>
            </a:r>
            <a:r>
              <a:rPr lang="en-US" altLang="en-US" dirty="0" err="1"/>
              <a:t>C</a:t>
            </a:r>
            <a:r>
              <a:rPr lang="en-US" altLang="en-US" dirty="0" err="1" smtClean="0"/>
              <a:t>osmectic</a:t>
            </a:r>
            <a:r>
              <a:rPr lang="en-US" altLang="en-US" dirty="0" smtClean="0"/>
              <a:t>” features</a:t>
            </a:r>
          </a:p>
          <a:p>
            <a:pPr lvl="1" eaLnBrk="1" hangingPunct="1"/>
            <a:r>
              <a:rPr lang="fr-CH" altLang="en-US" dirty="0" err="1" smtClean="0"/>
              <a:t>Search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features</a:t>
            </a:r>
            <a:endParaRPr lang="fr-CH" altLang="en-US" dirty="0" smtClean="0"/>
          </a:p>
          <a:p>
            <a:pPr lvl="1" eaLnBrk="1" hangingPunct="1">
              <a:buFontTx/>
              <a:buNone/>
            </a:pPr>
            <a:endParaRPr lang="fr-CH" altLang="en-US" dirty="0" smtClean="0"/>
          </a:p>
          <a:p>
            <a:pPr eaLnBrk="1" hangingPunct="1"/>
            <a:r>
              <a:rPr lang="fr-CH" altLang="en-US" dirty="0" smtClean="0"/>
              <a:t>Quiz</a:t>
            </a:r>
          </a:p>
          <a:p>
            <a:pPr eaLnBrk="1" hangingPunct="1"/>
            <a:r>
              <a:rPr lang="fr-CH" altLang="en-US" dirty="0" smtClean="0"/>
              <a:t>Q </a:t>
            </a:r>
            <a:r>
              <a:rPr lang="fr-CH" altLang="en-US" dirty="0" smtClean="0"/>
              <a:t>&amp; 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1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6020" y="5728590"/>
            <a:ext cx="6934200" cy="804862"/>
          </a:xfrm>
        </p:spPr>
        <p:txBody>
          <a:bodyPr/>
          <a:lstStyle/>
          <a:p>
            <a:r>
              <a:rPr lang="fr-CH" sz="900" dirty="0"/>
              <a:t>Source: http://spicewallpaper.blogspot.ch/2012/08/green-fields-with-blue-sky.html</a:t>
            </a:r>
            <a:endParaRPr lang="es-BO" sz="900" dirty="0"/>
          </a:p>
        </p:txBody>
      </p:sp>
    </p:spTree>
    <p:extLst>
      <p:ext uri="{BB962C8B-B14F-4D97-AF65-F5344CB8AC3E}">
        <p14:creationId xmlns:p14="http://schemas.microsoft.com/office/powerpoint/2010/main" val="10215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365504"/>
            <a:ext cx="7591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5589588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http://patentscope.wipo.int/search/en/help/fieldsHelp.jsf</a:t>
            </a:r>
          </a:p>
        </p:txBody>
      </p:sp>
    </p:spTree>
    <p:extLst>
      <p:ext uri="{BB962C8B-B14F-4D97-AF65-F5344CB8AC3E}">
        <p14:creationId xmlns:p14="http://schemas.microsoft.com/office/powerpoint/2010/main" val="2082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Results: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field.     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888998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7504" y="4437112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3501008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2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Not all combinations work</a:t>
            </a:r>
            <a:r>
              <a:rPr lang="fr-CH" altLang="en-US" sz="2000"/>
              <a:t>:</a:t>
            </a:r>
          </a:p>
          <a:p>
            <a:pPr>
              <a:buFontTx/>
              <a:buNone/>
            </a:pPr>
            <a:endParaRPr lang="fr-CH" altLang="en-US" sz="2000"/>
          </a:p>
          <a:p>
            <a:pPr>
              <a:buFontTx/>
              <a:buNone/>
            </a:pPr>
            <a:r>
              <a:rPr lang="en-US" altLang="en-US" sz="2000"/>
              <a:t>(electric AND car) NEAR power 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r>
              <a:rPr lang="en-US" altLang="en-US" sz="2000"/>
              <a:t>power NEAR (electric AND car)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endParaRPr lang="fr-CH" altLang="en-US" sz="2000"/>
          </a:p>
          <a:p>
            <a:pPr>
              <a:buFontTx/>
              <a:buNone/>
            </a:pPr>
            <a:r>
              <a:rPr lang="en-US" altLang="en-US" sz="2000"/>
              <a:t>power NEAR (vehicle OR car) </a:t>
            </a:r>
            <a:endParaRPr lang="en-US" altLang="en-US" sz="28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endParaRPr lang="en-US" altLang="en-US" sz="36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r>
              <a:rPr lang="en-US" altLang="ja-JP" sz="2000">
                <a:ea typeface="ＭＳ Ｐゴシック" pitchFamily="34" charset="-128"/>
              </a:rPr>
              <a:t>EN_AB: hearing NEAR aid  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r>
              <a:rPr lang="en-US" altLang="ja-JP" sz="2000">
                <a:ea typeface="ＭＳ Ｐゴシック" pitchFamily="34" charset="-128"/>
              </a:rPr>
              <a:t>EN_AB: (hearing NEAR aid) </a:t>
            </a:r>
            <a:endParaRPr lang="en-US" altLang="en-US" sz="2800" b="1">
              <a:solidFill>
                <a:srgbClr val="33CC33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3405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5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14706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227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i="1" dirty="0" smtClean="0"/>
              <a:t>Publication Date </a:t>
            </a:r>
            <a:r>
              <a:rPr lang="fr-CH" dirty="0" err="1" smtClean="0"/>
              <a:t>field</a:t>
            </a:r>
            <a:r>
              <a:rPr lang="fr-CH" dirty="0" smtClean="0"/>
              <a:t>: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715000"/>
          </a:xfrm>
        </p:spPr>
        <p:txBody>
          <a:bodyPr/>
          <a:lstStyle/>
          <a:p>
            <a:r>
              <a:rPr lang="es-BO" sz="1600" i="1" dirty="0" err="1" smtClean="0"/>
              <a:t>Examples</a:t>
            </a:r>
            <a:endParaRPr lang="es-BO" sz="1600" i="1" dirty="0" smtClean="0"/>
          </a:p>
          <a:p>
            <a:pPr marL="0" indent="0">
              <a:buNone/>
            </a:pPr>
            <a:r>
              <a:rPr lang="es-BO" sz="1600" i="1" dirty="0" err="1" smtClean="0"/>
              <a:t>DP:today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DP:today-1Week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DP:today-2Years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r>
              <a:rPr lang="es-BO" sz="1600" dirty="0" smtClean="0"/>
              <a:t>Time</a:t>
            </a:r>
            <a:r>
              <a:rPr lang="es-BO" sz="1600" dirty="0"/>
              <a:t> </a:t>
            </a:r>
            <a:r>
              <a:rPr lang="es-BO" sz="1600" dirty="0" err="1" smtClean="0"/>
              <a:t>ranges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DP:[today-1Year TO </a:t>
            </a:r>
            <a:r>
              <a:rPr lang="es-BO" sz="1600" i="1" dirty="0" err="1"/>
              <a:t>today</a:t>
            </a:r>
            <a:r>
              <a:rPr lang="es-BO" sz="1600" i="1" dirty="0"/>
              <a:t>]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DP:[today-3Years TO today-1year]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/>
              <a:t>Simplified</a:t>
            </a:r>
            <a:r>
              <a:rPr lang="es-BO" sz="1600" dirty="0"/>
              <a:t> time </a:t>
            </a:r>
            <a:r>
              <a:rPr lang="es-BO" sz="1600" dirty="0" err="1"/>
              <a:t>period</a:t>
            </a:r>
            <a:r>
              <a:rPr lang="es-BO" sz="1600" dirty="0"/>
              <a:t> </a:t>
            </a:r>
            <a:r>
              <a:rPr lang="es-BO" sz="1600" dirty="0" err="1"/>
              <a:t>ranges</a:t>
            </a:r>
            <a:r>
              <a:rPr lang="es-BO" sz="1600" dirty="0"/>
              <a:t> 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smtClean="0"/>
              <a:t>DP:Last3Days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DP:Last2Weeks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DP:Last1Year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 smtClean="0"/>
              <a:t>Last</a:t>
            </a:r>
            <a:r>
              <a:rPr lang="es-BO" sz="1600" dirty="0" smtClean="0"/>
              <a:t> </a:t>
            </a:r>
            <a:r>
              <a:rPr lang="es-BO" sz="1600" dirty="0" err="1" smtClean="0"/>
              <a:t>Publications</a:t>
            </a:r>
            <a:r>
              <a:rPr lang="es-BO" sz="1600" dirty="0" smtClean="0"/>
              <a:t> </a:t>
            </a:r>
            <a:r>
              <a:rPr lang="es-BO" sz="1600" dirty="0" err="1" smtClean="0"/>
              <a:t>published</a:t>
            </a:r>
            <a:r>
              <a:rPr lang="es-BO" sz="1600" dirty="0" smtClean="0"/>
              <a:t> :</a:t>
            </a: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err="1" smtClean="0"/>
              <a:t>DP:pct_lastpubdate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 err="1"/>
              <a:t>DP:pct_lastpubdate</a:t>
            </a:r>
            <a:r>
              <a:rPr lang="es-BO" sz="1600" i="1" dirty="0"/>
              <a:t> and PA:"</a:t>
            </a:r>
            <a:r>
              <a:rPr lang="es-BO" sz="1600" i="1" dirty="0" err="1"/>
              <a:t>University</a:t>
            </a:r>
            <a:r>
              <a:rPr lang="es-BO" sz="1600" i="1" dirty="0"/>
              <a:t> of Paris"</a:t>
            </a:r>
            <a:endParaRPr lang="es-BO" sz="16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6165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 :A</a:t>
            </a:r>
            <a:endParaRPr lang="es-BO" dirty="0"/>
          </a:p>
          <a:p>
            <a:r>
              <a:rPr lang="en-US" dirty="0"/>
              <a:t>IC :A47</a:t>
            </a:r>
            <a:endParaRPr lang="es-BO" dirty="0"/>
          </a:p>
          <a:p>
            <a:r>
              <a:rPr lang="en-US" dirty="0"/>
              <a:t>IC :A47L</a:t>
            </a:r>
            <a:endParaRPr lang="es-BO" dirty="0"/>
          </a:p>
          <a:p>
            <a:r>
              <a:rPr lang="en-US" dirty="0"/>
              <a:t>IC :A47L1</a:t>
            </a:r>
            <a:endParaRPr lang="es-BO" dirty="0"/>
          </a:p>
          <a:p>
            <a:r>
              <a:rPr lang="en-US" dirty="0"/>
              <a:t>IC:A47L11</a:t>
            </a:r>
            <a:endParaRPr lang="es-BO" dirty="0"/>
          </a:p>
          <a:p>
            <a:r>
              <a:rPr lang="en-US" dirty="0"/>
              <a:t>IC:A47L11/03</a:t>
            </a: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425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70866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419600" y="3414132"/>
            <a:ext cx="5334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87429" y="3410415"/>
            <a:ext cx="747132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in USA in </a:t>
            </a:r>
            <a:r>
              <a:rPr lang="en-US" sz="3200" dirty="0" smtClean="0"/>
              <a:t>2012</a:t>
            </a:r>
            <a:r>
              <a:rPr lang="en-US" sz="3200" dirty="0"/>
              <a:t>. 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n-US" smtClean="0"/>
              <a:t>Coverage : Collections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949950"/>
            <a:ext cx="8497887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PCT applications</a:t>
            </a:r>
            <a:r>
              <a:rPr lang="en-US" altLang="en-US" sz="1800" dirty="0" smtClean="0"/>
              <a:t>, </a:t>
            </a:r>
            <a:r>
              <a:rPr lang="en-US" altLang="en-US" sz="1800" b="1" dirty="0" smtClean="0"/>
              <a:t>ARIPO, EP, EAPO and LATIPAT collections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81075"/>
            <a:ext cx="773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yorkvision.co.uk/wp-content/uploads/2013/10/CautionT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0"/>
            <a:ext cx="10309923" cy="68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(….)   "…"</a:t>
            </a:r>
          </a:p>
          <a:p>
            <a:r>
              <a:rPr lang="fr-CH" altLang="en-US"/>
              <a:t>Field name</a:t>
            </a:r>
          </a:p>
          <a:p>
            <a:r>
              <a:rPr lang="fr-CH" altLang="en-US"/>
              <a:t>No space</a:t>
            </a:r>
          </a:p>
          <a:p>
            <a:r>
              <a:rPr lang="fr-CH" altLang="en-US"/>
              <a:t>No wildcard at the </a:t>
            </a:r>
            <a:r>
              <a:rPr lang="en-US" altLang="en-US"/>
              <a:t>beginning</a:t>
            </a:r>
            <a:r>
              <a:rPr lang="fr-CH" altLang="en-US"/>
              <a:t> of a word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Challenges</a:t>
            </a: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Differences in languages: </a:t>
            </a:r>
            <a:r>
              <a:rPr lang="en-US" altLang="en-US" sz="1800"/>
              <a:t>vent = wind in FR and outlet in EN</a:t>
            </a:r>
          </a:p>
          <a:p>
            <a:endParaRPr lang="en-US" altLang="en-US" sz="1800"/>
          </a:p>
          <a:p>
            <a:r>
              <a:rPr lang="en-US" altLang="en-US" sz="2000"/>
              <a:t>Number formatting: </a:t>
            </a:r>
            <a:r>
              <a:rPr lang="en-US" altLang="ja-JP" sz="2000">
                <a:ea typeface="ＭＳ Ｐゴシック" pitchFamily="34" charset="-128"/>
              </a:rPr>
              <a:t>75 percent -75%- ¾- 0.75 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Measurement units: : </a:t>
            </a:r>
            <a:r>
              <a:rPr lang="en-US" altLang="ja-JP" sz="2000">
                <a:ea typeface="ＭＳ Ｐゴシック" pitchFamily="34" charset="-128"/>
              </a:rPr>
              <a:t>cm/yard/km 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Synonyms – homonyms: mobile/cell phone mouse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Human error</a:t>
            </a:r>
          </a:p>
          <a:p>
            <a:endParaRPr lang="en-US" altLang="en-US" sz="2000"/>
          </a:p>
          <a:p>
            <a:r>
              <a:rPr lang="en-US" altLang="en-US" sz="2000"/>
              <a:t>Name variation</a:t>
            </a:r>
          </a:p>
        </p:txBody>
      </p:sp>
    </p:spTree>
    <p:extLst>
      <p:ext uri="{BB962C8B-B14F-4D97-AF65-F5344CB8AC3E}">
        <p14:creationId xmlns:p14="http://schemas.microsoft.com/office/powerpoint/2010/main" val="32960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national collections </a:t>
            </a:r>
            <a:r>
              <a:rPr lang="fr-CH" sz="2800" dirty="0" err="1" smtClean="0">
                <a:solidFill>
                  <a:srgbClr val="0070C0"/>
                </a:solidFill>
              </a:rPr>
              <a:t>were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added</a:t>
            </a:r>
            <a:r>
              <a:rPr lang="fr-CH" sz="2800" dirty="0" smtClean="0">
                <a:solidFill>
                  <a:srgbClr val="0070C0"/>
                </a:solidFill>
              </a:rPr>
              <a:t> last in the system?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Norway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37147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1981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Butan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Portugal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3324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chemeClr val="tx2"/>
                </a:solidFill>
              </a:rPr>
              <a:t>Q:1: </a:t>
            </a:r>
            <a:r>
              <a:rPr lang="fr-CH" sz="2800" dirty="0" err="1" smtClean="0">
                <a:solidFill>
                  <a:schemeClr val="tx2"/>
                </a:solidFill>
              </a:rPr>
              <a:t>which</a:t>
            </a:r>
            <a:r>
              <a:rPr lang="fr-CH" sz="2800" dirty="0" smtClean="0">
                <a:solidFill>
                  <a:schemeClr val="tx2"/>
                </a:solidFill>
              </a:rPr>
              <a:t> national collection </a:t>
            </a:r>
            <a:r>
              <a:rPr lang="fr-CH" sz="2800" dirty="0" err="1" smtClean="0">
                <a:solidFill>
                  <a:schemeClr val="tx2"/>
                </a:solidFill>
              </a:rPr>
              <a:t>was</a:t>
            </a:r>
            <a:r>
              <a:rPr lang="fr-CH" sz="2800" dirty="0" smtClean="0">
                <a:solidFill>
                  <a:schemeClr val="tx2"/>
                </a:solidFill>
              </a:rPr>
              <a:t>/</a:t>
            </a:r>
            <a:r>
              <a:rPr lang="fr-CH" sz="2800" dirty="0" err="1" smtClean="0">
                <a:solidFill>
                  <a:schemeClr val="tx2"/>
                </a:solidFill>
              </a:rPr>
              <a:t>were</a:t>
            </a:r>
            <a:r>
              <a:rPr lang="fr-CH" sz="2800" dirty="0" smtClean="0">
                <a:solidFill>
                  <a:schemeClr val="tx2"/>
                </a:solidFill>
              </a:rPr>
              <a:t> </a:t>
            </a:r>
            <a:r>
              <a:rPr lang="fr-CH" sz="2800" dirty="0" err="1" smtClean="0">
                <a:solidFill>
                  <a:schemeClr val="tx2"/>
                </a:solidFill>
              </a:rPr>
              <a:t>added</a:t>
            </a:r>
            <a:r>
              <a:rPr lang="fr-CH" sz="2800" dirty="0" smtClean="0">
                <a:solidFill>
                  <a:schemeClr val="tx2"/>
                </a:solidFill>
              </a:rPr>
              <a:t> last in the system?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19812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Norway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1981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Butan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64659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Portugal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>
                <a:solidFill>
                  <a:schemeClr val="tx2"/>
                </a:solidFill>
              </a:rPr>
              <a:t>: </a:t>
            </a:r>
            <a:r>
              <a:rPr lang="fr-CH" sz="2800" dirty="0" smtClean="0">
                <a:solidFill>
                  <a:schemeClr val="tx2"/>
                </a:solidFill>
              </a:rPr>
              <a:t>2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obtain </a:t>
            </a:r>
            <a:r>
              <a:rPr lang="en-US" sz="2800" dirty="0" smtClean="0">
                <a:solidFill>
                  <a:srgbClr val="0070C0"/>
                </a:solidFill>
              </a:rPr>
              <a:t>patent documents by </a:t>
            </a:r>
            <a:r>
              <a:rPr lang="en-US" sz="2800" dirty="0">
                <a:solidFill>
                  <a:srgbClr val="0070C0"/>
                </a:solidFill>
              </a:rPr>
              <a:t>the company Huawei </a:t>
            </a: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r>
              <a:rPr lang="en-US" sz="2800" dirty="0">
                <a:solidFill>
                  <a:srgbClr val="0070C0"/>
                </a:solidFill>
              </a:rPr>
              <a:t>at least one innovator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dirty="0" smtClean="0">
                <a:solidFill>
                  <a:srgbClr val="0070C0"/>
                </a:solidFill>
              </a:rPr>
              <a:t>ermany 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 smtClean="0">
                <a:solidFill>
                  <a:srgbClr val="0070C0"/>
                </a:solidFill>
              </a:rPr>
              <a:t>PA:Huawei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IN:Huawei</a:t>
            </a:r>
            <a:r>
              <a:rPr lang="fr-CH" sz="2800" dirty="0" smtClean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CTR: Germany AND IN: </a:t>
            </a: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Coverage : Details of collections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763713" y="1196975"/>
          <a:ext cx="489585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9333333" imgH="10793651" progId="">
                  <p:embed/>
                </p:oleObj>
              </mc:Choice>
              <mc:Fallback>
                <p:oleObj r:id="rId3" imgW="9333333" imgH="107936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489585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1989138"/>
          <a:ext cx="5983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4253968" imgH="342736" progId="">
                  <p:embed/>
                </p:oleObj>
              </mc:Choice>
              <mc:Fallback>
                <p:oleObj r:id="rId5" imgW="4253968" imgH="3427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5983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1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obtain patents by the company Huawei with at least one innovator from Germany (DE)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Huawei</a:t>
            </a:r>
            <a:r>
              <a:rPr lang="fr-CH" sz="2800" dirty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IN:Huawei</a:t>
            </a:r>
            <a:r>
              <a:rPr lang="fr-CH" sz="2800" dirty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>
                <a:solidFill>
                  <a:srgbClr val="0070C0"/>
                </a:solidFill>
              </a:rPr>
              <a:t>PA:Huawei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Germany AND IN: </a:t>
            </a:r>
            <a:r>
              <a:rPr lang="fr-CH" sz="2800" dirty="0" err="1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added</a:t>
            </a:r>
            <a:r>
              <a:rPr lang="fr-CH" dirty="0" smtClean="0"/>
              <a:t> in the future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UK</a:t>
            </a:r>
          </a:p>
          <a:p>
            <a:r>
              <a:rPr lang="fr-CH" dirty="0" smtClean="0"/>
              <a:t>DK</a:t>
            </a:r>
          </a:p>
          <a:p>
            <a:r>
              <a:rPr lang="fr-CH" dirty="0" smtClean="0"/>
              <a:t>AU </a:t>
            </a:r>
          </a:p>
          <a:p>
            <a:r>
              <a:rPr lang="fr-CH" dirty="0" smtClean="0"/>
              <a:t>NZ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686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New: https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2" y="1371600"/>
            <a:ext cx="8077200" cy="404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8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BO" smtClean="0"/>
              <a:t>COMPLEX QUERIES</a:t>
            </a:r>
          </a:p>
        </p:txBody>
      </p:sp>
      <p:pic>
        <p:nvPicPr>
          <p:cNvPr id="14339" name="Picture 2" descr="http://www.scottcochrane.com/wp-content/uploads/2011/08/Complex-Ball-Shape-Magic-Rubik-39-s-Cube-Puzzle-Toy-Multicolor-63417659934151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50950"/>
            <a:ext cx="56165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7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1</TotalTime>
  <Words>914</Words>
  <Application>Microsoft Office PowerPoint</Application>
  <PresentationFormat>On-screen Show (4:3)</PresentationFormat>
  <Paragraphs>285</Paragraphs>
  <Slides>63</Slides>
  <Notes>9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template_english-7</vt:lpstr>
      <vt:lpstr>PowerPoint Presentation</vt:lpstr>
      <vt:lpstr>PowerPoint Presentation</vt:lpstr>
      <vt:lpstr>Agenda</vt:lpstr>
      <vt:lpstr>PowerPoint Presentation</vt:lpstr>
      <vt:lpstr>Coverage : Collections</vt:lpstr>
      <vt:lpstr>Coverage : Details of collections</vt:lpstr>
      <vt:lpstr>To be added in the future</vt:lpstr>
      <vt:lpstr>New: https</vt:lpstr>
      <vt:lpstr>COMPLEX QUERIES</vt:lpstr>
      <vt:lpstr>Advanced search interface</vt:lpstr>
      <vt:lpstr>Help</vt:lpstr>
      <vt:lpstr>Tooltip help</vt:lpstr>
      <vt:lpstr>Question mark help</vt:lpstr>
      <vt:lpstr>Advanced search interface</vt:lpstr>
      <vt:lpstr>Stem</vt:lpstr>
      <vt:lpstr>Stemming</vt:lpstr>
      <vt:lpstr>Stemming - example</vt:lpstr>
      <vt:lpstr>PowerPoint Presentation</vt:lpstr>
      <vt:lpstr>Stemming - example</vt:lpstr>
      <vt:lpstr>Advanced search interface</vt:lpstr>
      <vt:lpstr>Advanced search interface</vt:lpstr>
      <vt:lpstr>Advanced search interface</vt:lpstr>
      <vt:lpstr>Query : terms and phrases</vt:lpstr>
      <vt:lpstr>Search syntax</vt:lpstr>
      <vt:lpstr>Wildcards – truncation: ? *</vt:lpstr>
      <vt:lpstr>Boolean operators</vt:lpstr>
      <vt:lpstr>Proximity: NEAR = ~5</vt:lpstr>
      <vt:lpstr>Proximity: before</vt:lpstr>
      <vt:lpstr>Fuzzy searches     </vt:lpstr>
      <vt:lpstr>^ caret = weighting factor</vt:lpstr>
      <vt:lpstr>PowerPoint Presentation</vt:lpstr>
      <vt:lpstr>Search fields</vt:lpstr>
      <vt:lpstr>Examples</vt:lpstr>
      <vt:lpstr>Fields rules</vt:lpstr>
      <vt:lpstr>Fields: golden rules</vt:lpstr>
      <vt:lpstr>Grouping/nesting</vt:lpstr>
      <vt:lpstr>Grouping/nesting</vt:lpstr>
      <vt:lpstr>Range search</vt:lpstr>
      <vt:lpstr>Date search</vt:lpstr>
      <vt:lpstr>In the Publication Date field:</vt:lpstr>
      <vt:lpstr>Example: IPC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Example: national phase entry</vt:lpstr>
      <vt:lpstr>Example: nb of patent applications from France seeking protection in USA in 2012. </vt:lpstr>
      <vt:lpstr>PowerPoint Presentation</vt:lpstr>
      <vt:lpstr>PowerPoint Presentation</vt:lpstr>
      <vt:lpstr>Most common errors</vt:lpstr>
      <vt:lpstr>Challenges</vt:lpstr>
      <vt:lpstr>PowerPoint Presentation</vt:lpstr>
      <vt:lpstr>Q:1: which national collections were added last in the system?</vt:lpstr>
      <vt:lpstr>Q:1: which national collection was/were added last in the system?</vt:lpstr>
      <vt:lpstr>Q:2: when you use wildcard, …</vt:lpstr>
      <vt:lpstr>Q: 2: when you use wildcards, …</vt:lpstr>
      <vt:lpstr>Q:3 how to build a query in order to obtain patent documents by the company Huawei with at least one innovator from Germany ?</vt:lpstr>
      <vt:lpstr>Q:3 how to build a query in order to obtain patents by the company Huawei with at least one innovator from Germany (DE)?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2015-02-20T09:29:52Z</dcterms:created>
  <dcterms:modified xsi:type="dcterms:W3CDTF">2015-02-20T09:31:02Z</dcterms:modified>
</cp:coreProperties>
</file>