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Well</a:t>
            </a:r>
            <a:r>
              <a:rPr lang="fr-CH" dirty="0" smtClean="0"/>
              <a:t>, as </a:t>
            </a:r>
            <a:r>
              <a:rPr lang="fr-CH" dirty="0" err="1" smtClean="0"/>
              <a:t>expected</a:t>
            </a:r>
            <a:r>
              <a:rPr lang="fr-CH" dirty="0" smtClean="0"/>
              <a:t>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shows the compounds </a:t>
            </a:r>
            <a:r>
              <a:rPr lang="fr-CH" baseline="0" dirty="0" err="1" smtClean="0"/>
              <a:t>detected</a:t>
            </a:r>
            <a:r>
              <a:rPr lang="fr-CH" baseline="0" dirty="0" smtClean="0"/>
              <a:t> in the document </a:t>
            </a:r>
            <a:r>
              <a:rPr lang="fr-CH" baseline="0" dirty="0" err="1" smtClean="0"/>
              <a:t>respectîvely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, abstract, description and claims of the application.</a:t>
            </a:r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09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Then</a:t>
            </a:r>
            <a:r>
              <a:rPr lang="fr-CH" dirty="0" smtClean="0"/>
              <a:t> the system opens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part of the document </a:t>
            </a:r>
            <a:r>
              <a:rPr lang="fr-CH" baseline="0" dirty="0" err="1" smtClean="0"/>
              <a:t>containing</a:t>
            </a:r>
            <a:r>
              <a:rPr lang="fr-CH" baseline="0" dirty="0" smtClean="0"/>
              <a:t> the compound,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description.</a:t>
            </a:r>
          </a:p>
          <a:p>
            <a:endParaRPr lang="fr-CH" baseline="0" dirty="0" smtClean="0"/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move </a:t>
            </a:r>
            <a:r>
              <a:rPr lang="fr-CH" baseline="0" dirty="0" err="1" smtClean="0"/>
              <a:t>your</a:t>
            </a:r>
            <a:r>
              <a:rPr lang="fr-CH" baseline="0" dirty="0" smtClean="0"/>
              <a:t> mouse over the compound </a:t>
            </a:r>
            <a:r>
              <a:rPr lang="fr-CH" baseline="0" dirty="0" err="1" smtClean="0"/>
              <a:t>representation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then</a:t>
            </a:r>
            <a:r>
              <a:rPr lang="fr-CH" baseline="0" dirty="0" smtClean="0"/>
              <a:t> the system displays the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the formula. All </a:t>
            </a:r>
            <a:r>
              <a:rPr lang="fr-CH" baseline="0" dirty="0" err="1" smtClean="0"/>
              <a:t>recognized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formulae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blue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examined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way</a:t>
            </a:r>
            <a:r>
              <a:rPr lang="fr-CH" baseline="0" dirty="0" smtClean="0"/>
              <a:t>, for </a:t>
            </a:r>
            <a:r>
              <a:rPr lang="fr-CH" baseline="0" dirty="0" err="1" smtClean="0"/>
              <a:t>example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caffeine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954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Now</a:t>
            </a:r>
            <a:r>
              <a:rPr lang="fr-CH" dirty="0" smtClean="0"/>
              <a:t> let us imagine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restrict</a:t>
            </a:r>
            <a:r>
              <a:rPr lang="fr-CH" dirty="0" smtClean="0"/>
              <a:t>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baseline="0" dirty="0" smtClean="0"/>
              <a:t> to PCT applications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chocolate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their</a:t>
            </a:r>
            <a:r>
              <a:rPr lang="fr-CH" baseline="0" dirty="0" smtClean="0"/>
              <a:t> abstract.</a:t>
            </a:r>
          </a:p>
          <a:p>
            <a:endParaRPr lang="fr-CH" baseline="0" dirty="0" smtClean="0"/>
          </a:p>
          <a:p>
            <a:r>
              <a:rPr lang="fr-CH" baseline="0" dirty="0" smtClean="0"/>
              <a:t>This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done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combining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chemical</a:t>
            </a:r>
            <a:r>
              <a:rPr lang="fr-CH" baseline="0" dirty="0" smtClean="0"/>
              <a:t> compound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criteria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boolean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logic</a:t>
            </a:r>
            <a:r>
              <a:rPr lang="fr-CH" baseline="0" dirty="0" smtClean="0"/>
              <a:t> as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have 9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to look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774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languages for the detection of chemical compounds in text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Process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CH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backfile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 index </a:t>
            </a:r>
            <a:r>
              <a:rPr lang="fr-CH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chemical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compounds for the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65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Back in October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2016, we added the chemical search tool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baseline="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It’s was developed on by </a:t>
            </a:r>
            <a:r>
              <a:rPr lang="en-US" altLang="de-DE" sz="1600" dirty="0" err="1" smtClean="0">
                <a:solidFill>
                  <a:srgbClr val="5F5F5F"/>
                </a:solidFill>
                <a:latin typeface="Arial "/>
              </a:rPr>
              <a:t>InfoChem</a:t>
            </a: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You can draw the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molecule or c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an search by compound name,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INN, </a:t>
            </a:r>
            <a:r>
              <a:rPr lang="en-US" altLang="de-DE" sz="1600" baseline="0" dirty="0" err="1" smtClean="0">
                <a:solidFill>
                  <a:srgbClr val="5F5F5F"/>
                </a:solidFill>
                <a:latin typeface="Arial "/>
              </a:rPr>
              <a:t>Inchi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, SMILES o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r upload a MOL of images file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Chemical annotation of PATENTSCOPE full-text documents using </a:t>
            </a:r>
            <a:r>
              <a:rPr lang="en-US" altLang="de-DE" sz="1600" dirty="0" err="1" smtClean="0">
                <a:solidFill>
                  <a:srgbClr val="5F5F5F"/>
                </a:solidFill>
                <a:latin typeface="Arial "/>
              </a:rPr>
              <a:t>InfoChem’s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 IC</a:t>
            </a:r>
            <a:r>
              <a:rPr lang="en-US" altLang="de-DE" sz="1400" i="1" dirty="0" smtClean="0">
                <a:solidFill>
                  <a:srgbClr val="5F5F5F"/>
                </a:solidFill>
                <a:latin typeface="Arial "/>
              </a:rPr>
              <a:t>ANNOTATOR</a:t>
            </a: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Resultats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DA42-7FF0-47B0-AA46-56FC0A9201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87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DA42-7FF0-47B0-AA46-56FC0A9201A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2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68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69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70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7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Simple formulae like H2O are not captured to avoid information overload (and they can be searched by keywords).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503" y="4343323"/>
            <a:ext cx="5484676" cy="411271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show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how to use the system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endParaRPr lang="fr-CH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IUPAC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3,7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dimethyl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1H purine 2,6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dione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It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found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chocolate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responsible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it’s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bitter taste.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3881142" y="8686337"/>
            <a:ext cx="2974214" cy="455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9EBF57D-A1A6-4E2D-9254-AE12E6EA4CA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27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 enter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by component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but </a:t>
            </a:r>
            <a:r>
              <a:rPr lang="fr-CH" baseline="0" dirty="0" err="1" smtClean="0"/>
              <a:t>instead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clicking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directly</a:t>
            </a:r>
            <a:r>
              <a:rPr lang="fr-CH" baseline="0" dirty="0" smtClean="0"/>
              <a:t>, I click the «show in editor»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to show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the information the system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find</a:t>
            </a:r>
            <a:r>
              <a:rPr lang="fr-CH" baseline="0" dirty="0" smtClean="0"/>
              <a:t> about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45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indeed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theobromine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recognized</a:t>
            </a:r>
            <a:r>
              <a:rPr lang="fr-CH" dirty="0" smtClean="0"/>
              <a:t> compound,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</a:t>
            </a:r>
            <a:r>
              <a:rPr lang="fr-CH" baseline="0" dirty="0" err="1" smtClean="0"/>
              <a:t>even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formula but more </a:t>
            </a:r>
            <a:r>
              <a:rPr lang="fr-CH" baseline="0" dirty="0" err="1" smtClean="0"/>
              <a:t>importantly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Inchi</a:t>
            </a:r>
            <a:r>
              <a:rPr lang="fr-CH" baseline="0" dirty="0" smtClean="0"/>
              <a:t> key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38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And the system displays the </a:t>
            </a:r>
            <a:r>
              <a:rPr lang="fr-CH" dirty="0" err="1" smtClean="0"/>
              <a:t>results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of the PATENTSCOPE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or </a:t>
            </a:r>
            <a:r>
              <a:rPr lang="fr-CH" baseline="0" dirty="0" err="1" smtClean="0"/>
              <a:t>any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representations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 or abstract or description or claims.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almost</a:t>
            </a:r>
            <a:r>
              <a:rPr lang="fr-CH" baseline="0" dirty="0" smtClean="0"/>
              <a:t> 6000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new PATENTSCOPE </a:t>
            </a:r>
            <a:r>
              <a:rPr lang="fr-CH" baseline="0" dirty="0" err="1" smtClean="0"/>
              <a:t>indexed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called</a:t>
            </a:r>
            <a:r>
              <a:rPr lang="fr-CH" baseline="0" dirty="0" smtClean="0"/>
              <a:t> CHEM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has been </a:t>
            </a:r>
            <a:r>
              <a:rPr lang="fr-CH" baseline="0" dirty="0" err="1" smtClean="0"/>
              <a:t>used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perform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smtClean="0"/>
              <a:t>As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PATENTSCOPE </a:t>
            </a:r>
            <a:r>
              <a:rPr lang="fr-CH" baseline="0" dirty="0" err="1" smtClean="0"/>
              <a:t>queries</a:t>
            </a:r>
            <a:r>
              <a:rPr lang="fr-CH" baseline="0" dirty="0" smtClean="0"/>
              <a:t>, the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sorted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relevancy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show first the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the compound the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frequently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err="1" smtClean="0"/>
              <a:t>Now</a:t>
            </a:r>
            <a:r>
              <a:rPr lang="fr-CH" baseline="0" dirty="0" smtClean="0"/>
              <a:t>, let us click on the first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details</a:t>
            </a:r>
            <a:r>
              <a:rPr lang="fr-CH" baseline="0" dirty="0" smtClean="0"/>
              <a:t> of the </a:t>
            </a:r>
            <a:r>
              <a:rPr lang="fr-CH" baseline="0" dirty="0" err="1" smtClean="0"/>
              <a:t>retrieved</a:t>
            </a:r>
            <a:r>
              <a:rPr lang="fr-CH" baseline="0" dirty="0" smtClean="0"/>
              <a:t> patent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472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It </a:t>
            </a:r>
            <a:r>
              <a:rPr lang="fr-CH" dirty="0" err="1" smtClean="0"/>
              <a:t>is</a:t>
            </a:r>
            <a:r>
              <a:rPr lang="fr-CH" dirty="0" smtClean="0"/>
              <a:t> a PCT application </a:t>
            </a:r>
            <a:r>
              <a:rPr lang="fr-CH" dirty="0" err="1" smtClean="0"/>
              <a:t>filed</a:t>
            </a:r>
            <a:r>
              <a:rPr lang="fr-CH" dirty="0" smtClean="0"/>
              <a:t> in Canada.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here</a:t>
            </a:r>
            <a:r>
              <a:rPr lang="fr-CH" dirty="0" smtClean="0"/>
              <a:t> a new</a:t>
            </a:r>
            <a:r>
              <a:rPr lang="fr-CH" baseline="0" dirty="0" smtClean="0"/>
              <a:t> tab </a:t>
            </a:r>
            <a:r>
              <a:rPr lang="fr-CH" baseline="0" dirty="0" err="1" smtClean="0"/>
              <a:t>called</a:t>
            </a:r>
            <a:r>
              <a:rPr lang="fr-CH" baseline="0" dirty="0" smtClean="0"/>
              <a:t> compounds.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027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FDB-E9FB-4CF9-BA50-90229D34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33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17H19ClF3NO&amp;sort=mw&amp;sort_dir=as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22H30N6O4S&amp;sort=mw&amp;sort_dir=asc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459673102547796739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3976121410613718786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1256669614973868035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emical Formulas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" y="0"/>
            <a:ext cx="918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How </a:t>
            </a:r>
            <a:r>
              <a:rPr lang="fr-CH" dirty="0" err="1"/>
              <a:t>does</a:t>
            </a:r>
            <a:r>
              <a:rPr lang="fr-CH" dirty="0"/>
              <a:t>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work</a:t>
            </a:r>
            <a:r>
              <a:rPr lang="fr-CH" dirty="0"/>
              <a:t>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8763"/>
            <a:ext cx="88392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52400" y="2392279"/>
            <a:ext cx="838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800" y="3505200"/>
            <a:ext cx="2514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93" y="2208695"/>
            <a:ext cx="2667000" cy="7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3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 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981200"/>
            <a:ext cx="8943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2438400"/>
            <a:ext cx="3124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8600" y="39624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skeleton of a molecule to which further groups and moieties are </a:t>
            </a:r>
            <a:r>
              <a:rPr lang="en-US" dirty="0" smtClean="0"/>
              <a:t>attached</a:t>
            </a:r>
          </a:p>
        </p:txBody>
      </p:sp>
    </p:spTree>
    <p:extLst>
      <p:ext uri="{BB962C8B-B14F-4D97-AF65-F5344CB8AC3E}">
        <p14:creationId xmlns:p14="http://schemas.microsoft.com/office/powerpoint/2010/main" val="22077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Upload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24013"/>
            <a:ext cx="88296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21336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3525"/>
            <a:ext cx="88773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85738"/>
            <a:ext cx="89630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Structure editor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3616"/>
            <a:ext cx="7772400" cy="58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319213"/>
            <a:ext cx="6438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953000" y="18288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824163"/>
            <a:ext cx="1304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14538"/>
            <a:ext cx="86963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structure: ex.: </a:t>
            </a:r>
            <a:r>
              <a:rPr lang="fr-CH" dirty="0" err="1" smtClean="0"/>
              <a:t>paracetamol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4538"/>
            <a:ext cx="8686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143000" y="25908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62800" y="35814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Chemical structure search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Access </a:t>
            </a:r>
          </a:p>
          <a:p>
            <a:pPr eaLnBrk="1" hangingPunct="1"/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</a:p>
          <a:p>
            <a:pPr eaLnBrk="1" hangingPunct="1"/>
            <a:r>
              <a:rPr lang="fr-CH" dirty="0" smtClean="0"/>
              <a:t>Future plans</a:t>
            </a:r>
          </a:p>
          <a:p>
            <a:pPr eaLnBrk="1" hangingPunct="1"/>
            <a:r>
              <a:rPr lang="fr-CH" dirty="0" smtClean="0"/>
              <a:t>Q&amp;A 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7778252" y="4565286"/>
            <a:ext cx="832332" cy="8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971679" y="5082073"/>
            <a:ext cx="1101154" cy="8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727">
            <a:off x="3769419" y="330317"/>
            <a:ext cx="1136077" cy="7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2864778" cy="2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70" y="4747987"/>
            <a:ext cx="3228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70" y="386648"/>
            <a:ext cx="1526237" cy="8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62"/>
            <a:ext cx="8046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3810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0800000">
            <a:off x="6553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86487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7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42900"/>
            <a:ext cx="90297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810000" y="3429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" y="639076"/>
            <a:ext cx="2286000" cy="5801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28700"/>
            <a:ext cx="8943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9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" y="1201754"/>
            <a:ext cx="90582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143000" y="1828800"/>
            <a:ext cx="2209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52663"/>
            <a:ext cx="8724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7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772400" cy="67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9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"/>
          <p:cNvSpPr/>
          <p:nvPr/>
        </p:nvSpPr>
        <p:spPr>
          <a:xfrm>
            <a:off x="755640" y="1917000"/>
            <a:ext cx="822852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Its chemical formula is C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8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and IUPAC name: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3,7-dimethyl-1</a:t>
            </a:r>
            <a:r>
              <a:rPr lang="en-US" sz="2400" b="0" i="1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-purine-2,6-dione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 is found in the seeds of the plant 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Theobroma Cacao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which is the well-known source of chocolate and cocoa. It has a bitter flavor, which gives dark chocolate its typical bitter taste.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467640" y="47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Search example: </a:t>
            </a:r>
            <a:r>
              <a:rPr lang="en-US" sz="36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5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3"/>
          <p:cNvPicPr/>
          <p:nvPr/>
        </p:nvPicPr>
        <p:blipFill>
          <a:blip r:embed="rId3"/>
          <a:stretch/>
        </p:blipFill>
        <p:spPr>
          <a:xfrm>
            <a:off x="243000" y="1268640"/>
            <a:ext cx="8657280" cy="407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0530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5" name="Picture 3"/>
          <p:cNvPicPr/>
          <p:nvPr/>
        </p:nvPicPr>
        <p:blipFill>
          <a:blip r:embed="rId3"/>
          <a:stretch/>
        </p:blipFill>
        <p:spPr>
          <a:xfrm>
            <a:off x="611640" y="-8640"/>
            <a:ext cx="7808040" cy="6675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81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/>
              <a:t> at </a:t>
            </a:r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patentscope.wipo.int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Access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 PATENTSCOPE </a:t>
            </a:r>
            <a:r>
              <a:rPr lang="fr-CH" dirty="0" err="1" smtClean="0"/>
              <a:t>account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981825" cy="29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655719" y="4068278"/>
            <a:ext cx="471488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2"/>
          <p:cNvPicPr/>
          <p:nvPr/>
        </p:nvPicPr>
        <p:blipFill>
          <a:blip r:embed="rId3"/>
          <a:stretch/>
        </p:blipFill>
        <p:spPr>
          <a:xfrm>
            <a:off x="539640" y="476640"/>
            <a:ext cx="8158680" cy="561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0966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6296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635896" y="404664"/>
            <a:ext cx="1532384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2"/>
          <p:cNvSpPr/>
          <p:nvPr/>
        </p:nvSpPr>
        <p:spPr>
          <a:xfrm>
            <a:off x="457200" y="1773360"/>
            <a:ext cx="82270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1" name="Picture 3"/>
          <p:cNvPicPr/>
          <p:nvPr/>
        </p:nvPicPr>
        <p:blipFill>
          <a:blip r:embed="rId3"/>
          <a:stretch/>
        </p:blipFill>
        <p:spPr>
          <a:xfrm>
            <a:off x="281160" y="304920"/>
            <a:ext cx="8580960" cy="6247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948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228013" cy="4351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7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22584" y="1523233"/>
            <a:ext cx="1883277" cy="2016061"/>
            <a:chOff x="5522584" y="1523233"/>
            <a:chExt cx="1883277" cy="201606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523233"/>
              <a:ext cx="160972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84" y="3148769"/>
              <a:ext cx="2857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13128" y="769239"/>
            <a:ext cx="2362200" cy="2862255"/>
            <a:chOff x="2713128" y="769239"/>
            <a:chExt cx="2362200" cy="286225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128" y="769239"/>
              <a:ext cx="2362200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951" y="3240969"/>
              <a:ext cx="2857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33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2387" y="45720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en-US" sz="3600" b="0" strike="noStrike" spc="-1" dirty="0" smtClean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Add </a:t>
            </a:r>
            <a:r>
              <a:rPr lang="en-US" sz="3600" b="0" strike="noStrike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 criteria </a:t>
            </a:r>
            <a:endParaRPr lang="en-US" sz="3600" b="0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43400" y="28956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8" y="4495800"/>
            <a:ext cx="82010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19400"/>
            <a:ext cx="8077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710" y="1752600"/>
            <a:ext cx="8229600" cy="4352925"/>
          </a:xfrm>
        </p:spPr>
        <p:txBody>
          <a:bodyPr/>
          <a:lstStyle/>
          <a:p>
            <a:r>
              <a:rPr lang="en-US" dirty="0" smtClean="0"/>
              <a:t>PCT applications</a:t>
            </a:r>
          </a:p>
          <a:p>
            <a:r>
              <a:rPr lang="en-US" dirty="0" smtClean="0"/>
              <a:t>Chocolate in English abstract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352800" y="5172075"/>
            <a:ext cx="457200" cy="238125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62400" y="5172075"/>
            <a:ext cx="838200" cy="23812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91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152400" y="457200"/>
            <a:ext cx="8839200" cy="624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9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en-US" dirty="0" smtClean="0"/>
              <a:t>fluoxetine hydrochloride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</a:t>
            </a:r>
            <a:r>
              <a:rPr lang="en-US" dirty="0"/>
              <a:t>chemical formula is </a:t>
            </a:r>
            <a:r>
              <a:rPr lang="en-US" dirty="0" smtClean="0">
                <a:hlinkClick r:id="rId2" tooltip="Find all compounds with formula C17H19ClF3NO"/>
              </a:rPr>
              <a:t>C</a:t>
            </a:r>
            <a:r>
              <a:rPr lang="en-US" baseline="-25000" dirty="0" smtClean="0">
                <a:hlinkClick r:id="rId2" tooltip="Find all compounds with formula C17H19ClF3NO"/>
              </a:rPr>
              <a:t>17</a:t>
            </a:r>
            <a:r>
              <a:rPr lang="en-US" dirty="0" smtClean="0">
                <a:hlinkClick r:id="rId2" tooltip="Find all compounds with formula C17H19ClF3NO"/>
              </a:rPr>
              <a:t>H</a:t>
            </a:r>
            <a:r>
              <a:rPr lang="en-US" baseline="-25000" dirty="0" smtClean="0">
                <a:hlinkClick r:id="rId2" tooltip="Find all compounds with formula C17H19ClF3NO"/>
              </a:rPr>
              <a:t>19</a:t>
            </a:r>
            <a:r>
              <a:rPr lang="en-US" dirty="0" smtClean="0">
                <a:hlinkClick r:id="rId2" tooltip="Find all compounds with formula C17H19ClF3NO"/>
              </a:rPr>
              <a:t>ClF</a:t>
            </a:r>
            <a:r>
              <a:rPr lang="en-US" baseline="-25000" dirty="0" smtClean="0">
                <a:hlinkClick r:id="rId2" tooltip="Find all compounds with formula C17H19ClF3NO"/>
              </a:rPr>
              <a:t>3</a:t>
            </a:r>
            <a:r>
              <a:rPr lang="en-US" dirty="0" smtClean="0">
                <a:hlinkClick r:id="rId2" tooltip="Find all compounds with formula C17H19ClF3NO"/>
              </a:rPr>
              <a:t>NO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first highly specific serotonin uptake inhibitor. It is used as an antidepressant and often has a more acceptable side-effects profile than traditional antidepressants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fr-CH" dirty="0" err="1" smtClean="0"/>
              <a:t>Synonyms</a:t>
            </a:r>
            <a:r>
              <a:rPr lang="fr-CH" dirty="0" smtClean="0"/>
              <a:t>: Prozac, </a:t>
            </a:r>
            <a:r>
              <a:rPr lang="fr-CH" dirty="0" err="1" smtClean="0"/>
              <a:t>Sarafem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14538"/>
            <a:ext cx="87439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7188"/>
            <a:ext cx="87439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00488" y="357188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376488"/>
            <a:ext cx="87058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Recognize </a:t>
            </a:r>
            <a:r>
              <a:rPr lang="en-US" altLang="en-US" dirty="0" smtClean="0"/>
              <a:t>the names of chemical </a:t>
            </a:r>
            <a:r>
              <a:rPr lang="en-US" altLang="en-US" dirty="0"/>
              <a:t>compounds in patent texts and </a:t>
            </a:r>
            <a:r>
              <a:rPr lang="en-US" altLang="en-US" dirty="0" smtClean="0"/>
              <a:t>their structures from </a:t>
            </a:r>
            <a:r>
              <a:rPr lang="en-US" altLang="en-US" dirty="0"/>
              <a:t>embedded drawings included in patent texts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Standardize all the different representations of chemical structures into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Implement search functions </a:t>
            </a:r>
            <a:r>
              <a:rPr lang="en-US" altLang="en-US" dirty="0" smtClean="0"/>
              <a:t>using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>that can be used by non chemists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47663"/>
            <a:ext cx="88106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358892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Viagra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</a:t>
            </a:r>
            <a:r>
              <a:rPr lang="fr-CH" dirty="0" err="1" smtClean="0"/>
              <a:t>names</a:t>
            </a:r>
            <a:r>
              <a:rPr lang="fr-CH" dirty="0" smtClean="0"/>
              <a:t>: </a:t>
            </a:r>
            <a:r>
              <a:rPr lang="en-US" dirty="0"/>
              <a:t>Sildenafil; 139755-83-2; </a:t>
            </a:r>
            <a:r>
              <a:rPr lang="en-US" dirty="0" err="1"/>
              <a:t>Revatio</a:t>
            </a:r>
            <a:r>
              <a:rPr lang="en-US" dirty="0"/>
              <a:t>; VIAGRA; Sildenafil [INN:BAN]; CHEMBL192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err="1" smtClean="0"/>
              <a:t>Molecular</a:t>
            </a:r>
            <a:r>
              <a:rPr lang="fr-CH" dirty="0" smtClean="0"/>
              <a:t> formula: </a:t>
            </a:r>
            <a:r>
              <a:rPr lang="en-US" dirty="0">
                <a:hlinkClick r:id="rId2" tooltip="Find all compounds with formula C22H30N6O4S"/>
              </a:rPr>
              <a:t>C</a:t>
            </a:r>
            <a:r>
              <a:rPr lang="en-US" baseline="-25000" dirty="0">
                <a:hlinkClick r:id="rId2" tooltip="Find all compounds with formula C22H30N6O4S"/>
              </a:rPr>
              <a:t>22</a:t>
            </a:r>
            <a:r>
              <a:rPr lang="en-US" dirty="0">
                <a:hlinkClick r:id="rId2" tooltip="Find all compounds with formula C22H30N6O4S"/>
              </a:rPr>
              <a:t>H</a:t>
            </a:r>
            <a:r>
              <a:rPr lang="en-US" baseline="-25000" dirty="0">
                <a:hlinkClick r:id="rId2" tooltip="Find all compounds with formula C22H30N6O4S"/>
              </a:rPr>
              <a:t>30</a:t>
            </a:r>
            <a:r>
              <a:rPr lang="en-US" dirty="0">
                <a:hlinkClick r:id="rId2" tooltip="Find all compounds with formula C22H30N6O4S"/>
              </a:rPr>
              <a:t>N</a:t>
            </a:r>
            <a:r>
              <a:rPr lang="en-US" baseline="-25000" dirty="0">
                <a:hlinkClick r:id="rId2" tooltip="Find all compounds with formula C22H30N6O4S"/>
              </a:rPr>
              <a:t>6</a:t>
            </a:r>
            <a:r>
              <a:rPr lang="en-US" dirty="0">
                <a:hlinkClick r:id="rId2" tooltip="Find all compounds with formula C22H30N6O4S"/>
              </a:rPr>
              <a:t>O</a:t>
            </a:r>
            <a:r>
              <a:rPr lang="en-US" baseline="-25000" dirty="0">
                <a:hlinkClick r:id="rId2" tooltip="Find all compounds with formula C22H30N6O4S"/>
              </a:rPr>
              <a:t>4</a:t>
            </a:r>
            <a:r>
              <a:rPr lang="en-US" dirty="0">
                <a:hlinkClick r:id="rId2" tooltip="Find all compounds with formula C22H30N6O4S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028825"/>
            <a:ext cx="86296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3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8" y="757238"/>
            <a:ext cx="88011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90600" y="757238"/>
            <a:ext cx="457200" cy="309562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28875"/>
            <a:ext cx="8743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57200"/>
            <a:ext cx="88011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457200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formula </a:t>
            </a:r>
            <a:r>
              <a:rPr lang="fr-CH" dirty="0" err="1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4-(3-chloro-2-fluoroanilino)-7-methoxy-6-((1-(N-</a:t>
            </a:r>
            <a:r>
              <a:rPr lang="en-US" dirty="0" err="1"/>
              <a:t>methylcarbamoylmethyl</a:t>
            </a:r>
            <a:r>
              <a:rPr lang="en-US" dirty="0"/>
              <a:t>)piperidin-4-yl)oxy)</a:t>
            </a:r>
            <a:r>
              <a:rPr lang="en-US" dirty="0" err="1"/>
              <a:t>quinazoline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Ritonavir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43113"/>
            <a:ext cx="8696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47688"/>
            <a:ext cx="86772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3276600"/>
            <a:ext cx="990600" cy="533400"/>
          </a:xfrm>
          <a:prstGeom prst="rect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InchIkeys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: </a:t>
            </a:r>
            <a:r>
              <a:rPr lang="en-US" dirty="0" smtClean="0"/>
              <a:t>a short, fixed-length character signature based on a hash code of the </a:t>
            </a:r>
            <a:r>
              <a:rPr lang="en-US" dirty="0" err="1" smtClean="0"/>
              <a:t>InChI</a:t>
            </a:r>
            <a:r>
              <a:rPr lang="en-US" dirty="0" smtClean="0"/>
              <a:t> string.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InChIkeys</a:t>
            </a:r>
            <a:r>
              <a:rPr lang="en-US" dirty="0" smtClean="0"/>
              <a:t> provide </a:t>
            </a:r>
            <a:r>
              <a:rPr lang="en-US" dirty="0"/>
              <a:t>a precise, robust, </a:t>
            </a:r>
            <a:r>
              <a:rPr lang="en-US" dirty="0" smtClean="0"/>
              <a:t>IUPAC* </a:t>
            </a:r>
            <a:r>
              <a:rPr lang="en-US" dirty="0"/>
              <a:t>approved structure-derived tag for a chemical substance.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1000" dirty="0" smtClean="0"/>
              <a:t>*</a:t>
            </a:r>
            <a:r>
              <a:rPr lang="en-US" sz="1000" b="1" dirty="0">
                <a:hlinkClick r:id="rId3"/>
              </a:rPr>
              <a:t>International Union of Pure and Applied Chemistry</a:t>
            </a: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1815911">
            <a:off x="4674302" y="2415710"/>
            <a:ext cx="762000" cy="914400"/>
          </a:xfrm>
          <a:prstGeom prst="downArrow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landscape</a:t>
            </a:r>
            <a:r>
              <a:rPr lang="fr-CH" dirty="0" smtClean="0"/>
              <a:t> Report on </a:t>
            </a:r>
            <a:r>
              <a:rPr lang="fr-CH" dirty="0" err="1" smtClean="0"/>
              <a:t>Ritonavir</a:t>
            </a:r>
            <a:r>
              <a:rPr lang="fr-CH" dirty="0" smtClean="0"/>
              <a:t>- </a:t>
            </a:r>
            <a:r>
              <a:rPr lang="fr-CH" dirty="0" err="1" smtClean="0"/>
              <a:t>October</a:t>
            </a:r>
            <a:r>
              <a:rPr lang="fr-CH" dirty="0"/>
              <a:t> 2011 </a:t>
            </a:r>
            <a:r>
              <a:rPr lang="fr-CH" sz="900" dirty="0"/>
              <a:t>http://www.wipo.int/edocs/pubdocs/en/patents/946/wipo_pub_946.pdf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Ritonavir is an antiretroviral drug from </a:t>
            </a:r>
            <a:r>
              <a:rPr lang="en-US" dirty="0" smtClean="0"/>
              <a:t>the protease </a:t>
            </a:r>
            <a:r>
              <a:rPr lang="en-US" dirty="0"/>
              <a:t>inhibitor class used to treat HIV infection and AIDS. Ritonavir is included in </a:t>
            </a:r>
            <a:r>
              <a:rPr lang="en-US" dirty="0" smtClean="0"/>
              <a:t>the WHO </a:t>
            </a:r>
            <a:r>
              <a:rPr lang="en-US" dirty="0"/>
              <a:t>Model List of Essential Medicines (EML)1.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originator company is Abbott Laboratories</a:t>
            </a:r>
            <a:r>
              <a:rPr lang="en-US" dirty="0" smtClean="0"/>
              <a:t>, which </a:t>
            </a:r>
            <a:r>
              <a:rPr lang="en-US" dirty="0"/>
              <a:t>markets Ritonavir under the brand name </a:t>
            </a:r>
            <a:r>
              <a:rPr lang="en-US" dirty="0" err="1"/>
              <a:t>Norvir</a:t>
            </a:r>
            <a:r>
              <a:rPr lang="en-US" dirty="0"/>
              <a:t>, or in combination with the </a:t>
            </a:r>
            <a:r>
              <a:rPr lang="en-US" dirty="0" smtClean="0"/>
              <a:t>protease inhibitor </a:t>
            </a:r>
            <a:r>
              <a:rPr lang="en-US" dirty="0" err="1"/>
              <a:t>Lopinavir</a:t>
            </a:r>
            <a:r>
              <a:rPr lang="en-US" dirty="0"/>
              <a:t>, as </a:t>
            </a:r>
            <a:r>
              <a:rPr lang="en-US" dirty="0" err="1"/>
              <a:t>Kaletra</a:t>
            </a:r>
            <a:r>
              <a:rPr lang="en-US" dirty="0"/>
              <a:t> or </a:t>
            </a:r>
            <a:r>
              <a:rPr lang="en-US" dirty="0" err="1"/>
              <a:t>Aluvia</a:t>
            </a:r>
            <a:r>
              <a:rPr lang="en-US" dirty="0"/>
              <a:t>. The U.S. Food and Drug Administration (FDA</a:t>
            </a:r>
            <a:r>
              <a:rPr lang="en-US" dirty="0" smtClean="0"/>
              <a:t>) approved </a:t>
            </a:r>
            <a:r>
              <a:rPr lang="en-US" dirty="0"/>
              <a:t>the drug </a:t>
            </a:r>
            <a:r>
              <a:rPr lang="en-US" b="1" dirty="0"/>
              <a:t>in March 1996 </a:t>
            </a:r>
            <a:r>
              <a:rPr lang="en-US" dirty="0"/>
              <a:t>for oral solution and in June 1999 for capsules.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222702" y="4846134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22702" y="4862396"/>
            <a:ext cx="5311698" cy="395404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4483" y="5257800"/>
            <a:ext cx="7696200" cy="7620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</a:t>
            </a:r>
            <a:r>
              <a:rPr lang="fr-CH" dirty="0" err="1" smtClean="0"/>
              <a:t>specific</a:t>
            </a:r>
            <a:r>
              <a:rPr lang="fr-CH" dirty="0" smtClean="0"/>
              <a:t> case: </a:t>
            </a:r>
            <a:r>
              <a:rPr lang="en-US" dirty="0" err="1"/>
              <a:t>Propiverine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Draw/convert Structure</a:t>
            </a:r>
            <a:endParaRPr lang="fr-CH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6107"/>
            <a:ext cx="2887189" cy="21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86001"/>
            <a:ext cx="6553200" cy="21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5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143000"/>
          </a:xfrm>
        </p:spPr>
        <p:txBody>
          <a:bodyPr/>
          <a:lstStyle/>
          <a:p>
            <a:r>
              <a:rPr lang="fr-CH" dirty="0" err="1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107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90600" y="1622156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Propiverin</a:t>
            </a:r>
            <a:r>
              <a:rPr lang="fr-CH" dirty="0" smtClean="0"/>
              <a:t>* in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224088"/>
            <a:ext cx="89058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8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Results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601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14400" y="1498169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Difference</a:t>
            </a:r>
            <a:r>
              <a:rPr lang="fr-CH" dirty="0" smtClean="0"/>
              <a:t> in nb of </a:t>
            </a:r>
            <a:r>
              <a:rPr lang="fr-CH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structure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works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en-US" dirty="0" smtClean="0"/>
              <a:t>with at least 1 IPC code related to chemistry</a:t>
            </a:r>
            <a:endParaRPr lang="en-US" dirty="0"/>
          </a:p>
          <a:p>
            <a:pPr lvl="1"/>
            <a:r>
              <a:rPr lang="en-US" dirty="0" smtClean="0"/>
              <a:t>for titles, abstracts, descriptions and claims for drawings included in description and claims (all languages)</a:t>
            </a:r>
          </a:p>
          <a:p>
            <a:pPr lvl="1"/>
            <a:r>
              <a:rPr lang="en-US" dirty="0" smtClean="0"/>
              <a:t>Not all collections (and related languages yet)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>
                <a:solidFill>
                  <a:srgbClr val="00B050"/>
                </a:solidFill>
              </a:rPr>
              <a:t>Stereoisomer</a:t>
            </a:r>
            <a:r>
              <a:rPr lang="fr-CH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CH" dirty="0" err="1" smtClean="0">
                <a:solidFill>
                  <a:srgbClr val="00B050"/>
                </a:solidFill>
              </a:rPr>
              <a:t>Monomer</a:t>
            </a:r>
            <a:endParaRPr lang="fr-CH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Enantiomer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CAS name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Polymer</a:t>
            </a:r>
            <a:r>
              <a:rPr lang="fr-CH" dirty="0" smtClean="0">
                <a:solidFill>
                  <a:srgbClr val="FF0000"/>
                </a:solidFill>
              </a:rPr>
              <a:t>, </a:t>
            </a:r>
            <a:r>
              <a:rPr lang="fr-CH" dirty="0">
                <a:solidFill>
                  <a:srgbClr val="FF0000"/>
                </a:solidFill>
              </a:rPr>
              <a:t>Poly(</a:t>
            </a:r>
            <a:r>
              <a:rPr lang="fr-CH" dirty="0" err="1">
                <a:solidFill>
                  <a:srgbClr val="FF0000"/>
                </a:solidFill>
              </a:rPr>
              <a:t>vinyl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alcohol</a:t>
            </a:r>
            <a:r>
              <a:rPr lang="fr-CH" dirty="0">
                <a:solidFill>
                  <a:srgbClr val="FF0000"/>
                </a:solidFill>
              </a:rPr>
              <a:t>)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Inorganic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>
                <a:solidFill>
                  <a:srgbClr val="FF0000"/>
                </a:solidFill>
              </a:rPr>
              <a:t>cluster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Metal-organic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framework</a:t>
            </a:r>
            <a:r>
              <a:rPr lang="fr-CH" dirty="0">
                <a:solidFill>
                  <a:srgbClr val="FF0000"/>
                </a:solidFill>
              </a:rPr>
              <a:t>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Transformable </a:t>
            </a:r>
            <a:r>
              <a:rPr lang="fr-CH" dirty="0" err="1" smtClean="0">
                <a:solidFill>
                  <a:srgbClr val="FF0000"/>
                </a:solidFill>
              </a:rPr>
              <a:t>into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InchI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reactions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CAS </a:t>
            </a:r>
            <a:r>
              <a:rPr lang="fr-CH" dirty="0" err="1" smtClean="0">
                <a:solidFill>
                  <a:srgbClr val="FF0000"/>
                </a:solidFill>
              </a:rPr>
              <a:t>number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DNA </a:t>
            </a:r>
            <a:r>
              <a:rPr lang="fr-CH" dirty="0" err="1" smtClean="0">
                <a:solidFill>
                  <a:srgbClr val="FF0000"/>
                </a:solidFill>
              </a:rPr>
              <a:t>sequence</a:t>
            </a:r>
            <a:r>
              <a:rPr lang="fr-CH" dirty="0" smtClean="0">
                <a:solidFill>
                  <a:srgbClr val="FF0000"/>
                </a:solidFill>
              </a:rPr>
              <a:t> listing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 to </a:t>
            </a:r>
            <a:r>
              <a:rPr lang="en-US" dirty="0" smtClean="0"/>
              <a:t>the </a:t>
            </a:r>
            <a:r>
              <a:rPr lang="en-US" i="1" dirty="0" smtClean="0"/>
              <a:t>claims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CHEM:( </a:t>
            </a:r>
            <a:r>
              <a:rPr lang="en-US" dirty="0" err="1"/>
              <a:t>Inchikey</a:t>
            </a:r>
            <a:r>
              <a:rPr lang="en-US" dirty="0"/>
              <a:t> BEFORE10000 description)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45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6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Future plans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collections and languages</a:t>
            </a:r>
          </a:p>
          <a:p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Implement sub-structures searches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InchI</a:t>
            </a:r>
            <a:r>
              <a:rPr lang="fr-CH" dirty="0" smtClean="0"/>
              <a:t> – </a:t>
            </a:r>
            <a:r>
              <a:rPr lang="fr-CH" dirty="0" err="1" smtClean="0"/>
              <a:t>InchIKey</a:t>
            </a:r>
            <a:r>
              <a:rPr lang="fr-CH" dirty="0" smtClean="0"/>
              <a:t> for </a:t>
            </a:r>
            <a:r>
              <a:rPr lang="fr-CH" dirty="0" err="1" smtClean="0"/>
              <a:t>aspirin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" y="3725250"/>
            <a:ext cx="7924800" cy="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886075" cy="24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068" y="4724400"/>
            <a:ext cx="8214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InChIKey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a fixed-length (27-character) </a:t>
            </a:r>
            <a:r>
              <a:rPr lang="en-US" u="sng" dirty="0"/>
              <a:t>condensed digital representation</a:t>
            </a:r>
            <a:r>
              <a:rPr lang="en-US" dirty="0"/>
              <a:t> of an </a:t>
            </a:r>
            <a:r>
              <a:rPr lang="en-US" b="1" dirty="0" err="1" smtClean="0"/>
              <a:t>InChI</a:t>
            </a:r>
            <a:endParaRPr lang="en-US" b="1" dirty="0" smtClean="0"/>
          </a:p>
          <a:p>
            <a:r>
              <a:rPr lang="en-US" b="1" dirty="0" err="1" smtClean="0"/>
              <a:t>InChI</a:t>
            </a:r>
            <a:r>
              <a:rPr lang="en-US" b="1" dirty="0" smtClean="0"/>
              <a:t> = 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u="sng" dirty="0"/>
              <a:t>textual identifier</a:t>
            </a:r>
            <a:r>
              <a:rPr lang="en-US" dirty="0"/>
              <a:t> developed to make it easy to perform web searches for chemical structures </a:t>
            </a:r>
          </a:p>
        </p:txBody>
      </p:sp>
    </p:spTree>
    <p:extLst>
      <p:ext uri="{BB962C8B-B14F-4D97-AF65-F5344CB8AC3E}">
        <p14:creationId xmlns:p14="http://schemas.microsoft.com/office/powerpoint/2010/main" val="11079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Sub-structure search</a:t>
            </a:r>
            <a:endParaRPr lang="en-GB" dirty="0"/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1508125" y="1400175"/>
            <a:ext cx="5440363" cy="5065713"/>
            <a:chOff x="1508125" y="404813"/>
            <a:chExt cx="6127750" cy="606107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5" y="404813"/>
              <a:ext cx="6127750" cy="606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961" y="2757488"/>
              <a:ext cx="213042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val 2"/>
          <p:cNvSpPr/>
          <p:nvPr/>
        </p:nvSpPr>
        <p:spPr bwMode="auto">
          <a:xfrm>
            <a:off x="5580112" y="5661248"/>
            <a:ext cx="936104" cy="43204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98855" y="3710320"/>
            <a:ext cx="468052" cy="43204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Sub-structure search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390650"/>
            <a:ext cx="7235825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Sub-structure search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6"/>
          <a:stretch>
            <a:fillRect/>
          </a:stretch>
        </p:blipFill>
        <p:spPr bwMode="auto">
          <a:xfrm>
            <a:off x="912723" y="1773238"/>
            <a:ext cx="731855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Sub-structure 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689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3">
            <a:extLst>
              <a:ext uri="{FF2B5EF4-FFF2-40B4-BE49-F238E27FC236}"/>
            </a:extLst>
          </p:cNvPr>
          <p:cNvSpPr/>
          <p:nvPr/>
        </p:nvSpPr>
        <p:spPr>
          <a:xfrm>
            <a:off x="675507" y="2842990"/>
            <a:ext cx="793750" cy="782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br>
              <a:rPr lang="fr-CH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0" y="912435"/>
            <a:ext cx="7391400" cy="56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061" y="912436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28599" y="3113640"/>
            <a:ext cx="3352801" cy="100116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9086" y="5181600"/>
            <a:ext cx="8501514" cy="1525078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IPC &amp; PATENTSCOPE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August 14 at 5:30 pm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attendee.gotowebinar.com/rt/3459673102547796739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August 16 at 8:30 am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https://attendee.gotowebinar.com/rt/3459673102547796739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7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read, save and share your results in the Global Design Database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September 19 at 4:30 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https://attendee.gotowebinar.com/register/3976121410613718786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4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search </a:t>
            </a:r>
            <a:r>
              <a:rPr lang="en-US" dirty="0" smtClean="0"/>
              <a:t>in the Global Brand Database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September 26 at </a:t>
            </a:r>
            <a:r>
              <a:rPr lang="en-US" dirty="0" smtClean="0"/>
              <a:t>4:30 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https://attendee.gotowebinar.com/register/1256669614973868035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4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762646"/>
              </p:ext>
            </p:extLst>
          </p:nvPr>
        </p:nvGraphicFramePr>
        <p:xfrm>
          <a:off x="533400" y="1371600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0171429" imgH="3746032" progId="">
                  <p:embed/>
                </p:oleObj>
              </mc:Choice>
              <mc:Fallback>
                <p:oleObj r:id="rId4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Works on </a:t>
            </a:r>
            <a:r>
              <a:rPr lang="fr-CH" b="1" dirty="0" err="1" smtClean="0"/>
              <a:t>developed</a:t>
            </a:r>
            <a:r>
              <a:rPr lang="fr-CH" b="1" dirty="0" smtClean="0"/>
              <a:t> exact formulas </a:t>
            </a:r>
            <a:r>
              <a:rPr lang="fr-CH" dirty="0" smtClean="0"/>
              <a:t>≠ </a:t>
            </a:r>
            <a:r>
              <a:rPr lang="en-US" dirty="0" err="1" smtClean="0"/>
              <a:t>Markush</a:t>
            </a:r>
            <a:r>
              <a:rPr lang="en-US" dirty="0" smtClean="0"/>
              <a:t> </a:t>
            </a:r>
            <a:r>
              <a:rPr lang="en-US" dirty="0"/>
              <a:t>structures (-R) </a:t>
            </a:r>
            <a:r>
              <a:rPr lang="en-US" dirty="0" smtClean="0"/>
              <a:t>that are </a:t>
            </a:r>
            <a:r>
              <a:rPr lang="en-US" dirty="0"/>
              <a:t>chemical symbols used to indicate a collection of chemicals with similar structures. </a:t>
            </a:r>
            <a:endParaRPr lang="en-US" dirty="0" smtClean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786062" cy="17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Long </a:t>
            </a:r>
            <a:r>
              <a:rPr lang="fr-CH" dirty="0" err="1" smtClean="0"/>
              <a:t>automated</a:t>
            </a:r>
            <a:r>
              <a:rPr lang="fr-CH" dirty="0" smtClean="0"/>
              <a:t> </a:t>
            </a:r>
            <a:r>
              <a:rPr lang="fr-CH" dirty="0" err="1" smtClean="0"/>
              <a:t>procedures</a:t>
            </a:r>
            <a:r>
              <a:rPr lang="fr-CH" dirty="0" smtClean="0"/>
              <a:t>, no supervision</a:t>
            </a:r>
          </a:p>
          <a:p>
            <a:endParaRPr lang="fr-CH" dirty="0"/>
          </a:p>
          <a:p>
            <a:r>
              <a:rPr lang="fr-CH" dirty="0" smtClean="0"/>
              <a:t>Will not </a:t>
            </a:r>
            <a:r>
              <a:rPr lang="fr-CH" dirty="0" err="1" smtClean="0"/>
              <a:t>recognize</a:t>
            </a:r>
            <a:r>
              <a:rPr lang="fr-CH" dirty="0" smtClean="0"/>
              <a:t> 100%! </a:t>
            </a:r>
            <a:r>
              <a:rPr lang="fr-CH" dirty="0" err="1" smtClean="0"/>
              <a:t>Same</a:t>
            </a:r>
            <a:r>
              <a:rPr lang="fr-CH" dirty="0" smtClean="0"/>
              <a:t> drawbacks as the OCR</a:t>
            </a:r>
          </a:p>
          <a:p>
            <a:endParaRPr lang="fr-CH" dirty="0"/>
          </a:p>
          <a:p>
            <a:r>
              <a:rPr lang="fr-CH" dirty="0" err="1" smtClean="0"/>
              <a:t>Depends</a:t>
            </a:r>
            <a:r>
              <a:rPr lang="fr-CH" dirty="0" smtClean="0"/>
              <a:t> on OCR </a:t>
            </a:r>
            <a:r>
              <a:rPr lang="fr-CH" dirty="0" err="1" smtClean="0"/>
              <a:t>quality</a:t>
            </a:r>
            <a:r>
              <a:rPr lang="fr-CH" dirty="0" smtClean="0"/>
              <a:t> for PCT applications</a:t>
            </a:r>
          </a:p>
          <a:p>
            <a:endParaRPr lang="fr-CH" dirty="0"/>
          </a:p>
          <a:p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simple formulas </a:t>
            </a:r>
            <a:r>
              <a:rPr lang="fr-CH" dirty="0" err="1" smtClean="0"/>
              <a:t>such</a:t>
            </a:r>
            <a:r>
              <a:rPr lang="fr-CH" dirty="0" smtClean="0"/>
              <a:t> H2O</a:t>
            </a:r>
          </a:p>
          <a:p>
            <a:endParaRPr lang="fr-CH" dirty="0"/>
          </a:p>
          <a:p>
            <a:r>
              <a:rPr lang="fr-CH" dirty="0" smtClean="0"/>
              <a:t>Not all collections and </a:t>
            </a:r>
            <a:r>
              <a:rPr lang="fr-CH" dirty="0" err="1" smtClean="0"/>
              <a:t>related</a:t>
            </a:r>
            <a:r>
              <a:rPr lang="fr-CH" dirty="0" smtClean="0"/>
              <a:t> </a:t>
            </a:r>
            <a:r>
              <a:rPr lang="fr-CH" dirty="0" err="1" smtClean="0"/>
              <a:t>languages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names such as “aspirin”, “paracetamol” might not be used in patent documents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ways of representing </a:t>
            </a:r>
            <a:r>
              <a:rPr lang="en-US" dirty="0" smtClean="0"/>
              <a:t>formulas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15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template_english-15</Template>
  <TotalTime>1</TotalTime>
  <Words>1206</Words>
  <Application>Microsoft Office PowerPoint</Application>
  <PresentationFormat>On-screen Show (4:3)</PresentationFormat>
  <Paragraphs>192</Paragraphs>
  <Slides>70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template_english-15</vt:lpstr>
      <vt:lpstr>PowerPoint Presentation</vt:lpstr>
      <vt:lpstr>Agenda</vt:lpstr>
      <vt:lpstr>Access</vt:lpstr>
      <vt:lpstr>The concept</vt:lpstr>
      <vt:lpstr>InchIkeys</vt:lpstr>
      <vt:lpstr>Example: InchI – InchIKey for aspirin</vt:lpstr>
      <vt:lpstr>Scope</vt:lpstr>
      <vt:lpstr>Limitations</vt:lpstr>
      <vt:lpstr>Why is it useful?</vt:lpstr>
      <vt:lpstr>How does it work?</vt:lpstr>
      <vt:lpstr>3 options</vt:lpstr>
      <vt:lpstr>Scaffold</vt:lpstr>
      <vt:lpstr>Upload a structure</vt:lpstr>
      <vt:lpstr>Example</vt:lpstr>
      <vt:lpstr>PowerPoint Presentation</vt:lpstr>
      <vt:lpstr>Structure editor</vt:lpstr>
      <vt:lpstr>Example</vt:lpstr>
      <vt:lpstr>Convert a structure</vt:lpstr>
      <vt:lpstr>Convert structure: ex.: paracetamol</vt:lpstr>
      <vt:lpstr>PowerPoint Presentation</vt:lpstr>
      <vt:lpstr>Results</vt:lpstr>
      <vt:lpstr>PowerPoint Presentation</vt:lpstr>
      <vt:lpstr>PowerPoint Presentation</vt:lpstr>
      <vt:lpstr>Analysis</vt:lpstr>
      <vt:lpstr>Combine results with searches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fluoxetine hydrochloride</vt:lpstr>
      <vt:lpstr>Chemical compound search</vt:lpstr>
      <vt:lpstr>PowerPoint Presentation</vt:lpstr>
      <vt:lpstr>Advanced search</vt:lpstr>
      <vt:lpstr>PowerPoint Presentation</vt:lpstr>
      <vt:lpstr>Example: Viagra</vt:lpstr>
      <vt:lpstr>Chemical compound search </vt:lpstr>
      <vt:lpstr>PowerPoint Presentation</vt:lpstr>
      <vt:lpstr>Advanced search</vt:lpstr>
      <vt:lpstr>PowerPoint Presentation</vt:lpstr>
      <vt:lpstr>Example formula searching</vt:lpstr>
      <vt:lpstr>PowerPoint Presentation</vt:lpstr>
      <vt:lpstr>Example: Ritonavir</vt:lpstr>
      <vt:lpstr>PowerPoint Presentation</vt:lpstr>
      <vt:lpstr>Patent landscape Report on Ritonavir- October 2011 http://www.wipo.int/edocs/pubdocs/en/patents/946/wipo_pub_946.pdf</vt:lpstr>
      <vt:lpstr>A specific case: Propiverine</vt:lpstr>
      <vt:lpstr>Results</vt:lpstr>
      <vt:lpstr>Propiverin* in Advanced Search</vt:lpstr>
      <vt:lpstr>Results</vt:lpstr>
      <vt:lpstr>Difference in nb of results</vt:lpstr>
      <vt:lpstr>Can I search?</vt:lpstr>
      <vt:lpstr>Restrict to the claims field</vt:lpstr>
      <vt:lpstr>PowerPoint Presentation</vt:lpstr>
      <vt:lpstr>Future plans  </vt:lpstr>
      <vt:lpstr>Sub-structure search</vt:lpstr>
      <vt:lpstr>Sub-structure search</vt:lpstr>
      <vt:lpstr>Sub-structure search</vt:lpstr>
      <vt:lpstr>Sub-structure search</vt:lpstr>
      <vt:lpstr>Future/past webinars: </vt:lpstr>
      <vt:lpstr>Next webinar</vt:lpstr>
      <vt:lpstr>Global Design Database: webinar</vt:lpstr>
      <vt:lpstr>Global Brand Database: webinar</vt:lpstr>
      <vt:lpstr>Forum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2018-07-19T14:37:43Z</dcterms:created>
  <dcterms:modified xsi:type="dcterms:W3CDTF">2018-07-19T14:39:41Z</dcterms:modified>
</cp:coreProperties>
</file>