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03"/>
  </p:notesMasterIdLst>
  <p:sldIdLst>
    <p:sldId id="309"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257" r:id="rId51"/>
    <p:sldId id="258" r:id="rId52"/>
    <p:sldId id="259" r:id="rId53"/>
    <p:sldId id="260" r:id="rId54"/>
    <p:sldId id="261" r:id="rId55"/>
    <p:sldId id="262" r:id="rId56"/>
    <p:sldId id="263" r:id="rId57"/>
    <p:sldId id="264" r:id="rId58"/>
    <p:sldId id="265" r:id="rId59"/>
    <p:sldId id="266" r:id="rId60"/>
    <p:sldId id="267" r:id="rId61"/>
    <p:sldId id="268" r:id="rId62"/>
    <p:sldId id="269" r:id="rId63"/>
    <p:sldId id="270" r:id="rId64"/>
    <p:sldId id="271" r:id="rId65"/>
    <p:sldId id="272" r:id="rId66"/>
    <p:sldId id="273" r:id="rId67"/>
    <p:sldId id="274" r:id="rId68"/>
    <p:sldId id="275" r:id="rId69"/>
    <p:sldId id="276" r:id="rId70"/>
    <p:sldId id="277" r:id="rId71"/>
    <p:sldId id="278" r:id="rId72"/>
    <p:sldId id="279" r:id="rId73"/>
    <p:sldId id="280" r:id="rId74"/>
    <p:sldId id="281" r:id="rId75"/>
    <p:sldId id="282" r:id="rId76"/>
    <p:sldId id="283" r:id="rId77"/>
    <p:sldId id="284" r:id="rId78"/>
    <p:sldId id="285" r:id="rId79"/>
    <p:sldId id="286" r:id="rId80"/>
    <p:sldId id="287" r:id="rId81"/>
    <p:sldId id="288" r:id="rId82"/>
    <p:sldId id="289" r:id="rId83"/>
    <p:sldId id="290" r:id="rId84"/>
    <p:sldId id="291" r:id="rId85"/>
    <p:sldId id="292" r:id="rId86"/>
    <p:sldId id="293" r:id="rId87"/>
    <p:sldId id="294" r:id="rId88"/>
    <p:sldId id="295" r:id="rId89"/>
    <p:sldId id="296" r:id="rId90"/>
    <p:sldId id="297" r:id="rId91"/>
    <p:sldId id="298" r:id="rId92"/>
    <p:sldId id="299" r:id="rId93"/>
    <p:sldId id="300" r:id="rId94"/>
    <p:sldId id="301" r:id="rId95"/>
    <p:sldId id="302" r:id="rId96"/>
    <p:sldId id="303" r:id="rId97"/>
    <p:sldId id="304" r:id="rId98"/>
    <p:sldId id="305" r:id="rId99"/>
    <p:sldId id="306" r:id="rId100"/>
    <p:sldId id="307" r:id="rId101"/>
    <p:sldId id="308"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AE1FE-5C06-47BD-8B4D-B9F70FB6DA62}" type="datetimeFigureOut">
              <a:rPr lang="en-US" smtClean="0"/>
              <a:t>8/21/2013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7FCB4-9636-4D5D-8209-A8AED81BE7EC}" type="slidenum">
              <a:rPr lang="en-US" smtClean="0"/>
              <a:t>‹#›</a:t>
            </a:fld>
            <a:endParaRPr lang="en-US"/>
          </a:p>
        </p:txBody>
      </p:sp>
    </p:spTree>
    <p:extLst>
      <p:ext uri="{BB962C8B-B14F-4D97-AF65-F5344CB8AC3E}">
        <p14:creationId xmlns:p14="http://schemas.microsoft.com/office/powerpoint/2010/main" val="221049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4050AE9-68D6-4A01-9541-4C9E351BB8D8}" type="slidenum">
              <a:rPr lang="en-US" sz="1200">
                <a:solidFill>
                  <a:prstClr val="black"/>
                </a:solidFill>
              </a:rPr>
              <a:pPr eaLnBrk="1" hangingPunct="1"/>
              <a:t>1</a:t>
            </a:fld>
            <a:endParaRPr lang="en-US" sz="1200">
              <a:solidFill>
                <a:prstClr val="black"/>
              </a:solidFill>
            </a:endParaRPr>
          </a:p>
        </p:txBody>
      </p:sp>
      <p:sp>
        <p:nvSpPr>
          <p:cNvPr id="573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D879FB-A849-4577-892E-C347F7C733A6}" type="slidenum">
              <a:rPr lang="en-US" sz="1200">
                <a:solidFill>
                  <a:prstClr val="black"/>
                </a:solidFill>
              </a:rPr>
              <a:pPr eaLnBrk="1" hangingPunct="1"/>
              <a:t>32</a:t>
            </a:fld>
            <a:endParaRPr 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F85F2823-2704-4075-AF29-60D738ACF9B0}" type="slidenum">
              <a:rPr lang="en-US" sz="1200">
                <a:solidFill>
                  <a:prstClr val="black"/>
                </a:solidFill>
              </a:rPr>
              <a:pPr eaLnBrk="1" hangingPunct="1"/>
              <a:t>45</a:t>
            </a:fld>
            <a:endParaRPr lang="en-US" sz="1200">
              <a:solidFill>
                <a:prstClr val="black"/>
              </a:solidFill>
            </a:endParaRPr>
          </a:p>
        </p:txBody>
      </p:sp>
      <p:sp>
        <p:nvSpPr>
          <p:cNvPr id="716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035B3CA-4B12-42D9-98C8-BB3B2309437B}" type="slidenum">
              <a:rPr lang="en-US" sz="1200">
                <a:solidFill>
                  <a:prstClr val="black"/>
                </a:solidFill>
              </a:rPr>
              <a:pPr eaLnBrk="1" hangingPunct="1"/>
              <a:t>46</a:t>
            </a:fld>
            <a:endParaRPr lang="en-US" sz="1200">
              <a:solidFill>
                <a:prstClr val="black"/>
              </a:solidFill>
            </a:endParaRPr>
          </a:p>
        </p:txBody>
      </p:sp>
      <p:sp>
        <p:nvSpPr>
          <p:cNvPr id="727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7A01B99-BF76-42ED-A23E-9EA40598C651}" type="slidenum">
              <a:rPr lang="en-US" sz="1200">
                <a:solidFill>
                  <a:prstClr val="black"/>
                </a:solidFill>
              </a:rPr>
              <a:pPr eaLnBrk="1" hangingPunct="1"/>
              <a:t>47</a:t>
            </a:fld>
            <a:endParaRPr lang="en-US" sz="1200">
              <a:solidFill>
                <a:prstClr val="black"/>
              </a:solidFill>
            </a:endParaRPr>
          </a:p>
        </p:txBody>
      </p:sp>
      <p:sp>
        <p:nvSpPr>
          <p:cNvPr id="7373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04B6A0-C7B4-4126-B85C-E83491422F78}" type="slidenum">
              <a:rPr lang="en-US" sz="1200">
                <a:solidFill>
                  <a:prstClr val="black"/>
                </a:solidFill>
              </a:rPr>
              <a:pPr eaLnBrk="1" hangingPunct="1"/>
              <a:t>48</a:t>
            </a:fld>
            <a:endParaRPr lang="en-US" sz="1200">
              <a:solidFill>
                <a:prstClr val="black"/>
              </a:solidFill>
            </a:endParaRPr>
          </a:p>
        </p:txBody>
      </p:sp>
      <p:sp>
        <p:nvSpPr>
          <p:cNvPr id="747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4050AE9-68D6-4A01-9541-4C9E351BB8D8}" type="slidenum">
              <a:rPr lang="en-US" sz="1200" smtClean="0"/>
              <a:pPr eaLnBrk="1" hangingPunct="1"/>
              <a:t>49</a:t>
            </a:fld>
            <a:endParaRPr lang="en-US" sz="1200" smtClean="0"/>
          </a:p>
        </p:txBody>
      </p:sp>
      <p:sp>
        <p:nvSpPr>
          <p:cNvPr id="573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CAE2F4C-DBAA-46E5-A972-FDC5830A1A3D}" type="slidenum">
              <a:rPr lang="en-US" sz="1200" smtClean="0"/>
              <a:pPr eaLnBrk="1" hangingPunct="1"/>
              <a:t>50</a:t>
            </a:fld>
            <a:endParaRPr lang="en-US" sz="1200" smtClean="0"/>
          </a:p>
        </p:txBody>
      </p:sp>
      <p:sp>
        <p:nvSpPr>
          <p:cNvPr id="583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79211530-889D-4B80-A2C8-366D4B3163D3}" type="slidenum">
              <a:rPr lang="en-US" sz="1200" smtClean="0"/>
              <a:pPr eaLnBrk="1" hangingPunct="1"/>
              <a:t>51</a:t>
            </a:fld>
            <a:endParaRPr lang="en-US" sz="1200" smtClean="0"/>
          </a:p>
        </p:txBody>
      </p:sp>
      <p:sp>
        <p:nvSpPr>
          <p:cNvPr id="593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0B21617C-881D-40B4-B05E-F44D74587E84}" type="slidenum">
              <a:rPr lang="en-US" sz="1200" smtClean="0"/>
              <a:pPr eaLnBrk="1" hangingPunct="1"/>
              <a:t>52</a:t>
            </a:fld>
            <a:endParaRPr lang="en-US" sz="1200" smtClean="0"/>
          </a:p>
        </p:txBody>
      </p:sp>
      <p:sp>
        <p:nvSpPr>
          <p:cNvPr id="6041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8CA3735B-A827-48EA-B316-D33960D8D4C7}" type="slidenum">
              <a:rPr lang="en-US" sz="1200" smtClean="0"/>
              <a:pPr eaLnBrk="1" hangingPunct="1"/>
              <a:t>53</a:t>
            </a:fld>
            <a:endParaRPr lang="en-US" sz="1200" smtClean="0"/>
          </a:p>
        </p:txBody>
      </p:sp>
      <p:sp>
        <p:nvSpPr>
          <p:cNvPr id="614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cs typeface="Arial" charset="0"/>
              </a:rPr>
              <a:t>Patent documents contain a lot of technical information and not all of it is directly linked to the invention but merely explains the state of the art. The rules of the IPC require all new and non-obvious technical information, i.e. the disclosed information that is eventually worth granting a patent must be classified.</a:t>
            </a:r>
          </a:p>
          <a:p>
            <a:pPr eaLnBrk="1" hangingPunct="1"/>
            <a:r>
              <a:rPr lang="en-US" altLang="ja-JP" smtClean="0">
                <a:latin typeface="Times New Roman" pitchFamily="18" charset="0"/>
                <a:cs typeface="Arial" charset="0"/>
              </a:rPr>
              <a:t>Any additional information, that need not be new but may be useful for search purposes, can also be classified, at the discretion of the classifier.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cs typeface="Arial" charset="0"/>
              </a:rPr>
              <a:t>Patent documents contain a lot of technical information and not all of it is directly linked to the invention but merely explains the state of the art. The rules of the IPC require all new and non-obvious technical information, i.e. the disclosed information that is eventually worth granting a patent must be classified.</a:t>
            </a:r>
          </a:p>
          <a:p>
            <a:pPr eaLnBrk="1" hangingPunct="1"/>
            <a:r>
              <a:rPr lang="en-US" altLang="ja-JP" smtClean="0">
                <a:latin typeface="Times New Roman" pitchFamily="18" charset="0"/>
                <a:cs typeface="Arial" charset="0"/>
              </a:rPr>
              <a:t>Any additional information, that need not be new but may be useful for search purposes, can also be classified, at the discretion of the classifier.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1" lang="ja-JP" altLang="en-US" smtClean="0">
              <a:latin typeface="Times New Roman" pitchFamily="18" charset="0"/>
              <a:cs typeface="Arial" charset="0"/>
            </a:endParaRPr>
          </a:p>
        </p:txBody>
      </p:sp>
      <p:sp>
        <p:nvSpPr>
          <p:cNvPr id="63492" name="スライド番号プレースホルダー 3"/>
          <p:cNvSpPr txBox="1">
            <a:spLocks noGrp="1"/>
          </p:cNvSpPr>
          <p:nvPr/>
        </p:nvSpPr>
        <p:spPr bwMode="auto">
          <a:xfrm>
            <a:off x="3887055" y="8686288"/>
            <a:ext cx="2970945"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DE3377C6-C4CE-4860-92B4-6A4D35F401B3}" type="slidenum">
              <a:rPr lang="de-DE" altLang="ja-JP" sz="1200">
                <a:latin typeface="Times New Roman" pitchFamily="18" charset="0"/>
              </a:rPr>
              <a:pPr algn="r" eaLnBrk="1" hangingPunct="1"/>
              <a:t>57</a:t>
            </a:fld>
            <a:endParaRPr lang="de-DE" altLang="ja-JP"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Symbol is a succession of upper case letters and numbers.</a:t>
            </a:r>
          </a:p>
          <a:p>
            <a:pPr eaLnBrk="1" hangingPunct="1"/>
            <a:r>
              <a:rPr lang="en-US" altLang="ja-JP" smtClean="0">
                <a:latin typeface="Times New Roman" pitchFamily="18" charset="0"/>
              </a:rPr>
              <a:t>Title is a phrase or succession of phrases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Accordingly, there are two different types of groups: main groups and subgroups. If only "groups" are mentioned in the following, both types of groups are addressed.</a:t>
            </a:r>
          </a:p>
          <a:p>
            <a:pPr eaLnBrk="1" hangingPunct="1"/>
            <a:r>
              <a:rPr lang="en-US" altLang="ja-JP" smtClean="0">
                <a:latin typeface="Times New Roman" pitchFamily="18" charset="0"/>
              </a:rPr>
              <a:t>Main groups always have "00" after the slash; subgroups have any other combination of digits.</a:t>
            </a:r>
          </a:p>
          <a:p>
            <a:pPr eaLnBrk="1" hangingPunct="1"/>
            <a:r>
              <a:rPr lang="en-US" altLang="ja-JP" smtClean="0">
                <a:latin typeface="Times New Roman" pitchFamily="18" charset="0"/>
              </a:rPr>
              <a:t>Currently, main group symbols have between 1 and 3 digits on the left hand side although WIPO Standard ST.8 allows up to 4 digits.</a:t>
            </a:r>
          </a:p>
          <a:p>
            <a:pPr eaLnBrk="1" hangingPunct="1"/>
            <a:r>
              <a:rPr lang="en-US" altLang="ja-JP" smtClean="0">
                <a:latin typeface="Times New Roman" pitchFamily="18" charset="0"/>
              </a:rPr>
              <a:t>For the subgroup part, up to six digits can be used. At least two digits have to be used.</a:t>
            </a:r>
          </a:p>
          <a:p>
            <a:pPr eaLnBrk="1" hangingPunct="1"/>
            <a:r>
              <a:rPr lang="en-US" altLang="ja-JP" smtClean="0">
                <a:latin typeface="Times New Roman" pitchFamily="18" charset="0"/>
              </a:rPr>
              <a:t>It should be noted that patent documents are usually classified either by using main group or subgroup symbols.</a:t>
            </a:r>
          </a:p>
          <a:p>
            <a:pPr eaLnBrk="1" hangingPunct="1"/>
            <a:r>
              <a:rPr lang="en-US" altLang="ja-JP" smtClean="0">
                <a:latin typeface="Times New Roman" pitchFamily="18" charset="0"/>
              </a:rPr>
              <a:t>Very few countries make use of the option to use only subclass symbols - an option that is possible according to the Strasbourg Agreement.</a:t>
            </a:r>
          </a:p>
          <a:p>
            <a:pPr eaLnBrk="1" hangingPunct="1"/>
            <a:r>
              <a:rPr lang="en-US" altLang="ja-JP" smtClean="0">
                <a:latin typeface="Times New Roman" pitchFamily="18" charset="0"/>
              </a:rPr>
              <a:t>The symbols of sections, classes or subclasses are usually only used in the scheme for describing its hierarchical structure.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fld id="{AEB11A0C-67AE-4CB1-B10A-86FB633F7551}" type="slidenum">
              <a:rPr lang="ja-JP" altLang="en-US" sz="1200" smtClean="0">
                <a:latin typeface="Times New Roman" pitchFamily="18" charset="0"/>
              </a:rPr>
              <a:pPr eaLnBrk="1" hangingPunct="1">
                <a:spcBef>
                  <a:spcPct val="0"/>
                </a:spcBef>
              </a:pPr>
              <a:t>70</a:t>
            </a:fld>
            <a:endParaRPr lang="en-US" altLang="ja-JP" sz="1200" smtClean="0">
              <a:latin typeface="Times New Roman" pitchFamily="18" charset="0"/>
            </a:endParaRPr>
          </a:p>
        </p:txBody>
      </p:sp>
      <p:sp>
        <p:nvSpPr>
          <p:cNvPr id="6656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smtClean="0">
                <a:latin typeface="Times New Roman" pitchFamily="18" charset="0"/>
                <a:ea typeface="ＭＳ Ｐゴシック" pitchFamily="34" charset="-128"/>
              </a:rPr>
              <a:t>A23G 9/02 is a symbol representing an IPC group. Any group symbol consists of different components:</a:t>
            </a:r>
          </a:p>
          <a:p>
            <a:pPr eaLnBrk="1" hangingPunct="1"/>
            <a:r>
              <a:rPr lang="de-DE" smtClean="0">
                <a:latin typeface="Times New Roman" pitchFamily="18" charset="0"/>
                <a:ea typeface="ＭＳ Ｐゴシック" pitchFamily="34" charset="-128"/>
              </a:rPr>
              <a:t>The first letter indicates the </a:t>
            </a:r>
            <a:r>
              <a:rPr lang="de-DE" b="1" smtClean="0">
                <a:latin typeface="Times New Roman" pitchFamily="18" charset="0"/>
                <a:ea typeface="ＭＳ Ｐゴシック" pitchFamily="34" charset="-128"/>
              </a:rPr>
              <a:t>section</a:t>
            </a:r>
            <a:r>
              <a:rPr lang="de-DE" smtClean="0">
                <a:latin typeface="Times New Roman" pitchFamily="18" charset="0"/>
                <a:ea typeface="ＭＳ Ｐゴシック" pitchFamily="34" charset="-128"/>
              </a:rPr>
              <a:t> of the IPC to which it belongs; there are 8 sections represented by the letters A, B,..H.</a:t>
            </a:r>
          </a:p>
          <a:p>
            <a:pPr eaLnBrk="1" hangingPunct="1"/>
            <a:r>
              <a:rPr lang="de-DE" smtClean="0">
                <a:latin typeface="Times New Roman" pitchFamily="18" charset="0"/>
                <a:ea typeface="ＭＳ Ｐゴシック" pitchFamily="34" charset="-128"/>
              </a:rPr>
              <a:t>The section letter and the following two digits represent a </a:t>
            </a:r>
            <a:r>
              <a:rPr lang="de-DE" b="1" smtClean="0">
                <a:latin typeface="Times New Roman" pitchFamily="18" charset="0"/>
                <a:ea typeface="ＭＳ Ｐゴシック" pitchFamily="34" charset="-128"/>
              </a:rPr>
              <a:t>class</a:t>
            </a:r>
            <a:r>
              <a:rPr lang="de-DE" smtClean="0">
                <a:latin typeface="Times New Roman" pitchFamily="18" charset="0"/>
                <a:ea typeface="ＭＳ Ｐゴシック" pitchFamily="34" charset="-128"/>
              </a:rPr>
              <a:t> symbol.</a:t>
            </a:r>
          </a:p>
          <a:p>
            <a:pPr eaLnBrk="1" hangingPunct="1"/>
            <a:r>
              <a:rPr lang="de-DE" smtClean="0">
                <a:latin typeface="Times New Roman" pitchFamily="18" charset="0"/>
                <a:ea typeface="ＭＳ Ｐゴシック" pitchFamily="34" charset="-128"/>
              </a:rPr>
              <a:t>Adding another letter to the class symbol generates the symbol of a </a:t>
            </a:r>
            <a:r>
              <a:rPr lang="de-DE" b="1" smtClean="0">
                <a:latin typeface="Times New Roman" pitchFamily="18" charset="0"/>
                <a:ea typeface="ＭＳ Ｐゴシック" pitchFamily="34" charset="-128"/>
              </a:rPr>
              <a:t>subclass</a:t>
            </a:r>
            <a:r>
              <a:rPr lang="de-DE" smtClean="0">
                <a:latin typeface="Times New Roman" pitchFamily="18" charset="0"/>
                <a:ea typeface="ＭＳ Ｐゴシック" pitchFamily="34" charset="-128"/>
              </a:rPr>
              <a:t> being part of the class.</a:t>
            </a:r>
          </a:p>
          <a:p>
            <a:pPr eaLnBrk="1" hangingPunct="1"/>
            <a:r>
              <a:rPr lang="de-DE" smtClean="0">
                <a:latin typeface="Times New Roman" pitchFamily="18" charset="0"/>
                <a:ea typeface="ＭＳ Ｐゴシック" pitchFamily="34" charset="-128"/>
              </a:rPr>
              <a:t>After this subclass part of the symbol follows the </a:t>
            </a:r>
            <a:r>
              <a:rPr lang="de-DE" b="1" smtClean="0">
                <a:latin typeface="Times New Roman" pitchFamily="18" charset="0"/>
                <a:ea typeface="ＭＳ Ｐゴシック" pitchFamily="34" charset="-128"/>
              </a:rPr>
              <a:t>group</a:t>
            </a:r>
            <a:r>
              <a:rPr lang="de-DE" smtClean="0">
                <a:latin typeface="Times New Roman" pitchFamily="18" charset="0"/>
                <a:ea typeface="ＭＳ Ｐゴシック" pitchFamily="34" charset="-128"/>
              </a:rPr>
              <a:t> part which consist of two different elements separated by a stroke: the main group part and the subgroup part.</a:t>
            </a:r>
          </a:p>
          <a:p>
            <a:pPr eaLnBrk="1" hangingPunct="1"/>
            <a:r>
              <a:rPr lang="de-DE" smtClean="0">
                <a:latin typeface="Times New Roman" pitchFamily="18" charset="0"/>
                <a:ea typeface="ＭＳ Ｐゴシック" pitchFamily="34" charset="-128"/>
              </a:rPr>
              <a:t>The formatting shown above with a space between the subclass part and the group parts and a slash between the two group parts is the offical format of IPC symbols that should be used for presenting IPC symbols. However, sometimes different presentations can be found or used for searching databases, e.g. no space after the subclass part, or a dash instead of a stroke.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r>
              <a:rPr lang="en-US" smtClean="0">
                <a:latin typeface="Times New Roman" pitchFamily="18" charset="0"/>
                <a:ea typeface="ＭＳ Ｐゴシック" pitchFamily="34" charset="-128"/>
              </a:rPr>
              <a:t>http://web2.wipo.int/ipcpub/This slide shows a screen print of the dynamic on-line publication of the IPC and illustrates a small part of the IPC scheme next to the group symbol A23G 9/00. Different tabs lead to the supplementary information in the "electronic layer" of the IPC, in particular the definitions.</a:t>
            </a:r>
          </a:p>
          <a:p>
            <a:pPr defTabSz="457200" eaLnBrk="1" hangingPunct="1"/>
            <a:r>
              <a:rPr lang="en-US" smtClean="0">
                <a:latin typeface="Times New Roman" pitchFamily="18" charset="0"/>
                <a:ea typeface="ＭＳ Ｐゴシック" pitchFamily="34" charset="-128"/>
              </a:rPr>
              <a:t>General help for all these different features is provided in the Help tab. The options tab allows the selection / deactivation of further viewing options.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Times New Roman" pitchFamily="18" charset="0"/>
                <a:ea typeface="ＭＳ Ｐゴシック" pitchFamily="34" charset="-128"/>
              </a:rPr>
              <a:t>see the slide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015ACC8-3BDE-4FEB-BF66-09A0082E500C}" type="slidenum">
              <a:rPr lang="en-US" sz="1200" smtClean="0"/>
              <a:pPr eaLnBrk="1" hangingPunct="1"/>
              <a:t>75</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D879FB-A849-4577-892E-C347F7C733A6}" type="slidenum">
              <a:rPr lang="en-US" sz="1200" smtClean="0"/>
              <a:pPr eaLnBrk="1" hangingPunct="1"/>
              <a:t>84</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F85F2823-2704-4075-AF29-60D738ACF9B0}" type="slidenum">
              <a:rPr lang="en-US" sz="1200" smtClean="0"/>
              <a:pPr eaLnBrk="1" hangingPunct="1"/>
              <a:t>97</a:t>
            </a:fld>
            <a:endParaRPr lang="en-US" sz="1200" smtClean="0"/>
          </a:p>
        </p:txBody>
      </p:sp>
      <p:sp>
        <p:nvSpPr>
          <p:cNvPr id="716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1" lang="ja-JP" altLang="en-US" smtClean="0">
              <a:latin typeface="Times New Roman" pitchFamily="18" charset="0"/>
              <a:cs typeface="Arial" charset="0"/>
            </a:endParaRPr>
          </a:p>
        </p:txBody>
      </p:sp>
      <p:sp>
        <p:nvSpPr>
          <p:cNvPr id="63492" name="スライド番号プレースホルダー 3"/>
          <p:cNvSpPr txBox="1">
            <a:spLocks noGrp="1"/>
          </p:cNvSpPr>
          <p:nvPr/>
        </p:nvSpPr>
        <p:spPr bwMode="auto">
          <a:xfrm>
            <a:off x="3887055" y="8686288"/>
            <a:ext cx="2970945"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fontAlgn="base" hangingPunct="1">
              <a:spcBef>
                <a:spcPct val="50000"/>
              </a:spcBef>
              <a:spcAft>
                <a:spcPct val="0"/>
              </a:spcAft>
            </a:pPr>
            <a:fld id="{DE3377C6-C4CE-4860-92B4-6A4D35F401B3}" type="slidenum">
              <a:rPr lang="de-DE" altLang="ja-JP" sz="1200">
                <a:solidFill>
                  <a:prstClr val="black"/>
                </a:solidFill>
                <a:latin typeface="Times New Roman" pitchFamily="18" charset="0"/>
              </a:rPr>
              <a:pPr algn="r" eaLnBrk="1" fontAlgn="base" hangingPunct="1">
                <a:spcBef>
                  <a:spcPct val="50000"/>
                </a:spcBef>
                <a:spcAft>
                  <a:spcPct val="0"/>
                </a:spcAft>
              </a:pPr>
              <a:t>5</a:t>
            </a:fld>
            <a:endParaRPr lang="de-DE" altLang="ja-JP" sz="1200">
              <a:solidFill>
                <a:prstClr val="black"/>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035B3CA-4B12-42D9-98C8-BB3B2309437B}" type="slidenum">
              <a:rPr lang="en-US" sz="1200" smtClean="0"/>
              <a:pPr eaLnBrk="1" hangingPunct="1"/>
              <a:t>98</a:t>
            </a:fld>
            <a:endParaRPr lang="en-US" sz="1200" smtClean="0"/>
          </a:p>
        </p:txBody>
      </p:sp>
      <p:sp>
        <p:nvSpPr>
          <p:cNvPr id="727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7A01B99-BF76-42ED-A23E-9EA40598C651}" type="slidenum">
              <a:rPr lang="en-US" sz="1200" smtClean="0"/>
              <a:pPr eaLnBrk="1" hangingPunct="1"/>
              <a:t>99</a:t>
            </a:fld>
            <a:endParaRPr lang="en-US" sz="1200" smtClean="0"/>
          </a:p>
        </p:txBody>
      </p:sp>
      <p:sp>
        <p:nvSpPr>
          <p:cNvPr id="7373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04B6A0-C7B4-4126-B85C-E83491422F78}" type="slidenum">
              <a:rPr lang="en-US" sz="1200" smtClean="0"/>
              <a:pPr eaLnBrk="1" hangingPunct="1"/>
              <a:t>100</a:t>
            </a:fld>
            <a:endParaRPr lang="en-US" sz="1200" smtClean="0"/>
          </a:p>
        </p:txBody>
      </p:sp>
      <p:sp>
        <p:nvSpPr>
          <p:cNvPr id="747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Symbol is a succession of upper case letters and numbers.</a:t>
            </a:r>
          </a:p>
          <a:p>
            <a:pPr eaLnBrk="1" hangingPunct="1"/>
            <a:r>
              <a:rPr lang="en-US" altLang="ja-JP" smtClean="0">
                <a:latin typeface="Times New Roman" pitchFamily="18" charset="0"/>
              </a:rPr>
              <a:t>Title is a phrase or succession of phrases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Accordingly, there are two different types of groups: main groups and subgroups. If only "groups" are mentioned in the following, both types of groups are addressed.</a:t>
            </a:r>
          </a:p>
          <a:p>
            <a:pPr eaLnBrk="1" hangingPunct="1"/>
            <a:r>
              <a:rPr lang="en-US" altLang="ja-JP" smtClean="0">
                <a:latin typeface="Times New Roman" pitchFamily="18" charset="0"/>
              </a:rPr>
              <a:t>Main groups always have "00" after the slash; subgroups have any other combination of digits.</a:t>
            </a:r>
          </a:p>
          <a:p>
            <a:pPr eaLnBrk="1" hangingPunct="1"/>
            <a:r>
              <a:rPr lang="en-US" altLang="ja-JP" smtClean="0">
                <a:latin typeface="Times New Roman" pitchFamily="18" charset="0"/>
              </a:rPr>
              <a:t>Currently, main group symbols have between 1 and 3 digits on the left hand side although WIPO Standard ST.8 allows up to 4 digits.</a:t>
            </a:r>
          </a:p>
          <a:p>
            <a:pPr eaLnBrk="1" hangingPunct="1"/>
            <a:r>
              <a:rPr lang="en-US" altLang="ja-JP" smtClean="0">
                <a:latin typeface="Times New Roman" pitchFamily="18" charset="0"/>
              </a:rPr>
              <a:t>For the subgroup part, up to six digits can be used. At least two digits have to be used.</a:t>
            </a:r>
          </a:p>
          <a:p>
            <a:pPr eaLnBrk="1" hangingPunct="1"/>
            <a:r>
              <a:rPr lang="en-US" altLang="ja-JP" smtClean="0">
                <a:latin typeface="Times New Roman" pitchFamily="18" charset="0"/>
              </a:rPr>
              <a:t>It should be noted that patent documents are usually classified either by using main group or subgroup symbols.</a:t>
            </a:r>
          </a:p>
          <a:p>
            <a:pPr eaLnBrk="1" hangingPunct="1"/>
            <a:r>
              <a:rPr lang="en-US" altLang="ja-JP" smtClean="0">
                <a:latin typeface="Times New Roman" pitchFamily="18" charset="0"/>
              </a:rPr>
              <a:t>Very few countries make use of the option to use only subclass symbols - an option that is possible according to the Strasbourg Agreement.</a:t>
            </a:r>
          </a:p>
          <a:p>
            <a:pPr eaLnBrk="1" hangingPunct="1"/>
            <a:r>
              <a:rPr lang="en-US" altLang="ja-JP" smtClean="0">
                <a:latin typeface="Times New Roman" pitchFamily="18" charset="0"/>
              </a:rPr>
              <a:t>The symbols of sections, classes or subclasses are usually only used in the scheme for describing its hierarchical structure.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fld id="{AEB11A0C-67AE-4CB1-B10A-86FB633F7551}" type="slidenum">
              <a:rPr lang="ja-JP" altLang="en-US" sz="1200">
                <a:solidFill>
                  <a:prstClr val="black"/>
                </a:solidFill>
                <a:latin typeface="Times New Roman" pitchFamily="18" charset="0"/>
              </a:rPr>
              <a:pPr eaLnBrk="1" hangingPunct="1">
                <a:spcBef>
                  <a:spcPct val="0"/>
                </a:spcBef>
              </a:pPr>
              <a:t>18</a:t>
            </a:fld>
            <a:endParaRPr lang="en-US" altLang="ja-JP" sz="1200">
              <a:solidFill>
                <a:prstClr val="black"/>
              </a:solidFill>
              <a:latin typeface="Times New Roman" pitchFamily="18" charset="0"/>
            </a:endParaRPr>
          </a:p>
        </p:txBody>
      </p:sp>
      <p:sp>
        <p:nvSpPr>
          <p:cNvPr id="6656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smtClean="0">
                <a:latin typeface="Times New Roman" pitchFamily="18" charset="0"/>
                <a:ea typeface="ＭＳ Ｐゴシック" pitchFamily="34" charset="-128"/>
              </a:rPr>
              <a:t>A23G 9/02 is a symbol representing an IPC group. Any group symbol consists of different components:</a:t>
            </a:r>
          </a:p>
          <a:p>
            <a:pPr eaLnBrk="1" hangingPunct="1"/>
            <a:r>
              <a:rPr lang="de-DE" smtClean="0">
                <a:latin typeface="Times New Roman" pitchFamily="18" charset="0"/>
                <a:ea typeface="ＭＳ Ｐゴシック" pitchFamily="34" charset="-128"/>
              </a:rPr>
              <a:t>The first letter indicates the </a:t>
            </a:r>
            <a:r>
              <a:rPr lang="de-DE" b="1" smtClean="0">
                <a:latin typeface="Times New Roman" pitchFamily="18" charset="0"/>
                <a:ea typeface="ＭＳ Ｐゴシック" pitchFamily="34" charset="-128"/>
              </a:rPr>
              <a:t>section</a:t>
            </a:r>
            <a:r>
              <a:rPr lang="de-DE" smtClean="0">
                <a:latin typeface="Times New Roman" pitchFamily="18" charset="0"/>
                <a:ea typeface="ＭＳ Ｐゴシック" pitchFamily="34" charset="-128"/>
              </a:rPr>
              <a:t> of the IPC to which it belongs; there are 8 sections represented by the letters A, B,..H.</a:t>
            </a:r>
          </a:p>
          <a:p>
            <a:pPr eaLnBrk="1" hangingPunct="1"/>
            <a:r>
              <a:rPr lang="de-DE" smtClean="0">
                <a:latin typeface="Times New Roman" pitchFamily="18" charset="0"/>
                <a:ea typeface="ＭＳ Ｐゴシック" pitchFamily="34" charset="-128"/>
              </a:rPr>
              <a:t>The section letter and the following two digits represent a </a:t>
            </a:r>
            <a:r>
              <a:rPr lang="de-DE" b="1" smtClean="0">
                <a:latin typeface="Times New Roman" pitchFamily="18" charset="0"/>
                <a:ea typeface="ＭＳ Ｐゴシック" pitchFamily="34" charset="-128"/>
              </a:rPr>
              <a:t>class</a:t>
            </a:r>
            <a:r>
              <a:rPr lang="de-DE" smtClean="0">
                <a:latin typeface="Times New Roman" pitchFamily="18" charset="0"/>
                <a:ea typeface="ＭＳ Ｐゴシック" pitchFamily="34" charset="-128"/>
              </a:rPr>
              <a:t> symbol.</a:t>
            </a:r>
          </a:p>
          <a:p>
            <a:pPr eaLnBrk="1" hangingPunct="1"/>
            <a:r>
              <a:rPr lang="de-DE" smtClean="0">
                <a:latin typeface="Times New Roman" pitchFamily="18" charset="0"/>
                <a:ea typeface="ＭＳ Ｐゴシック" pitchFamily="34" charset="-128"/>
              </a:rPr>
              <a:t>Adding another letter to the class symbol generates the symbol of a </a:t>
            </a:r>
            <a:r>
              <a:rPr lang="de-DE" b="1" smtClean="0">
                <a:latin typeface="Times New Roman" pitchFamily="18" charset="0"/>
                <a:ea typeface="ＭＳ Ｐゴシック" pitchFamily="34" charset="-128"/>
              </a:rPr>
              <a:t>subclass</a:t>
            </a:r>
            <a:r>
              <a:rPr lang="de-DE" smtClean="0">
                <a:latin typeface="Times New Roman" pitchFamily="18" charset="0"/>
                <a:ea typeface="ＭＳ Ｐゴシック" pitchFamily="34" charset="-128"/>
              </a:rPr>
              <a:t> being part of the class.</a:t>
            </a:r>
          </a:p>
          <a:p>
            <a:pPr eaLnBrk="1" hangingPunct="1"/>
            <a:r>
              <a:rPr lang="de-DE" smtClean="0">
                <a:latin typeface="Times New Roman" pitchFamily="18" charset="0"/>
                <a:ea typeface="ＭＳ Ｐゴシック" pitchFamily="34" charset="-128"/>
              </a:rPr>
              <a:t>After this subclass part of the symbol follows the </a:t>
            </a:r>
            <a:r>
              <a:rPr lang="de-DE" b="1" smtClean="0">
                <a:latin typeface="Times New Roman" pitchFamily="18" charset="0"/>
                <a:ea typeface="ＭＳ Ｐゴシック" pitchFamily="34" charset="-128"/>
              </a:rPr>
              <a:t>group</a:t>
            </a:r>
            <a:r>
              <a:rPr lang="de-DE" smtClean="0">
                <a:latin typeface="Times New Roman" pitchFamily="18" charset="0"/>
                <a:ea typeface="ＭＳ Ｐゴシック" pitchFamily="34" charset="-128"/>
              </a:rPr>
              <a:t> part which consist of two different elements separated by a stroke: the main group part and the subgroup part.</a:t>
            </a:r>
          </a:p>
          <a:p>
            <a:pPr eaLnBrk="1" hangingPunct="1"/>
            <a:r>
              <a:rPr lang="de-DE" smtClean="0">
                <a:latin typeface="Times New Roman" pitchFamily="18" charset="0"/>
                <a:ea typeface="ＭＳ Ｐゴシック" pitchFamily="34" charset="-128"/>
              </a:rPr>
              <a:t>The formatting shown above with a space between the subclass part and the group parts and a slash between the two group parts is the offical format of IPC symbols that should be used for presenting IPC symbols. However, sometimes different presentations can be found or used for searching databases, e.g. no space after the subclass part, or a dash instead of a stroke.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r>
              <a:rPr lang="en-US" smtClean="0">
                <a:latin typeface="Times New Roman" pitchFamily="18" charset="0"/>
                <a:ea typeface="ＭＳ Ｐゴシック" pitchFamily="34" charset="-128"/>
              </a:rPr>
              <a:t>http://web2.wipo.int/ipcpub/This slide shows a screen print of the dynamic on-line publication of the IPC and illustrates a small part of the IPC scheme next to the group symbol A23G 9/00. Different tabs lead to the supplementary information in the "electronic layer" of the IPC, in particular the definitions.</a:t>
            </a:r>
          </a:p>
          <a:p>
            <a:pPr defTabSz="457200" eaLnBrk="1" hangingPunct="1"/>
            <a:r>
              <a:rPr lang="en-US" smtClean="0">
                <a:latin typeface="Times New Roman" pitchFamily="18" charset="0"/>
                <a:ea typeface="ＭＳ Ｐゴシック" pitchFamily="34" charset="-128"/>
              </a:rPr>
              <a:t>General help for all these different features is provided in the Help tab. The options tab allows the selection / deactivation of further viewing options.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Times New Roman" pitchFamily="18" charset="0"/>
                <a:ea typeface="ＭＳ Ｐゴシック" pitchFamily="34" charset="-128"/>
              </a:rPr>
              <a:t>see the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015ACC8-3BDE-4FEB-BF66-09A0082E500C}" type="slidenum">
              <a:rPr lang="en-US" sz="1200">
                <a:solidFill>
                  <a:prstClr val="black"/>
                </a:solidFill>
              </a:rPr>
              <a:pPr eaLnBrk="1" hangingPunct="1"/>
              <a:t>23</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B226A9-29F7-45B0-988C-BBF382D238D8}" type="datetimeFigureOut">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11958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226A9-29F7-45B0-988C-BBF382D238D8}" type="datetimeFigureOut">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248783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226A9-29F7-45B0-988C-BBF382D238D8}" type="datetimeFigureOut">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835078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46FDB-E9FB-4CF9-BA50-90229D3472DE}" type="slidenum">
              <a:rPr lang="en-US"/>
              <a:pPr>
                <a:defRPr/>
              </a:pPr>
              <a:t>‹#›</a:t>
            </a:fld>
            <a:endParaRPr lang="en-US"/>
          </a:p>
        </p:txBody>
      </p:sp>
    </p:spTree>
    <p:extLst>
      <p:ext uri="{BB962C8B-B14F-4D97-AF65-F5344CB8AC3E}">
        <p14:creationId xmlns:p14="http://schemas.microsoft.com/office/powerpoint/2010/main" val="3910301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CDC48C57-6180-4E59-8228-2AC875DC021C}" type="slidenum">
              <a:rPr lang="en-US"/>
              <a:pPr>
                <a:defRPr/>
              </a:pPr>
              <a:t>‹#›</a:t>
            </a:fld>
            <a:endParaRPr lang="en-US"/>
          </a:p>
        </p:txBody>
      </p:sp>
    </p:spTree>
    <p:extLst>
      <p:ext uri="{BB962C8B-B14F-4D97-AF65-F5344CB8AC3E}">
        <p14:creationId xmlns:p14="http://schemas.microsoft.com/office/powerpoint/2010/main" val="178145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8CAD040-D3E6-42D0-A1D1-2725567D1B64}" type="slidenum">
              <a:rPr lang="en-US"/>
              <a:pPr>
                <a:defRPr/>
              </a:pPr>
              <a:t>‹#›</a:t>
            </a:fld>
            <a:endParaRPr lang="en-US"/>
          </a:p>
        </p:txBody>
      </p:sp>
    </p:spTree>
    <p:extLst>
      <p:ext uri="{BB962C8B-B14F-4D97-AF65-F5344CB8AC3E}">
        <p14:creationId xmlns:p14="http://schemas.microsoft.com/office/powerpoint/2010/main" val="320693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598680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D38AF10-8FFB-48BD-A0EA-5692FC6B30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86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D728C25-6380-4ECE-B64D-E9E54F290E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921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ACDE313-EB53-4FBC-802E-C7B92CBCC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072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25A7CCA-CE10-484F-AABB-D2DB07CA16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81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226A9-29F7-45B0-988C-BBF382D238D8}" type="datetimeFigureOut">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3301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AA85A00-29A6-4EF1-824C-363A3B392E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3927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BB226D8-E562-43B0-93C8-C872825B9D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096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562751E-6A34-49B4-9B15-5279EC504A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485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A68659A-D121-4C8E-8BFB-6BD8577F9B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2800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9DC14C3-3EA4-471A-9762-0342FC74CF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155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8594F34-82F5-447D-B74A-710B891042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6712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46FDB-E9FB-4CF9-BA50-90229D3472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0301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8CAD040-D3E6-42D0-A1D1-2725567D1B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693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226A9-29F7-45B0-988C-BBF382D238D8}" type="datetimeFigureOut">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278004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B226A9-29F7-45B0-988C-BBF382D238D8}" type="datetimeFigureOut">
              <a:rPr lang="en-US" smtClean="0"/>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289370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B226A9-29F7-45B0-988C-BBF382D238D8}" type="datetimeFigureOut">
              <a:rPr lang="en-US" smtClean="0"/>
              <a:t>8/21/2013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180684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B226A9-29F7-45B0-988C-BBF382D238D8}" type="datetimeFigureOut">
              <a:rPr lang="en-US" smtClean="0"/>
              <a:t>8/21/2013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395161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226A9-29F7-45B0-988C-BBF382D238D8}" type="datetimeFigureOut">
              <a:rPr lang="en-US" smtClean="0"/>
              <a:t>8/21/2013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9971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226A9-29F7-45B0-988C-BBF382D238D8}" type="datetimeFigureOut">
              <a:rPr lang="en-US" smtClean="0"/>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13523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226A9-29F7-45B0-988C-BBF382D238D8}" type="datetimeFigureOut">
              <a:rPr lang="en-US" smtClean="0"/>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FD32C-B35F-4914-A6A9-FD77A327E497}" type="slidenum">
              <a:rPr lang="en-US" smtClean="0"/>
              <a:t>‹#›</a:t>
            </a:fld>
            <a:endParaRPr lang="en-US"/>
          </a:p>
        </p:txBody>
      </p:sp>
    </p:spTree>
    <p:extLst>
      <p:ext uri="{BB962C8B-B14F-4D97-AF65-F5344CB8AC3E}">
        <p14:creationId xmlns:p14="http://schemas.microsoft.com/office/powerpoint/2010/main" val="249116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226A9-29F7-45B0-988C-BBF382D238D8}" type="datetimeFigureOut">
              <a:rPr lang="en-US" smtClean="0"/>
              <a:t>8/21/2013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FD32C-B35F-4914-A6A9-FD77A327E497}" type="slidenum">
              <a:rPr lang="en-US" smtClean="0"/>
              <a:t>‹#›</a:t>
            </a:fld>
            <a:endParaRPr lang="en-US"/>
          </a:p>
        </p:txBody>
      </p:sp>
    </p:spTree>
    <p:extLst>
      <p:ext uri="{BB962C8B-B14F-4D97-AF65-F5344CB8AC3E}">
        <p14:creationId xmlns:p14="http://schemas.microsoft.com/office/powerpoint/2010/main" val="2496808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defRPr/>
            </a:pPr>
            <a:fld id="{C309C8C6-7582-427E-B11F-161D80FAF46A}" type="slidenum">
              <a:rPr lang="en-US">
                <a:solidFill>
                  <a:srgbClr val="000000"/>
                </a:solidFill>
              </a:rPr>
              <a:pPr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val="39119516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Lst>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6"/>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6"/>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6"/>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6"/>
        </a:buBlip>
        <a:defRPr sz="2400">
          <a:solidFill>
            <a:schemeClr val="tx1"/>
          </a:solidFill>
          <a:latin typeface="+mn-lt"/>
          <a:cs typeface="+mn-cs"/>
        </a:defRPr>
      </a:lvl5pPr>
      <a:lvl6pPr marL="2514600" indent="-228600" algn="l" rtl="0" fontAlgn="base">
        <a:spcBef>
          <a:spcPct val="20000"/>
        </a:spcBef>
        <a:spcAft>
          <a:spcPct val="0"/>
        </a:spcAft>
        <a:buBlip>
          <a:blip r:embed="rId16"/>
        </a:buBlip>
        <a:defRPr sz="2400">
          <a:solidFill>
            <a:schemeClr val="tx1"/>
          </a:solidFill>
          <a:latin typeface="+mn-lt"/>
          <a:cs typeface="+mn-cs"/>
        </a:defRPr>
      </a:lvl6pPr>
      <a:lvl7pPr marL="2971800" indent="-228600" algn="l" rtl="0" fontAlgn="base">
        <a:spcBef>
          <a:spcPct val="20000"/>
        </a:spcBef>
        <a:spcAft>
          <a:spcPct val="0"/>
        </a:spcAft>
        <a:buBlip>
          <a:blip r:embed="rId16"/>
        </a:buBlip>
        <a:defRPr sz="2400">
          <a:solidFill>
            <a:schemeClr val="tx1"/>
          </a:solidFill>
          <a:latin typeface="+mn-lt"/>
          <a:cs typeface="+mn-cs"/>
        </a:defRPr>
      </a:lvl7pPr>
      <a:lvl8pPr marL="3429000" indent="-228600" algn="l" rtl="0" fontAlgn="base">
        <a:spcBef>
          <a:spcPct val="20000"/>
        </a:spcBef>
        <a:spcAft>
          <a:spcPct val="0"/>
        </a:spcAft>
        <a:buBlip>
          <a:blip r:embed="rId16"/>
        </a:buBlip>
        <a:defRPr sz="2400">
          <a:solidFill>
            <a:schemeClr val="tx1"/>
          </a:solidFill>
          <a:latin typeface="+mn-lt"/>
          <a:cs typeface="+mn-cs"/>
        </a:defRPr>
      </a:lvl8pPr>
      <a:lvl9pPr marL="3886200" indent="-228600" algn="l" rtl="0" fontAlgn="base">
        <a:spcBef>
          <a:spcPct val="20000"/>
        </a:spcBef>
        <a:spcAft>
          <a:spcPct val="0"/>
        </a:spcAft>
        <a:buBlip>
          <a:blip r:embed="rId16"/>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41.png"/><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www.wipo.int/classifications/ipc/en/general/"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hyperlink" Target="http://www.wipo.int/patentscope/en/webinar/index.html"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upload.wikimedia.org/wikipedia/en/5/5c/Microsoft_Powerpoint_Icon.svg"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0.png"/><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9.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7.xml"/><Relationship Id="rId1" Type="http://schemas.openxmlformats.org/officeDocument/2006/relationships/vmlDrawing" Target="../drawings/vmlDrawing2.vml"/><Relationship Id="rId5" Type="http://schemas.openxmlformats.org/officeDocument/2006/relationships/image" Target="../media/image41.png"/><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42.png"/><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oleObject" Target="../embeddings/oleObject5.bin"/><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wipo.int/classifications/ipc/en/genera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hyperlink" Target="http://www.wipo.int/patentscope/en/webinar/index.html"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upload.wikimedia.org/wikipedia/en/5/5c/Microsoft_Powerpoint_Icon.svg" TargetMode="Externa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39.png"/><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4937125" cy="1333500"/>
          </a:xfrm>
          <a:noFill/>
        </p:spPr>
        <p:txBody>
          <a:bodyPr/>
          <a:lstStyle/>
          <a:p>
            <a:pPr eaLnBrk="1" hangingPunct="1"/>
            <a:r>
              <a:rPr lang="en-US" sz="3000" b="1" smtClean="0">
                <a:solidFill>
                  <a:srgbClr val="00408C"/>
                </a:solidFill>
                <a:ea typeface="ヒラギノ角ゴ Pro W3" pitchFamily="1" charset="-128"/>
              </a:rPr>
              <a:t>IPC in PATENTSCOPE</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fontAlgn="base">
              <a:lnSpc>
                <a:spcPct val="40000"/>
              </a:lnSpc>
              <a:spcBef>
                <a:spcPct val="50000"/>
              </a:spcBef>
              <a:spcAft>
                <a:spcPct val="0"/>
              </a:spcAft>
            </a:pPr>
            <a:r>
              <a:rPr lang="en-US" sz="1300">
                <a:solidFill>
                  <a:srgbClr val="3399FF"/>
                </a:solidFill>
                <a:latin typeface="Arial Black" pitchFamily="34" charset="0"/>
                <a:ea typeface="ヒラギノ角ゴ Pro W3" pitchFamily="1" charset="-128"/>
              </a:rPr>
              <a:t>August 2013</a:t>
            </a:r>
          </a:p>
          <a:p>
            <a:pPr fontAlgn="base">
              <a:lnSpc>
                <a:spcPct val="40000"/>
              </a:lnSpc>
              <a:spcBef>
                <a:spcPct val="50000"/>
              </a:spcBef>
              <a:spcAft>
                <a:spcPct val="0"/>
              </a:spcAft>
            </a:pPr>
            <a:endParaRPr lang="en-US" sz="130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pPr fontAlgn="base">
              <a:spcBef>
                <a:spcPct val="50000"/>
              </a:spcBef>
              <a:spcAft>
                <a:spcPct val="0"/>
              </a:spcAft>
            </a:pPr>
            <a:endParaRPr lang="en-US" sz="2400">
              <a:solidFill>
                <a:srgbClr val="000000"/>
              </a:solidFill>
            </a:endParaRPr>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fontAlgn="base">
              <a:spcBef>
                <a:spcPct val="20000"/>
              </a:spcBef>
              <a:spcAft>
                <a:spcPct val="0"/>
              </a:spcAft>
            </a:pPr>
            <a:r>
              <a:rPr lang="en-US">
                <a:solidFill>
                  <a:srgbClr val="00408C"/>
                </a:solidFill>
                <a:ea typeface="ヒラギノ角ゴ Pro W3" pitchFamily="1" charset="-128"/>
              </a:rPr>
              <a:t>Sandrine Ammann	</a:t>
            </a:r>
          </a:p>
          <a:p>
            <a:pPr fontAlgn="base">
              <a:spcBef>
                <a:spcPct val="20000"/>
              </a:spcBef>
              <a:spcAft>
                <a:spcPct val="0"/>
              </a:spcAft>
            </a:pPr>
            <a:r>
              <a:rPr lang="en-US">
                <a:solidFill>
                  <a:srgbClr val="00408C"/>
                </a:solidFill>
                <a:ea typeface="ヒラギノ角ゴ Pro W3" pitchFamily="1" charset="-128"/>
              </a:rPr>
              <a:t>Marketing &amp; Communications Officer</a:t>
            </a:r>
          </a:p>
        </p:txBody>
      </p:sp>
    </p:spTree>
    <p:extLst>
      <p:ext uri="{BB962C8B-B14F-4D97-AF65-F5344CB8AC3E}">
        <p14:creationId xmlns:p14="http://schemas.microsoft.com/office/powerpoint/2010/main" val="49355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fr-CH" smtClean="0"/>
              <a:t>IPC layout: SECTIONS</a:t>
            </a:r>
            <a:endParaRPr lang="en-US" smtClean="0"/>
          </a:p>
        </p:txBody>
      </p:sp>
      <p:sp>
        <p:nvSpPr>
          <p:cNvPr id="16387" name="Content Placeholder 2"/>
          <p:cNvSpPr>
            <a:spLocks noGrp="1"/>
          </p:cNvSpPr>
          <p:nvPr>
            <p:ph idx="1"/>
          </p:nvPr>
        </p:nvSpPr>
        <p:spPr/>
        <p:txBody>
          <a:bodyPr/>
          <a:lstStyle/>
          <a:p>
            <a:pPr marL="0" indent="0" eaLnBrk="1" hangingPunct="1">
              <a:buFontTx/>
              <a:buNone/>
            </a:pPr>
            <a:r>
              <a:rPr lang="en-GB" smtClean="0"/>
              <a:t>1	A	</a:t>
            </a:r>
            <a:r>
              <a:rPr lang="en-GB" sz="2100" smtClean="0"/>
              <a:t>HUMAN NECESSITIES</a:t>
            </a:r>
            <a:endParaRPr lang="en-US" sz="2100" smtClean="0"/>
          </a:p>
          <a:p>
            <a:pPr marL="0" indent="0" eaLnBrk="1" hangingPunct="1">
              <a:buFontTx/>
              <a:buNone/>
            </a:pPr>
            <a:r>
              <a:rPr lang="en-GB" smtClean="0"/>
              <a:t>2	B	</a:t>
            </a:r>
            <a:r>
              <a:rPr lang="en-GB" sz="2100" smtClean="0"/>
              <a:t>PERFORMING OPERATIONS;  TRANSPORTING</a:t>
            </a:r>
            <a:endParaRPr lang="en-US" sz="2100" smtClean="0"/>
          </a:p>
          <a:p>
            <a:pPr marL="0" indent="0" eaLnBrk="1" hangingPunct="1">
              <a:buFontTx/>
              <a:buNone/>
            </a:pPr>
            <a:r>
              <a:rPr lang="en-GB" smtClean="0"/>
              <a:t>3	C	</a:t>
            </a:r>
            <a:r>
              <a:rPr lang="en-GB" sz="2100" smtClean="0"/>
              <a:t>CHEMISTRY;  METALLURGY</a:t>
            </a:r>
            <a:endParaRPr lang="en-US" sz="2100" smtClean="0"/>
          </a:p>
          <a:p>
            <a:pPr marL="0" indent="0" eaLnBrk="1" hangingPunct="1">
              <a:buFontTx/>
              <a:buNone/>
            </a:pPr>
            <a:r>
              <a:rPr lang="en-GB" smtClean="0"/>
              <a:t>4	D	</a:t>
            </a:r>
            <a:r>
              <a:rPr lang="en-GB" sz="2100" smtClean="0"/>
              <a:t>TEXTILES;  PAPER</a:t>
            </a:r>
            <a:endParaRPr lang="en-US" sz="2100" smtClean="0"/>
          </a:p>
          <a:p>
            <a:pPr marL="0" indent="0" eaLnBrk="1" hangingPunct="1">
              <a:buFontTx/>
              <a:buNone/>
            </a:pPr>
            <a:r>
              <a:rPr lang="en-GB" smtClean="0"/>
              <a:t>5	E	</a:t>
            </a:r>
            <a:r>
              <a:rPr lang="en-GB" sz="2100" smtClean="0"/>
              <a:t>FIXED CONSTRUCTIONS</a:t>
            </a:r>
            <a:endParaRPr lang="en-US" sz="2100" smtClean="0"/>
          </a:p>
          <a:p>
            <a:pPr marL="0" indent="0" eaLnBrk="1" hangingPunct="1">
              <a:buFontTx/>
              <a:buNone/>
            </a:pPr>
            <a:r>
              <a:rPr lang="en-GB" smtClean="0"/>
              <a:t>6	F	</a:t>
            </a:r>
            <a:r>
              <a:rPr lang="en-GB" sz="2100" smtClean="0"/>
              <a:t>MECHANICAL ENGINEERING;  LIGHTING;  			HEATING;  WEAPONS;  BLASTING</a:t>
            </a:r>
            <a:endParaRPr lang="en-US" sz="2100" smtClean="0"/>
          </a:p>
          <a:p>
            <a:pPr marL="0" indent="0" eaLnBrk="1" hangingPunct="1">
              <a:buFontTx/>
              <a:buNone/>
            </a:pPr>
            <a:r>
              <a:rPr lang="en-GB" smtClean="0"/>
              <a:t>7	G	</a:t>
            </a:r>
            <a:r>
              <a:rPr lang="en-GB" sz="2100" smtClean="0"/>
              <a:t>PHYSICS</a:t>
            </a:r>
            <a:endParaRPr lang="en-US" sz="2100" smtClean="0"/>
          </a:p>
          <a:p>
            <a:pPr marL="0" indent="0" eaLnBrk="1" hangingPunct="1">
              <a:buFontTx/>
              <a:buNone/>
            </a:pPr>
            <a:r>
              <a:rPr lang="en-GB" smtClean="0"/>
              <a:t>8	H	</a:t>
            </a:r>
            <a:r>
              <a:rPr lang="en-GB" sz="2100" smtClean="0"/>
              <a:t>ELECTRICITY</a:t>
            </a:r>
            <a:endParaRPr lang="en-US" sz="2100" smtClean="0"/>
          </a:p>
        </p:txBody>
      </p:sp>
      <p:sp>
        <p:nvSpPr>
          <p:cNvPr id="4" name="Oval 3"/>
          <p:cNvSpPr>
            <a:spLocks noChangeArrowheads="1"/>
          </p:cNvSpPr>
          <p:nvPr/>
        </p:nvSpPr>
        <p:spPr bwMode="auto">
          <a:xfrm>
            <a:off x="1042988" y="1773238"/>
            <a:ext cx="1008062" cy="381635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5" name="Rectangle 4"/>
          <p:cNvSpPr>
            <a:spLocks noChangeArrowheads="1"/>
          </p:cNvSpPr>
          <p:nvPr/>
        </p:nvSpPr>
        <p:spPr bwMode="auto">
          <a:xfrm>
            <a:off x="2124075" y="1773238"/>
            <a:ext cx="6408738" cy="38163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6" name="Rounded Rectangle 5"/>
          <p:cNvSpPr>
            <a:spLocks noChangeArrowheads="1"/>
          </p:cNvSpPr>
          <p:nvPr/>
        </p:nvSpPr>
        <p:spPr bwMode="auto">
          <a:xfrm>
            <a:off x="1009650" y="1773238"/>
            <a:ext cx="4641850" cy="431800"/>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410439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sp>
        <p:nvSpPr>
          <p:cNvPr id="55299" name="Rectangle 3"/>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graphicFrame>
        <p:nvGraphicFramePr>
          <p:cNvPr id="55300" name="Object 4"/>
          <p:cNvGraphicFramePr>
            <a:graphicFrameLocks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6146" r:id="rId4" imgW="10679365" imgH="6679365" progId="">
                  <p:embed/>
                </p:oleObj>
              </mc:Choice>
              <mc:Fallback>
                <p:oleObj r:id="rId4" imgW="10679365" imgH="66793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3141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r-CH" smtClean="0"/>
              <a:t>IPC layout: SUBSECTIONS</a:t>
            </a:r>
            <a:endParaRPr lang="en-US" smtClean="0"/>
          </a:p>
        </p:txBody>
      </p:sp>
      <p:sp>
        <p:nvSpPr>
          <p:cNvPr id="17411" name="Content Placeholder 2"/>
          <p:cNvSpPr>
            <a:spLocks noGrp="1"/>
          </p:cNvSpPr>
          <p:nvPr>
            <p:ph idx="1"/>
          </p:nvPr>
        </p:nvSpPr>
        <p:spPr/>
        <p:txBody>
          <a:bodyPr/>
          <a:lstStyle/>
          <a:p>
            <a:pPr marL="0" indent="0" eaLnBrk="1" hangingPunct="1">
              <a:buFontTx/>
              <a:buNone/>
            </a:pPr>
            <a:r>
              <a:rPr lang="en-GB" smtClean="0"/>
              <a:t>     A	HUMAN NECESSITIES</a:t>
            </a:r>
            <a:endParaRPr lang="en-US" smtClean="0"/>
          </a:p>
          <a:p>
            <a:pPr marL="0" indent="0" eaLnBrk="1" hangingPunct="1">
              <a:buFontTx/>
              <a:buNone/>
            </a:pPr>
            <a:r>
              <a:rPr lang="fr-CH" smtClean="0"/>
              <a:t>	</a:t>
            </a:r>
          </a:p>
          <a:p>
            <a:pPr marL="0" indent="0" eaLnBrk="1" hangingPunct="1">
              <a:buFontTx/>
              <a:buNone/>
            </a:pPr>
            <a:r>
              <a:rPr lang="fr-CH" smtClean="0"/>
              <a:t>	</a:t>
            </a:r>
            <a:r>
              <a:rPr lang="en-GB" smtClean="0"/>
              <a:t>AGRICULTURE</a:t>
            </a:r>
            <a:endParaRPr lang="en-US" smtClean="0"/>
          </a:p>
          <a:p>
            <a:pPr marL="0" indent="0" eaLnBrk="1" hangingPunct="1">
              <a:buFontTx/>
              <a:buNone/>
            </a:pPr>
            <a:r>
              <a:rPr lang="en-GB" smtClean="0"/>
              <a:t>	FOODSTUFFS;  TOBACCO</a:t>
            </a:r>
            <a:endParaRPr lang="en-US" smtClean="0"/>
          </a:p>
          <a:p>
            <a:pPr marL="0" indent="0" eaLnBrk="1" hangingPunct="1">
              <a:buFontTx/>
              <a:buNone/>
            </a:pPr>
            <a:r>
              <a:rPr lang="en-GB" smtClean="0"/>
              <a:t>	PERSONAL OR DOMESTIC ARTICLES</a:t>
            </a:r>
            <a:endParaRPr lang="en-US" smtClean="0"/>
          </a:p>
          <a:p>
            <a:pPr marL="0" indent="0" eaLnBrk="1" hangingPunct="1">
              <a:buFontTx/>
              <a:buNone/>
            </a:pPr>
            <a:r>
              <a:rPr lang="en-GB" smtClean="0"/>
              <a:t>	HEALTH;  LIFE SAVINGS;  AMUSEMENT</a:t>
            </a:r>
            <a:endParaRPr lang="en-US" smtClean="0"/>
          </a:p>
          <a:p>
            <a:pPr marL="0" indent="0" eaLnBrk="1" hangingPunct="1">
              <a:buFontTx/>
              <a:buNone/>
            </a:pPr>
            <a:endParaRPr lang="en-US" smtClean="0"/>
          </a:p>
        </p:txBody>
      </p:sp>
      <p:sp>
        <p:nvSpPr>
          <p:cNvPr id="4" name="Rounded Rectangle 3"/>
          <p:cNvSpPr>
            <a:spLocks noChangeArrowheads="1"/>
          </p:cNvSpPr>
          <p:nvPr/>
        </p:nvSpPr>
        <p:spPr bwMode="auto">
          <a:xfrm>
            <a:off x="827088" y="1774825"/>
            <a:ext cx="4643437" cy="431800"/>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3636214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fr-CH" smtClean="0"/>
              <a:t>Tree type hierarchical structure</a:t>
            </a:r>
            <a:endParaRPr lang="en-US" smtClean="0"/>
          </a:p>
        </p:txBody>
      </p:sp>
      <p:sp>
        <p:nvSpPr>
          <p:cNvPr id="18435"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6"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7"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8"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9"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0"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1"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42"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43"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44"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5"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6"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7"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8"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49"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50"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1"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2"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3"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4"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5"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6"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57"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8"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9"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0"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1"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2"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3"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4"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5"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6"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7"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8"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9"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0"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71"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2"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3"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74"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8475"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6"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7"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78"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9"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0"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81"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8482"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3"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4"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85"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6"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87"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88"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9"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90"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1"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92"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93"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94"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5"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96"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7"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8"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99"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0"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1"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02"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3"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04"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05"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6"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07"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8"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9"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10"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11"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12"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13"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14"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15"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16"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3119438" y="3130550"/>
            <a:ext cx="4256087" cy="105251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3759391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r-CH" smtClean="0"/>
              <a:t>IPC layout: CLASS</a:t>
            </a:r>
            <a:endParaRPr lang="en-US" smtClean="0"/>
          </a:p>
        </p:txBody>
      </p:sp>
      <p:sp>
        <p:nvSpPr>
          <p:cNvPr id="19459" name="Content Placeholder 2"/>
          <p:cNvSpPr>
            <a:spLocks noGrp="1"/>
          </p:cNvSpPr>
          <p:nvPr>
            <p:ph idx="1"/>
          </p:nvPr>
        </p:nvSpPr>
        <p:spPr>
          <a:xfrm>
            <a:off x="323850" y="1689100"/>
            <a:ext cx="8229600" cy="4352925"/>
          </a:xfrm>
        </p:spPr>
        <p:txBody>
          <a:bodyPr/>
          <a:lstStyle/>
          <a:p>
            <a:pPr marL="0" indent="0" eaLnBrk="1" hangingPunct="1">
              <a:buFontTx/>
              <a:buNone/>
            </a:pPr>
            <a:r>
              <a:rPr lang="en-GB" smtClean="0"/>
              <a:t> A	HUMAN NECESSITIES</a:t>
            </a:r>
          </a:p>
          <a:p>
            <a:pPr marL="0" indent="0" eaLnBrk="1" hangingPunct="1">
              <a:buFontTx/>
              <a:buNone/>
            </a:pPr>
            <a:endParaRPr lang="en-GB" smtClean="0"/>
          </a:p>
          <a:p>
            <a:pPr marL="0" indent="0" eaLnBrk="1" hangingPunct="1">
              <a:buFontTx/>
              <a:buNone/>
            </a:pPr>
            <a:r>
              <a:rPr lang="en-GB" smtClean="0"/>
              <a:t>Class  = second hierarchical level</a:t>
            </a:r>
          </a:p>
          <a:p>
            <a:pPr marL="0" indent="0" eaLnBrk="1" hangingPunct="1">
              <a:buFontTx/>
              <a:buNone/>
            </a:pPr>
            <a:r>
              <a:rPr lang="en-GB" smtClean="0"/>
              <a:t>Class symbol: 2 digit number</a:t>
            </a:r>
          </a:p>
          <a:p>
            <a:pPr marL="0" indent="0" eaLnBrk="1" hangingPunct="1">
              <a:buFontTx/>
              <a:buNone/>
            </a:pPr>
            <a:r>
              <a:rPr lang="en-GB" smtClean="0"/>
              <a:t>Class title: indication of the content of the class</a:t>
            </a:r>
            <a:endParaRPr lang="en-US" smtClean="0"/>
          </a:p>
        </p:txBody>
      </p:sp>
      <p:sp>
        <p:nvSpPr>
          <p:cNvPr id="19460" name="Rounded Rectangle 3"/>
          <p:cNvSpPr>
            <a:spLocks noChangeArrowheads="1"/>
          </p:cNvSpPr>
          <p:nvPr/>
        </p:nvSpPr>
        <p:spPr bwMode="auto">
          <a:xfrm>
            <a:off x="395288" y="1717675"/>
            <a:ext cx="4643437" cy="433388"/>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8275"/>
            <a:ext cx="8834438"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a:spLocks noChangeArrowheads="1"/>
          </p:cNvSpPr>
          <p:nvPr/>
        </p:nvSpPr>
        <p:spPr bwMode="auto">
          <a:xfrm>
            <a:off x="1692275" y="1458913"/>
            <a:ext cx="719138" cy="518318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6" name="Oval 5"/>
          <p:cNvSpPr>
            <a:spLocks noChangeArrowheads="1"/>
          </p:cNvSpPr>
          <p:nvPr/>
        </p:nvSpPr>
        <p:spPr bwMode="auto">
          <a:xfrm>
            <a:off x="2597150" y="1511300"/>
            <a:ext cx="4319588" cy="260350"/>
          </a:xfrm>
          <a:prstGeom prst="ellipse">
            <a:avLst/>
          </a:prstGeom>
          <a:noFill/>
          <a:ln w="28575"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8" name="Oval 7"/>
          <p:cNvSpPr>
            <a:spLocks noChangeArrowheads="1"/>
          </p:cNvSpPr>
          <p:nvPr/>
        </p:nvSpPr>
        <p:spPr bwMode="auto">
          <a:xfrm>
            <a:off x="2508250" y="3409950"/>
            <a:ext cx="4319588" cy="258763"/>
          </a:xfrm>
          <a:prstGeom prst="ellipse">
            <a:avLst/>
          </a:prstGeom>
          <a:noFill/>
          <a:ln w="28575"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7" name="Oval 6"/>
          <p:cNvSpPr>
            <a:spLocks noChangeArrowheads="1"/>
          </p:cNvSpPr>
          <p:nvPr/>
        </p:nvSpPr>
        <p:spPr bwMode="auto">
          <a:xfrm>
            <a:off x="2339975" y="1844675"/>
            <a:ext cx="5040313" cy="1009650"/>
          </a:xfrm>
          <a:prstGeom prst="ellipse">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855882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fr-CH" smtClean="0"/>
              <a:t>Tree type hierarchical structure</a:t>
            </a:r>
            <a:endParaRPr lang="en-US" smtClean="0"/>
          </a:p>
        </p:txBody>
      </p:sp>
      <p:sp>
        <p:nvSpPr>
          <p:cNvPr id="2048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7"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49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49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0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0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0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0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0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0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2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052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2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2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053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3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3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3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3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4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4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4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4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4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5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5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5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5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5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6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6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6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6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6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1835150" y="4010025"/>
            <a:ext cx="6699250" cy="106521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1122159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r-CH" smtClean="0"/>
              <a:t>IPC layout: SUBCLASS</a:t>
            </a:r>
            <a:endParaRPr lang="en-US" smtClean="0"/>
          </a:p>
        </p:txBody>
      </p:sp>
      <p:sp>
        <p:nvSpPr>
          <p:cNvPr id="3" name="Content Placeholder 2"/>
          <p:cNvSpPr>
            <a:spLocks noGrp="1"/>
          </p:cNvSpPr>
          <p:nvPr>
            <p:ph idx="1"/>
          </p:nvPr>
        </p:nvSpPr>
        <p:spPr/>
        <p:txBody>
          <a:bodyPr/>
          <a:lstStyle/>
          <a:p>
            <a:pPr eaLnBrk="1" hangingPunct="1">
              <a:defRPr/>
            </a:pPr>
            <a:r>
              <a:rPr lang="en-US" dirty="0" smtClean="0"/>
              <a:t>Subclass = 3rd hierarchical level</a:t>
            </a:r>
          </a:p>
          <a:p>
            <a:pPr marL="0" indent="0" eaLnBrk="1" hangingPunct="1">
              <a:buFontTx/>
              <a:buNone/>
              <a:defRPr/>
            </a:pPr>
            <a:endParaRPr lang="en-US" dirty="0" smtClean="0"/>
          </a:p>
          <a:p>
            <a:pPr eaLnBrk="1" hangingPunct="1">
              <a:defRPr/>
            </a:pPr>
            <a:r>
              <a:rPr lang="en-US" dirty="0" smtClean="0"/>
              <a:t>Subclass symbol: capital letter</a:t>
            </a:r>
          </a:p>
          <a:p>
            <a:pPr eaLnBrk="1" hangingPunct="1">
              <a:defRPr/>
            </a:pPr>
            <a:r>
              <a:rPr lang="en-US" dirty="0" smtClean="0"/>
              <a:t>Subclass title: indicates content of </a:t>
            </a:r>
            <a:r>
              <a:rPr lang="en-US" dirty="0" err="1" smtClean="0"/>
              <a:t>subsclass</a:t>
            </a:r>
            <a:endParaRPr lang="en-US"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2710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Oval 3"/>
          <p:cNvSpPr>
            <a:spLocks noChangeArrowheads="1"/>
          </p:cNvSpPr>
          <p:nvPr/>
        </p:nvSpPr>
        <p:spPr bwMode="auto">
          <a:xfrm>
            <a:off x="1835150" y="2492375"/>
            <a:ext cx="360363" cy="2736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6" name="Rectangle 5"/>
          <p:cNvSpPr>
            <a:spLocks noChangeArrowheads="1"/>
          </p:cNvSpPr>
          <p:nvPr/>
        </p:nvSpPr>
        <p:spPr bwMode="auto">
          <a:xfrm>
            <a:off x="1858963" y="2636838"/>
            <a:ext cx="179387" cy="2808287"/>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3416912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fr-CH" smtClean="0"/>
              <a:t>Tree type hierarchical structure</a:t>
            </a:r>
            <a:endParaRPr lang="en-US" smtClean="0"/>
          </a:p>
        </p:txBody>
      </p:sp>
      <p:sp>
        <p:nvSpPr>
          <p:cNvPr id="22531"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2"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3"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4"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5"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6"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7"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38"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39"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40"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1"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2"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3"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4" name="Rectangle 17"/>
          <p:cNvSpPr>
            <a:spLocks noChangeArrowheads="1"/>
          </p:cNvSpPr>
          <p:nvPr/>
        </p:nvSpPr>
        <p:spPr bwMode="auto">
          <a:xfrm>
            <a:off x="3429000" y="426402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45"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46"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47"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8"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9"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50"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51"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2"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53"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4"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5"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56"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57"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8"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9"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0"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1"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2"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3"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4"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5"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6"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7"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8"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9"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70"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2571"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2"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3"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74"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5"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6"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77"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2578"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9"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0"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81"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2"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3"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4"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5"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86"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7"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8"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9"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90"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1"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92"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3"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4"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95"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6"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7"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98"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9"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0"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1"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2"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603"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4"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5"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606"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7" name="Line 1151"/>
          <p:cNvSpPr>
            <a:spLocks noChangeShapeType="1"/>
          </p:cNvSpPr>
          <p:nvPr/>
        </p:nvSpPr>
        <p:spPr bwMode="auto">
          <a:xfrm flipV="1">
            <a:off x="458788" y="5032375"/>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8"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9"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10"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11"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612"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6350" y="5043488"/>
            <a:ext cx="8650288" cy="1087437"/>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312258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111DD55A-77EF-497D-A563-4C9F3619045C}" type="slidenum">
              <a:rPr lang="ja-JP" altLang="en-US" sz="1400" smtClean="0">
                <a:solidFill>
                  <a:srgbClr val="000000"/>
                </a:solidFill>
                <a:ea typeface="ＭＳ Ｐゴシック" pitchFamily="34" charset="-128"/>
              </a:rPr>
              <a:pPr eaLnBrk="1" hangingPunct="1"/>
              <a:t>17</a:t>
            </a:fld>
            <a:endParaRPr lang="en-US" altLang="ja-JP" sz="1400" smtClean="0">
              <a:solidFill>
                <a:srgbClr val="000000"/>
              </a:solidFill>
              <a:ea typeface="ＭＳ Ｐゴシック" pitchFamily="34" charset="-128"/>
            </a:endParaRPr>
          </a:p>
        </p:txBody>
      </p:sp>
      <p:sp>
        <p:nvSpPr>
          <p:cNvPr id="23555" name="Rectangle 17"/>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3556" name="Rectangle 8"/>
          <p:cNvSpPr>
            <a:spLocks noChangeArrowheads="1"/>
          </p:cNvSpPr>
          <p:nvPr/>
        </p:nvSpPr>
        <p:spPr bwMode="auto">
          <a:xfrm>
            <a:off x="755650" y="2819400"/>
            <a:ext cx="7467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9/00	........... </a:t>
            </a:r>
            <a:r>
              <a:rPr lang="de-DE" sz="2400">
                <a:solidFill>
                  <a:srgbClr val="FF0000"/>
                </a:solidFill>
                <a:ea typeface="Arial Unicode MS" pitchFamily="34" charset="-128"/>
                <a:cs typeface="Arial Unicode MS" pitchFamily="34" charset="-128"/>
              </a:rPr>
              <a:t>Main group</a:t>
            </a:r>
            <a:r>
              <a:rPr lang="de-DE" sz="2400">
                <a:solidFill>
                  <a:srgbClr val="000000"/>
                </a:solidFill>
                <a:ea typeface="Arial Unicode MS" pitchFamily="34" charset="-128"/>
                <a:cs typeface="Arial Unicode MS" pitchFamily="34" charset="-128"/>
              </a:rPr>
              <a:t>	xxx/</a:t>
            </a:r>
            <a:r>
              <a:rPr lang="de-DE" sz="2400">
                <a:solidFill>
                  <a:srgbClr val="FF0000"/>
                </a:solidFill>
                <a:ea typeface="Arial Unicode MS" pitchFamily="34" charset="-128"/>
                <a:cs typeface="Arial Unicode MS" pitchFamily="34" charset="-128"/>
              </a:rPr>
              <a:t>00</a:t>
            </a:r>
          </a:p>
          <a:p>
            <a:pPr fontAlgn="base">
              <a:spcBef>
                <a:spcPct val="0"/>
              </a:spcBef>
              <a:spcAft>
                <a:spcPct val="0"/>
              </a:spcAft>
            </a:pPr>
            <a:r>
              <a:rPr lang="de-DE" sz="2400">
                <a:solidFill>
                  <a:srgbClr val="000000"/>
                </a:solidFill>
                <a:ea typeface="Arial Unicode MS" pitchFamily="34" charset="-128"/>
                <a:cs typeface="Arial Unicode MS" pitchFamily="34" charset="-128"/>
              </a:rPr>
              <a:t>					xxx= 1 to 999</a:t>
            </a:r>
          </a:p>
          <a:p>
            <a:pPr fontAlgn="base">
              <a:spcBef>
                <a:spcPct val="0"/>
              </a:spcBef>
              <a:spcAft>
                <a:spcPct val="0"/>
              </a:spcAft>
            </a:pPr>
            <a:endParaRPr lang="de-DE" sz="2400">
              <a:solidFill>
                <a:srgbClr val="000000"/>
              </a:solidFill>
              <a:ea typeface="Arial Unicode MS" pitchFamily="34" charset="-128"/>
              <a:cs typeface="Arial Unicode MS" pitchFamily="34" charset="-128"/>
            </a:endParaRPr>
          </a:p>
          <a:p>
            <a:pPr fontAlgn="base">
              <a:spcBef>
                <a:spcPct val="0"/>
              </a:spcBef>
              <a:spcAft>
                <a:spcPct val="0"/>
              </a:spcAft>
            </a:pPr>
            <a:r>
              <a:rPr lang="de-DE" sz="2400">
                <a:solidFill>
                  <a:srgbClr val="000000"/>
                </a:solidFill>
                <a:ea typeface="Arial Unicode MS" pitchFamily="34" charset="-128"/>
                <a:cs typeface="Arial Unicode MS" pitchFamily="34" charset="-128"/>
              </a:rPr>
              <a:t>A23G 9/02	........... </a:t>
            </a:r>
            <a:r>
              <a:rPr lang="de-DE" sz="2400">
                <a:solidFill>
                  <a:srgbClr val="0000FF"/>
                </a:solidFill>
                <a:ea typeface="Arial Unicode MS" pitchFamily="34" charset="-128"/>
                <a:cs typeface="Arial Unicode MS" pitchFamily="34" charset="-128"/>
              </a:rPr>
              <a:t>Subgroup</a:t>
            </a:r>
            <a:r>
              <a:rPr lang="de-DE" sz="2400">
                <a:solidFill>
                  <a:srgbClr val="000000"/>
                </a:solidFill>
                <a:ea typeface="Arial Unicode MS" pitchFamily="34" charset="-128"/>
                <a:cs typeface="Arial Unicode MS" pitchFamily="34" charset="-128"/>
              </a:rPr>
              <a:t>	xxx/</a:t>
            </a:r>
            <a:r>
              <a:rPr lang="de-DE" sz="2400">
                <a:solidFill>
                  <a:srgbClr val="0000FF"/>
                </a:solidFill>
                <a:ea typeface="Arial Unicode MS" pitchFamily="34" charset="-128"/>
                <a:cs typeface="Arial Unicode MS" pitchFamily="34" charset="-128"/>
              </a:rPr>
              <a:t>yy</a:t>
            </a:r>
            <a:r>
              <a:rPr lang="de-DE" sz="2400">
                <a:solidFill>
                  <a:srgbClr val="000000"/>
                </a:solidFill>
                <a:ea typeface="Arial Unicode MS" pitchFamily="34" charset="-128"/>
                <a:cs typeface="Arial Unicode MS" pitchFamily="34" charset="-128"/>
              </a:rPr>
              <a:t>	   (</a:t>
            </a:r>
            <a:r>
              <a:rPr lang="de-DE" sz="2400">
                <a:solidFill>
                  <a:srgbClr val="0000FF"/>
                </a:solidFill>
                <a:ea typeface="Arial Unicode MS" pitchFamily="34" charset="-128"/>
                <a:cs typeface="Arial Unicode MS" pitchFamily="34" charset="-128"/>
              </a:rPr>
              <a:t>yy ≠ 00</a:t>
            </a:r>
            <a:r>
              <a:rPr lang="de-DE" sz="2400">
                <a:solidFill>
                  <a:srgbClr val="000000"/>
                </a:solidFill>
                <a:ea typeface="Arial Unicode MS" pitchFamily="34" charset="-128"/>
                <a:cs typeface="Arial Unicode MS" pitchFamily="34" charset="-128"/>
              </a:rPr>
              <a:t>)</a:t>
            </a:r>
          </a:p>
          <a:p>
            <a:pPr fontAlgn="base">
              <a:spcBef>
                <a:spcPct val="0"/>
              </a:spcBef>
              <a:spcAft>
                <a:spcPct val="0"/>
              </a:spcAft>
            </a:pPr>
            <a:r>
              <a:rPr lang="de-DE" sz="2400">
                <a:solidFill>
                  <a:srgbClr val="000000"/>
                </a:solidFill>
                <a:ea typeface="Arial Unicode MS" pitchFamily="34" charset="-128"/>
                <a:cs typeface="Arial Unicode MS" pitchFamily="34" charset="-128"/>
              </a:rPr>
              <a:t>					xxx/yyyyyy	</a:t>
            </a:r>
          </a:p>
          <a:p>
            <a:pPr fontAlgn="base">
              <a:spcBef>
                <a:spcPct val="0"/>
              </a:spcBef>
              <a:spcAft>
                <a:spcPct val="0"/>
              </a:spcAft>
            </a:pPr>
            <a:endParaRPr lang="de-DE" sz="2400">
              <a:solidFill>
                <a:srgbClr val="000000"/>
              </a:solidFill>
              <a:ea typeface="Arial Unicode MS" pitchFamily="34" charset="-128"/>
              <a:cs typeface="Arial Unicode MS" pitchFamily="34" charset="-128"/>
            </a:endParaRPr>
          </a:p>
        </p:txBody>
      </p:sp>
      <p:sp>
        <p:nvSpPr>
          <p:cNvPr id="23557" name="Text Box 14"/>
          <p:cNvSpPr txBox="1">
            <a:spLocks noChangeArrowheads="1"/>
          </p:cNvSpPr>
          <p:nvPr/>
        </p:nvSpPr>
        <p:spPr bwMode="auto">
          <a:xfrm>
            <a:off x="352425" y="1660525"/>
            <a:ext cx="84391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eaLnBrk="0" hangingPunct="0">
              <a:tabLst>
                <a:tab pos="3492500" algn="l"/>
              </a:tabLst>
              <a:defRPr sz="2400">
                <a:solidFill>
                  <a:schemeClr val="tx1"/>
                </a:solidFill>
                <a:latin typeface="Arial" charset="0"/>
                <a:cs typeface="Arial" charset="0"/>
              </a:defRPr>
            </a:lvl1pPr>
            <a:lvl2pPr marL="742950" indent="-285750" eaLnBrk="0" hangingPunct="0">
              <a:tabLst>
                <a:tab pos="3492500" algn="l"/>
              </a:tabLst>
              <a:defRPr sz="2400">
                <a:solidFill>
                  <a:schemeClr val="tx1"/>
                </a:solidFill>
                <a:latin typeface="Arial" charset="0"/>
                <a:cs typeface="Arial" charset="0"/>
              </a:defRPr>
            </a:lvl2pPr>
            <a:lvl3pPr marL="1143000" indent="-228600" eaLnBrk="0" hangingPunct="0">
              <a:tabLst>
                <a:tab pos="3492500" algn="l"/>
              </a:tabLst>
              <a:defRPr sz="2400">
                <a:solidFill>
                  <a:schemeClr val="tx1"/>
                </a:solidFill>
                <a:latin typeface="Arial" charset="0"/>
                <a:cs typeface="Arial" charset="0"/>
              </a:defRPr>
            </a:lvl3pPr>
            <a:lvl4pPr marL="1600200" indent="-228600" eaLnBrk="0" hangingPunct="0">
              <a:tabLst>
                <a:tab pos="3492500" algn="l"/>
              </a:tabLst>
              <a:defRPr sz="2400">
                <a:solidFill>
                  <a:schemeClr val="tx1"/>
                </a:solidFill>
                <a:latin typeface="Arial" charset="0"/>
                <a:cs typeface="Arial" charset="0"/>
              </a:defRPr>
            </a:lvl4pPr>
            <a:lvl5pPr marL="2057400" indent="-228600" eaLnBrk="0" hangingPunct="0">
              <a:tabLst>
                <a:tab pos="3492500" algn="l"/>
              </a:tabLst>
              <a:defRPr sz="2400">
                <a:solidFill>
                  <a:schemeClr val="tx1"/>
                </a:solidFill>
                <a:latin typeface="Arial" charset="0"/>
                <a:cs typeface="Arial" charset="0"/>
              </a:defRPr>
            </a:lvl5pPr>
            <a:lvl6pPr marL="2514600" indent="-228600" eaLnBrk="0" fontAlgn="base" hangingPunct="0">
              <a:spcBef>
                <a:spcPct val="50000"/>
              </a:spcBef>
              <a:spcAft>
                <a:spcPct val="0"/>
              </a:spcAft>
              <a:tabLst>
                <a:tab pos="3492500" algn="l"/>
              </a:tabLst>
              <a:defRPr sz="2400">
                <a:solidFill>
                  <a:schemeClr val="tx1"/>
                </a:solidFill>
                <a:latin typeface="Arial" charset="0"/>
                <a:cs typeface="Arial" charset="0"/>
              </a:defRPr>
            </a:lvl6pPr>
            <a:lvl7pPr marL="2971800" indent="-228600" eaLnBrk="0" fontAlgn="base" hangingPunct="0">
              <a:spcBef>
                <a:spcPct val="50000"/>
              </a:spcBef>
              <a:spcAft>
                <a:spcPct val="0"/>
              </a:spcAft>
              <a:tabLst>
                <a:tab pos="3492500" algn="l"/>
              </a:tabLst>
              <a:defRPr sz="2400">
                <a:solidFill>
                  <a:schemeClr val="tx1"/>
                </a:solidFill>
                <a:latin typeface="Arial" charset="0"/>
                <a:cs typeface="Arial" charset="0"/>
              </a:defRPr>
            </a:lvl7pPr>
            <a:lvl8pPr marL="3429000" indent="-228600" eaLnBrk="0" fontAlgn="base" hangingPunct="0">
              <a:spcBef>
                <a:spcPct val="50000"/>
              </a:spcBef>
              <a:spcAft>
                <a:spcPct val="0"/>
              </a:spcAft>
              <a:tabLst>
                <a:tab pos="3492500" algn="l"/>
              </a:tabLst>
              <a:defRPr sz="2400">
                <a:solidFill>
                  <a:schemeClr val="tx1"/>
                </a:solidFill>
                <a:latin typeface="Arial" charset="0"/>
                <a:cs typeface="Arial" charset="0"/>
              </a:defRPr>
            </a:lvl8pPr>
            <a:lvl9pPr marL="3886200" indent="-228600" eaLnBrk="0" fontAlgn="base" hangingPunct="0">
              <a:spcBef>
                <a:spcPct val="50000"/>
              </a:spcBef>
              <a:spcAft>
                <a:spcPct val="0"/>
              </a:spcAft>
              <a:tabLst>
                <a:tab pos="3492500" algn="l"/>
              </a:tabLst>
              <a:defRPr sz="2400">
                <a:solidFill>
                  <a:schemeClr val="tx1"/>
                </a:solidFill>
                <a:latin typeface="Arial" charset="0"/>
                <a:cs typeface="Arial" charset="0"/>
              </a:defRPr>
            </a:lvl9pPr>
          </a:lstStyle>
          <a:p>
            <a:pPr eaLnBrk="1" fontAlgn="base" hangingPunct="1">
              <a:spcBef>
                <a:spcPct val="0"/>
              </a:spcBef>
              <a:spcAft>
                <a:spcPct val="0"/>
              </a:spcAft>
            </a:pPr>
            <a:r>
              <a:rPr lang="ja-JP" altLang="en-US">
                <a:solidFill>
                  <a:srgbClr val="0000FF"/>
                </a:solidFill>
                <a:latin typeface="Times New Roman" pitchFamily="18" charset="0"/>
                <a:ea typeface="ＭＳ Ｐゴシック" pitchFamily="34" charset="-128"/>
              </a:rPr>
              <a:t>►</a:t>
            </a:r>
            <a:r>
              <a:rPr lang="de-DE">
                <a:solidFill>
                  <a:srgbClr val="000000"/>
                </a:solidFill>
                <a:latin typeface="Times New Roman" pitchFamily="18" charset="0"/>
              </a:rPr>
              <a:t> </a:t>
            </a:r>
            <a:r>
              <a:rPr lang="de-DE">
                <a:solidFill>
                  <a:srgbClr val="000000"/>
                </a:solidFill>
                <a:ea typeface="Arial Unicode MS" pitchFamily="34" charset="-128"/>
                <a:cs typeface="Arial Unicode MS" pitchFamily="34" charset="-128"/>
              </a:rPr>
              <a:t>Two types of groups: </a:t>
            </a:r>
            <a:r>
              <a:rPr lang="de-DE">
                <a:solidFill>
                  <a:srgbClr val="FF0000"/>
                </a:solidFill>
                <a:ea typeface="Arial Unicode MS" pitchFamily="34" charset="-128"/>
                <a:cs typeface="Arial Unicode MS" pitchFamily="34" charset="-128"/>
              </a:rPr>
              <a:t>Main groups</a:t>
            </a:r>
          </a:p>
          <a:p>
            <a:pPr eaLnBrk="1" fontAlgn="base" hangingPunct="1">
              <a:spcBef>
                <a:spcPct val="0"/>
              </a:spcBef>
              <a:spcAft>
                <a:spcPct val="0"/>
              </a:spcAft>
            </a:pPr>
            <a:r>
              <a:rPr lang="de-DE">
                <a:solidFill>
                  <a:srgbClr val="333399"/>
                </a:solidFill>
                <a:ea typeface="Arial Unicode MS" pitchFamily="34" charset="-128"/>
                <a:cs typeface="Arial Unicode MS" pitchFamily="34" charset="-128"/>
              </a:rPr>
              <a:t>                                     </a:t>
            </a:r>
            <a:r>
              <a:rPr lang="de-DE">
                <a:solidFill>
                  <a:srgbClr val="0000FF"/>
                </a:solidFill>
                <a:ea typeface="Arial Unicode MS" pitchFamily="34" charset="-128"/>
                <a:cs typeface="Arial Unicode MS" pitchFamily="34" charset="-128"/>
              </a:rPr>
              <a:t>Subgroups</a:t>
            </a:r>
            <a:r>
              <a:rPr lang="de-DE">
                <a:solidFill>
                  <a:srgbClr val="000000"/>
                </a:solidFill>
                <a:ea typeface="Arial Unicode MS" pitchFamily="34" charset="-128"/>
                <a:cs typeface="Arial Unicode MS" pitchFamily="34" charset="-128"/>
              </a:rPr>
              <a:t> of main groups</a:t>
            </a:r>
          </a:p>
        </p:txBody>
      </p:sp>
    </p:spTree>
    <p:extLst>
      <p:ext uri="{BB962C8B-B14F-4D97-AF65-F5344CB8AC3E}">
        <p14:creationId xmlns:p14="http://schemas.microsoft.com/office/powerpoint/2010/main" val="1779688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B40A992-9FA2-42E0-91DA-42FBEE2C373A}" type="slidenum">
              <a:rPr lang="ja-JP" altLang="en-US" sz="1400" smtClean="0">
                <a:solidFill>
                  <a:srgbClr val="000000"/>
                </a:solidFill>
                <a:ea typeface="ＭＳ Ｐゴシック" pitchFamily="34" charset="-128"/>
              </a:rPr>
              <a:pPr eaLnBrk="1" hangingPunct="1"/>
              <a:t>18</a:t>
            </a:fld>
            <a:endParaRPr lang="en-US" altLang="ja-JP" sz="1400" smtClean="0">
              <a:solidFill>
                <a:srgbClr val="000000"/>
              </a:solidFill>
              <a:ea typeface="ＭＳ Ｐゴシック" pitchFamily="34" charset="-128"/>
            </a:endParaRPr>
          </a:p>
        </p:txBody>
      </p:sp>
      <p:sp>
        <p:nvSpPr>
          <p:cNvPr id="24579" name="Rectangle 21"/>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4580" name="Text Box 3"/>
          <p:cNvSpPr txBox="1">
            <a:spLocks noChangeArrowheads="1"/>
          </p:cNvSpPr>
          <p:nvPr/>
        </p:nvSpPr>
        <p:spPr bwMode="auto">
          <a:xfrm>
            <a:off x="455613" y="1447800"/>
            <a:ext cx="2439987"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3200">
                <a:solidFill>
                  <a:srgbClr val="0000D2"/>
                </a:solidFill>
                <a:ea typeface="Arial Unicode MS" pitchFamily="34" charset="-128"/>
                <a:cs typeface="Arial Unicode MS" pitchFamily="34" charset="-128"/>
              </a:rPr>
              <a:t>A23G 9/02</a:t>
            </a:r>
          </a:p>
        </p:txBody>
      </p:sp>
      <p:sp>
        <p:nvSpPr>
          <p:cNvPr id="24581" name="Text Box 4"/>
          <p:cNvSpPr txBox="1">
            <a:spLocks noChangeArrowheads="1"/>
          </p:cNvSpPr>
          <p:nvPr/>
        </p:nvSpPr>
        <p:spPr bwMode="auto">
          <a:xfrm>
            <a:off x="395288" y="2133600"/>
            <a:ext cx="774858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ja-JP" altLang="en-US" sz="2300">
                <a:solidFill>
                  <a:srgbClr val="0000FF"/>
                </a:solidFill>
                <a:latin typeface="Times New Roman" pitchFamily="18" charset="0"/>
                <a:ea typeface="ＭＳ Ｐゴシック" pitchFamily="34" charset="-128"/>
              </a:rPr>
              <a:t>►</a:t>
            </a:r>
            <a:r>
              <a:rPr lang="de-DE" sz="2300">
                <a:solidFill>
                  <a:srgbClr val="000000"/>
                </a:solidFill>
                <a:ea typeface="Arial Unicode MS" pitchFamily="34" charset="-128"/>
                <a:cs typeface="Arial Unicode MS" pitchFamily="34" charset="-128"/>
              </a:rPr>
              <a:t> complete group symbol; consists of different components</a:t>
            </a:r>
          </a:p>
        </p:txBody>
      </p:sp>
      <p:sp>
        <p:nvSpPr>
          <p:cNvPr id="24582" name="Text Box 6"/>
          <p:cNvSpPr txBox="1">
            <a:spLocks noChangeArrowheads="1"/>
          </p:cNvSpPr>
          <p:nvPr/>
        </p:nvSpPr>
        <p:spPr bwMode="auto">
          <a:xfrm>
            <a:off x="2203450" y="2779713"/>
            <a:ext cx="55387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2300">
                <a:solidFill>
                  <a:srgbClr val="000000"/>
                </a:solidFill>
                <a:ea typeface="Arial Unicode MS" pitchFamily="34" charset="-128"/>
                <a:cs typeface="Arial Unicode MS" pitchFamily="34" charset="-128"/>
              </a:rPr>
              <a:t>A	....................... Section (A, B, ... H)</a:t>
            </a:r>
          </a:p>
        </p:txBody>
      </p:sp>
      <p:sp>
        <p:nvSpPr>
          <p:cNvPr id="24583" name="Rectangle 8"/>
          <p:cNvSpPr>
            <a:spLocks noChangeArrowheads="1"/>
          </p:cNvSpPr>
          <p:nvPr/>
        </p:nvSpPr>
        <p:spPr bwMode="auto">
          <a:xfrm>
            <a:off x="2203450" y="3389313"/>
            <a:ext cx="56022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	....................... Class  (any 2 digits)</a:t>
            </a:r>
          </a:p>
        </p:txBody>
      </p:sp>
      <p:sp>
        <p:nvSpPr>
          <p:cNvPr id="24584" name="Rectangle 9"/>
          <p:cNvSpPr>
            <a:spLocks noChangeArrowheads="1"/>
          </p:cNvSpPr>
          <p:nvPr/>
        </p:nvSpPr>
        <p:spPr bwMode="auto">
          <a:xfrm>
            <a:off x="2203450" y="3998913"/>
            <a:ext cx="56991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 Subclass (any letter)</a:t>
            </a:r>
          </a:p>
        </p:txBody>
      </p:sp>
      <p:sp>
        <p:nvSpPr>
          <p:cNvPr id="24585" name="Rectangle 10"/>
          <p:cNvSpPr>
            <a:spLocks noChangeArrowheads="1"/>
          </p:cNvSpPr>
          <p:nvPr/>
        </p:nvSpPr>
        <p:spPr bwMode="auto">
          <a:xfrm>
            <a:off x="2203450" y="4684713"/>
            <a:ext cx="38750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a:t>
            </a:r>
            <a:r>
              <a:rPr lang="de-DE" sz="2400">
                <a:solidFill>
                  <a:srgbClr val="333399"/>
                </a:solidFill>
                <a:ea typeface="Arial Unicode MS" pitchFamily="34" charset="-128"/>
                <a:cs typeface="Arial Unicode MS" pitchFamily="34" charset="-128"/>
              </a:rPr>
              <a:t>9</a:t>
            </a:r>
            <a:r>
              <a:rPr lang="de-DE" sz="2400">
                <a:solidFill>
                  <a:srgbClr val="000000"/>
                </a:solidFill>
                <a:ea typeface="Arial Unicode MS" pitchFamily="34" charset="-128"/>
                <a:cs typeface="Arial Unicode MS" pitchFamily="34" charset="-128"/>
              </a:rPr>
              <a:t>/</a:t>
            </a:r>
            <a:r>
              <a:rPr lang="de-DE" sz="2400">
                <a:solidFill>
                  <a:srgbClr val="FF0000"/>
                </a:solidFill>
                <a:ea typeface="Arial Unicode MS" pitchFamily="34" charset="-128"/>
                <a:cs typeface="Arial Unicode MS" pitchFamily="34" charset="-128"/>
              </a:rPr>
              <a:t>02</a:t>
            </a:r>
            <a:r>
              <a:rPr lang="de-DE" sz="2400">
                <a:solidFill>
                  <a:srgbClr val="000000"/>
                </a:solidFill>
                <a:ea typeface="Arial Unicode MS" pitchFamily="34" charset="-128"/>
                <a:cs typeface="Arial Unicode MS" pitchFamily="34" charset="-128"/>
              </a:rPr>
              <a:t>	............ Group</a:t>
            </a:r>
          </a:p>
        </p:txBody>
      </p:sp>
      <p:grpSp>
        <p:nvGrpSpPr>
          <p:cNvPr id="24586" name="Group 14"/>
          <p:cNvGrpSpPr>
            <a:grpSpLocks/>
          </p:cNvGrpSpPr>
          <p:nvPr/>
        </p:nvGrpSpPr>
        <p:grpSpPr bwMode="auto">
          <a:xfrm>
            <a:off x="3641725" y="5078413"/>
            <a:ext cx="2227263" cy="809625"/>
            <a:chOff x="2008" y="3600"/>
            <a:chExt cx="1405" cy="510"/>
          </a:xfrm>
        </p:grpSpPr>
        <p:sp>
          <p:nvSpPr>
            <p:cNvPr id="24590" name="Text Box 15"/>
            <p:cNvSpPr txBox="1">
              <a:spLocks noChangeArrowheads="1"/>
            </p:cNvSpPr>
            <p:nvPr/>
          </p:nvSpPr>
          <p:spPr bwMode="auto">
            <a:xfrm>
              <a:off x="2303" y="3879"/>
              <a:ext cx="11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a:solidFill>
                    <a:srgbClr val="FF0000"/>
                  </a:solidFill>
                  <a:ea typeface="ＭＳ Ｐゴシック" pitchFamily="34" charset="-128"/>
                </a:rPr>
                <a:t>Subgroup part</a:t>
              </a:r>
            </a:p>
          </p:txBody>
        </p:sp>
        <p:sp>
          <p:nvSpPr>
            <p:cNvPr id="24591" name="Line 16"/>
            <p:cNvSpPr>
              <a:spLocks noChangeShapeType="1"/>
            </p:cNvSpPr>
            <p:nvPr/>
          </p:nvSpPr>
          <p:spPr bwMode="auto">
            <a:xfrm flipH="1" flipV="1">
              <a:off x="2008" y="3600"/>
              <a:ext cx="33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grpSp>
        <p:nvGrpSpPr>
          <p:cNvPr id="24587" name="Group 17"/>
          <p:cNvGrpSpPr>
            <a:grpSpLocks/>
          </p:cNvGrpSpPr>
          <p:nvPr/>
        </p:nvGrpSpPr>
        <p:grpSpPr bwMode="auto">
          <a:xfrm>
            <a:off x="1789113" y="5078413"/>
            <a:ext cx="1974850" cy="803275"/>
            <a:chOff x="822" y="3600"/>
            <a:chExt cx="1245" cy="506"/>
          </a:xfrm>
        </p:grpSpPr>
        <p:sp>
          <p:nvSpPr>
            <p:cNvPr id="24588" name="Text Box 18"/>
            <p:cNvSpPr txBox="1">
              <a:spLocks noChangeArrowheads="1"/>
            </p:cNvSpPr>
            <p:nvPr/>
          </p:nvSpPr>
          <p:spPr bwMode="auto">
            <a:xfrm>
              <a:off x="822" y="3875"/>
              <a:ext cx="1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a:solidFill>
                    <a:srgbClr val="333399"/>
                  </a:solidFill>
                  <a:ea typeface="ＭＳ Ｐゴシック" pitchFamily="34" charset="-128"/>
                </a:rPr>
                <a:t>Main group part</a:t>
              </a:r>
              <a:r>
                <a:rPr lang="en-US" altLang="ja-JP" sz="1800">
                  <a:solidFill>
                    <a:srgbClr val="CC0066"/>
                  </a:solidFill>
                  <a:ea typeface="ＭＳ Ｐゴシック" pitchFamily="34" charset="-128"/>
                </a:rPr>
                <a:t> </a:t>
              </a:r>
              <a:endParaRPr lang="en-US" altLang="ja-JP" sz="2300">
                <a:solidFill>
                  <a:srgbClr val="CC0066"/>
                </a:solidFill>
                <a:ea typeface="ＭＳ Ｐゴシック" pitchFamily="34" charset="-128"/>
              </a:endParaRPr>
            </a:p>
          </p:txBody>
        </p:sp>
        <p:sp>
          <p:nvSpPr>
            <p:cNvPr id="24589" name="Line 19"/>
            <p:cNvSpPr>
              <a:spLocks noChangeShapeType="1"/>
            </p:cNvSpPr>
            <p:nvPr/>
          </p:nvSpPr>
          <p:spPr bwMode="auto">
            <a:xfrm flipV="1">
              <a:off x="1488" y="3600"/>
              <a:ext cx="192"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spTree>
    <p:extLst>
      <p:ext uri="{BB962C8B-B14F-4D97-AF65-F5344CB8AC3E}">
        <p14:creationId xmlns:p14="http://schemas.microsoft.com/office/powerpoint/2010/main" val="3248437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D631129F-40F7-421B-BF09-FC19DBF8B09E}" type="slidenum">
              <a:rPr lang="ja-JP" altLang="en-US" sz="1400" smtClean="0">
                <a:solidFill>
                  <a:srgbClr val="000000"/>
                </a:solidFill>
                <a:ea typeface="ＭＳ Ｐゴシック" pitchFamily="34" charset="-128"/>
              </a:rPr>
              <a:pPr eaLnBrk="1" hangingPunct="1"/>
              <a:t>19</a:t>
            </a:fld>
            <a:endParaRPr lang="en-US" altLang="ja-JP" sz="1400" smtClean="0">
              <a:solidFill>
                <a:srgbClr val="000000"/>
              </a:solidFill>
              <a:ea typeface="ＭＳ Ｐゴシック" pitchFamily="34" charset="-128"/>
            </a:endParaRPr>
          </a:p>
        </p:txBody>
      </p:sp>
      <p:sp>
        <p:nvSpPr>
          <p:cNvPr id="25603" name="Text Box 7"/>
          <p:cNvSpPr txBox="1">
            <a:spLocks noChangeArrowheads="1"/>
          </p:cNvSpPr>
          <p:nvPr/>
        </p:nvSpPr>
        <p:spPr bwMode="auto">
          <a:xfrm>
            <a:off x="1017588" y="955675"/>
            <a:ext cx="1512887"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en-US">
                <a:solidFill>
                  <a:srgbClr val="000000"/>
                </a:solidFill>
              </a:rPr>
              <a:t>Symbol</a:t>
            </a:r>
          </a:p>
        </p:txBody>
      </p:sp>
      <p:sp>
        <p:nvSpPr>
          <p:cNvPr id="25604" name="Line 12"/>
          <p:cNvSpPr>
            <a:spLocks noChangeShapeType="1"/>
          </p:cNvSpPr>
          <p:nvPr/>
        </p:nvSpPr>
        <p:spPr bwMode="auto">
          <a:xfrm flipH="1">
            <a:off x="938213" y="1358900"/>
            <a:ext cx="434975" cy="727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US" sz="2400">
              <a:solidFill>
                <a:srgbClr val="000000"/>
              </a:solidFill>
            </a:endParaRPr>
          </a:p>
        </p:txBody>
      </p:sp>
      <p:sp>
        <p:nvSpPr>
          <p:cNvPr id="25605" name="Oval 16"/>
          <p:cNvSpPr>
            <a:spLocks noChangeArrowheads="1"/>
          </p:cNvSpPr>
          <p:nvPr/>
        </p:nvSpPr>
        <p:spPr bwMode="auto">
          <a:xfrm>
            <a:off x="1600200" y="5295900"/>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000000"/>
              </a:solidFill>
              <a:latin typeface="Times" charset="0"/>
            </a:endParaRPr>
          </a:p>
        </p:txBody>
      </p:sp>
      <p:sp>
        <p:nvSpPr>
          <p:cNvPr id="25606" name="Line 14"/>
          <p:cNvSpPr>
            <a:spLocks noChangeShapeType="1"/>
          </p:cNvSpPr>
          <p:nvPr/>
        </p:nvSpPr>
        <p:spPr bwMode="auto">
          <a:xfrm flipH="1">
            <a:off x="1917700" y="4927600"/>
            <a:ext cx="512763" cy="4984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US" sz="2400">
              <a:solidFill>
                <a:srgbClr val="000000"/>
              </a:solidFill>
            </a:endParaRPr>
          </a:p>
        </p:txBody>
      </p:sp>
      <p:sp>
        <p:nvSpPr>
          <p:cNvPr id="25607" name="Line 14"/>
          <p:cNvSpPr>
            <a:spLocks noChangeShapeType="1"/>
          </p:cNvSpPr>
          <p:nvPr/>
        </p:nvSpPr>
        <p:spPr bwMode="auto">
          <a:xfrm flipH="1">
            <a:off x="1892300" y="2273300"/>
            <a:ext cx="2921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US" sz="2400">
              <a:solidFill>
                <a:srgbClr val="000000"/>
              </a:solidFill>
            </a:endParaRPr>
          </a:p>
        </p:txBody>
      </p:sp>
      <p:sp>
        <p:nvSpPr>
          <p:cNvPr id="25608" name="Line 14"/>
          <p:cNvSpPr>
            <a:spLocks noChangeShapeType="1"/>
          </p:cNvSpPr>
          <p:nvPr/>
        </p:nvSpPr>
        <p:spPr bwMode="auto">
          <a:xfrm flipH="1" flipV="1">
            <a:off x="4724400" y="1549400"/>
            <a:ext cx="76200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US" sz="2400">
              <a:solidFill>
                <a:srgbClr val="000000"/>
              </a:solidFill>
            </a:endParaRPr>
          </a:p>
        </p:txBody>
      </p:sp>
      <p:sp>
        <p:nvSpPr>
          <p:cNvPr id="25609" name="Text Box 9"/>
          <p:cNvSpPr txBox="1">
            <a:spLocks noChangeArrowheads="1"/>
          </p:cNvSpPr>
          <p:nvPr/>
        </p:nvSpPr>
        <p:spPr bwMode="auto">
          <a:xfrm>
            <a:off x="2006600" y="1828800"/>
            <a:ext cx="1512888"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en-US">
                <a:solidFill>
                  <a:srgbClr val="000000"/>
                </a:solidFill>
              </a:rPr>
              <a:t>Definition</a:t>
            </a:r>
          </a:p>
        </p:txBody>
      </p:sp>
      <p:sp>
        <p:nvSpPr>
          <p:cNvPr id="25610" name="Oval 16"/>
          <p:cNvSpPr>
            <a:spLocks noChangeArrowheads="1"/>
          </p:cNvSpPr>
          <p:nvPr/>
        </p:nvSpPr>
        <p:spPr bwMode="auto">
          <a:xfrm>
            <a:off x="1719263" y="27479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000000"/>
              </a:solidFill>
              <a:latin typeface="Times" charset="0"/>
            </a:endParaRPr>
          </a:p>
        </p:txBody>
      </p:sp>
      <p:sp>
        <p:nvSpPr>
          <p:cNvPr id="25611" name="Text Box 9"/>
          <p:cNvSpPr txBox="1">
            <a:spLocks noChangeArrowheads="1"/>
          </p:cNvSpPr>
          <p:nvPr/>
        </p:nvSpPr>
        <p:spPr bwMode="auto">
          <a:xfrm>
            <a:off x="5281613" y="2097088"/>
            <a:ext cx="2503487"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en-US">
                <a:solidFill>
                  <a:srgbClr val="000000"/>
                </a:solidFill>
              </a:rPr>
              <a:t>Catchword Index</a:t>
            </a:r>
          </a:p>
        </p:txBody>
      </p:sp>
      <p:sp>
        <p:nvSpPr>
          <p:cNvPr id="25612" name="Text Box 8"/>
          <p:cNvSpPr txBox="1">
            <a:spLocks noChangeArrowheads="1"/>
          </p:cNvSpPr>
          <p:nvPr/>
        </p:nvSpPr>
        <p:spPr bwMode="auto">
          <a:xfrm>
            <a:off x="2347913" y="4686300"/>
            <a:ext cx="1489075"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en-US">
                <a:solidFill>
                  <a:srgbClr val="000000"/>
                </a:solidFill>
              </a:rPr>
              <a:t>Bridge</a:t>
            </a:r>
          </a:p>
        </p:txBody>
      </p:sp>
      <p:pic>
        <p:nvPicPr>
          <p:cNvPr id="256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0525" cy="695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4" name="Rectangle 1"/>
          <p:cNvSpPr>
            <a:spLocks noChangeArrowheads="1"/>
          </p:cNvSpPr>
          <p:nvPr/>
        </p:nvSpPr>
        <p:spPr bwMode="auto">
          <a:xfrm>
            <a:off x="1258888" y="836613"/>
            <a:ext cx="341312"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3" name="Rectangle 2"/>
          <p:cNvSpPr>
            <a:spLocks noChangeArrowheads="1"/>
          </p:cNvSpPr>
          <p:nvPr/>
        </p:nvSpPr>
        <p:spPr bwMode="auto">
          <a:xfrm>
            <a:off x="1155700" y="836613"/>
            <a:ext cx="444500" cy="1893887"/>
          </a:xfrm>
          <a:prstGeom prst="rect">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4" name="Right Arrow 3"/>
          <p:cNvSpPr>
            <a:spLocks noChangeArrowheads="1"/>
          </p:cNvSpPr>
          <p:nvPr/>
        </p:nvSpPr>
        <p:spPr bwMode="auto">
          <a:xfrm rot="-5400000">
            <a:off x="390525" y="1430338"/>
            <a:ext cx="477837" cy="776288"/>
          </a:xfrm>
          <a:prstGeom prst="rightArrow">
            <a:avLst>
              <a:gd name="adj1" fmla="val 50000"/>
              <a:gd name="adj2" fmla="val 50000"/>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19" name="Right Arrow 18"/>
          <p:cNvSpPr>
            <a:spLocks noChangeArrowheads="1"/>
          </p:cNvSpPr>
          <p:nvPr/>
        </p:nvSpPr>
        <p:spPr bwMode="auto">
          <a:xfrm rot="10800000">
            <a:off x="1258888" y="4086225"/>
            <a:ext cx="479425" cy="776288"/>
          </a:xfrm>
          <a:prstGeom prst="rightArrow">
            <a:avLst>
              <a:gd name="adj1" fmla="val 50000"/>
              <a:gd name="adj2" fmla="val 50000"/>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5" name="Rectangle 4"/>
          <p:cNvSpPr>
            <a:spLocks noChangeArrowheads="1"/>
          </p:cNvSpPr>
          <p:nvPr/>
        </p:nvSpPr>
        <p:spPr bwMode="auto">
          <a:xfrm>
            <a:off x="2622550" y="3198813"/>
            <a:ext cx="3898900" cy="4603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fontAlgn="base">
              <a:spcBef>
                <a:spcPct val="50000"/>
              </a:spcBef>
              <a:spcAft>
                <a:spcPct val="0"/>
              </a:spcAft>
            </a:pPr>
            <a:r>
              <a:rPr lang="en-US" sz="2400">
                <a:solidFill>
                  <a:srgbClr val="000000"/>
                </a:solidFill>
              </a:rPr>
              <a:t>http://web2.wipo.int/ipcpub/</a:t>
            </a:r>
          </a:p>
        </p:txBody>
      </p:sp>
    </p:spTree>
    <p:extLst>
      <p:ext uri="{BB962C8B-B14F-4D97-AF65-F5344CB8AC3E}">
        <p14:creationId xmlns:p14="http://schemas.microsoft.com/office/powerpoint/2010/main" val="2773867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427538" y="620713"/>
            <a:ext cx="2303462" cy="1143000"/>
          </a:xfrm>
        </p:spPr>
        <p:txBody>
          <a:bodyPr/>
          <a:lstStyle/>
          <a:p>
            <a:pPr eaLnBrk="1" hangingPunct="1"/>
            <a:r>
              <a:rPr lang="en-US" smtClean="0"/>
              <a:t>Today</a:t>
            </a:r>
          </a:p>
        </p:txBody>
      </p:sp>
      <p:sp>
        <p:nvSpPr>
          <p:cNvPr id="17411" name="Rectangle 3"/>
          <p:cNvSpPr>
            <a:spLocks noGrp="1" noChangeArrowheads="1"/>
          </p:cNvSpPr>
          <p:nvPr>
            <p:ph type="body" idx="1"/>
          </p:nvPr>
        </p:nvSpPr>
        <p:spPr>
          <a:xfrm>
            <a:off x="323850" y="3284538"/>
            <a:ext cx="8229600" cy="4352925"/>
          </a:xfrm>
        </p:spPr>
        <p:txBody>
          <a:bodyPr/>
          <a:lstStyle/>
          <a:p>
            <a:pPr eaLnBrk="1" hangingPunct="1"/>
            <a:r>
              <a:rPr lang="en-US" smtClean="0"/>
              <a:t>Focus on the IPC in the PATENTSCOPE search system:</a:t>
            </a:r>
          </a:p>
          <a:p>
            <a:pPr eaLnBrk="1" hangingPunct="1">
              <a:buFontTx/>
              <a:buNone/>
            </a:pPr>
            <a:endParaRPr lang="en-US" smtClean="0"/>
          </a:p>
          <a:p>
            <a:pPr lvl="1" eaLnBrk="1" hangingPunct="1"/>
            <a:r>
              <a:rPr lang="en-US" smtClean="0"/>
              <a:t>Presentation of the IPC</a:t>
            </a:r>
          </a:p>
          <a:p>
            <a:pPr lvl="1" eaLnBrk="1" hangingPunct="1"/>
            <a:r>
              <a:rPr lang="en-US" smtClean="0"/>
              <a:t>IPC in action</a:t>
            </a:r>
          </a:p>
          <a:p>
            <a:pPr lvl="1" eaLnBrk="1" hangingPunct="1"/>
            <a:r>
              <a:rPr lang="fr-CH" smtClean="0"/>
              <a:t>Q &amp; A session</a:t>
            </a:r>
            <a:endParaRPr lang="en-US" smtClean="0"/>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346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entr" presetSubtype="0" fill="hold" nodeType="clickEffect">
                                  <p:stCondLst>
                                    <p:cond delay="0"/>
                                  </p:stCondLst>
                                  <p:iterate type="lt">
                                    <p:tmPct val="10000"/>
                                  </p:iterate>
                                  <p:childTnLst>
                                    <p:set>
                                      <p:cBhvr>
                                        <p:cTn id="10" dur="1" fill="hold">
                                          <p:stCondLst>
                                            <p:cond delay="0"/>
                                          </p:stCondLst>
                                        </p:cTn>
                                        <p:tgtEl>
                                          <p:spTgt spid="17411">
                                            <p:txEl>
                                              <p:pRg st="2" end="2"/>
                                            </p:txEl>
                                          </p:spTgt>
                                        </p:tgtEl>
                                        <p:attrNameLst>
                                          <p:attrName>style.visibility</p:attrName>
                                        </p:attrNameLst>
                                      </p:cBhvr>
                                      <p:to>
                                        <p:strVal val="visible"/>
                                      </p:to>
                                    </p:set>
                                    <p:anim by="(-#ppt_w*2)" calcmode="lin" valueType="num">
                                      <p:cBhvr rctx="PPT">
                                        <p:cTn id="11" dur="500" autoRev="1" fill="hold">
                                          <p:stCondLst>
                                            <p:cond delay="0"/>
                                          </p:stCondLst>
                                        </p:cTn>
                                        <p:tgtEl>
                                          <p:spTgt spid="17411">
                                            <p:txEl>
                                              <p:pRg st="2" end="2"/>
                                            </p:txEl>
                                          </p:spTgt>
                                        </p:tgtEl>
                                        <p:attrNameLst>
                                          <p:attrName>ppt_w</p:attrName>
                                        </p:attrNameLst>
                                      </p:cBhvr>
                                    </p:anim>
                                    <p:anim by="(#ppt_w*0.50)" calcmode="lin" valueType="num">
                                      <p:cBhvr>
                                        <p:cTn id="12" dur="500" decel="50000" autoRev="1" fill="hold">
                                          <p:stCondLst>
                                            <p:cond delay="0"/>
                                          </p:stCondLst>
                                        </p:cTn>
                                        <p:tgtEl>
                                          <p:spTgt spid="17411">
                                            <p:txEl>
                                              <p:pRg st="2" end="2"/>
                                            </p:txEl>
                                          </p:spTgt>
                                        </p:tgtEl>
                                        <p:attrNameLst>
                                          <p:attrName>ppt_x</p:attrName>
                                        </p:attrNameLst>
                                      </p:cBhvr>
                                    </p:anim>
                                    <p:anim from="(-#ppt_h/2)" to="(#ppt_y)" calcmode="lin" valueType="num">
                                      <p:cBhvr>
                                        <p:cTn id="13" dur="1000" fill="hold">
                                          <p:stCondLst>
                                            <p:cond delay="0"/>
                                          </p:stCondLst>
                                        </p:cTn>
                                        <p:tgtEl>
                                          <p:spTgt spid="17411">
                                            <p:txEl>
                                              <p:pRg st="2" end="2"/>
                                            </p:txEl>
                                          </p:spTgt>
                                        </p:tgtEl>
                                        <p:attrNameLst>
                                          <p:attrName>ppt_y</p:attrName>
                                        </p:attrNameLst>
                                      </p:cBhvr>
                                    </p:anim>
                                    <p:animRot by="21600000">
                                      <p:cBhvr>
                                        <p:cTn id="14" dur="1000" fill="hold">
                                          <p:stCondLst>
                                            <p:cond delay="0"/>
                                          </p:stCondLst>
                                        </p:cTn>
                                        <p:tgtEl>
                                          <p:spTgt spid="17411">
                                            <p:txEl>
                                              <p:pRg st="2" end="2"/>
                                            </p:txEl>
                                          </p:spTgt>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17411">
                                            <p:txEl>
                                              <p:pRg st="3" end="3"/>
                                            </p:txEl>
                                          </p:spTgt>
                                        </p:tgtEl>
                                        <p:attrNameLst>
                                          <p:attrName>style.visibility</p:attrName>
                                        </p:attrNameLst>
                                      </p:cBhvr>
                                      <p:to>
                                        <p:strVal val="visible"/>
                                      </p:to>
                                    </p:set>
                                    <p:anim by="(-#ppt_w*2)" calcmode="lin" valueType="num">
                                      <p:cBhvr rctx="PPT">
                                        <p:cTn id="19" dur="500" autoRev="1" fill="hold">
                                          <p:stCondLst>
                                            <p:cond delay="0"/>
                                          </p:stCondLst>
                                        </p:cTn>
                                        <p:tgtEl>
                                          <p:spTgt spid="17411">
                                            <p:txEl>
                                              <p:pRg st="3" end="3"/>
                                            </p:txEl>
                                          </p:spTgt>
                                        </p:tgtEl>
                                        <p:attrNameLst>
                                          <p:attrName>ppt_w</p:attrName>
                                        </p:attrNameLst>
                                      </p:cBhvr>
                                    </p:anim>
                                    <p:anim by="(#ppt_w*0.50)" calcmode="lin" valueType="num">
                                      <p:cBhvr>
                                        <p:cTn id="20" dur="500" decel="50000" autoRev="1" fill="hold">
                                          <p:stCondLst>
                                            <p:cond delay="0"/>
                                          </p:stCondLst>
                                        </p:cTn>
                                        <p:tgtEl>
                                          <p:spTgt spid="17411">
                                            <p:txEl>
                                              <p:pRg st="3" end="3"/>
                                            </p:txEl>
                                          </p:spTgt>
                                        </p:tgtEl>
                                        <p:attrNameLst>
                                          <p:attrName>ppt_x</p:attrName>
                                        </p:attrNameLst>
                                      </p:cBhvr>
                                    </p:anim>
                                    <p:anim from="(-#ppt_h/2)" to="(#ppt_y)" calcmode="lin" valueType="num">
                                      <p:cBhvr>
                                        <p:cTn id="21" dur="1000" fill="hold">
                                          <p:stCondLst>
                                            <p:cond delay="0"/>
                                          </p:stCondLst>
                                        </p:cTn>
                                        <p:tgtEl>
                                          <p:spTgt spid="17411">
                                            <p:txEl>
                                              <p:pRg st="3" end="3"/>
                                            </p:txEl>
                                          </p:spTgt>
                                        </p:tgtEl>
                                        <p:attrNameLst>
                                          <p:attrName>ppt_y</p:attrName>
                                        </p:attrNameLst>
                                      </p:cBhvr>
                                    </p:anim>
                                    <p:animRot by="21600000">
                                      <p:cBhvr>
                                        <p:cTn id="22" dur="1000" fill="hold">
                                          <p:stCondLst>
                                            <p:cond delay="0"/>
                                          </p:stCondLst>
                                        </p:cTn>
                                        <p:tgtEl>
                                          <p:spTgt spid="17411">
                                            <p:txEl>
                                              <p:pRg st="3" end="3"/>
                                            </p:txEl>
                                          </p:spTgt>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 by="(-#ppt_w*2)" calcmode="lin" valueType="num">
                                      <p:cBhvr rctx="PPT">
                                        <p:cTn id="27" dur="500" autoRev="1" fill="hold">
                                          <p:stCondLst>
                                            <p:cond delay="0"/>
                                          </p:stCondLst>
                                        </p:cTn>
                                        <p:tgtEl>
                                          <p:spTgt spid="17411">
                                            <p:txEl>
                                              <p:pRg st="4" end="4"/>
                                            </p:txEl>
                                          </p:spTgt>
                                        </p:tgtEl>
                                        <p:attrNameLst>
                                          <p:attrName>ppt_w</p:attrName>
                                        </p:attrNameLst>
                                      </p:cBhvr>
                                    </p:anim>
                                    <p:anim by="(#ppt_w*0.50)" calcmode="lin" valueType="num">
                                      <p:cBhvr>
                                        <p:cTn id="28" dur="500" decel="50000" autoRev="1" fill="hold">
                                          <p:stCondLst>
                                            <p:cond delay="0"/>
                                          </p:stCondLst>
                                        </p:cTn>
                                        <p:tgtEl>
                                          <p:spTgt spid="17411">
                                            <p:txEl>
                                              <p:pRg st="4" end="4"/>
                                            </p:txEl>
                                          </p:spTgt>
                                        </p:tgtEl>
                                        <p:attrNameLst>
                                          <p:attrName>ppt_x</p:attrName>
                                        </p:attrNameLst>
                                      </p:cBhvr>
                                    </p:anim>
                                    <p:anim from="(-#ppt_h/2)" to="(#ppt_y)" calcmode="lin" valueType="num">
                                      <p:cBhvr>
                                        <p:cTn id="29" dur="1000" fill="hold">
                                          <p:stCondLst>
                                            <p:cond delay="0"/>
                                          </p:stCondLst>
                                        </p:cTn>
                                        <p:tgtEl>
                                          <p:spTgt spid="17411">
                                            <p:txEl>
                                              <p:pRg st="4" end="4"/>
                                            </p:txEl>
                                          </p:spTgt>
                                        </p:tgtEl>
                                        <p:attrNameLst>
                                          <p:attrName>ppt_y</p:attrName>
                                        </p:attrNameLst>
                                      </p:cBhvr>
                                    </p:anim>
                                    <p:animRot by="21600000">
                                      <p:cBhvr>
                                        <p:cTn id="30" dur="1000" fill="hold">
                                          <p:stCondLst>
                                            <p:cond delay="0"/>
                                          </p:stCondLst>
                                        </p:cTn>
                                        <p:tgtEl>
                                          <p:spTgt spid="17411">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CH" smtClean="0"/>
              <a:t>Guide to the IPC</a:t>
            </a:r>
            <a:endParaRPr lang="en-US" smtClean="0"/>
          </a:p>
        </p:txBody>
      </p:sp>
      <p:sp>
        <p:nvSpPr>
          <p:cNvPr id="3" name="Content Placeholder 2"/>
          <p:cNvSpPr>
            <a:spLocks noGrp="1"/>
          </p:cNvSpPr>
          <p:nvPr>
            <p:ph idx="1"/>
          </p:nvPr>
        </p:nvSpPr>
        <p:spPr>
          <a:xfrm>
            <a:off x="468313" y="1331913"/>
            <a:ext cx="8229600" cy="4352925"/>
          </a:xfrm>
        </p:spPr>
        <p:txBody>
          <a:bodyPr/>
          <a:lstStyle/>
          <a:p>
            <a:pPr>
              <a:spcBef>
                <a:spcPct val="50000"/>
              </a:spcBef>
              <a:defRPr/>
            </a:pPr>
            <a:endParaRPr lang="en-US" dirty="0" smtClean="0"/>
          </a:p>
          <a:p>
            <a:pPr>
              <a:spcBef>
                <a:spcPct val="50000"/>
              </a:spcBef>
              <a:defRPr/>
            </a:pPr>
            <a:r>
              <a:rPr lang="en-US" dirty="0" smtClean="0"/>
              <a:t>The </a:t>
            </a:r>
            <a:r>
              <a:rPr lang="en-US" dirty="0"/>
              <a:t>official Guide to the IPC provides comprehensive information on the IPC. It is available for download on the WIPO website of the IPC at:</a:t>
            </a:r>
          </a:p>
          <a:p>
            <a:pPr marL="0" indent="0">
              <a:spcBef>
                <a:spcPct val="50000"/>
              </a:spcBef>
              <a:buFontTx/>
              <a:buNone/>
              <a:defRPr/>
            </a:pPr>
            <a:r>
              <a:rPr lang="en-US" dirty="0" smtClean="0">
                <a:hlinkClick r:id="rId3"/>
              </a:rPr>
              <a:t>http</a:t>
            </a:r>
            <a:r>
              <a:rPr lang="en-US" dirty="0">
                <a:hlinkClick r:id="rId3"/>
              </a:rPr>
              <a:t>://www.wipo.int/classifications/ipc/en/general/</a:t>
            </a:r>
            <a:endParaRPr lang="en-US" dirty="0"/>
          </a:p>
          <a:p>
            <a:pPr marL="0" indent="0">
              <a:buFontTx/>
              <a:buNone/>
              <a:defRPr/>
            </a:pPr>
            <a:endParaRPr lang="en-US" dirty="0"/>
          </a:p>
        </p:txBody>
      </p:sp>
    </p:spTree>
    <p:extLst>
      <p:ext uri="{BB962C8B-B14F-4D97-AF65-F5344CB8AC3E}">
        <p14:creationId xmlns:p14="http://schemas.microsoft.com/office/powerpoint/2010/main" val="8825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smtClean="0"/>
              <a:t>Why is it useful?</a:t>
            </a:r>
            <a:endParaRPr lang="en-US" smtClean="0"/>
          </a:p>
        </p:txBody>
      </p:sp>
      <p:sp>
        <p:nvSpPr>
          <p:cNvPr id="3" name="Content Placeholder 2"/>
          <p:cNvSpPr>
            <a:spLocks noGrp="1"/>
          </p:cNvSpPr>
          <p:nvPr>
            <p:ph idx="1"/>
          </p:nvPr>
        </p:nvSpPr>
        <p:spPr/>
        <p:txBody>
          <a:bodyPr/>
          <a:lstStyle/>
          <a:p>
            <a:pPr eaLnBrk="1" hangingPunct="1">
              <a:lnSpc>
                <a:spcPct val="90000"/>
              </a:lnSpc>
              <a:defRPr/>
            </a:pPr>
            <a:r>
              <a:rPr lang="en-US" dirty="0" smtClean="0"/>
              <a:t>Primary purpose: </a:t>
            </a:r>
          </a:p>
          <a:p>
            <a:pPr lvl="1" eaLnBrk="1" hangingPunct="1">
              <a:lnSpc>
                <a:spcPct val="90000"/>
              </a:lnSpc>
              <a:defRPr/>
            </a:pPr>
            <a:r>
              <a:rPr lang="en-US" dirty="0" smtClean="0"/>
              <a:t>effective search tool for the retrieval of patent information:</a:t>
            </a:r>
          </a:p>
          <a:p>
            <a:pPr lvl="1" eaLnBrk="1" hangingPunct="1">
              <a:lnSpc>
                <a:spcPct val="90000"/>
              </a:lnSpc>
              <a:defRPr/>
            </a:pPr>
            <a:r>
              <a:rPr lang="en-US" dirty="0" smtClean="0"/>
              <a:t>ordering patent documents (similar technical content)</a:t>
            </a:r>
          </a:p>
          <a:p>
            <a:pPr lvl="1" eaLnBrk="1" hangingPunct="1">
              <a:lnSpc>
                <a:spcPct val="90000"/>
              </a:lnSpc>
              <a:defRPr/>
            </a:pPr>
            <a:r>
              <a:rPr lang="en-US" dirty="0" smtClean="0"/>
              <a:t>searching patent literature</a:t>
            </a:r>
          </a:p>
          <a:p>
            <a:pPr marL="457200" lvl="1" indent="0" eaLnBrk="1" hangingPunct="1">
              <a:lnSpc>
                <a:spcPct val="90000"/>
              </a:lnSpc>
              <a:buFontTx/>
              <a:buNone/>
              <a:defRPr/>
            </a:pPr>
            <a:endParaRPr lang="en-US" dirty="0" smtClean="0"/>
          </a:p>
          <a:p>
            <a:pPr lvl="1" eaLnBrk="1" hangingPunct="1">
              <a:lnSpc>
                <a:spcPct val="90000"/>
              </a:lnSpc>
              <a:defRPr/>
            </a:pPr>
            <a:endParaRPr lang="en-US" sz="800" dirty="0" smtClean="0"/>
          </a:p>
          <a:p>
            <a:pPr eaLnBrk="1" hangingPunct="1">
              <a:lnSpc>
                <a:spcPct val="90000"/>
              </a:lnSpc>
              <a:defRPr/>
            </a:pPr>
            <a:r>
              <a:rPr lang="en-US" dirty="0" smtClean="0"/>
              <a:t>Other purposes: </a:t>
            </a:r>
          </a:p>
          <a:p>
            <a:pPr lvl="1" eaLnBrk="1" hangingPunct="1">
              <a:lnSpc>
                <a:spcPct val="90000"/>
              </a:lnSpc>
              <a:defRPr/>
            </a:pPr>
            <a:r>
              <a:rPr lang="en-US" dirty="0" smtClean="0"/>
              <a:t>selective dissemination of information</a:t>
            </a:r>
          </a:p>
          <a:p>
            <a:pPr lvl="1" eaLnBrk="1" hangingPunct="1">
              <a:lnSpc>
                <a:spcPct val="90000"/>
              </a:lnSpc>
              <a:defRPr/>
            </a:pPr>
            <a:r>
              <a:rPr lang="en-US" dirty="0" smtClean="0"/>
              <a:t>investigation of the state of the art</a:t>
            </a:r>
          </a:p>
          <a:p>
            <a:pPr lvl="1" eaLnBrk="1" hangingPunct="1">
              <a:lnSpc>
                <a:spcPct val="90000"/>
              </a:lnSpc>
              <a:defRPr/>
            </a:pPr>
            <a:r>
              <a:rPr lang="en-US" dirty="0" smtClean="0"/>
              <a:t>preparation of industrial property statistics</a:t>
            </a:r>
          </a:p>
          <a:p>
            <a:pPr marL="0" indent="0" eaLnBrk="1" hangingPunct="1">
              <a:buFontTx/>
              <a:buNone/>
              <a:defRPr/>
            </a:pPr>
            <a:endParaRPr lang="en-US" dirty="0" smtClean="0"/>
          </a:p>
        </p:txBody>
      </p:sp>
    </p:spTree>
    <p:extLst>
      <p:ext uri="{BB962C8B-B14F-4D97-AF65-F5344CB8AC3E}">
        <p14:creationId xmlns:p14="http://schemas.microsoft.com/office/powerpoint/2010/main" val="1087995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lstStyle/>
          <a:p>
            <a:r>
              <a:rPr lang="en-US" smtClean="0"/>
              <a:t>Summary of the advantages of using IPC</a:t>
            </a:r>
          </a:p>
        </p:txBody>
      </p:sp>
      <p:sp>
        <p:nvSpPr>
          <p:cNvPr id="28675" name="Rectangle 3"/>
          <p:cNvSpPr>
            <a:spLocks noGrp="1" noChangeArrowheads="1"/>
          </p:cNvSpPr>
          <p:nvPr>
            <p:ph type="body" idx="4294967295"/>
          </p:nvPr>
        </p:nvSpPr>
        <p:spPr>
          <a:xfrm>
            <a:off x="582613" y="1628775"/>
            <a:ext cx="7772400" cy="2952750"/>
          </a:xfrm>
          <a:noFill/>
        </p:spPr>
        <p:txBody>
          <a:bodyPr/>
          <a:lstStyle/>
          <a:p>
            <a:pPr lvl="1"/>
            <a:r>
              <a:rPr lang="en-US" smtClean="0"/>
              <a:t>Language independent</a:t>
            </a:r>
          </a:p>
          <a:p>
            <a:pPr lvl="1"/>
            <a:r>
              <a:rPr lang="en-US" smtClean="0"/>
              <a:t>Terminology / ”jargon” independent</a:t>
            </a:r>
          </a:p>
          <a:p>
            <a:pPr lvl="1"/>
            <a:r>
              <a:rPr lang="en-US" smtClean="0"/>
              <a:t>Standardized application to documents (by experts of patent offices)</a:t>
            </a:r>
          </a:p>
          <a:p>
            <a:pPr lvl="1"/>
            <a:r>
              <a:rPr lang="en-US" smtClean="0"/>
              <a:t>Available for (old) patent documents where no full text of claims / description is available</a:t>
            </a:r>
          </a:p>
          <a:p>
            <a:pPr lvl="1"/>
            <a:r>
              <a:rPr lang="en-US" smtClean="0"/>
              <a:t>Concept search</a:t>
            </a:r>
          </a:p>
        </p:txBody>
      </p:sp>
    </p:spTree>
    <p:extLst>
      <p:ext uri="{BB962C8B-B14F-4D97-AF65-F5344CB8AC3E}">
        <p14:creationId xmlns:p14="http://schemas.microsoft.com/office/powerpoint/2010/main" val="3092046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CH" smtClean="0"/>
              <a:t>IPC in PATENTSCOPE</a:t>
            </a:r>
            <a:endParaRPr lang="en-US" smtClean="0"/>
          </a:p>
        </p:txBody>
      </p:sp>
      <p:sp>
        <p:nvSpPr>
          <p:cNvPr id="5" name="Content Placeholder 4"/>
          <p:cNvSpPr>
            <a:spLocks noGrp="1"/>
          </p:cNvSpPr>
          <p:nvPr>
            <p:ph idx="1"/>
          </p:nvPr>
        </p:nvSpPr>
        <p:spPr/>
        <p:txBody>
          <a:bodyPr/>
          <a:lstStyle/>
          <a:p>
            <a:pPr>
              <a:defRPr/>
            </a:pPr>
            <a:r>
              <a:rPr lang="fr-CH" dirty="0" err="1" smtClean="0"/>
              <a:t>Statistics</a:t>
            </a:r>
            <a:r>
              <a:rPr lang="fr-CH" dirty="0" smtClean="0"/>
              <a:t> in the </a:t>
            </a:r>
            <a:r>
              <a:rPr lang="fr-CH" dirty="0" err="1" smtClean="0"/>
              <a:t>Browse</a:t>
            </a:r>
            <a:r>
              <a:rPr lang="fr-CH" dirty="0" smtClean="0"/>
              <a:t> by </a:t>
            </a:r>
            <a:r>
              <a:rPr lang="fr-CH" dirty="0" err="1" smtClean="0"/>
              <a:t>week</a:t>
            </a:r>
            <a:r>
              <a:rPr lang="fr-CH" dirty="0" smtClean="0"/>
              <a:t> option</a:t>
            </a:r>
          </a:p>
          <a:p>
            <a:pPr>
              <a:defRPr/>
            </a:pPr>
            <a:r>
              <a:rPr lang="fr-CH" dirty="0" err="1" smtClean="0"/>
              <a:t>Search</a:t>
            </a:r>
            <a:r>
              <a:rPr lang="fr-CH" dirty="0" smtClean="0"/>
              <a:t> IPC </a:t>
            </a:r>
            <a:r>
              <a:rPr lang="fr-CH" dirty="0" err="1" smtClean="0"/>
              <a:t>with</a:t>
            </a:r>
            <a:r>
              <a:rPr lang="fr-CH" dirty="0" smtClean="0"/>
              <a:t> simple, </a:t>
            </a:r>
            <a:r>
              <a:rPr lang="fr-CH" dirty="0" err="1" smtClean="0"/>
              <a:t>advanced</a:t>
            </a:r>
            <a:r>
              <a:rPr lang="fr-CH" dirty="0" smtClean="0"/>
              <a:t>, </a:t>
            </a:r>
            <a:r>
              <a:rPr lang="fr-CH" dirty="0" err="1" smtClean="0"/>
              <a:t>field</a:t>
            </a:r>
            <a:r>
              <a:rPr lang="fr-CH" dirty="0" smtClean="0"/>
              <a:t> </a:t>
            </a:r>
            <a:r>
              <a:rPr lang="fr-CH" dirty="0" err="1" smtClean="0"/>
              <a:t>combination</a:t>
            </a:r>
            <a:endParaRPr lang="fr-CH" dirty="0" smtClean="0"/>
          </a:p>
          <a:p>
            <a:pPr>
              <a:defRPr/>
            </a:pPr>
            <a:r>
              <a:rPr lang="fr-CH" dirty="0" smtClean="0"/>
              <a:t>IPC in the </a:t>
            </a:r>
            <a:r>
              <a:rPr lang="fr-CH" dirty="0" err="1" smtClean="0"/>
              <a:t>result</a:t>
            </a:r>
            <a:r>
              <a:rPr lang="fr-CH" dirty="0" smtClean="0"/>
              <a:t> </a:t>
            </a:r>
            <a:r>
              <a:rPr lang="fr-CH" dirty="0" err="1" smtClean="0"/>
              <a:t>list</a:t>
            </a:r>
            <a:endParaRPr lang="fr-CH" dirty="0" smtClean="0"/>
          </a:p>
          <a:p>
            <a:pPr>
              <a:defRPr/>
            </a:pPr>
            <a:endParaRPr lang="fr-CH" dirty="0"/>
          </a:p>
          <a:p>
            <a:pPr marL="0" indent="0">
              <a:buFontTx/>
              <a:buNone/>
              <a:defRPr/>
            </a:pPr>
            <a:endParaRPr lang="fr-CH" dirty="0" smtClean="0"/>
          </a:p>
        </p:txBody>
      </p:sp>
    </p:spTree>
    <p:extLst>
      <p:ext uri="{BB962C8B-B14F-4D97-AF65-F5344CB8AC3E}">
        <p14:creationId xmlns:p14="http://schemas.microsoft.com/office/powerpoint/2010/main" val="174805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r-CH" smtClean="0"/>
              <a:t>Statistics in the Browse by week</a:t>
            </a:r>
            <a:endParaRPr lang="en-US" smtClean="0"/>
          </a:p>
        </p:txBody>
      </p:sp>
      <p:sp>
        <p:nvSpPr>
          <p:cNvPr id="30723" name="Content Placeholder 2"/>
          <p:cNvSpPr>
            <a:spLocks noGrp="1"/>
          </p:cNvSpPr>
          <p:nvPr>
            <p:ph idx="1"/>
          </p:nvPr>
        </p:nvSpPr>
        <p:spPr/>
        <p:txBody>
          <a:bodyPr/>
          <a:lstStyle/>
          <a:p>
            <a:r>
              <a:rPr lang="fr-CH" smtClean="0"/>
              <a:t>Beta version</a:t>
            </a:r>
          </a:p>
          <a:p>
            <a:r>
              <a:rPr lang="fr-CH" smtClean="0"/>
              <a:t>Idea: </a:t>
            </a:r>
          </a:p>
          <a:p>
            <a:pPr lvl="1"/>
            <a:r>
              <a:rPr lang="fr-CH" smtClean="0"/>
              <a:t>Show global trends</a:t>
            </a:r>
          </a:p>
          <a:p>
            <a:pPr lvl="2"/>
            <a:r>
              <a:rPr lang="fr-CH" smtClean="0"/>
              <a:t>Main/new actors</a:t>
            </a:r>
          </a:p>
          <a:p>
            <a:endParaRPr lang="en-US" smtClean="0"/>
          </a:p>
        </p:txBody>
      </p:sp>
    </p:spTree>
    <p:extLst>
      <p:ext uri="{BB962C8B-B14F-4D97-AF65-F5344CB8AC3E}">
        <p14:creationId xmlns:p14="http://schemas.microsoft.com/office/powerpoint/2010/main" val="2365788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638"/>
            <a:ext cx="7200900" cy="68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Oval 4"/>
          <p:cNvSpPr>
            <a:spLocks noChangeArrowheads="1"/>
          </p:cNvSpPr>
          <p:nvPr/>
        </p:nvSpPr>
        <p:spPr bwMode="auto">
          <a:xfrm>
            <a:off x="3348038" y="476250"/>
            <a:ext cx="1295400" cy="360363"/>
          </a:xfrm>
          <a:prstGeom prst="ellipse">
            <a:avLst/>
          </a:prstGeom>
          <a:noFill/>
          <a:ln w="476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3932807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r-CH" smtClean="0"/>
              <a:t>Most active</a:t>
            </a:r>
            <a:endParaRPr 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916113"/>
            <a:ext cx="7896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331913" y="2852738"/>
            <a:ext cx="576262"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22600"/>
            <a:ext cx="62357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4"/>
          <p:cNvSpPr>
            <a:spLocks noChangeArrowheads="1"/>
          </p:cNvSpPr>
          <p:nvPr/>
        </p:nvSpPr>
        <p:spPr bwMode="auto">
          <a:xfrm>
            <a:off x="1908175" y="5300663"/>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6" name="Rectangle 5"/>
          <p:cNvSpPr>
            <a:spLocks noChangeArrowheads="1"/>
          </p:cNvSpPr>
          <p:nvPr/>
        </p:nvSpPr>
        <p:spPr bwMode="auto">
          <a:xfrm>
            <a:off x="1908175" y="5300663"/>
            <a:ext cx="719138" cy="2889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2" name="Rectangle 1"/>
          <p:cNvSpPr>
            <a:spLocks noChangeArrowheads="1"/>
          </p:cNvSpPr>
          <p:nvPr/>
        </p:nvSpPr>
        <p:spPr bwMode="auto">
          <a:xfrm>
            <a:off x="617538" y="2205038"/>
            <a:ext cx="1506537" cy="3603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020671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ppt_x"/>
                                          </p:val>
                                        </p:tav>
                                        <p:tav tm="100000">
                                          <p:val>
                                            <p:strVal val="#ppt_x"/>
                                          </p:val>
                                        </p:tav>
                                      </p:tavLst>
                                    </p:anim>
                                    <p:anim calcmode="lin" valueType="num">
                                      <p:cBhvr additive="base">
                                        <p:cTn id="20"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983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a:spLocks noChangeArrowheads="1"/>
          </p:cNvSpPr>
          <p:nvPr/>
        </p:nvSpPr>
        <p:spPr bwMode="auto">
          <a:xfrm>
            <a:off x="323850" y="1557338"/>
            <a:ext cx="863600" cy="287337"/>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pPr fontAlgn="base">
              <a:spcBef>
                <a:spcPct val="50000"/>
              </a:spcBef>
              <a:spcAft>
                <a:spcPct val="0"/>
              </a:spcAft>
            </a:pPr>
            <a:endParaRPr lang="en-US" sz="2400">
              <a:solidFill>
                <a:srgbClr val="000000"/>
              </a:solidFill>
            </a:endParaRPr>
          </a:p>
        </p:txBody>
      </p:sp>
      <p:sp>
        <p:nvSpPr>
          <p:cNvPr id="6" name="Right Arrow 5"/>
          <p:cNvSpPr>
            <a:spLocks noChangeArrowheads="1"/>
          </p:cNvSpPr>
          <p:nvPr/>
        </p:nvSpPr>
        <p:spPr bwMode="auto">
          <a:xfrm>
            <a:off x="323850" y="2781300"/>
            <a:ext cx="863600" cy="287338"/>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614578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66875"/>
            <a:ext cx="7734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42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8771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820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What is IPC?</a:t>
            </a:r>
          </a:p>
        </p:txBody>
      </p:sp>
      <p:sp>
        <p:nvSpPr>
          <p:cNvPr id="9219" name="Rectangle 3"/>
          <p:cNvSpPr>
            <a:spLocks noGrp="1" noChangeArrowheads="1"/>
          </p:cNvSpPr>
          <p:nvPr>
            <p:ph type="body" idx="1"/>
          </p:nvPr>
        </p:nvSpPr>
        <p:spPr>
          <a:xfrm>
            <a:off x="179388" y="1341438"/>
            <a:ext cx="8929687" cy="1079500"/>
          </a:xfrm>
        </p:spPr>
        <p:txBody>
          <a:bodyPr/>
          <a:lstStyle/>
          <a:p>
            <a:pPr eaLnBrk="1" hangingPunct="1">
              <a:buFontTx/>
              <a:buNone/>
              <a:defRPr/>
            </a:pPr>
            <a:r>
              <a:rPr lang="en-US" dirty="0" smtClean="0"/>
              <a:t>International Patent Classification</a:t>
            </a:r>
          </a:p>
          <a:p>
            <a:pPr marL="0" indent="0" eaLnBrk="1" hangingPunct="1">
              <a:buFontTx/>
              <a:buNone/>
              <a:defRPr/>
            </a:pPr>
            <a:r>
              <a:rPr lang="en-US" dirty="0" smtClean="0"/>
              <a:t>Codes are assigned in order to classify technical subject matter, mainly patent literature</a:t>
            </a:r>
          </a:p>
          <a:p>
            <a:pPr eaLnBrk="1" hangingPunct="1">
              <a:buFontTx/>
              <a:buNone/>
              <a:defRPr/>
            </a:pPr>
            <a:endParaRPr lang="en-US" dirty="0" smtClean="0"/>
          </a:p>
          <a:p>
            <a:pPr eaLnBrk="1" hangingPunct="1">
              <a:buFontTx/>
              <a:buNone/>
              <a:defRPr/>
            </a:pPr>
            <a:endParaRPr lang="en-US" dirty="0"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6096000"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5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85925"/>
            <a:ext cx="7696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329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CH" smtClean="0"/>
              <a:t>IPC search in PATENTSCOPE</a:t>
            </a:r>
            <a:endParaRPr lang="en-US" smtClean="0"/>
          </a:p>
        </p:txBody>
      </p:sp>
      <p:pic>
        <p:nvPicPr>
          <p:cNvPr id="3789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8338" y="1341438"/>
            <a:ext cx="2247900" cy="20383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7892" name="Rectangle 4"/>
          <p:cNvSpPr>
            <a:spLocks noChangeArrowheads="1"/>
          </p:cNvSpPr>
          <p:nvPr/>
        </p:nvSpPr>
        <p:spPr bwMode="auto">
          <a:xfrm>
            <a:off x="3348038" y="1341438"/>
            <a:ext cx="49688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fr-CH" sz="2400">
                <a:solidFill>
                  <a:srgbClr val="000000"/>
                </a:solidFill>
              </a:rPr>
              <a:t>Searching and Grouping now by complete IPC codes: 			</a:t>
            </a:r>
          </a:p>
          <a:p>
            <a:pPr fontAlgn="base">
              <a:spcBef>
                <a:spcPct val="50000"/>
              </a:spcBef>
              <a:spcAft>
                <a:spcPct val="0"/>
              </a:spcAft>
            </a:pPr>
            <a:r>
              <a:rPr lang="fr-CH" sz="2400" b="1">
                <a:solidFill>
                  <a:srgbClr val="000000"/>
                </a:solidFill>
              </a:rPr>
              <a:t>H04B 1/06 </a:t>
            </a:r>
            <a:r>
              <a:rPr lang="fr-CH" sz="2400">
                <a:solidFill>
                  <a:srgbClr val="000000"/>
                </a:solidFill>
              </a:rPr>
              <a:t>will include by default </a:t>
            </a:r>
          </a:p>
          <a:p>
            <a:pPr fontAlgn="base">
              <a:spcBef>
                <a:spcPct val="50000"/>
              </a:spcBef>
              <a:spcAft>
                <a:spcPct val="0"/>
              </a:spcAft>
            </a:pPr>
            <a:r>
              <a:rPr lang="fr-CH" sz="2400">
                <a:solidFill>
                  <a:srgbClr val="000000"/>
                </a:solidFill>
              </a:rPr>
              <a:t>H04B </a:t>
            </a:r>
            <a:r>
              <a:rPr lang="fr-CH" sz="2400" b="1">
                <a:solidFill>
                  <a:srgbClr val="000000"/>
                </a:solidFill>
              </a:rPr>
              <a:t>1/08</a:t>
            </a:r>
            <a:r>
              <a:rPr lang="fr-CH" sz="2400">
                <a:solidFill>
                  <a:srgbClr val="000000"/>
                </a:solidFill>
              </a:rPr>
              <a:t> </a:t>
            </a:r>
          </a:p>
          <a:p>
            <a:pPr fontAlgn="base">
              <a:spcBef>
                <a:spcPct val="50000"/>
              </a:spcBef>
              <a:spcAft>
                <a:spcPct val="0"/>
              </a:spcAft>
            </a:pPr>
            <a:r>
              <a:rPr lang="fr-CH" sz="2400">
                <a:solidFill>
                  <a:srgbClr val="000000"/>
                </a:solidFill>
              </a:rPr>
              <a:t>	</a:t>
            </a:r>
            <a:r>
              <a:rPr lang="fr-CH" sz="2400" b="1">
                <a:solidFill>
                  <a:srgbClr val="000000"/>
                </a:solidFill>
              </a:rPr>
              <a:t>1/10</a:t>
            </a:r>
            <a:r>
              <a:rPr lang="fr-CH" sz="2400">
                <a:solidFill>
                  <a:srgbClr val="000000"/>
                </a:solidFill>
              </a:rPr>
              <a:t> </a:t>
            </a:r>
          </a:p>
          <a:p>
            <a:pPr fontAlgn="base">
              <a:spcBef>
                <a:spcPct val="50000"/>
              </a:spcBef>
              <a:spcAft>
                <a:spcPct val="0"/>
              </a:spcAft>
            </a:pPr>
            <a:r>
              <a:rPr lang="fr-CH" sz="2400">
                <a:solidFill>
                  <a:srgbClr val="000000"/>
                </a:solidFill>
              </a:rPr>
              <a:t>	</a:t>
            </a:r>
            <a:r>
              <a:rPr lang="fr-CH" sz="2400" b="1">
                <a:solidFill>
                  <a:srgbClr val="000000"/>
                </a:solidFill>
              </a:rPr>
              <a:t>1/16</a:t>
            </a:r>
          </a:p>
          <a:p>
            <a:pPr fontAlgn="base">
              <a:spcBef>
                <a:spcPct val="50000"/>
              </a:spcBef>
              <a:spcAft>
                <a:spcPct val="0"/>
              </a:spcAft>
            </a:pPr>
            <a:endParaRPr lang="fr-CH" sz="2400" b="1">
              <a:solidFill>
                <a:srgbClr val="000000"/>
              </a:solidFill>
            </a:endParaRPr>
          </a:p>
          <a:p>
            <a:pPr fontAlgn="base">
              <a:spcBef>
                <a:spcPct val="50000"/>
              </a:spcBef>
              <a:spcAft>
                <a:spcPct val="0"/>
              </a:spcAft>
            </a:pPr>
            <a:endParaRPr lang="fr-CH" sz="2400" b="1">
              <a:solidFill>
                <a:srgbClr val="000000"/>
              </a:solidFill>
            </a:endParaRPr>
          </a:p>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448910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fr-CH" smtClean="0"/>
              <a:t/>
            </a:r>
            <a:br>
              <a:rPr lang="fr-CH" smtClean="0"/>
            </a:br>
            <a:r>
              <a:rPr lang="fr-CH" smtClean="0"/>
              <a:t>IPC search: Simple search</a:t>
            </a:r>
            <a:br>
              <a:rPr lang="fr-CH" smtClean="0"/>
            </a:br>
            <a:endParaRPr lang="en-US" smtClean="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76475"/>
            <a:ext cx="87772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a:spLocks noChangeArrowheads="1"/>
          </p:cNvSpPr>
          <p:nvPr/>
        </p:nvSpPr>
        <p:spPr bwMode="auto">
          <a:xfrm rot="10800000">
            <a:off x="1547813" y="3500438"/>
            <a:ext cx="360362"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sz="2400">
              <a:solidFill>
                <a:srgbClr val="000000"/>
              </a:solidFill>
            </a:endParaRPr>
          </a:p>
        </p:txBody>
      </p:sp>
      <p:sp>
        <p:nvSpPr>
          <p:cNvPr id="7" name="Down Arrow 6"/>
          <p:cNvSpPr>
            <a:spLocks noChangeArrowheads="1"/>
          </p:cNvSpPr>
          <p:nvPr/>
        </p:nvSpPr>
        <p:spPr bwMode="auto">
          <a:xfrm rot="10800000">
            <a:off x="6372225" y="3500438"/>
            <a:ext cx="360363"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1455267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CH" smtClean="0"/>
              <a:t>IPC search: Field combination</a:t>
            </a:r>
            <a:endParaRPr lang="en-US" smtClean="0"/>
          </a:p>
        </p:txBody>
      </p:sp>
      <p:pic>
        <p:nvPicPr>
          <p:cNvPr id="399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268413"/>
            <a:ext cx="7405688"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539750" y="4652963"/>
            <a:ext cx="6553200" cy="2889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3425825"/>
            <a:ext cx="28321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692150" y="4149725"/>
            <a:ext cx="2655888" cy="647700"/>
          </a:xfrm>
          <a:prstGeom prst="rect">
            <a:avLst/>
          </a:prstGeom>
          <a:solidFill>
            <a:srgbClr val="35F52B">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142699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additive="base">
                                        <p:cTn id="13" dur="500" fill="hold"/>
                                        <p:tgtEl>
                                          <p:spTgt spid="52226"/>
                                        </p:tgtEl>
                                        <p:attrNameLst>
                                          <p:attrName>ppt_x</p:attrName>
                                        </p:attrNameLst>
                                      </p:cBhvr>
                                      <p:tavLst>
                                        <p:tav tm="0">
                                          <p:val>
                                            <p:strVal val="#ppt_x"/>
                                          </p:val>
                                        </p:tav>
                                        <p:tav tm="100000">
                                          <p:val>
                                            <p:strVal val="#ppt_x"/>
                                          </p:val>
                                        </p:tav>
                                      </p:tavLst>
                                    </p:anim>
                                    <p:anim calcmode="lin" valueType="num">
                                      <p:cBhvr additive="base">
                                        <p:cTn id="14"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76338"/>
            <a:ext cx="76485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ChangeArrowheads="1"/>
          </p:cNvSpPr>
          <p:nvPr/>
        </p:nvSpPr>
        <p:spPr bwMode="auto">
          <a:xfrm>
            <a:off x="900113" y="4508500"/>
            <a:ext cx="5543550" cy="288925"/>
          </a:xfrm>
          <a:prstGeom prst="rect">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887482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r-CH" smtClean="0"/>
              <a:t>IPC search: Advanced search</a:t>
            </a:r>
            <a:endParaRPr 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696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08025" y="3716338"/>
            <a:ext cx="7672388" cy="4619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fontAlgn="base">
              <a:spcBef>
                <a:spcPct val="50000"/>
              </a:spcBef>
              <a:spcAft>
                <a:spcPct val="0"/>
              </a:spcAft>
            </a:pPr>
            <a:r>
              <a:rPr lang="en-US" sz="2400">
                <a:solidFill>
                  <a:srgbClr val="000000"/>
                </a:solidFill>
              </a:rPr>
              <a:t>http://patentscope.wipo.int/search/en/help/fieldsHelp.jsf</a:t>
            </a:r>
          </a:p>
        </p:txBody>
      </p:sp>
    </p:spTree>
    <p:extLst>
      <p:ext uri="{BB962C8B-B14F-4D97-AF65-F5344CB8AC3E}">
        <p14:creationId xmlns:p14="http://schemas.microsoft.com/office/powerpoint/2010/main" val="1983753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4288"/>
            <a:ext cx="9312275" cy="713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33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r-CH" smtClean="0"/>
              <a:t>IC /  ICI / ICN</a:t>
            </a:r>
            <a:endParaRPr lang="en-US" smtClean="0"/>
          </a:p>
        </p:txBody>
      </p:sp>
      <p:sp>
        <p:nvSpPr>
          <p:cNvPr id="44035" name="Content Placeholder 2"/>
          <p:cNvSpPr>
            <a:spLocks noGrp="1"/>
          </p:cNvSpPr>
          <p:nvPr>
            <p:ph idx="1"/>
          </p:nvPr>
        </p:nvSpPr>
        <p:spPr/>
        <p:txBody>
          <a:bodyPr/>
          <a:lstStyle/>
          <a:p>
            <a:r>
              <a:rPr lang="fr-CH" smtClean="0"/>
              <a:t>IC = International Classification</a:t>
            </a:r>
          </a:p>
          <a:p>
            <a:endParaRPr lang="fr-CH" smtClean="0"/>
          </a:p>
          <a:p>
            <a:r>
              <a:rPr lang="fr-CH" smtClean="0"/>
              <a:t>ICI = International Classification Inventive</a:t>
            </a:r>
          </a:p>
          <a:p>
            <a:endParaRPr lang="fr-CH" smtClean="0"/>
          </a:p>
          <a:p>
            <a:r>
              <a:rPr lang="fr-CH" smtClean="0"/>
              <a:t>ICN = International Classification Non-inventive</a:t>
            </a:r>
          </a:p>
          <a:p>
            <a:endParaRPr lang="fr-CH" smtClean="0"/>
          </a:p>
          <a:p>
            <a:r>
              <a:rPr lang="fr-CH" smtClean="0"/>
              <a:t>IC_EX      ICI_EX    ICN_EX  = no subgroup</a:t>
            </a:r>
            <a:endParaRPr lang="en-US" smtClean="0"/>
          </a:p>
        </p:txBody>
      </p:sp>
    </p:spTree>
    <p:extLst>
      <p:ext uri="{BB962C8B-B14F-4D97-AF65-F5344CB8AC3E}">
        <p14:creationId xmlns:p14="http://schemas.microsoft.com/office/powerpoint/2010/main" val="1296269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333375"/>
            <a:ext cx="768667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Oval 3"/>
          <p:cNvSpPr>
            <a:spLocks noChangeArrowheads="1"/>
          </p:cNvSpPr>
          <p:nvPr/>
        </p:nvSpPr>
        <p:spPr bwMode="auto">
          <a:xfrm>
            <a:off x="1476375" y="1125538"/>
            <a:ext cx="863600" cy="574675"/>
          </a:xfrm>
          <a:prstGeom prst="ellipse">
            <a:avLst/>
          </a:prstGeom>
          <a:noFill/>
          <a:ln w="412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45060" name="Right Arrow 4"/>
          <p:cNvSpPr>
            <a:spLocks noChangeArrowheads="1"/>
          </p:cNvSpPr>
          <p:nvPr/>
        </p:nvSpPr>
        <p:spPr bwMode="auto">
          <a:xfrm>
            <a:off x="9525" y="2565400"/>
            <a:ext cx="936625" cy="576263"/>
          </a:xfrm>
          <a:prstGeom prst="rightArrow">
            <a:avLst>
              <a:gd name="adj1" fmla="val 50000"/>
              <a:gd name="adj2" fmla="val 50009"/>
            </a:avLst>
          </a:prstGeom>
          <a:solidFill>
            <a:srgbClr val="35F52B"/>
          </a:solidFill>
          <a:ln w="9525">
            <a:solidFill>
              <a:schemeClr val="tx1"/>
            </a:solidFill>
            <a:miter lim="800000"/>
            <a:headEnd/>
            <a:tailEnd/>
          </a:ln>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4188631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6791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Oval 3"/>
          <p:cNvSpPr>
            <a:spLocks noChangeArrowheads="1"/>
          </p:cNvSpPr>
          <p:nvPr/>
        </p:nvSpPr>
        <p:spPr bwMode="auto">
          <a:xfrm>
            <a:off x="2051050" y="1844675"/>
            <a:ext cx="2089150" cy="6477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1200022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D293155-1D28-4A1C-8309-7F846F10BEB1}" type="slidenum">
              <a:rPr lang="ja-JP" altLang="en-US" sz="1400" smtClean="0">
                <a:solidFill>
                  <a:srgbClr val="000000"/>
                </a:solidFill>
                <a:latin typeface="Times" charset="0"/>
                <a:ea typeface="ＭＳ Ｐゴシック" pitchFamily="34" charset="-128"/>
              </a:rPr>
              <a:pPr eaLnBrk="1" hangingPunct="1"/>
              <a:t>4</a:t>
            </a:fld>
            <a:endParaRPr lang="en-US" altLang="ja-JP" sz="1400" smtClean="0">
              <a:solidFill>
                <a:srgbClr val="000000"/>
              </a:solidFill>
              <a:latin typeface="Times" charset="0"/>
              <a:ea typeface="ＭＳ Ｐゴシック" pitchFamily="34" charset="-128"/>
            </a:endParaRPr>
          </a:p>
        </p:txBody>
      </p:sp>
      <p:sp>
        <p:nvSpPr>
          <p:cNvPr id="10243" name="Rectangle 2"/>
          <p:cNvSpPr>
            <a:spLocks noGrp="1" noChangeArrowheads="1"/>
          </p:cNvSpPr>
          <p:nvPr>
            <p:ph type="title"/>
          </p:nvPr>
        </p:nvSpPr>
        <p:spPr>
          <a:xfrm>
            <a:off x="457200" y="620713"/>
            <a:ext cx="6707188" cy="647700"/>
          </a:xfrm>
        </p:spPr>
        <p:txBody>
          <a:bodyPr/>
          <a:lstStyle/>
          <a:p>
            <a:pPr eaLnBrk="1" hangingPunct="1"/>
            <a:r>
              <a:rPr lang="en-GB" altLang="ja-JP" sz="3200" smtClean="0">
                <a:ea typeface="ＭＳ Ｐゴシック" pitchFamily="34" charset="-128"/>
              </a:rPr>
              <a:t>What is classified?</a:t>
            </a:r>
          </a:p>
        </p:txBody>
      </p:sp>
      <p:sp>
        <p:nvSpPr>
          <p:cNvPr id="10244" name="Text Box 3"/>
          <p:cNvSpPr txBox="1">
            <a:spLocks noChangeArrowheads="1"/>
          </p:cNvSpPr>
          <p:nvPr/>
        </p:nvSpPr>
        <p:spPr bwMode="auto">
          <a:xfrm>
            <a:off x="280988" y="1628775"/>
            <a:ext cx="351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 </a:t>
            </a:r>
            <a:r>
              <a:rPr lang="ja-JP" altLang="en-US">
                <a:solidFill>
                  <a:srgbClr val="0000FF"/>
                </a:solidFill>
                <a:latin typeface="Times New Roman" pitchFamily="18" charset="0"/>
                <a:ea typeface="ＭＳ Ｐゴシック" pitchFamily="34" charset="-128"/>
              </a:rPr>
              <a:t>►</a:t>
            </a:r>
            <a:r>
              <a:rPr lang="ja-JP" altLang="en-US">
                <a:solidFill>
                  <a:srgbClr val="000000"/>
                </a:solidFill>
                <a:latin typeface="Times New Roman" pitchFamily="18" charset="0"/>
                <a:ea typeface="ＭＳ Ｐゴシック" pitchFamily="34" charset="-128"/>
              </a:rPr>
              <a:t> </a:t>
            </a:r>
            <a:r>
              <a:rPr lang="de-DE" altLang="ja-JP">
                <a:solidFill>
                  <a:srgbClr val="000000"/>
                </a:solidFill>
                <a:ea typeface="ＭＳ Ｐゴシック" pitchFamily="34" charset="-128"/>
              </a:rPr>
              <a:t>2 types of information</a:t>
            </a:r>
          </a:p>
        </p:txBody>
      </p:sp>
      <p:sp>
        <p:nvSpPr>
          <p:cNvPr id="10245" name="Text Box 4"/>
          <p:cNvSpPr txBox="1">
            <a:spLocks noChangeArrowheads="1"/>
          </p:cNvSpPr>
          <p:nvPr/>
        </p:nvSpPr>
        <p:spPr bwMode="auto">
          <a:xfrm>
            <a:off x="1055688" y="2312988"/>
            <a:ext cx="72532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b="1">
                <a:solidFill>
                  <a:srgbClr val="333399"/>
                </a:solidFill>
                <a:ea typeface="ＭＳ Ｐゴシック" pitchFamily="34" charset="-128"/>
              </a:rPr>
              <a:t>1. Invention information</a:t>
            </a:r>
            <a:r>
              <a:rPr lang="de-DE" altLang="ja-JP">
                <a:solidFill>
                  <a:srgbClr val="BBE0E3"/>
                </a:solidFill>
                <a:ea typeface="ＭＳ Ｐゴシック" pitchFamily="34" charset="-128"/>
              </a:rPr>
              <a:t>:</a:t>
            </a:r>
            <a:endParaRPr lang="de-DE" altLang="ja-JP">
              <a:solidFill>
                <a:srgbClr val="000000"/>
              </a:solidFill>
              <a:ea typeface="ＭＳ Ｐゴシック" pitchFamily="34" charset="-128"/>
            </a:endParaRPr>
          </a:p>
          <a:p>
            <a:pPr eaLnBrk="1" fontAlgn="base" hangingPunct="1">
              <a:spcBef>
                <a:spcPct val="50000"/>
              </a:spcBef>
              <a:spcAft>
                <a:spcPct val="0"/>
              </a:spcAft>
            </a:pPr>
            <a:r>
              <a:rPr lang="de-DE" altLang="ja-JP">
                <a:solidFill>
                  <a:srgbClr val="000000"/>
                </a:solidFill>
                <a:ea typeface="ＭＳ Ｐゴシック" pitchFamily="34" charset="-128"/>
              </a:rPr>
              <a:t>	Technical information worth granting a patent</a:t>
            </a:r>
          </a:p>
          <a:p>
            <a:pPr eaLnBrk="1" fontAlgn="base" hangingPunct="1">
              <a:spcBef>
                <a:spcPct val="50000"/>
              </a:spcBef>
              <a:spcAft>
                <a:spcPct val="0"/>
              </a:spcAft>
            </a:pPr>
            <a:endParaRPr lang="de-DE" altLang="ja-JP">
              <a:solidFill>
                <a:srgbClr val="000000"/>
              </a:solidFill>
              <a:ea typeface="ＭＳ Ｐゴシック" pitchFamily="34" charset="-128"/>
            </a:endParaRPr>
          </a:p>
          <a:p>
            <a:pPr eaLnBrk="1" fontAlgn="base" hangingPunct="1">
              <a:spcBef>
                <a:spcPct val="50000"/>
              </a:spcBef>
              <a:spcAft>
                <a:spcPct val="0"/>
              </a:spcAft>
            </a:pPr>
            <a:r>
              <a:rPr lang="de-DE" altLang="ja-JP" b="1">
                <a:solidFill>
                  <a:srgbClr val="333399"/>
                </a:solidFill>
                <a:ea typeface="ＭＳ Ｐゴシック" pitchFamily="34" charset="-128"/>
              </a:rPr>
              <a:t>2. Additional information</a:t>
            </a:r>
            <a:r>
              <a:rPr lang="de-DE" altLang="ja-JP">
                <a:solidFill>
                  <a:srgbClr val="BBE0E3"/>
                </a:solidFill>
                <a:ea typeface="ＭＳ Ｐゴシック" pitchFamily="34" charset="-128"/>
              </a:rPr>
              <a:t>:</a:t>
            </a:r>
            <a:endParaRPr lang="de-DE" altLang="ja-JP">
              <a:solidFill>
                <a:srgbClr val="000000"/>
              </a:solidFill>
              <a:ea typeface="ＭＳ Ｐゴシック" pitchFamily="34" charset="-128"/>
            </a:endParaRPr>
          </a:p>
          <a:p>
            <a:pPr eaLnBrk="1" fontAlgn="base" hangingPunct="1">
              <a:spcBef>
                <a:spcPct val="50000"/>
              </a:spcBef>
              <a:spcAft>
                <a:spcPct val="0"/>
              </a:spcAft>
            </a:pPr>
            <a:r>
              <a:rPr lang="de-DE" altLang="ja-JP">
                <a:solidFill>
                  <a:srgbClr val="000000"/>
                </a:solidFill>
                <a:ea typeface="ＭＳ Ｐゴシック" pitchFamily="34" charset="-128"/>
              </a:rPr>
              <a:t>	Supplementary non-invention information</a:t>
            </a:r>
          </a:p>
          <a:p>
            <a:pPr eaLnBrk="1" fontAlgn="base" hangingPunct="1">
              <a:spcBef>
                <a:spcPct val="50000"/>
              </a:spcBef>
              <a:spcAft>
                <a:spcPct val="0"/>
              </a:spcAft>
            </a:pPr>
            <a:r>
              <a:rPr lang="de-DE" altLang="ja-JP">
                <a:solidFill>
                  <a:srgbClr val="000000"/>
                </a:solidFill>
                <a:ea typeface="ＭＳ Ｐゴシック" pitchFamily="34" charset="-128"/>
              </a:rPr>
              <a:t>	the classifier/examiner considers interesting</a:t>
            </a:r>
          </a:p>
          <a:p>
            <a:pPr eaLnBrk="1" fontAlgn="base" hangingPunct="1">
              <a:spcBef>
                <a:spcPct val="50000"/>
              </a:spcBef>
              <a:spcAft>
                <a:spcPct val="0"/>
              </a:spcAft>
            </a:pPr>
            <a:endParaRPr lang="de-DE" altLang="ja-JP">
              <a:solidFill>
                <a:srgbClr val="000000"/>
              </a:solidFill>
              <a:ea typeface="ＭＳ Ｐゴシック" pitchFamily="34" charset="-128"/>
            </a:endParaRPr>
          </a:p>
        </p:txBody>
      </p:sp>
      <p:sp>
        <p:nvSpPr>
          <p:cNvPr id="10246" name="Text Box 5"/>
          <p:cNvSpPr txBox="1">
            <a:spLocks noChangeArrowheads="1"/>
          </p:cNvSpPr>
          <p:nvPr/>
        </p:nvSpPr>
        <p:spPr bwMode="auto">
          <a:xfrm>
            <a:off x="4852988" y="5516563"/>
            <a:ext cx="39909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&gt; discretionary classification</a:t>
            </a:r>
            <a:endParaRPr lang="de-DE" altLang="ja-JP">
              <a:solidFill>
                <a:srgbClr val="BBE0E3"/>
              </a:solidFill>
              <a:ea typeface="ＭＳ Ｐゴシック" pitchFamily="34" charset="-128"/>
            </a:endParaRPr>
          </a:p>
        </p:txBody>
      </p:sp>
      <p:sp>
        <p:nvSpPr>
          <p:cNvPr id="10247" name="Text Box 6"/>
          <p:cNvSpPr txBox="1">
            <a:spLocks noChangeArrowheads="1"/>
          </p:cNvSpPr>
          <p:nvPr/>
        </p:nvSpPr>
        <p:spPr bwMode="auto">
          <a:xfrm>
            <a:off x="4924425" y="3403600"/>
            <a:ext cx="35845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&gt; obligatory classification</a:t>
            </a:r>
          </a:p>
        </p:txBody>
      </p:sp>
    </p:spTree>
    <p:extLst>
      <p:ext uri="{BB962C8B-B14F-4D97-AF65-F5344CB8AC3E}">
        <p14:creationId xmlns:p14="http://schemas.microsoft.com/office/powerpoint/2010/main" val="4255448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CH" smtClean="0"/>
              <a:t>IPC in the result list</a:t>
            </a:r>
            <a:endParaRPr lang="en-US" smtClean="0"/>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208088"/>
            <a:ext cx="76485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ChangeArrowheads="1"/>
          </p:cNvSpPr>
          <p:nvPr/>
        </p:nvSpPr>
        <p:spPr bwMode="auto">
          <a:xfrm>
            <a:off x="2555875" y="1916113"/>
            <a:ext cx="1223963" cy="3025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806167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433388"/>
            <a:ext cx="773430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Oval 3"/>
          <p:cNvSpPr>
            <a:spLocks noChangeArrowheads="1"/>
          </p:cNvSpPr>
          <p:nvPr/>
        </p:nvSpPr>
        <p:spPr bwMode="auto">
          <a:xfrm>
            <a:off x="539750" y="5013325"/>
            <a:ext cx="2447925" cy="431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754431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16962" cy="4537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254000"/>
            <a:ext cx="8666162"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476375" y="749300"/>
            <a:ext cx="792163" cy="215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260350"/>
            <a:ext cx="9075737"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462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gtEl>
                                        <p:attrNameLst>
                                          <p:attrName>style.visibility</p:attrName>
                                        </p:attrNameLst>
                                      </p:cBhvr>
                                      <p:to>
                                        <p:strVal val="visible"/>
                                      </p:to>
                                    </p:set>
                                    <p:anim calcmode="lin" valueType="num">
                                      <p:cBhvr additive="base">
                                        <p:cTn id="13" dur="500" fill="hold"/>
                                        <p:tgtEl>
                                          <p:spTgt spid="55299"/>
                                        </p:tgtEl>
                                        <p:attrNameLst>
                                          <p:attrName>ppt_x</p:attrName>
                                        </p:attrNameLst>
                                      </p:cBhvr>
                                      <p:tavLst>
                                        <p:tav tm="0">
                                          <p:val>
                                            <p:strVal val="#ppt_x"/>
                                          </p:val>
                                        </p:tav>
                                        <p:tav tm="100000">
                                          <p:val>
                                            <p:strVal val="#ppt_x"/>
                                          </p:val>
                                        </p:tav>
                                      </p:tavLst>
                                    </p:anim>
                                    <p:anim calcmode="lin" valueType="num">
                                      <p:cBhvr additive="base">
                                        <p:cTn id="14"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00"/>
                                        </p:tgtEl>
                                        <p:attrNameLst>
                                          <p:attrName>style.visibility</p:attrName>
                                        </p:attrNameLst>
                                      </p:cBhvr>
                                      <p:to>
                                        <p:strVal val="visible"/>
                                      </p:to>
                                    </p:set>
                                    <p:anim calcmode="lin" valueType="num">
                                      <p:cBhvr additive="base">
                                        <p:cTn id="19" dur="500" fill="hold"/>
                                        <p:tgtEl>
                                          <p:spTgt spid="55300"/>
                                        </p:tgtEl>
                                        <p:attrNameLst>
                                          <p:attrName>ppt_x</p:attrName>
                                        </p:attrNameLst>
                                      </p:cBhvr>
                                      <p:tavLst>
                                        <p:tav tm="0">
                                          <p:val>
                                            <p:strVal val="#ppt_x"/>
                                          </p:val>
                                        </p:tav>
                                        <p:tav tm="100000">
                                          <p:val>
                                            <p:strVal val="#ppt_x"/>
                                          </p:val>
                                        </p:tav>
                                      </p:tavLst>
                                    </p:anim>
                                    <p:anim calcmode="lin" valueType="num">
                                      <p:cBhvr additive="base">
                                        <p:cTn id="20"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42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3851275" y="260350"/>
            <a:ext cx="784225" cy="65976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75"/>
            <a:ext cx="4640263"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557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0-#ppt_w/2"/>
                                          </p:val>
                                        </p:tav>
                                        <p:tav tm="100000">
                                          <p:val>
                                            <p:strVal val="#ppt_x"/>
                                          </p:val>
                                        </p:tav>
                                      </p:tavLst>
                                    </p:anim>
                                    <p:anim calcmode="lin" valueType="num">
                                      <p:cBhvr additive="base">
                                        <p:cTn id="14"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781175"/>
            <a:ext cx="77628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Rectangle 3"/>
          <p:cNvSpPr>
            <a:spLocks noChangeArrowheads="1"/>
          </p:cNvSpPr>
          <p:nvPr/>
        </p:nvSpPr>
        <p:spPr bwMode="auto">
          <a:xfrm>
            <a:off x="690563" y="4149725"/>
            <a:ext cx="4386262" cy="358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734127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sz="half" idx="1"/>
          </p:nvPr>
        </p:nvSpPr>
        <p:spPr/>
        <p:txBody>
          <a:bodyPr/>
          <a:lstStyle/>
          <a:p>
            <a:pPr eaLnBrk="1" hangingPunct="1">
              <a:buFontTx/>
              <a:buNone/>
            </a:pPr>
            <a:endParaRPr lang="fr-CH" sz="4400" b="1" smtClean="0"/>
          </a:p>
          <a:p>
            <a:pPr eaLnBrk="1" hangingPunct="1">
              <a:buFontTx/>
              <a:buNone/>
            </a:pPr>
            <a:r>
              <a:rPr lang="fr-CH" sz="4400" b="1" smtClean="0"/>
              <a:t>	</a:t>
            </a:r>
            <a:endParaRPr lang="en-US" sz="4400" b="1" smtClean="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895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Slides and recording</a:t>
            </a:r>
          </a:p>
        </p:txBody>
      </p:sp>
      <p:sp>
        <p:nvSpPr>
          <p:cNvPr id="53251" name="Rectangle 3"/>
          <p:cNvSpPr>
            <a:spLocks noGrp="1" noChangeArrowheads="1"/>
          </p:cNvSpPr>
          <p:nvPr>
            <p:ph type="body" sz="half" idx="1"/>
          </p:nvPr>
        </p:nvSpPr>
        <p:spPr>
          <a:xfrm>
            <a:off x="250825" y="4797425"/>
            <a:ext cx="8713788" cy="647700"/>
          </a:xfrm>
        </p:spPr>
        <p:txBody>
          <a:bodyPr/>
          <a:lstStyle/>
          <a:p>
            <a:pPr eaLnBrk="1" hangingPunct="1">
              <a:lnSpc>
                <a:spcPct val="80000"/>
              </a:lnSpc>
              <a:buFontTx/>
              <a:buNone/>
            </a:pPr>
            <a:endParaRPr lang="en-US" sz="800" smtClean="0"/>
          </a:p>
          <a:p>
            <a:pPr eaLnBrk="1" hangingPunct="1">
              <a:lnSpc>
                <a:spcPct val="80000"/>
              </a:lnSpc>
              <a:buFontTx/>
              <a:buNone/>
            </a:pPr>
            <a:endParaRPr lang="en-US" sz="800" smtClean="0"/>
          </a:p>
          <a:p>
            <a:pPr eaLnBrk="1" hangingPunct="1">
              <a:lnSpc>
                <a:spcPct val="80000"/>
              </a:lnSpc>
              <a:buFontTx/>
              <a:buNone/>
            </a:pPr>
            <a:r>
              <a:rPr lang="en-US" sz="3100" b="1" smtClean="0">
                <a:latin typeface="Times New Roman" pitchFamily="18" charset="0"/>
                <a:cs typeface="Times New Roman" pitchFamily="18" charset="0"/>
                <a:hlinkClick r:id="rId3"/>
              </a:rPr>
              <a:t>www.wipo.int/patentscope/en/webinar/index.html</a:t>
            </a:r>
            <a:endParaRPr lang="en-US" sz="3100" b="1" smtClean="0">
              <a:latin typeface="Times New Roman" pitchFamily="18" charset="0"/>
              <a:cs typeface="Times New Roman" pitchFamily="18" charset="0"/>
            </a:endParaRPr>
          </a:p>
        </p:txBody>
      </p:sp>
      <p:pic>
        <p:nvPicPr>
          <p:cNvPr id="53252" name="Picture 4" descr="File:Microsoft Powerpoint Icon.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6113"/>
            <a:ext cx="265588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00213"/>
            <a:ext cx="3384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ChangeArrowheads="1"/>
          </p:cNvSpPr>
          <p:nvPr/>
        </p:nvSpPr>
        <p:spPr bwMode="auto">
          <a:xfrm>
            <a:off x="3563938" y="2636838"/>
            <a:ext cx="5762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6000" b="1">
                <a:solidFill>
                  <a:srgbClr val="000000"/>
                </a:solidFill>
              </a:rPr>
              <a:t>+</a:t>
            </a:r>
          </a:p>
        </p:txBody>
      </p:sp>
    </p:spTree>
    <p:extLst>
      <p:ext uri="{BB962C8B-B14F-4D97-AF65-F5344CB8AC3E}">
        <p14:creationId xmlns:p14="http://schemas.microsoft.com/office/powerpoint/2010/main" val="476925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3"/>
          <p:cNvGraphicFramePr>
            <a:graphicFrameLocks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1026" r:id="rId4" imgW="5676190" imgH="3390476" progId="">
                  <p:embed/>
                </p:oleObj>
              </mc:Choice>
              <mc:Fallback>
                <p:oleObj r:id="rId4" imgW="5676190" imgH="33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4275" name="Rectangle 3"/>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4000" b="1">
                <a:solidFill>
                  <a:srgbClr val="0033CC"/>
                </a:solidFill>
              </a:rPr>
              <a:t>patentscope@wipo.int</a:t>
            </a:r>
          </a:p>
        </p:txBody>
      </p:sp>
      <p:graphicFrame>
        <p:nvGraphicFramePr>
          <p:cNvPr id="54276" name="Object 4"/>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1027" r:id="rId6" imgW="10171429" imgH="3746032" progId="">
                  <p:embed/>
                </p:oleObj>
              </mc:Choice>
              <mc:Fallback>
                <p:oleObj r:id="rId6" imgW="10171429" imgH="37460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25462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ro-RO" sz="2400">
                <a:solidFill>
                  <a:srgbClr val="000000"/>
                </a:solidFill>
              </a:rPr>
              <a:t>mulțumesc</a:t>
            </a:r>
            <a:r>
              <a:rPr lang="en-US" sz="2400">
                <a:solidFill>
                  <a:srgbClr val="000000"/>
                </a:solidFill>
              </a:rPr>
              <a:t> </a:t>
            </a:r>
          </a:p>
        </p:txBody>
      </p:sp>
      <p:sp>
        <p:nvSpPr>
          <p:cNvPr id="55299" name="Rectangle 3"/>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ro-RO" sz="2400">
                <a:solidFill>
                  <a:srgbClr val="000000"/>
                </a:solidFill>
              </a:rPr>
              <a:t>mulțumesc</a:t>
            </a:r>
            <a:r>
              <a:rPr lang="en-US" sz="2400">
                <a:solidFill>
                  <a:srgbClr val="000000"/>
                </a:solidFill>
              </a:rPr>
              <a:t> </a:t>
            </a:r>
          </a:p>
        </p:txBody>
      </p:sp>
      <p:graphicFrame>
        <p:nvGraphicFramePr>
          <p:cNvPr id="55300" name="Object 4"/>
          <p:cNvGraphicFramePr>
            <a:graphicFrameLocks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2050" r:id="rId4" imgW="10679365" imgH="6679365" progId="">
                  <p:embed/>
                </p:oleObj>
              </mc:Choice>
              <mc:Fallback>
                <p:oleObj r:id="rId4" imgW="10679365" imgH="66793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31418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4937125" cy="1333500"/>
          </a:xfrm>
          <a:noFill/>
        </p:spPr>
        <p:txBody>
          <a:bodyPr/>
          <a:lstStyle/>
          <a:p>
            <a:pPr eaLnBrk="1" hangingPunct="1"/>
            <a:r>
              <a:rPr lang="en-US" sz="3000" b="1" smtClean="0">
                <a:solidFill>
                  <a:srgbClr val="00408C"/>
                </a:solidFill>
                <a:ea typeface="ヒラギノ角ゴ Pro W3" pitchFamily="1" charset="-128"/>
              </a:rPr>
              <a:t>IPC in PATENTSCOPE</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a:solidFill>
                  <a:srgbClr val="3399FF"/>
                </a:solidFill>
                <a:latin typeface="Arial Black" pitchFamily="34" charset="0"/>
                <a:ea typeface="ヒラギノ角ゴ Pro W3" pitchFamily="1" charset="-128"/>
              </a:rPr>
              <a:t>August 2013</a:t>
            </a:r>
          </a:p>
          <a:p>
            <a:pPr>
              <a:lnSpc>
                <a:spcPct val="40000"/>
              </a:lnSpc>
            </a:pPr>
            <a:endParaRPr lang="en-US" sz="130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en-US"/>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a:solidFill>
                  <a:srgbClr val="00408C"/>
                </a:solidFill>
                <a:ea typeface="ヒラギノ角ゴ Pro W3" pitchFamily="1" charset="-128"/>
              </a:rPr>
              <a:t>Sandrine Ammann	</a:t>
            </a:r>
          </a:p>
          <a:p>
            <a:pPr>
              <a:spcBef>
                <a:spcPct val="20000"/>
              </a:spcBef>
            </a:pPr>
            <a:r>
              <a:rPr lang="en-US" sz="1800">
                <a:solidFill>
                  <a:srgbClr val="00408C"/>
                </a:solidFill>
                <a:ea typeface="ヒラギノ角ゴ Pro W3" pitchFamily="1" charset="-128"/>
              </a:rPr>
              <a:t>Marketing &amp; Communications Officer</a:t>
            </a:r>
          </a:p>
        </p:txBody>
      </p:sp>
    </p:spTree>
    <p:extLst>
      <p:ext uri="{BB962C8B-B14F-4D97-AF65-F5344CB8AC3E}">
        <p14:creationId xmlns:p14="http://schemas.microsoft.com/office/powerpoint/2010/main" val="493553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idx="4294967295"/>
          </p:nvPr>
        </p:nvSpPr>
        <p:spPr>
          <a:xfrm>
            <a:off x="457200" y="549275"/>
            <a:ext cx="6707188" cy="576263"/>
          </a:xfrm>
        </p:spPr>
        <p:txBody>
          <a:bodyPr/>
          <a:lstStyle/>
          <a:p>
            <a:r>
              <a:rPr kumimoji="1" lang="en-US" altLang="ja-JP" smtClean="0">
                <a:ea typeface="ＭＳ Ｐゴシック" pitchFamily="34" charset="-128"/>
              </a:rPr>
              <a:t>Example</a:t>
            </a:r>
            <a:endParaRPr kumimoji="1" lang="ja-JP" altLang="en-US" smtClean="0">
              <a:ea typeface="ＭＳ Ｐゴシック" pitchFamily="34" charset="-128"/>
            </a:endParaRPr>
          </a:p>
        </p:txBody>
      </p:sp>
      <p:sp>
        <p:nvSpPr>
          <p:cNvPr id="11267" name="スライド番号プレースホルダー 2"/>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fontAlgn="base" hangingPunct="1">
              <a:spcBef>
                <a:spcPct val="50000"/>
              </a:spcBef>
              <a:spcAft>
                <a:spcPct val="0"/>
              </a:spcAft>
            </a:pPr>
            <a:fld id="{8F6E1FEB-A6AE-479D-B407-ADD87289DF78}" type="slidenum">
              <a:rPr lang="ja-JP" altLang="en-US" sz="1400">
                <a:solidFill>
                  <a:srgbClr val="000000"/>
                </a:solidFill>
                <a:latin typeface="Times" charset="0"/>
                <a:ea typeface="ＭＳ Ｐゴシック" pitchFamily="34" charset="-128"/>
              </a:rPr>
              <a:pPr algn="r" eaLnBrk="1" fontAlgn="base" hangingPunct="1">
                <a:spcBef>
                  <a:spcPct val="50000"/>
                </a:spcBef>
                <a:spcAft>
                  <a:spcPct val="0"/>
                </a:spcAft>
              </a:pPr>
              <a:t>5</a:t>
            </a:fld>
            <a:endParaRPr lang="en-US" altLang="ja-JP" sz="1400">
              <a:solidFill>
                <a:srgbClr val="000000"/>
              </a:solidFill>
              <a:latin typeface="Times" charset="0"/>
              <a:ea typeface="ＭＳ Ｐゴシック" pitchFamily="34" charset="-128"/>
            </a:endParaRPr>
          </a:p>
        </p:txBody>
      </p:sp>
      <p:sp>
        <p:nvSpPr>
          <p:cNvPr id="110596" name="Rectangle 9"/>
          <p:cNvSpPr txBox="1">
            <a:spLocks noChangeArrowheads="1"/>
          </p:cNvSpPr>
          <p:nvPr/>
        </p:nvSpPr>
        <p:spPr bwMode="auto">
          <a:xfrm>
            <a:off x="395288" y="1341438"/>
            <a:ext cx="72723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3600" b="1">
                <a:solidFill>
                  <a:schemeClr val="tx2"/>
                </a:solidFill>
                <a:latin typeface="Arial" pitchFamily="34" charset="0"/>
                <a:cs typeface="Arial" pitchFamily="34" charset="0"/>
              </a:defRPr>
            </a:lvl1pPr>
            <a:lvl2pPr marL="354013">
              <a:defRPr sz="3600" b="1">
                <a:solidFill>
                  <a:schemeClr val="tx2"/>
                </a:solidFill>
                <a:latin typeface="Arial" pitchFamily="34" charset="0"/>
                <a:cs typeface="Arial" pitchFamily="34" charset="0"/>
              </a:defRPr>
            </a:lvl2pPr>
            <a:lvl3pPr marL="1143000" indent="-228600">
              <a:defRPr sz="3600" b="1">
                <a:solidFill>
                  <a:schemeClr val="tx2"/>
                </a:solidFill>
                <a:latin typeface="Arial" pitchFamily="34" charset="0"/>
                <a:cs typeface="Arial" pitchFamily="34" charset="0"/>
              </a:defRPr>
            </a:lvl3pPr>
            <a:lvl4pPr marL="1600200" indent="-228600">
              <a:defRPr sz="3600" b="1">
                <a:solidFill>
                  <a:schemeClr val="tx2"/>
                </a:solidFill>
                <a:latin typeface="Arial" pitchFamily="34" charset="0"/>
                <a:cs typeface="Arial" pitchFamily="34" charset="0"/>
              </a:defRPr>
            </a:lvl4pPr>
            <a:lvl5pPr marL="2057400" indent="-228600">
              <a:defRPr sz="3600" b="1">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3600" b="1">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3600" b="1">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3600" b="1">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3600" b="1">
                <a:solidFill>
                  <a:schemeClr val="tx2"/>
                </a:solidFill>
                <a:latin typeface="Arial" pitchFamily="34" charset="0"/>
                <a:cs typeface="Arial" pitchFamily="34" charset="0"/>
              </a:defRPr>
            </a:lvl9pPr>
          </a:lstStyle>
          <a:p>
            <a:pPr fontAlgn="base">
              <a:spcBef>
                <a:spcPct val="20000"/>
              </a:spcBef>
              <a:spcAft>
                <a:spcPct val="0"/>
              </a:spcAft>
              <a:defRPr/>
            </a:pPr>
            <a:r>
              <a:rPr lang="en-GB" altLang="ja-JP" sz="2400" dirty="0" smtClean="0">
                <a:solidFill>
                  <a:srgbClr val="000000"/>
                </a:solidFill>
                <a:ea typeface="ＭＳ Ｐゴシック" pitchFamily="34" charset="-128"/>
              </a:rPr>
              <a:t>A metal rod wine rack (Training Example:M5)</a:t>
            </a:r>
          </a:p>
          <a:p>
            <a:pPr marL="0" indent="0" fontAlgn="base">
              <a:spcBef>
                <a:spcPct val="50000"/>
              </a:spcBef>
              <a:spcAft>
                <a:spcPct val="0"/>
              </a:spcAft>
              <a:defRPr/>
            </a:pPr>
            <a:r>
              <a:rPr lang="en-US" altLang="ja-JP" sz="2200" b="0" dirty="0" smtClean="0">
                <a:solidFill>
                  <a:srgbClr val="000000"/>
                </a:solidFill>
                <a:ea typeface="ＭＳ Ｐゴシック" pitchFamily="34" charset="-128"/>
              </a:rPr>
              <a:t>1.Invention Information</a:t>
            </a:r>
          </a:p>
          <a:p>
            <a:pPr fontAlgn="base">
              <a:spcBef>
                <a:spcPct val="50000"/>
              </a:spcBef>
              <a:spcAft>
                <a:spcPct val="0"/>
              </a:spcAft>
              <a:defRPr/>
            </a:pPr>
            <a:r>
              <a:rPr lang="en-US" altLang="ja-JP" sz="2200" b="0" dirty="0" smtClean="0">
                <a:solidFill>
                  <a:srgbClr val="000000"/>
                </a:solidFill>
                <a:ea typeface="ＭＳ Ｐゴシック" pitchFamily="34" charset="-128"/>
              </a:rPr>
              <a:t>	 A wine rack which is easily dismantled (claim)</a:t>
            </a:r>
          </a:p>
          <a:p>
            <a:pPr marL="0" indent="0" fontAlgn="base">
              <a:spcBef>
                <a:spcPct val="50000"/>
              </a:spcBef>
              <a:spcAft>
                <a:spcPct val="0"/>
              </a:spcAft>
              <a:defRPr/>
            </a:pPr>
            <a:r>
              <a:rPr lang="en-US" altLang="ja-JP" sz="2200" b="0" dirty="0" smtClean="0">
                <a:solidFill>
                  <a:srgbClr val="000000"/>
                </a:solidFill>
                <a:ea typeface="ＭＳ Ｐゴシック" pitchFamily="34" charset="-128"/>
              </a:rPr>
              <a:t>2.Additional Information</a:t>
            </a:r>
          </a:p>
          <a:p>
            <a:pPr fontAlgn="base">
              <a:spcBef>
                <a:spcPct val="50000"/>
              </a:spcBef>
              <a:spcAft>
                <a:spcPct val="0"/>
              </a:spcAft>
              <a:defRPr/>
            </a:pPr>
            <a:r>
              <a:rPr lang="en-US" altLang="ja-JP" sz="2200" b="0" dirty="0" smtClean="0">
                <a:solidFill>
                  <a:srgbClr val="000000"/>
                </a:solidFill>
                <a:ea typeface="ＭＳ Ｐゴシック" pitchFamily="34" charset="-128"/>
              </a:rPr>
              <a:t>	 A rigid wine rack made of “wire”</a:t>
            </a:r>
          </a:p>
          <a:p>
            <a:pPr fontAlgn="base">
              <a:spcBef>
                <a:spcPct val="50000"/>
              </a:spcBef>
              <a:spcAft>
                <a:spcPct val="0"/>
              </a:spcAft>
              <a:defRPr/>
            </a:pPr>
            <a:r>
              <a:rPr lang="en-US" altLang="ja-JP" sz="2000" b="0" dirty="0" smtClean="0">
                <a:solidFill>
                  <a:srgbClr val="000000"/>
                </a:solidFill>
                <a:ea typeface="ＭＳ Ｐゴシック" pitchFamily="34" charset="-128"/>
              </a:rPr>
              <a:t> </a:t>
            </a:r>
          </a:p>
          <a:p>
            <a:pPr fontAlgn="base">
              <a:spcBef>
                <a:spcPct val="50000"/>
              </a:spcBef>
              <a:spcAft>
                <a:spcPct val="0"/>
              </a:spcAft>
              <a:defRPr/>
            </a:pPr>
            <a:r>
              <a:rPr lang="en-US" altLang="ja-JP" sz="2000" b="0" dirty="0" smtClean="0">
                <a:solidFill>
                  <a:srgbClr val="000000"/>
                </a:solidFill>
                <a:latin typeface="Times New Roman" pitchFamily="18" charset="0"/>
                <a:ea typeface="ＭＳ Ｐゴシック" pitchFamily="34" charset="-128"/>
              </a:rPr>
              <a:t>Int. Cl.</a:t>
            </a:r>
          </a:p>
          <a:p>
            <a:pPr fontAlgn="base">
              <a:spcBef>
                <a:spcPct val="50000"/>
              </a:spcBef>
              <a:spcAft>
                <a:spcPct val="0"/>
              </a:spcAft>
              <a:defRPr/>
            </a:pPr>
            <a:r>
              <a:rPr lang="en-US" altLang="ja-JP" sz="2000" i="1" dirty="0" smtClean="0">
                <a:solidFill>
                  <a:srgbClr val="000000"/>
                </a:solidFill>
                <a:latin typeface="Times New Roman" pitchFamily="18" charset="0"/>
                <a:ea typeface="ＭＳ Ｐゴシック" pitchFamily="34" charset="-128"/>
              </a:rPr>
              <a:t> A47B 73/00 (2006.01)</a:t>
            </a:r>
          </a:p>
          <a:p>
            <a:pPr fontAlgn="base">
              <a:spcBef>
                <a:spcPct val="50000"/>
              </a:spcBef>
              <a:spcAft>
                <a:spcPct val="0"/>
              </a:spcAft>
              <a:defRPr/>
            </a:pPr>
            <a:r>
              <a:rPr lang="en-US" altLang="ja-JP" sz="2000" i="1" dirty="0" smtClean="0">
                <a:solidFill>
                  <a:srgbClr val="000000"/>
                </a:solidFill>
                <a:latin typeface="Times New Roman" pitchFamily="18" charset="0"/>
                <a:ea typeface="ＭＳ Ｐゴシック" pitchFamily="34" charset="-128"/>
              </a:rPr>
              <a:t> A47B 47/02 (2006.01)</a:t>
            </a:r>
          </a:p>
          <a:p>
            <a:pPr fontAlgn="base">
              <a:spcBef>
                <a:spcPct val="50000"/>
              </a:spcBef>
              <a:spcAft>
                <a:spcPct val="0"/>
              </a:spcAft>
              <a:defRPr/>
            </a:pPr>
            <a:r>
              <a:rPr lang="en-US" altLang="ja-JP" sz="2000" b="0" i="1" dirty="0" smtClean="0">
                <a:solidFill>
                  <a:srgbClr val="000000"/>
                </a:solidFill>
                <a:latin typeface="Times New Roman" pitchFamily="18" charset="0"/>
                <a:ea typeface="ＭＳ Ｐゴシック" pitchFamily="34" charset="-128"/>
              </a:rPr>
              <a:t> A47B 55/02 (2006.01)</a:t>
            </a:r>
          </a:p>
        </p:txBody>
      </p:sp>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075" y="2732088"/>
            <a:ext cx="2501900" cy="3144837"/>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3810000"/>
            <a:ext cx="2592387" cy="3048000"/>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69638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563" name="AutoShape 3"/>
          <p:cNvSpPr>
            <a:spLocks noChangeArrowheads="1"/>
          </p:cNvSpPr>
          <p:nvPr/>
        </p:nvSpPr>
        <p:spPr bwMode="auto">
          <a:xfrm>
            <a:off x="179388" y="1341438"/>
            <a:ext cx="1731962" cy="1277937"/>
          </a:xfrm>
          <a:prstGeom prst="rightArrow">
            <a:avLst>
              <a:gd name="adj1" fmla="val 50000"/>
              <a:gd name="adj2" fmla="val 338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4100" name="Object 4"/>
          <p:cNvGraphicFramePr>
            <a:graphicFrameLocks noGrp="1" noChangeAspect="1"/>
          </p:cNvGraphicFramePr>
          <p:nvPr>
            <p:ph sz="half" idx="2"/>
          </p:nvPr>
        </p:nvGraphicFramePr>
        <p:xfrm>
          <a:off x="1897063" y="476250"/>
          <a:ext cx="4233862" cy="5761038"/>
        </p:xfrm>
        <a:graphic>
          <a:graphicData uri="http://schemas.openxmlformats.org/presentationml/2006/ole">
            <mc:AlternateContent xmlns:mc="http://schemas.openxmlformats.org/markup-compatibility/2006">
              <mc:Choice xmlns:v="urn:schemas-microsoft-com:vml" Requires="v">
                <p:oleObj spid="_x0000_s3074" r:id="rId4" imgW="3834921" imgH="5219048" progId="">
                  <p:embed/>
                </p:oleObj>
              </mc:Choice>
              <mc:Fallback>
                <p:oleObj r:id="rId4" imgW="3834921" imgH="5219048"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7063" y="476250"/>
                        <a:ext cx="4233862"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4451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0-#ppt_w/2"/>
                                          </p:val>
                                        </p:tav>
                                        <p:tav tm="100000">
                                          <p:val>
                                            <p:strVal val="#ppt_x"/>
                                          </p:val>
                                        </p:tav>
                                      </p:tavLst>
                                    </p:anim>
                                    <p:anim calcmode="lin" valueType="num">
                                      <p:cBhvr additive="base">
                                        <p:cTn id="8" dur="500" fill="hold"/>
                                        <p:tgtEl>
                                          <p:spTgt spid="665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23850" y="-4763"/>
            <a:ext cx="5976938" cy="4406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p:cNvSpPr>
            <a:spLocks noGrp="1" noChangeArrowheads="1"/>
          </p:cNvSpPr>
          <p:nvPr>
            <p:ph type="body" sz="half" idx="3"/>
          </p:nvPr>
        </p:nvSpPr>
        <p:spPr>
          <a:xfrm>
            <a:off x="0" y="4365625"/>
            <a:ext cx="9144000" cy="1584325"/>
          </a:xfrm>
        </p:spPr>
        <p:txBody>
          <a:bodyPr/>
          <a:lstStyle/>
          <a:p>
            <a:pPr eaLnBrk="1" hangingPunct="1">
              <a:lnSpc>
                <a:spcPct val="90000"/>
              </a:lnSpc>
              <a:buFontTx/>
              <a:buNone/>
            </a:pPr>
            <a:r>
              <a:rPr lang="en-US" sz="2800" b="1" smtClean="0">
                <a:ea typeface="ヒラギノ角ゴ Pro W3" pitchFamily="1" charset="-128"/>
              </a:rPr>
              <a:t>To this webinar:</a:t>
            </a:r>
          </a:p>
          <a:p>
            <a:pPr algn="ctr" eaLnBrk="1" hangingPunct="1">
              <a:lnSpc>
                <a:spcPct val="90000"/>
              </a:lnSpc>
              <a:buFontTx/>
              <a:buNone/>
            </a:pPr>
            <a:r>
              <a:rPr lang="en-US" sz="3200" b="1" i="1" smtClean="0">
                <a:solidFill>
                  <a:schemeClr val="accent2"/>
                </a:solidFill>
              </a:rPr>
              <a:t>IPC &amp; the PATENTSCOPE search system</a:t>
            </a:r>
            <a:endParaRPr lang="en-US" sz="3200" smtClean="0"/>
          </a:p>
        </p:txBody>
      </p:sp>
      <p:graphicFrame>
        <p:nvGraphicFramePr>
          <p:cNvPr id="5124" name="Object 4"/>
          <p:cNvGraphicFramePr>
            <a:graphicFrameLocks noChangeAspect="1"/>
          </p:cNvGraphicFramePr>
          <p:nvPr>
            <p:ph sz="quarter" idx="2"/>
          </p:nvPr>
        </p:nvGraphicFramePr>
        <p:xfrm>
          <a:off x="7092950" y="5373688"/>
          <a:ext cx="603250" cy="863600"/>
        </p:xfrm>
        <a:graphic>
          <a:graphicData uri="http://schemas.openxmlformats.org/presentationml/2006/ole">
            <mc:AlternateContent xmlns:mc="http://schemas.openxmlformats.org/markup-compatibility/2006">
              <mc:Choice xmlns:v="urn:schemas-microsoft-com:vml" Requires="v">
                <p:oleObj spid="_x0000_s4098" r:id="rId5" imgW="1638095" imgH="2349206" progId="">
                  <p:embed/>
                </p:oleObj>
              </mc:Choice>
              <mc:Fallback>
                <p:oleObj r:id="rId5" imgW="1638095" imgH="234920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5373688"/>
                        <a:ext cx="6032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96020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92275" y="476250"/>
            <a:ext cx="5441950" cy="5865813"/>
          </a:xfrm>
        </p:spPr>
      </p:pic>
      <p:sp>
        <p:nvSpPr>
          <p:cNvPr id="6147" name="AutoShape 3"/>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1491009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Questions/concerns</a:t>
            </a:r>
          </a:p>
        </p:txBody>
      </p:sp>
      <p:sp>
        <p:nvSpPr>
          <p:cNvPr id="7171" name="Rectangle 3"/>
          <p:cNvSpPr>
            <a:spLocks noGrp="1" noChangeArrowheads="1"/>
          </p:cNvSpPr>
          <p:nvPr>
            <p:ph type="body" idx="1"/>
          </p:nvPr>
        </p:nvSpPr>
        <p:spPr>
          <a:xfrm>
            <a:off x="539750" y="2505075"/>
            <a:ext cx="8229600" cy="4352925"/>
          </a:xfrm>
        </p:spPr>
        <p:txBody>
          <a:bodyPr/>
          <a:lstStyle/>
          <a:p>
            <a:pPr eaLnBrk="1" hangingPunct="1">
              <a:buFontTx/>
              <a:buNone/>
            </a:pPr>
            <a:r>
              <a:rPr lang="en-US" sz="5400" b="1" smtClean="0">
                <a:solidFill>
                  <a:srgbClr val="0033CC"/>
                </a:solidFill>
              </a:rPr>
              <a:t>patentscope@wipo.int</a:t>
            </a:r>
          </a:p>
        </p:txBody>
      </p:sp>
    </p:spTree>
    <p:extLst>
      <p:ext uri="{BB962C8B-B14F-4D97-AF65-F5344CB8AC3E}">
        <p14:creationId xmlns:p14="http://schemas.microsoft.com/office/powerpoint/2010/main" val="336561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427538" y="620713"/>
            <a:ext cx="2303462" cy="1143000"/>
          </a:xfrm>
        </p:spPr>
        <p:txBody>
          <a:bodyPr/>
          <a:lstStyle/>
          <a:p>
            <a:pPr eaLnBrk="1" hangingPunct="1"/>
            <a:r>
              <a:rPr lang="en-US" smtClean="0"/>
              <a:t>Today</a:t>
            </a:r>
          </a:p>
        </p:txBody>
      </p:sp>
      <p:sp>
        <p:nvSpPr>
          <p:cNvPr id="17411" name="Rectangle 3"/>
          <p:cNvSpPr>
            <a:spLocks noGrp="1" noChangeArrowheads="1"/>
          </p:cNvSpPr>
          <p:nvPr>
            <p:ph type="body" idx="1"/>
          </p:nvPr>
        </p:nvSpPr>
        <p:spPr>
          <a:xfrm>
            <a:off x="323850" y="3284538"/>
            <a:ext cx="8229600" cy="4352925"/>
          </a:xfrm>
        </p:spPr>
        <p:txBody>
          <a:bodyPr/>
          <a:lstStyle/>
          <a:p>
            <a:pPr eaLnBrk="1" hangingPunct="1"/>
            <a:r>
              <a:rPr lang="en-US" smtClean="0"/>
              <a:t>Focus on the IPC in the PATENTSCOPE search system:</a:t>
            </a:r>
          </a:p>
          <a:p>
            <a:pPr eaLnBrk="1" hangingPunct="1">
              <a:buFontTx/>
              <a:buNone/>
            </a:pPr>
            <a:endParaRPr lang="en-US" smtClean="0"/>
          </a:p>
          <a:p>
            <a:pPr lvl="1" eaLnBrk="1" hangingPunct="1"/>
            <a:r>
              <a:rPr lang="en-US" smtClean="0"/>
              <a:t>Presentation of the IPC</a:t>
            </a:r>
          </a:p>
          <a:p>
            <a:pPr lvl="1" eaLnBrk="1" hangingPunct="1"/>
            <a:r>
              <a:rPr lang="en-US" smtClean="0"/>
              <a:t>IPC in action</a:t>
            </a:r>
          </a:p>
          <a:p>
            <a:pPr lvl="1" eaLnBrk="1" hangingPunct="1"/>
            <a:r>
              <a:rPr lang="fr-CH" smtClean="0"/>
              <a:t>Q &amp; A session</a:t>
            </a:r>
            <a:endParaRPr lang="en-US" smtClean="0"/>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346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entr" presetSubtype="0" fill="hold" nodeType="clickEffect">
                                  <p:stCondLst>
                                    <p:cond delay="0"/>
                                  </p:stCondLst>
                                  <p:iterate type="lt">
                                    <p:tmPct val="10000"/>
                                  </p:iterate>
                                  <p:childTnLst>
                                    <p:set>
                                      <p:cBhvr>
                                        <p:cTn id="10" dur="1" fill="hold">
                                          <p:stCondLst>
                                            <p:cond delay="0"/>
                                          </p:stCondLst>
                                        </p:cTn>
                                        <p:tgtEl>
                                          <p:spTgt spid="17411">
                                            <p:txEl>
                                              <p:pRg st="2" end="2"/>
                                            </p:txEl>
                                          </p:spTgt>
                                        </p:tgtEl>
                                        <p:attrNameLst>
                                          <p:attrName>style.visibility</p:attrName>
                                        </p:attrNameLst>
                                      </p:cBhvr>
                                      <p:to>
                                        <p:strVal val="visible"/>
                                      </p:to>
                                    </p:set>
                                    <p:anim by="(-#ppt_w*2)" calcmode="lin" valueType="num">
                                      <p:cBhvr rctx="PPT">
                                        <p:cTn id="11" dur="500" autoRev="1" fill="hold">
                                          <p:stCondLst>
                                            <p:cond delay="0"/>
                                          </p:stCondLst>
                                        </p:cTn>
                                        <p:tgtEl>
                                          <p:spTgt spid="17411">
                                            <p:txEl>
                                              <p:pRg st="2" end="2"/>
                                            </p:txEl>
                                          </p:spTgt>
                                        </p:tgtEl>
                                        <p:attrNameLst>
                                          <p:attrName>ppt_w</p:attrName>
                                        </p:attrNameLst>
                                      </p:cBhvr>
                                    </p:anim>
                                    <p:anim by="(#ppt_w*0.50)" calcmode="lin" valueType="num">
                                      <p:cBhvr>
                                        <p:cTn id="12" dur="500" decel="50000" autoRev="1" fill="hold">
                                          <p:stCondLst>
                                            <p:cond delay="0"/>
                                          </p:stCondLst>
                                        </p:cTn>
                                        <p:tgtEl>
                                          <p:spTgt spid="17411">
                                            <p:txEl>
                                              <p:pRg st="2" end="2"/>
                                            </p:txEl>
                                          </p:spTgt>
                                        </p:tgtEl>
                                        <p:attrNameLst>
                                          <p:attrName>ppt_x</p:attrName>
                                        </p:attrNameLst>
                                      </p:cBhvr>
                                    </p:anim>
                                    <p:anim from="(-#ppt_h/2)" to="(#ppt_y)" calcmode="lin" valueType="num">
                                      <p:cBhvr>
                                        <p:cTn id="13" dur="1000" fill="hold">
                                          <p:stCondLst>
                                            <p:cond delay="0"/>
                                          </p:stCondLst>
                                        </p:cTn>
                                        <p:tgtEl>
                                          <p:spTgt spid="17411">
                                            <p:txEl>
                                              <p:pRg st="2" end="2"/>
                                            </p:txEl>
                                          </p:spTgt>
                                        </p:tgtEl>
                                        <p:attrNameLst>
                                          <p:attrName>ppt_y</p:attrName>
                                        </p:attrNameLst>
                                      </p:cBhvr>
                                    </p:anim>
                                    <p:animRot by="21600000">
                                      <p:cBhvr>
                                        <p:cTn id="14" dur="1000" fill="hold">
                                          <p:stCondLst>
                                            <p:cond delay="0"/>
                                          </p:stCondLst>
                                        </p:cTn>
                                        <p:tgtEl>
                                          <p:spTgt spid="17411">
                                            <p:txEl>
                                              <p:pRg st="2" end="2"/>
                                            </p:txEl>
                                          </p:spTgt>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17411">
                                            <p:txEl>
                                              <p:pRg st="3" end="3"/>
                                            </p:txEl>
                                          </p:spTgt>
                                        </p:tgtEl>
                                        <p:attrNameLst>
                                          <p:attrName>style.visibility</p:attrName>
                                        </p:attrNameLst>
                                      </p:cBhvr>
                                      <p:to>
                                        <p:strVal val="visible"/>
                                      </p:to>
                                    </p:set>
                                    <p:anim by="(-#ppt_w*2)" calcmode="lin" valueType="num">
                                      <p:cBhvr rctx="PPT">
                                        <p:cTn id="19" dur="500" autoRev="1" fill="hold">
                                          <p:stCondLst>
                                            <p:cond delay="0"/>
                                          </p:stCondLst>
                                        </p:cTn>
                                        <p:tgtEl>
                                          <p:spTgt spid="17411">
                                            <p:txEl>
                                              <p:pRg st="3" end="3"/>
                                            </p:txEl>
                                          </p:spTgt>
                                        </p:tgtEl>
                                        <p:attrNameLst>
                                          <p:attrName>ppt_w</p:attrName>
                                        </p:attrNameLst>
                                      </p:cBhvr>
                                    </p:anim>
                                    <p:anim by="(#ppt_w*0.50)" calcmode="lin" valueType="num">
                                      <p:cBhvr>
                                        <p:cTn id="20" dur="500" decel="50000" autoRev="1" fill="hold">
                                          <p:stCondLst>
                                            <p:cond delay="0"/>
                                          </p:stCondLst>
                                        </p:cTn>
                                        <p:tgtEl>
                                          <p:spTgt spid="17411">
                                            <p:txEl>
                                              <p:pRg st="3" end="3"/>
                                            </p:txEl>
                                          </p:spTgt>
                                        </p:tgtEl>
                                        <p:attrNameLst>
                                          <p:attrName>ppt_x</p:attrName>
                                        </p:attrNameLst>
                                      </p:cBhvr>
                                    </p:anim>
                                    <p:anim from="(-#ppt_h/2)" to="(#ppt_y)" calcmode="lin" valueType="num">
                                      <p:cBhvr>
                                        <p:cTn id="21" dur="1000" fill="hold">
                                          <p:stCondLst>
                                            <p:cond delay="0"/>
                                          </p:stCondLst>
                                        </p:cTn>
                                        <p:tgtEl>
                                          <p:spTgt spid="17411">
                                            <p:txEl>
                                              <p:pRg st="3" end="3"/>
                                            </p:txEl>
                                          </p:spTgt>
                                        </p:tgtEl>
                                        <p:attrNameLst>
                                          <p:attrName>ppt_y</p:attrName>
                                        </p:attrNameLst>
                                      </p:cBhvr>
                                    </p:anim>
                                    <p:animRot by="21600000">
                                      <p:cBhvr>
                                        <p:cTn id="22" dur="1000" fill="hold">
                                          <p:stCondLst>
                                            <p:cond delay="0"/>
                                          </p:stCondLst>
                                        </p:cTn>
                                        <p:tgtEl>
                                          <p:spTgt spid="17411">
                                            <p:txEl>
                                              <p:pRg st="3" end="3"/>
                                            </p:txEl>
                                          </p:spTgt>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 by="(-#ppt_w*2)" calcmode="lin" valueType="num">
                                      <p:cBhvr rctx="PPT">
                                        <p:cTn id="27" dur="500" autoRev="1" fill="hold">
                                          <p:stCondLst>
                                            <p:cond delay="0"/>
                                          </p:stCondLst>
                                        </p:cTn>
                                        <p:tgtEl>
                                          <p:spTgt spid="17411">
                                            <p:txEl>
                                              <p:pRg st="4" end="4"/>
                                            </p:txEl>
                                          </p:spTgt>
                                        </p:tgtEl>
                                        <p:attrNameLst>
                                          <p:attrName>ppt_w</p:attrName>
                                        </p:attrNameLst>
                                      </p:cBhvr>
                                    </p:anim>
                                    <p:anim by="(#ppt_w*0.50)" calcmode="lin" valueType="num">
                                      <p:cBhvr>
                                        <p:cTn id="28" dur="500" decel="50000" autoRev="1" fill="hold">
                                          <p:stCondLst>
                                            <p:cond delay="0"/>
                                          </p:stCondLst>
                                        </p:cTn>
                                        <p:tgtEl>
                                          <p:spTgt spid="17411">
                                            <p:txEl>
                                              <p:pRg st="4" end="4"/>
                                            </p:txEl>
                                          </p:spTgt>
                                        </p:tgtEl>
                                        <p:attrNameLst>
                                          <p:attrName>ppt_x</p:attrName>
                                        </p:attrNameLst>
                                      </p:cBhvr>
                                    </p:anim>
                                    <p:anim from="(-#ppt_h/2)" to="(#ppt_y)" calcmode="lin" valueType="num">
                                      <p:cBhvr>
                                        <p:cTn id="29" dur="1000" fill="hold">
                                          <p:stCondLst>
                                            <p:cond delay="0"/>
                                          </p:stCondLst>
                                        </p:cTn>
                                        <p:tgtEl>
                                          <p:spTgt spid="17411">
                                            <p:txEl>
                                              <p:pRg st="4" end="4"/>
                                            </p:txEl>
                                          </p:spTgt>
                                        </p:tgtEl>
                                        <p:attrNameLst>
                                          <p:attrName>ppt_y</p:attrName>
                                        </p:attrNameLst>
                                      </p:cBhvr>
                                    </p:anim>
                                    <p:animRot by="21600000">
                                      <p:cBhvr>
                                        <p:cTn id="30" dur="1000" fill="hold">
                                          <p:stCondLst>
                                            <p:cond delay="0"/>
                                          </p:stCondLst>
                                        </p:cTn>
                                        <p:tgtEl>
                                          <p:spTgt spid="17411">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What is IPC?</a:t>
            </a:r>
          </a:p>
        </p:txBody>
      </p:sp>
      <p:sp>
        <p:nvSpPr>
          <p:cNvPr id="9219" name="Rectangle 3"/>
          <p:cNvSpPr>
            <a:spLocks noGrp="1" noChangeArrowheads="1"/>
          </p:cNvSpPr>
          <p:nvPr>
            <p:ph type="body" idx="1"/>
          </p:nvPr>
        </p:nvSpPr>
        <p:spPr>
          <a:xfrm>
            <a:off x="179388" y="1341438"/>
            <a:ext cx="8929687" cy="1079500"/>
          </a:xfrm>
        </p:spPr>
        <p:txBody>
          <a:bodyPr>
            <a:normAutofit fontScale="70000" lnSpcReduction="20000"/>
          </a:bodyPr>
          <a:lstStyle/>
          <a:p>
            <a:pPr eaLnBrk="1" hangingPunct="1">
              <a:buFontTx/>
              <a:buNone/>
              <a:defRPr/>
            </a:pPr>
            <a:r>
              <a:rPr lang="en-US" dirty="0" smtClean="0"/>
              <a:t>International Patent Classification</a:t>
            </a:r>
          </a:p>
          <a:p>
            <a:pPr marL="0" indent="0" eaLnBrk="1" hangingPunct="1">
              <a:buFontTx/>
              <a:buNone/>
              <a:defRPr/>
            </a:pPr>
            <a:r>
              <a:rPr lang="en-US" dirty="0" smtClean="0"/>
              <a:t>Codes are assigned in order to classify technical subject matter, mainly patent literature</a:t>
            </a:r>
          </a:p>
          <a:p>
            <a:pPr eaLnBrk="1" hangingPunct="1">
              <a:buFontTx/>
              <a:buNone/>
              <a:defRPr/>
            </a:pPr>
            <a:endParaRPr lang="en-US" dirty="0" smtClean="0"/>
          </a:p>
          <a:p>
            <a:pPr eaLnBrk="1" hangingPunct="1">
              <a:buFontTx/>
              <a:buNone/>
              <a:defRPr/>
            </a:pPr>
            <a:endParaRPr lang="en-US" dirty="0"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6096000"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5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D293155-1D28-4A1C-8309-7F846F10BEB1}" type="slidenum">
              <a:rPr lang="ja-JP" altLang="en-US" sz="1400" smtClean="0">
                <a:latin typeface="Times" charset="0"/>
                <a:ea typeface="ＭＳ Ｐゴシック" pitchFamily="34" charset="-128"/>
              </a:rPr>
              <a:pPr eaLnBrk="1" hangingPunct="1"/>
              <a:t>56</a:t>
            </a:fld>
            <a:endParaRPr lang="en-US" altLang="ja-JP" sz="1400" smtClean="0">
              <a:latin typeface="Times" charset="0"/>
              <a:ea typeface="ＭＳ Ｐゴシック" pitchFamily="34" charset="-128"/>
            </a:endParaRPr>
          </a:p>
        </p:txBody>
      </p:sp>
      <p:sp>
        <p:nvSpPr>
          <p:cNvPr id="10243" name="Rectangle 2"/>
          <p:cNvSpPr>
            <a:spLocks noGrp="1" noChangeArrowheads="1"/>
          </p:cNvSpPr>
          <p:nvPr>
            <p:ph type="title"/>
          </p:nvPr>
        </p:nvSpPr>
        <p:spPr>
          <a:xfrm>
            <a:off x="457200" y="620713"/>
            <a:ext cx="6707188" cy="647700"/>
          </a:xfrm>
        </p:spPr>
        <p:txBody>
          <a:bodyPr/>
          <a:lstStyle/>
          <a:p>
            <a:pPr eaLnBrk="1" hangingPunct="1"/>
            <a:r>
              <a:rPr lang="en-GB" altLang="ja-JP" sz="3200" smtClean="0">
                <a:ea typeface="ＭＳ Ｐゴシック" pitchFamily="34" charset="-128"/>
              </a:rPr>
              <a:t>What is classified?</a:t>
            </a:r>
          </a:p>
        </p:txBody>
      </p:sp>
      <p:sp>
        <p:nvSpPr>
          <p:cNvPr id="10244" name="Text Box 3"/>
          <p:cNvSpPr txBox="1">
            <a:spLocks noChangeArrowheads="1"/>
          </p:cNvSpPr>
          <p:nvPr/>
        </p:nvSpPr>
        <p:spPr bwMode="auto">
          <a:xfrm>
            <a:off x="280988" y="1628775"/>
            <a:ext cx="351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de-DE" altLang="ja-JP">
                <a:ea typeface="ＭＳ Ｐゴシック" pitchFamily="34" charset="-128"/>
              </a:rPr>
              <a:t> </a:t>
            </a:r>
            <a:r>
              <a:rPr lang="ja-JP" altLang="en-US">
                <a:solidFill>
                  <a:srgbClr val="0000FF"/>
                </a:solidFill>
                <a:latin typeface="Times New Roman" pitchFamily="18" charset="0"/>
                <a:ea typeface="ＭＳ Ｐゴシック" pitchFamily="34" charset="-128"/>
              </a:rPr>
              <a:t>►</a:t>
            </a:r>
            <a:r>
              <a:rPr lang="ja-JP" altLang="en-US">
                <a:latin typeface="Times New Roman" pitchFamily="18" charset="0"/>
                <a:ea typeface="ＭＳ Ｐゴシック" pitchFamily="34" charset="-128"/>
              </a:rPr>
              <a:t> </a:t>
            </a:r>
            <a:r>
              <a:rPr lang="de-DE" altLang="ja-JP">
                <a:ea typeface="ＭＳ Ｐゴシック" pitchFamily="34" charset="-128"/>
              </a:rPr>
              <a:t>2 types of information</a:t>
            </a:r>
          </a:p>
        </p:txBody>
      </p:sp>
      <p:sp>
        <p:nvSpPr>
          <p:cNvPr id="10245" name="Text Box 4"/>
          <p:cNvSpPr txBox="1">
            <a:spLocks noChangeArrowheads="1"/>
          </p:cNvSpPr>
          <p:nvPr/>
        </p:nvSpPr>
        <p:spPr bwMode="auto">
          <a:xfrm>
            <a:off x="1055688" y="2312988"/>
            <a:ext cx="72532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de-DE" altLang="ja-JP" b="1">
                <a:solidFill>
                  <a:schemeClr val="accent2"/>
                </a:solidFill>
                <a:ea typeface="ＭＳ Ｐゴシック" pitchFamily="34" charset="-128"/>
              </a:rPr>
              <a:t>1. Invention information</a:t>
            </a:r>
            <a:r>
              <a:rPr lang="de-DE" altLang="ja-JP">
                <a:solidFill>
                  <a:schemeClr val="accent1"/>
                </a:solidFill>
                <a:ea typeface="ＭＳ Ｐゴシック" pitchFamily="34" charset="-128"/>
              </a:rPr>
              <a:t>:</a:t>
            </a:r>
            <a:endParaRPr lang="de-DE" altLang="ja-JP">
              <a:ea typeface="ＭＳ Ｐゴシック" pitchFamily="34" charset="-128"/>
            </a:endParaRPr>
          </a:p>
          <a:p>
            <a:pPr eaLnBrk="1" hangingPunct="1"/>
            <a:r>
              <a:rPr lang="de-DE" altLang="ja-JP">
                <a:ea typeface="ＭＳ Ｐゴシック" pitchFamily="34" charset="-128"/>
              </a:rPr>
              <a:t>	Technical information worth granting a patent</a:t>
            </a:r>
          </a:p>
          <a:p>
            <a:pPr eaLnBrk="1" hangingPunct="1"/>
            <a:endParaRPr lang="de-DE" altLang="ja-JP">
              <a:ea typeface="ＭＳ Ｐゴシック" pitchFamily="34" charset="-128"/>
            </a:endParaRPr>
          </a:p>
          <a:p>
            <a:pPr eaLnBrk="1" hangingPunct="1"/>
            <a:r>
              <a:rPr lang="de-DE" altLang="ja-JP" b="1">
                <a:solidFill>
                  <a:schemeClr val="accent2"/>
                </a:solidFill>
                <a:ea typeface="ＭＳ Ｐゴシック" pitchFamily="34" charset="-128"/>
              </a:rPr>
              <a:t>2. Additional information</a:t>
            </a:r>
            <a:r>
              <a:rPr lang="de-DE" altLang="ja-JP">
                <a:solidFill>
                  <a:schemeClr val="accent1"/>
                </a:solidFill>
                <a:ea typeface="ＭＳ Ｐゴシック" pitchFamily="34" charset="-128"/>
              </a:rPr>
              <a:t>:</a:t>
            </a:r>
            <a:endParaRPr lang="de-DE" altLang="ja-JP">
              <a:ea typeface="ＭＳ Ｐゴシック" pitchFamily="34" charset="-128"/>
            </a:endParaRPr>
          </a:p>
          <a:p>
            <a:pPr eaLnBrk="1" hangingPunct="1"/>
            <a:r>
              <a:rPr lang="de-DE" altLang="ja-JP">
                <a:ea typeface="ＭＳ Ｐゴシック" pitchFamily="34" charset="-128"/>
              </a:rPr>
              <a:t>	Supplementary non-invention information</a:t>
            </a:r>
          </a:p>
          <a:p>
            <a:pPr eaLnBrk="1" hangingPunct="1"/>
            <a:r>
              <a:rPr lang="de-DE" altLang="ja-JP">
                <a:ea typeface="ＭＳ Ｐゴシック" pitchFamily="34" charset="-128"/>
              </a:rPr>
              <a:t>	the classifier/examiner considers interesting</a:t>
            </a:r>
          </a:p>
          <a:p>
            <a:pPr eaLnBrk="1" hangingPunct="1"/>
            <a:endParaRPr lang="de-DE" altLang="ja-JP">
              <a:ea typeface="ＭＳ Ｐゴシック" pitchFamily="34" charset="-128"/>
            </a:endParaRPr>
          </a:p>
        </p:txBody>
      </p:sp>
      <p:sp>
        <p:nvSpPr>
          <p:cNvPr id="10246" name="Text Box 5"/>
          <p:cNvSpPr txBox="1">
            <a:spLocks noChangeArrowheads="1"/>
          </p:cNvSpPr>
          <p:nvPr/>
        </p:nvSpPr>
        <p:spPr bwMode="auto">
          <a:xfrm>
            <a:off x="4852988" y="5516563"/>
            <a:ext cx="39909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de-DE" altLang="ja-JP">
                <a:ea typeface="ＭＳ Ｐゴシック" pitchFamily="34" charset="-128"/>
              </a:rPr>
              <a:t>&gt; discretionary classification</a:t>
            </a:r>
            <a:endParaRPr lang="de-DE" altLang="ja-JP">
              <a:solidFill>
                <a:schemeClr val="accent1"/>
              </a:solidFill>
              <a:ea typeface="ＭＳ Ｐゴシック" pitchFamily="34" charset="-128"/>
            </a:endParaRPr>
          </a:p>
        </p:txBody>
      </p:sp>
      <p:sp>
        <p:nvSpPr>
          <p:cNvPr id="10247" name="Text Box 6"/>
          <p:cNvSpPr txBox="1">
            <a:spLocks noChangeArrowheads="1"/>
          </p:cNvSpPr>
          <p:nvPr/>
        </p:nvSpPr>
        <p:spPr bwMode="auto">
          <a:xfrm>
            <a:off x="4924425" y="3403600"/>
            <a:ext cx="35845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de-DE" altLang="ja-JP">
                <a:ea typeface="ＭＳ Ｐゴシック" pitchFamily="34" charset="-128"/>
              </a:rPr>
              <a:t>&gt; obligatory classification</a:t>
            </a:r>
          </a:p>
        </p:txBody>
      </p:sp>
    </p:spTree>
    <p:extLst>
      <p:ext uri="{BB962C8B-B14F-4D97-AF65-F5344CB8AC3E}">
        <p14:creationId xmlns:p14="http://schemas.microsoft.com/office/powerpoint/2010/main" val="42554480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idx="4294967295"/>
          </p:nvPr>
        </p:nvSpPr>
        <p:spPr>
          <a:xfrm>
            <a:off x="457200" y="549275"/>
            <a:ext cx="6707188" cy="576263"/>
          </a:xfrm>
        </p:spPr>
        <p:txBody>
          <a:bodyPr>
            <a:normAutofit fontScale="90000"/>
          </a:bodyPr>
          <a:lstStyle/>
          <a:p>
            <a:r>
              <a:rPr kumimoji="1" lang="en-US" altLang="ja-JP" smtClean="0">
                <a:ea typeface="ＭＳ Ｐゴシック" pitchFamily="34" charset="-128"/>
              </a:rPr>
              <a:t>Example</a:t>
            </a:r>
            <a:endParaRPr kumimoji="1" lang="ja-JP" altLang="en-US" smtClean="0">
              <a:ea typeface="ＭＳ Ｐゴシック" pitchFamily="34" charset="-128"/>
            </a:endParaRPr>
          </a:p>
        </p:txBody>
      </p:sp>
      <p:sp>
        <p:nvSpPr>
          <p:cNvPr id="11267" name="スライド番号プレースホルダー 2"/>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8F6E1FEB-A6AE-479D-B407-ADD87289DF78}" type="slidenum">
              <a:rPr lang="ja-JP" altLang="en-US" sz="1400">
                <a:latin typeface="Times" charset="0"/>
                <a:ea typeface="ＭＳ Ｐゴシック" pitchFamily="34" charset="-128"/>
              </a:rPr>
              <a:pPr algn="r" eaLnBrk="1" hangingPunct="1"/>
              <a:t>57</a:t>
            </a:fld>
            <a:endParaRPr lang="en-US" altLang="ja-JP" sz="1400">
              <a:latin typeface="Times" charset="0"/>
              <a:ea typeface="ＭＳ Ｐゴシック" pitchFamily="34" charset="-128"/>
            </a:endParaRPr>
          </a:p>
        </p:txBody>
      </p:sp>
      <p:sp>
        <p:nvSpPr>
          <p:cNvPr id="110596" name="Rectangle 9"/>
          <p:cNvSpPr txBox="1">
            <a:spLocks noChangeArrowheads="1"/>
          </p:cNvSpPr>
          <p:nvPr/>
        </p:nvSpPr>
        <p:spPr bwMode="auto">
          <a:xfrm>
            <a:off x="395288" y="1341438"/>
            <a:ext cx="72723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3600" b="1">
                <a:solidFill>
                  <a:schemeClr val="tx2"/>
                </a:solidFill>
                <a:latin typeface="Arial" pitchFamily="34" charset="0"/>
                <a:cs typeface="Arial" pitchFamily="34" charset="0"/>
              </a:defRPr>
            </a:lvl1pPr>
            <a:lvl2pPr marL="354013">
              <a:defRPr sz="3600" b="1">
                <a:solidFill>
                  <a:schemeClr val="tx2"/>
                </a:solidFill>
                <a:latin typeface="Arial" pitchFamily="34" charset="0"/>
                <a:cs typeface="Arial" pitchFamily="34" charset="0"/>
              </a:defRPr>
            </a:lvl2pPr>
            <a:lvl3pPr marL="1143000" indent="-228600">
              <a:defRPr sz="3600" b="1">
                <a:solidFill>
                  <a:schemeClr val="tx2"/>
                </a:solidFill>
                <a:latin typeface="Arial" pitchFamily="34" charset="0"/>
                <a:cs typeface="Arial" pitchFamily="34" charset="0"/>
              </a:defRPr>
            </a:lvl3pPr>
            <a:lvl4pPr marL="1600200" indent="-228600">
              <a:defRPr sz="3600" b="1">
                <a:solidFill>
                  <a:schemeClr val="tx2"/>
                </a:solidFill>
                <a:latin typeface="Arial" pitchFamily="34" charset="0"/>
                <a:cs typeface="Arial" pitchFamily="34" charset="0"/>
              </a:defRPr>
            </a:lvl4pPr>
            <a:lvl5pPr marL="2057400" indent="-228600">
              <a:defRPr sz="3600" b="1">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3600" b="1">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3600" b="1">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3600" b="1">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3600" b="1">
                <a:solidFill>
                  <a:schemeClr val="tx2"/>
                </a:solidFill>
                <a:latin typeface="Arial" pitchFamily="34" charset="0"/>
                <a:cs typeface="Arial" pitchFamily="34" charset="0"/>
              </a:defRPr>
            </a:lvl9pPr>
          </a:lstStyle>
          <a:p>
            <a:pPr>
              <a:spcBef>
                <a:spcPct val="20000"/>
              </a:spcBef>
              <a:defRPr/>
            </a:pPr>
            <a:r>
              <a:rPr lang="en-GB" altLang="ja-JP" sz="2400" dirty="0" smtClean="0">
                <a:solidFill>
                  <a:schemeClr val="tx1"/>
                </a:solidFill>
                <a:ea typeface="ＭＳ Ｐゴシック" pitchFamily="34" charset="-128"/>
              </a:rPr>
              <a:t>A metal rod wine rack (Training Example:M5)</a:t>
            </a:r>
          </a:p>
          <a:p>
            <a:pPr marL="0" indent="0">
              <a:defRPr/>
            </a:pPr>
            <a:r>
              <a:rPr lang="en-US" altLang="ja-JP" sz="2200" b="0" dirty="0" smtClean="0">
                <a:solidFill>
                  <a:schemeClr val="tx1"/>
                </a:solidFill>
                <a:ea typeface="ＭＳ Ｐゴシック" pitchFamily="34" charset="-128"/>
              </a:rPr>
              <a:t>1.Invention Information</a:t>
            </a:r>
          </a:p>
          <a:p>
            <a:pPr>
              <a:defRPr/>
            </a:pPr>
            <a:r>
              <a:rPr lang="en-US" altLang="ja-JP" sz="2200" b="0" dirty="0" smtClean="0">
                <a:solidFill>
                  <a:schemeClr val="tx1"/>
                </a:solidFill>
                <a:ea typeface="ＭＳ Ｐゴシック" pitchFamily="34" charset="-128"/>
              </a:rPr>
              <a:t>	 A wine rack which is easily dismantled (claim)</a:t>
            </a:r>
          </a:p>
          <a:p>
            <a:pPr marL="0" indent="0">
              <a:defRPr/>
            </a:pPr>
            <a:r>
              <a:rPr lang="en-US" altLang="ja-JP" sz="2200" b="0" dirty="0" smtClean="0">
                <a:solidFill>
                  <a:schemeClr val="tx1"/>
                </a:solidFill>
                <a:ea typeface="ＭＳ Ｐゴシック" pitchFamily="34" charset="-128"/>
              </a:rPr>
              <a:t>2.Additional Information</a:t>
            </a:r>
          </a:p>
          <a:p>
            <a:pPr>
              <a:defRPr/>
            </a:pPr>
            <a:r>
              <a:rPr lang="en-US" altLang="ja-JP" sz="2200" b="0" dirty="0" smtClean="0">
                <a:solidFill>
                  <a:schemeClr val="tx1"/>
                </a:solidFill>
                <a:ea typeface="ＭＳ Ｐゴシック" pitchFamily="34" charset="-128"/>
              </a:rPr>
              <a:t>	 A rigid wine rack made of “wire”</a:t>
            </a:r>
          </a:p>
          <a:p>
            <a:pPr>
              <a:defRPr/>
            </a:pPr>
            <a:r>
              <a:rPr lang="en-US" altLang="ja-JP" sz="2000" b="0" dirty="0" smtClean="0">
                <a:solidFill>
                  <a:schemeClr val="tx1"/>
                </a:solidFill>
                <a:ea typeface="ＭＳ Ｐゴシック" pitchFamily="34" charset="-128"/>
              </a:rPr>
              <a:t> </a:t>
            </a:r>
          </a:p>
          <a:p>
            <a:pPr>
              <a:defRPr/>
            </a:pPr>
            <a:r>
              <a:rPr lang="en-US" altLang="ja-JP" sz="2000" b="0" dirty="0" smtClean="0">
                <a:solidFill>
                  <a:schemeClr val="tx1"/>
                </a:solidFill>
                <a:latin typeface="Times New Roman" pitchFamily="18" charset="0"/>
                <a:ea typeface="ＭＳ Ｐゴシック" pitchFamily="34" charset="-128"/>
              </a:rPr>
              <a:t>Int. Cl.</a:t>
            </a:r>
          </a:p>
          <a:p>
            <a:pPr>
              <a:defRPr/>
            </a:pPr>
            <a:r>
              <a:rPr lang="en-US" altLang="ja-JP" sz="2000" i="1" dirty="0" smtClean="0">
                <a:solidFill>
                  <a:schemeClr val="tx1"/>
                </a:solidFill>
                <a:latin typeface="Times New Roman" pitchFamily="18" charset="0"/>
                <a:ea typeface="ＭＳ Ｐゴシック" pitchFamily="34" charset="-128"/>
              </a:rPr>
              <a:t> A47B 73/00 (2006.01)</a:t>
            </a:r>
          </a:p>
          <a:p>
            <a:pPr>
              <a:defRPr/>
            </a:pPr>
            <a:r>
              <a:rPr lang="en-US" altLang="ja-JP" sz="2000" i="1" dirty="0" smtClean="0">
                <a:solidFill>
                  <a:schemeClr val="tx1"/>
                </a:solidFill>
                <a:latin typeface="Times New Roman" pitchFamily="18" charset="0"/>
                <a:ea typeface="ＭＳ Ｐゴシック" pitchFamily="34" charset="-128"/>
              </a:rPr>
              <a:t> A47B 47/02 (2006.01)</a:t>
            </a:r>
          </a:p>
          <a:p>
            <a:pPr>
              <a:defRPr/>
            </a:pPr>
            <a:r>
              <a:rPr lang="en-US" altLang="ja-JP" sz="2000" b="0" i="1" dirty="0" smtClean="0">
                <a:solidFill>
                  <a:schemeClr val="tx1"/>
                </a:solidFill>
                <a:latin typeface="Times New Roman" pitchFamily="18" charset="0"/>
                <a:ea typeface="ＭＳ Ｐゴシック" pitchFamily="34" charset="-128"/>
              </a:rPr>
              <a:t> A47B 55/02 (2006.01)</a:t>
            </a:r>
          </a:p>
        </p:txBody>
      </p:sp>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075" y="2732088"/>
            <a:ext cx="2501900" cy="3144837"/>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3810000"/>
            <a:ext cx="2592387" cy="3048000"/>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696388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r-CH" smtClean="0"/>
              <a:t>The IPC serves as a</a:t>
            </a:r>
            <a:endParaRPr lang="en-US" smtClean="0"/>
          </a:p>
        </p:txBody>
      </p:sp>
      <p:sp>
        <p:nvSpPr>
          <p:cNvPr id="12291" name="Content Placeholder 2"/>
          <p:cNvSpPr>
            <a:spLocks noGrp="1"/>
          </p:cNvSpPr>
          <p:nvPr>
            <p:ph idx="1"/>
          </p:nvPr>
        </p:nvSpPr>
        <p:spPr/>
        <p:txBody>
          <a:bodyPr>
            <a:normAutofit fontScale="92500" lnSpcReduction="20000"/>
          </a:bodyPr>
          <a:lstStyle/>
          <a:p>
            <a:pPr eaLnBrk="1" hangingPunct="1"/>
            <a:r>
              <a:rPr lang="en-GB" smtClean="0"/>
              <a:t>instrument for the orderly arrangement of patent documents in order to facilitate access to the technological and legal information contained therein;</a:t>
            </a:r>
            <a:endParaRPr lang="en-US" smtClean="0"/>
          </a:p>
          <a:p>
            <a:pPr eaLnBrk="1" hangingPunct="1"/>
            <a:r>
              <a:rPr lang="en-GB" smtClean="0"/>
              <a:t>basis for selective dissemination of information to all users of patent information;</a:t>
            </a:r>
            <a:endParaRPr lang="en-US" smtClean="0"/>
          </a:p>
          <a:p>
            <a:pPr eaLnBrk="1" hangingPunct="1"/>
            <a:r>
              <a:rPr lang="en-GB" smtClean="0"/>
              <a:t>basis for investigating the state of the art in given fields of technology;</a:t>
            </a:r>
            <a:endParaRPr lang="en-US" smtClean="0"/>
          </a:p>
          <a:p>
            <a:pPr eaLnBrk="1" hangingPunct="1"/>
            <a:r>
              <a:rPr lang="en-GB" smtClean="0"/>
              <a:t>basis for the preparation of industrial property statistics which in turn permit the assessment of technological development in various areas.</a:t>
            </a:r>
            <a:endParaRPr lang="en-US" smtClean="0"/>
          </a:p>
          <a:p>
            <a:pPr eaLnBrk="1" hangingPunct="1"/>
            <a:endParaRPr lang="en-US" smtClean="0"/>
          </a:p>
        </p:txBody>
      </p:sp>
    </p:spTree>
    <p:extLst>
      <p:ext uri="{BB962C8B-B14F-4D97-AF65-F5344CB8AC3E}">
        <p14:creationId xmlns:p14="http://schemas.microsoft.com/office/powerpoint/2010/main" val="40599822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How does it work?</a:t>
            </a:r>
          </a:p>
        </p:txBody>
      </p:sp>
      <p:sp>
        <p:nvSpPr>
          <p:cNvPr id="3" name="Content Placeholder 2"/>
          <p:cNvSpPr>
            <a:spLocks noGrp="1"/>
          </p:cNvSpPr>
          <p:nvPr>
            <p:ph idx="1"/>
          </p:nvPr>
        </p:nvSpPr>
        <p:spPr>
          <a:xfrm>
            <a:off x="5435600" y="1989138"/>
            <a:ext cx="3600450" cy="4137025"/>
          </a:xfrm>
        </p:spPr>
        <p:txBody>
          <a:bodyPr/>
          <a:lstStyle/>
          <a:p>
            <a:pPr eaLnBrk="1" hangingPunct="1">
              <a:defRPr/>
            </a:pPr>
            <a:r>
              <a:rPr lang="en-US" dirty="0" smtClean="0"/>
              <a:t>Tree type </a:t>
            </a:r>
          </a:p>
          <a:p>
            <a:pPr marL="0" indent="0" eaLnBrk="1" hangingPunct="1">
              <a:buFontTx/>
              <a:buNone/>
              <a:defRPr/>
            </a:pPr>
            <a:r>
              <a:rPr lang="en-US" dirty="0" smtClean="0"/>
              <a:t>hierarchical structure</a:t>
            </a:r>
          </a:p>
        </p:txBody>
      </p:sp>
      <p:pic>
        <p:nvPicPr>
          <p:cNvPr id="13316" name="Picture 2" descr="\\wipogvafs01\redirected$\ammann\Documents\Images\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266825"/>
            <a:ext cx="5357813"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669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r-CH" smtClean="0"/>
              <a:t>The IPC serves as a</a:t>
            </a:r>
            <a:endParaRPr lang="en-US" smtClean="0"/>
          </a:p>
        </p:txBody>
      </p:sp>
      <p:sp>
        <p:nvSpPr>
          <p:cNvPr id="12291" name="Content Placeholder 2"/>
          <p:cNvSpPr>
            <a:spLocks noGrp="1"/>
          </p:cNvSpPr>
          <p:nvPr>
            <p:ph idx="1"/>
          </p:nvPr>
        </p:nvSpPr>
        <p:spPr/>
        <p:txBody>
          <a:bodyPr/>
          <a:lstStyle/>
          <a:p>
            <a:pPr eaLnBrk="1" hangingPunct="1"/>
            <a:r>
              <a:rPr lang="en-GB" smtClean="0"/>
              <a:t>instrument for the orderly arrangement of patent documents in order to facilitate access to the technological and legal information contained therein;</a:t>
            </a:r>
            <a:endParaRPr lang="en-US" smtClean="0"/>
          </a:p>
          <a:p>
            <a:pPr eaLnBrk="1" hangingPunct="1"/>
            <a:r>
              <a:rPr lang="en-GB" smtClean="0"/>
              <a:t>basis for selective dissemination of information to all users of patent information;</a:t>
            </a:r>
            <a:endParaRPr lang="en-US" smtClean="0"/>
          </a:p>
          <a:p>
            <a:pPr eaLnBrk="1" hangingPunct="1"/>
            <a:r>
              <a:rPr lang="en-GB" smtClean="0"/>
              <a:t>basis for investigating the state of the art in given fields of technology;</a:t>
            </a:r>
            <a:endParaRPr lang="en-US" smtClean="0"/>
          </a:p>
          <a:p>
            <a:pPr eaLnBrk="1" hangingPunct="1"/>
            <a:r>
              <a:rPr lang="en-GB" smtClean="0"/>
              <a:t>basis for the preparation of industrial property statistics which in turn permit the assessment of technological development in various areas.</a:t>
            </a:r>
            <a:endParaRPr lang="en-US" smtClean="0"/>
          </a:p>
          <a:p>
            <a:pPr eaLnBrk="1" hangingPunct="1"/>
            <a:endParaRPr lang="en-US" smtClean="0"/>
          </a:p>
        </p:txBody>
      </p:sp>
    </p:spTree>
    <p:extLst>
      <p:ext uri="{BB962C8B-B14F-4D97-AF65-F5344CB8AC3E}">
        <p14:creationId xmlns:p14="http://schemas.microsoft.com/office/powerpoint/2010/main" val="40599822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6E098DE-A914-478D-9A78-95E0DF34B69F}" type="slidenum">
              <a:rPr lang="ja-JP" altLang="en-US" sz="1400" smtClean="0">
                <a:ea typeface="ＭＳ Ｐゴシック" pitchFamily="34" charset="-128"/>
              </a:rPr>
              <a:pPr eaLnBrk="1" hangingPunct="1"/>
              <a:t>60</a:t>
            </a:fld>
            <a:endParaRPr lang="en-US" altLang="ja-JP" sz="1400" smtClean="0">
              <a:ea typeface="ＭＳ Ｐゴシック" pitchFamily="34" charset="-128"/>
            </a:endParaRPr>
          </a:p>
        </p:txBody>
      </p:sp>
      <p:sp>
        <p:nvSpPr>
          <p:cNvPr id="14339" name="Rectangle 1027"/>
          <p:cNvSpPr>
            <a:spLocks noGrp="1" noChangeArrowheads="1"/>
          </p:cNvSpPr>
          <p:nvPr>
            <p:ph type="body" idx="1"/>
          </p:nvPr>
        </p:nvSpPr>
        <p:spPr>
          <a:xfrm>
            <a:off x="457200" y="1600200"/>
            <a:ext cx="8229600" cy="4997450"/>
          </a:xfrm>
        </p:spPr>
        <p:txBody>
          <a:bodyPr/>
          <a:lstStyle/>
          <a:p>
            <a:pPr>
              <a:buFont typeface="Wingdings" pitchFamily="2" charset="2"/>
              <a:buChar char="Ø"/>
              <a:defRPr/>
            </a:pPr>
            <a:endParaRPr lang="en-US" altLang="ja-JP" dirty="0" smtClean="0">
              <a:ea typeface="ＭＳ Ｐゴシック" pitchFamily="34" charset="-128"/>
            </a:endParaRPr>
          </a:p>
          <a:p>
            <a:pPr>
              <a:buFont typeface="Wingdings" pitchFamily="2" charset="2"/>
              <a:buChar char="Ø"/>
              <a:defRPr/>
            </a:pPr>
            <a:r>
              <a:rPr lang="en-US" altLang="ja-JP" dirty="0" smtClean="0">
                <a:ea typeface="ＭＳ Ｐゴシック" pitchFamily="34" charset="-128"/>
              </a:rPr>
              <a:t>70,000 entries</a:t>
            </a:r>
          </a:p>
          <a:p>
            <a:pPr>
              <a:buFont typeface="Wingdings" pitchFamily="2" charset="2"/>
              <a:buChar char="Ø"/>
              <a:defRPr/>
            </a:pPr>
            <a:r>
              <a:rPr lang="en-US" altLang="ja-JP" dirty="0" smtClean="0">
                <a:ea typeface="ＭＳ Ｐゴシック" pitchFamily="34" charset="-128"/>
              </a:rPr>
              <a:t>Each place/entry (Section, Class, Subclass, Group) is characterized by a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and a </a:t>
            </a:r>
            <a:r>
              <a:rPr lang="en-US" altLang="ja-JP" dirty="0" smtClean="0">
                <a:solidFill>
                  <a:srgbClr val="FF0000"/>
                </a:solidFill>
                <a:ea typeface="ＭＳ Ｐゴシック" pitchFamily="34" charset="-128"/>
              </a:rPr>
              <a:t>title</a:t>
            </a:r>
          </a:p>
          <a:p>
            <a:pPr marL="0" indent="0">
              <a:buFontTx/>
              <a:buNone/>
              <a:defRPr/>
            </a:pPr>
            <a:endParaRPr lang="en-US" altLang="ja-JP" sz="1000" dirty="0" smtClean="0">
              <a:ea typeface="ＭＳ Ｐゴシック" pitchFamily="34" charset="-128"/>
            </a:endParaRP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 succession of upper case letters and numbers</a:t>
            </a: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Title</a:t>
            </a:r>
            <a:r>
              <a:rPr lang="en-US" altLang="ja-JP" dirty="0" smtClean="0">
                <a:ea typeface="ＭＳ Ｐゴシック" pitchFamily="34" charset="-128"/>
              </a:rPr>
              <a:t> = phrase describing the technical content (scope) of the place</a:t>
            </a:r>
          </a:p>
          <a:p>
            <a:pPr>
              <a:defRPr/>
            </a:pPr>
            <a:endParaRPr lang="en-US" altLang="ja-JP" sz="1000" dirty="0" smtClean="0">
              <a:ea typeface="ＭＳ Ｐゴシック" pitchFamily="34" charset="-128"/>
            </a:endParaRPr>
          </a:p>
          <a:p>
            <a:pPr lvl="1">
              <a:buFont typeface="Wingdings" pitchFamily="2" charset="2"/>
              <a:buNone/>
              <a:defRPr/>
            </a:pPr>
            <a:endParaRPr lang="en-US" altLang="ja-JP" sz="2000" dirty="0" smtClean="0">
              <a:ea typeface="ＭＳ Ｐゴシック" pitchFamily="34" charset="-128"/>
            </a:endParaRPr>
          </a:p>
        </p:txBody>
      </p:sp>
      <p:sp>
        <p:nvSpPr>
          <p:cNvPr id="14340" name="Rectangle 1026"/>
          <p:cNvSpPr>
            <a:spLocks noGrp="1" noChangeArrowheads="1"/>
          </p:cNvSpPr>
          <p:nvPr>
            <p:ph type="title"/>
          </p:nvPr>
        </p:nvSpPr>
        <p:spPr/>
        <p:txBody>
          <a:bodyPr/>
          <a:lstStyle/>
          <a:p>
            <a:r>
              <a:rPr lang="en-US" altLang="ja-JP" smtClean="0">
                <a:ea typeface="ＭＳ Ｐゴシック" pitchFamily="34" charset="-128"/>
              </a:rPr>
              <a:t>Symbols and Titles</a:t>
            </a:r>
          </a:p>
        </p:txBody>
      </p:sp>
    </p:spTree>
    <p:extLst>
      <p:ext uri="{BB962C8B-B14F-4D97-AF65-F5344CB8AC3E}">
        <p14:creationId xmlns:p14="http://schemas.microsoft.com/office/powerpoint/2010/main" val="208259541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CH" smtClean="0"/>
              <a:t>Tree type hierarchical structure</a:t>
            </a:r>
            <a:endParaRPr lang="en-US" smtClean="0"/>
          </a:p>
        </p:txBody>
      </p:sp>
      <p:sp>
        <p:nvSpPr>
          <p:cNvPr id="1536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7" name="Line 6"/>
          <p:cNvSpPr>
            <a:spLocks noChangeShapeType="1"/>
          </p:cNvSpPr>
          <p:nvPr/>
        </p:nvSpPr>
        <p:spPr bwMode="auto">
          <a:xfrm>
            <a:off x="3986213" y="3117850"/>
            <a:ext cx="1287462"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7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7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7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7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7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7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7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7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7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7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8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8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8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8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8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8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8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8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8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8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9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9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9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9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9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9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9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9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9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9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0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0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0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a:solidFill>
                <a:schemeClr val="tx2"/>
              </a:solidFill>
              <a:latin typeface="Arial Unicode MS" pitchFamily="34" charset="-128"/>
              <a:ea typeface="Arial Unicode MS" pitchFamily="34" charset="-128"/>
              <a:cs typeface="Arial Unicode MS" pitchFamily="34" charset="-128"/>
            </a:endParaRPr>
          </a:p>
        </p:txBody>
      </p:sp>
      <p:sp>
        <p:nvSpPr>
          <p:cNvPr id="1540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0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0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0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0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0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0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a:solidFill>
                <a:schemeClr val="tx2"/>
              </a:solidFill>
              <a:latin typeface="Arial Unicode MS" pitchFamily="34" charset="-128"/>
              <a:ea typeface="Arial Unicode MS" pitchFamily="34" charset="-128"/>
              <a:cs typeface="Arial Unicode MS" pitchFamily="34" charset="-128"/>
            </a:endParaRPr>
          </a:p>
        </p:txBody>
      </p:sp>
      <p:sp>
        <p:nvSpPr>
          <p:cNvPr id="1541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1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1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1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1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1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1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1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1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1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2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2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2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2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2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2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2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2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2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2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3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3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3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3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3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3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3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3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3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3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1544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1544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4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4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4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68" name="Oval 167"/>
          <p:cNvSpPr>
            <a:spLocks noChangeArrowheads="1"/>
          </p:cNvSpPr>
          <p:nvPr/>
        </p:nvSpPr>
        <p:spPr bwMode="auto">
          <a:xfrm>
            <a:off x="4211638" y="1989138"/>
            <a:ext cx="1995487" cy="11303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528712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fr-CH" smtClean="0"/>
              <a:t>IPC layout: SECTIONS</a:t>
            </a:r>
            <a:endParaRPr lang="en-US" smtClean="0"/>
          </a:p>
        </p:txBody>
      </p:sp>
      <p:sp>
        <p:nvSpPr>
          <p:cNvPr id="16387" name="Content Placeholder 2"/>
          <p:cNvSpPr>
            <a:spLocks noGrp="1"/>
          </p:cNvSpPr>
          <p:nvPr>
            <p:ph idx="1"/>
          </p:nvPr>
        </p:nvSpPr>
        <p:spPr/>
        <p:txBody>
          <a:bodyPr>
            <a:normAutofit fontScale="92500" lnSpcReduction="10000"/>
          </a:bodyPr>
          <a:lstStyle/>
          <a:p>
            <a:pPr marL="0" indent="0" eaLnBrk="1" hangingPunct="1">
              <a:buFontTx/>
              <a:buNone/>
            </a:pPr>
            <a:r>
              <a:rPr lang="en-GB" smtClean="0"/>
              <a:t>1	A	</a:t>
            </a:r>
            <a:r>
              <a:rPr lang="en-GB" sz="2100" smtClean="0"/>
              <a:t>HUMAN NECESSITIES</a:t>
            </a:r>
            <a:endParaRPr lang="en-US" sz="2100" smtClean="0"/>
          </a:p>
          <a:p>
            <a:pPr marL="0" indent="0" eaLnBrk="1" hangingPunct="1">
              <a:buFontTx/>
              <a:buNone/>
            </a:pPr>
            <a:r>
              <a:rPr lang="en-GB" smtClean="0"/>
              <a:t>2	B	</a:t>
            </a:r>
            <a:r>
              <a:rPr lang="en-GB" sz="2100" smtClean="0"/>
              <a:t>PERFORMING OPERATIONS;  TRANSPORTING</a:t>
            </a:r>
            <a:endParaRPr lang="en-US" sz="2100" smtClean="0"/>
          </a:p>
          <a:p>
            <a:pPr marL="0" indent="0" eaLnBrk="1" hangingPunct="1">
              <a:buFontTx/>
              <a:buNone/>
            </a:pPr>
            <a:r>
              <a:rPr lang="en-GB" smtClean="0"/>
              <a:t>3	C	</a:t>
            </a:r>
            <a:r>
              <a:rPr lang="en-GB" sz="2100" smtClean="0"/>
              <a:t>CHEMISTRY;  METALLURGY</a:t>
            </a:r>
            <a:endParaRPr lang="en-US" sz="2100" smtClean="0"/>
          </a:p>
          <a:p>
            <a:pPr marL="0" indent="0" eaLnBrk="1" hangingPunct="1">
              <a:buFontTx/>
              <a:buNone/>
            </a:pPr>
            <a:r>
              <a:rPr lang="en-GB" smtClean="0"/>
              <a:t>4	D	</a:t>
            </a:r>
            <a:r>
              <a:rPr lang="en-GB" sz="2100" smtClean="0"/>
              <a:t>TEXTILES;  PAPER</a:t>
            </a:r>
            <a:endParaRPr lang="en-US" sz="2100" smtClean="0"/>
          </a:p>
          <a:p>
            <a:pPr marL="0" indent="0" eaLnBrk="1" hangingPunct="1">
              <a:buFontTx/>
              <a:buNone/>
            </a:pPr>
            <a:r>
              <a:rPr lang="en-GB" smtClean="0"/>
              <a:t>5	E	</a:t>
            </a:r>
            <a:r>
              <a:rPr lang="en-GB" sz="2100" smtClean="0"/>
              <a:t>FIXED CONSTRUCTIONS</a:t>
            </a:r>
            <a:endParaRPr lang="en-US" sz="2100" smtClean="0"/>
          </a:p>
          <a:p>
            <a:pPr marL="0" indent="0" eaLnBrk="1" hangingPunct="1">
              <a:buFontTx/>
              <a:buNone/>
            </a:pPr>
            <a:r>
              <a:rPr lang="en-GB" smtClean="0"/>
              <a:t>6	F	</a:t>
            </a:r>
            <a:r>
              <a:rPr lang="en-GB" sz="2100" smtClean="0"/>
              <a:t>MECHANICAL ENGINEERING;  LIGHTING;  			HEATING;  WEAPONS;  BLASTING</a:t>
            </a:r>
            <a:endParaRPr lang="en-US" sz="2100" smtClean="0"/>
          </a:p>
          <a:p>
            <a:pPr marL="0" indent="0" eaLnBrk="1" hangingPunct="1">
              <a:buFontTx/>
              <a:buNone/>
            </a:pPr>
            <a:r>
              <a:rPr lang="en-GB" smtClean="0"/>
              <a:t>7	G	</a:t>
            </a:r>
            <a:r>
              <a:rPr lang="en-GB" sz="2100" smtClean="0"/>
              <a:t>PHYSICS</a:t>
            </a:r>
            <a:endParaRPr lang="en-US" sz="2100" smtClean="0"/>
          </a:p>
          <a:p>
            <a:pPr marL="0" indent="0" eaLnBrk="1" hangingPunct="1">
              <a:buFontTx/>
              <a:buNone/>
            </a:pPr>
            <a:r>
              <a:rPr lang="en-GB" smtClean="0"/>
              <a:t>8	H	</a:t>
            </a:r>
            <a:r>
              <a:rPr lang="en-GB" sz="2100" smtClean="0"/>
              <a:t>ELECTRICITY</a:t>
            </a:r>
            <a:endParaRPr lang="en-US" sz="2100" smtClean="0"/>
          </a:p>
        </p:txBody>
      </p:sp>
      <p:sp>
        <p:nvSpPr>
          <p:cNvPr id="4" name="Oval 3"/>
          <p:cNvSpPr>
            <a:spLocks noChangeArrowheads="1"/>
          </p:cNvSpPr>
          <p:nvPr/>
        </p:nvSpPr>
        <p:spPr bwMode="auto">
          <a:xfrm>
            <a:off x="1042988" y="1773238"/>
            <a:ext cx="1008062" cy="381635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 name="Rectangle 4"/>
          <p:cNvSpPr>
            <a:spLocks noChangeArrowheads="1"/>
          </p:cNvSpPr>
          <p:nvPr/>
        </p:nvSpPr>
        <p:spPr bwMode="auto">
          <a:xfrm>
            <a:off x="2124075" y="1773238"/>
            <a:ext cx="6408738" cy="38163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ounded Rectangle 5"/>
          <p:cNvSpPr>
            <a:spLocks noChangeArrowheads="1"/>
          </p:cNvSpPr>
          <p:nvPr/>
        </p:nvSpPr>
        <p:spPr bwMode="auto">
          <a:xfrm>
            <a:off x="1009650" y="1773238"/>
            <a:ext cx="4641850" cy="431800"/>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410439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r-CH" smtClean="0"/>
              <a:t>IPC layout: SUBSECTIONS</a:t>
            </a:r>
            <a:endParaRPr lang="en-US" smtClean="0"/>
          </a:p>
        </p:txBody>
      </p:sp>
      <p:sp>
        <p:nvSpPr>
          <p:cNvPr id="17411" name="Content Placeholder 2"/>
          <p:cNvSpPr>
            <a:spLocks noGrp="1"/>
          </p:cNvSpPr>
          <p:nvPr>
            <p:ph idx="1"/>
          </p:nvPr>
        </p:nvSpPr>
        <p:spPr/>
        <p:txBody>
          <a:bodyPr/>
          <a:lstStyle/>
          <a:p>
            <a:pPr marL="0" indent="0" eaLnBrk="1" hangingPunct="1">
              <a:buFontTx/>
              <a:buNone/>
            </a:pPr>
            <a:r>
              <a:rPr lang="en-GB" smtClean="0"/>
              <a:t>     A	HUMAN NECESSITIES</a:t>
            </a:r>
            <a:endParaRPr lang="en-US" smtClean="0"/>
          </a:p>
          <a:p>
            <a:pPr marL="0" indent="0" eaLnBrk="1" hangingPunct="1">
              <a:buFontTx/>
              <a:buNone/>
            </a:pPr>
            <a:r>
              <a:rPr lang="fr-CH" smtClean="0"/>
              <a:t>	</a:t>
            </a:r>
          </a:p>
          <a:p>
            <a:pPr marL="0" indent="0" eaLnBrk="1" hangingPunct="1">
              <a:buFontTx/>
              <a:buNone/>
            </a:pPr>
            <a:r>
              <a:rPr lang="fr-CH" smtClean="0"/>
              <a:t>	</a:t>
            </a:r>
            <a:r>
              <a:rPr lang="en-GB" smtClean="0"/>
              <a:t>AGRICULTURE</a:t>
            </a:r>
            <a:endParaRPr lang="en-US" smtClean="0"/>
          </a:p>
          <a:p>
            <a:pPr marL="0" indent="0" eaLnBrk="1" hangingPunct="1">
              <a:buFontTx/>
              <a:buNone/>
            </a:pPr>
            <a:r>
              <a:rPr lang="en-GB" smtClean="0"/>
              <a:t>	FOODSTUFFS;  TOBACCO</a:t>
            </a:r>
            <a:endParaRPr lang="en-US" smtClean="0"/>
          </a:p>
          <a:p>
            <a:pPr marL="0" indent="0" eaLnBrk="1" hangingPunct="1">
              <a:buFontTx/>
              <a:buNone/>
            </a:pPr>
            <a:r>
              <a:rPr lang="en-GB" smtClean="0"/>
              <a:t>	PERSONAL OR DOMESTIC ARTICLES</a:t>
            </a:r>
            <a:endParaRPr lang="en-US" smtClean="0"/>
          </a:p>
          <a:p>
            <a:pPr marL="0" indent="0" eaLnBrk="1" hangingPunct="1">
              <a:buFontTx/>
              <a:buNone/>
            </a:pPr>
            <a:r>
              <a:rPr lang="en-GB" smtClean="0"/>
              <a:t>	HEALTH;  LIFE SAVINGS;  AMUSEMENT</a:t>
            </a:r>
            <a:endParaRPr lang="en-US" smtClean="0"/>
          </a:p>
          <a:p>
            <a:pPr marL="0" indent="0" eaLnBrk="1" hangingPunct="1">
              <a:buFontTx/>
              <a:buNone/>
            </a:pPr>
            <a:endParaRPr lang="en-US" smtClean="0"/>
          </a:p>
        </p:txBody>
      </p:sp>
      <p:sp>
        <p:nvSpPr>
          <p:cNvPr id="4" name="Rounded Rectangle 3"/>
          <p:cNvSpPr>
            <a:spLocks noChangeArrowheads="1"/>
          </p:cNvSpPr>
          <p:nvPr/>
        </p:nvSpPr>
        <p:spPr bwMode="auto">
          <a:xfrm>
            <a:off x="827088" y="1774825"/>
            <a:ext cx="4643437" cy="431800"/>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636214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fr-CH" smtClean="0"/>
              <a:t>Tree type hierarchical structure</a:t>
            </a:r>
            <a:endParaRPr lang="en-US" smtClean="0"/>
          </a:p>
        </p:txBody>
      </p:sp>
      <p:sp>
        <p:nvSpPr>
          <p:cNvPr id="18435"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36"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37"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38"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39"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0"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1"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42"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43"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44"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5"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6"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7"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8"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49"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50"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51"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52"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53"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54"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55"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56"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57"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58"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59"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60"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61"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62"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63"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64"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65"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66"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67"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68"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69"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70"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71"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72"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73"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74"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a:solidFill>
                <a:schemeClr val="tx2"/>
              </a:solidFill>
              <a:latin typeface="Arial Unicode MS" pitchFamily="34" charset="-128"/>
              <a:ea typeface="Arial Unicode MS" pitchFamily="34" charset="-128"/>
              <a:cs typeface="Arial Unicode MS" pitchFamily="34" charset="-128"/>
            </a:endParaRPr>
          </a:p>
        </p:txBody>
      </p:sp>
      <p:sp>
        <p:nvSpPr>
          <p:cNvPr id="18475"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76"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77"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78"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79"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80"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81"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a:solidFill>
                <a:schemeClr val="tx2"/>
              </a:solidFill>
              <a:latin typeface="Arial Unicode MS" pitchFamily="34" charset="-128"/>
              <a:ea typeface="Arial Unicode MS" pitchFamily="34" charset="-128"/>
              <a:cs typeface="Arial Unicode MS" pitchFamily="34" charset="-128"/>
            </a:endParaRPr>
          </a:p>
        </p:txBody>
      </p:sp>
      <p:sp>
        <p:nvSpPr>
          <p:cNvPr id="18482"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83"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84"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85"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86"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87"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88"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89"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90"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91"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92"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93"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94"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95"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96"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97"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98"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99"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500"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501"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502"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503"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504"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505"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506"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507"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508"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509"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510"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511"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18512"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18513"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514"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515"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516"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68" name="Oval 167"/>
          <p:cNvSpPr>
            <a:spLocks noChangeArrowheads="1"/>
          </p:cNvSpPr>
          <p:nvPr/>
        </p:nvSpPr>
        <p:spPr bwMode="auto">
          <a:xfrm>
            <a:off x="3119438" y="3130550"/>
            <a:ext cx="4256087" cy="105251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759391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r-CH" smtClean="0"/>
              <a:t>IPC layout: CLASS</a:t>
            </a:r>
            <a:endParaRPr lang="en-US" smtClean="0"/>
          </a:p>
        </p:txBody>
      </p:sp>
      <p:sp>
        <p:nvSpPr>
          <p:cNvPr id="19459" name="Content Placeholder 2"/>
          <p:cNvSpPr>
            <a:spLocks noGrp="1"/>
          </p:cNvSpPr>
          <p:nvPr>
            <p:ph idx="1"/>
          </p:nvPr>
        </p:nvSpPr>
        <p:spPr>
          <a:xfrm>
            <a:off x="323850" y="1689100"/>
            <a:ext cx="8229600" cy="4352925"/>
          </a:xfrm>
        </p:spPr>
        <p:txBody>
          <a:bodyPr/>
          <a:lstStyle/>
          <a:p>
            <a:pPr marL="0" indent="0" eaLnBrk="1" hangingPunct="1">
              <a:buFontTx/>
              <a:buNone/>
            </a:pPr>
            <a:r>
              <a:rPr lang="en-GB" smtClean="0"/>
              <a:t> A	HUMAN NECESSITIES</a:t>
            </a:r>
          </a:p>
          <a:p>
            <a:pPr marL="0" indent="0" eaLnBrk="1" hangingPunct="1">
              <a:buFontTx/>
              <a:buNone/>
            </a:pPr>
            <a:endParaRPr lang="en-GB" smtClean="0"/>
          </a:p>
          <a:p>
            <a:pPr marL="0" indent="0" eaLnBrk="1" hangingPunct="1">
              <a:buFontTx/>
              <a:buNone/>
            </a:pPr>
            <a:r>
              <a:rPr lang="en-GB" smtClean="0"/>
              <a:t>Class  = second hierarchical level</a:t>
            </a:r>
          </a:p>
          <a:p>
            <a:pPr marL="0" indent="0" eaLnBrk="1" hangingPunct="1">
              <a:buFontTx/>
              <a:buNone/>
            </a:pPr>
            <a:r>
              <a:rPr lang="en-GB" smtClean="0"/>
              <a:t>Class symbol: 2 digit number</a:t>
            </a:r>
          </a:p>
          <a:p>
            <a:pPr marL="0" indent="0" eaLnBrk="1" hangingPunct="1">
              <a:buFontTx/>
              <a:buNone/>
            </a:pPr>
            <a:r>
              <a:rPr lang="en-GB" smtClean="0"/>
              <a:t>Class title: indication of the content of the class</a:t>
            </a:r>
            <a:endParaRPr lang="en-US" smtClean="0"/>
          </a:p>
        </p:txBody>
      </p:sp>
      <p:sp>
        <p:nvSpPr>
          <p:cNvPr id="19460" name="Rounded Rectangle 3"/>
          <p:cNvSpPr>
            <a:spLocks noChangeArrowheads="1"/>
          </p:cNvSpPr>
          <p:nvPr/>
        </p:nvSpPr>
        <p:spPr bwMode="auto">
          <a:xfrm>
            <a:off x="395288" y="1717675"/>
            <a:ext cx="4643437" cy="433388"/>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8275"/>
            <a:ext cx="8834438"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a:spLocks noChangeArrowheads="1"/>
          </p:cNvSpPr>
          <p:nvPr/>
        </p:nvSpPr>
        <p:spPr bwMode="auto">
          <a:xfrm>
            <a:off x="1692275" y="1458913"/>
            <a:ext cx="719138" cy="518318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Oval 5"/>
          <p:cNvSpPr>
            <a:spLocks noChangeArrowheads="1"/>
          </p:cNvSpPr>
          <p:nvPr/>
        </p:nvSpPr>
        <p:spPr bwMode="auto">
          <a:xfrm>
            <a:off x="2597150" y="1511300"/>
            <a:ext cx="4319588" cy="260350"/>
          </a:xfrm>
          <a:prstGeom prst="ellipse">
            <a:avLst/>
          </a:prstGeom>
          <a:noFill/>
          <a:ln w="28575"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 name="Oval 7"/>
          <p:cNvSpPr>
            <a:spLocks noChangeArrowheads="1"/>
          </p:cNvSpPr>
          <p:nvPr/>
        </p:nvSpPr>
        <p:spPr bwMode="auto">
          <a:xfrm>
            <a:off x="2508250" y="3409950"/>
            <a:ext cx="4319588" cy="258763"/>
          </a:xfrm>
          <a:prstGeom prst="ellipse">
            <a:avLst/>
          </a:prstGeom>
          <a:noFill/>
          <a:ln w="28575"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 name="Oval 6"/>
          <p:cNvSpPr>
            <a:spLocks noChangeArrowheads="1"/>
          </p:cNvSpPr>
          <p:nvPr/>
        </p:nvSpPr>
        <p:spPr bwMode="auto">
          <a:xfrm>
            <a:off x="2339975" y="1844675"/>
            <a:ext cx="5040313" cy="1009650"/>
          </a:xfrm>
          <a:prstGeom prst="ellipse">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855882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fr-CH" smtClean="0"/>
              <a:t>Tree type hierarchical structure</a:t>
            </a:r>
            <a:endParaRPr lang="en-US" smtClean="0"/>
          </a:p>
        </p:txBody>
      </p:sp>
      <p:sp>
        <p:nvSpPr>
          <p:cNvPr id="2048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7"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49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49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49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9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9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9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9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49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49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49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0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0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0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0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0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0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0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0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0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0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1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1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1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1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2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a:solidFill>
                <a:srgbClr val="000000"/>
              </a:solidFill>
              <a:latin typeface="Arial Unicode MS" pitchFamily="34" charset="-128"/>
              <a:ea typeface="Arial Unicode MS" pitchFamily="34" charset="-128"/>
              <a:cs typeface="Arial Unicode MS" pitchFamily="34" charset="-128"/>
            </a:endParaRPr>
          </a:p>
        </p:txBody>
      </p:sp>
      <p:sp>
        <p:nvSpPr>
          <p:cNvPr id="2052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2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2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a:solidFill>
                <a:srgbClr val="000000"/>
              </a:solidFill>
              <a:latin typeface="Arial Unicode MS" pitchFamily="34" charset="-128"/>
              <a:ea typeface="Arial Unicode MS" pitchFamily="34" charset="-128"/>
              <a:cs typeface="Arial Unicode MS" pitchFamily="34" charset="-128"/>
            </a:endParaRPr>
          </a:p>
        </p:txBody>
      </p:sp>
      <p:sp>
        <p:nvSpPr>
          <p:cNvPr id="2053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3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3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3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3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3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3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3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3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3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4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4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4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4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4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4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4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4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4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4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5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5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5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5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5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5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5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5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5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5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2056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2056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6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6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6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168" name="Oval 167"/>
          <p:cNvSpPr>
            <a:spLocks noChangeArrowheads="1"/>
          </p:cNvSpPr>
          <p:nvPr/>
        </p:nvSpPr>
        <p:spPr bwMode="auto">
          <a:xfrm>
            <a:off x="1835150" y="4010025"/>
            <a:ext cx="6699250" cy="106521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Tree>
    <p:extLst>
      <p:ext uri="{BB962C8B-B14F-4D97-AF65-F5344CB8AC3E}">
        <p14:creationId xmlns:p14="http://schemas.microsoft.com/office/powerpoint/2010/main" val="1122159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r-CH" smtClean="0"/>
              <a:t>IPC layout: SUBCLASS</a:t>
            </a:r>
            <a:endParaRPr lang="en-US" smtClean="0"/>
          </a:p>
        </p:txBody>
      </p:sp>
      <p:sp>
        <p:nvSpPr>
          <p:cNvPr id="3" name="Content Placeholder 2"/>
          <p:cNvSpPr>
            <a:spLocks noGrp="1"/>
          </p:cNvSpPr>
          <p:nvPr>
            <p:ph idx="1"/>
          </p:nvPr>
        </p:nvSpPr>
        <p:spPr/>
        <p:txBody>
          <a:bodyPr/>
          <a:lstStyle/>
          <a:p>
            <a:pPr eaLnBrk="1" hangingPunct="1">
              <a:defRPr/>
            </a:pPr>
            <a:r>
              <a:rPr lang="en-US" dirty="0" smtClean="0"/>
              <a:t>Subclass = 3rd hierarchical level</a:t>
            </a:r>
          </a:p>
          <a:p>
            <a:pPr marL="0" indent="0" eaLnBrk="1" hangingPunct="1">
              <a:buFontTx/>
              <a:buNone/>
              <a:defRPr/>
            </a:pPr>
            <a:endParaRPr lang="en-US" dirty="0" smtClean="0"/>
          </a:p>
          <a:p>
            <a:pPr eaLnBrk="1" hangingPunct="1">
              <a:defRPr/>
            </a:pPr>
            <a:r>
              <a:rPr lang="en-US" dirty="0" smtClean="0"/>
              <a:t>Subclass symbol: capital letter</a:t>
            </a:r>
          </a:p>
          <a:p>
            <a:pPr eaLnBrk="1" hangingPunct="1">
              <a:defRPr/>
            </a:pPr>
            <a:r>
              <a:rPr lang="en-US" dirty="0" smtClean="0"/>
              <a:t>Subclass title: indicates content of </a:t>
            </a:r>
            <a:r>
              <a:rPr lang="en-US" dirty="0" err="1" smtClean="0"/>
              <a:t>subsclass</a:t>
            </a:r>
            <a:endParaRPr lang="en-US"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2710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Oval 3"/>
          <p:cNvSpPr>
            <a:spLocks noChangeArrowheads="1"/>
          </p:cNvSpPr>
          <p:nvPr/>
        </p:nvSpPr>
        <p:spPr bwMode="auto">
          <a:xfrm>
            <a:off x="1835150" y="2492375"/>
            <a:ext cx="360363" cy="2736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5"/>
          <p:cNvSpPr>
            <a:spLocks noChangeArrowheads="1"/>
          </p:cNvSpPr>
          <p:nvPr/>
        </p:nvSpPr>
        <p:spPr bwMode="auto">
          <a:xfrm>
            <a:off x="1858963" y="2636838"/>
            <a:ext cx="179387" cy="2808287"/>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416912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fr-CH" smtClean="0"/>
              <a:t>Tree type hierarchical structure</a:t>
            </a:r>
            <a:endParaRPr lang="en-US" smtClean="0"/>
          </a:p>
        </p:txBody>
      </p:sp>
      <p:sp>
        <p:nvSpPr>
          <p:cNvPr id="22531"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2"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3"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4"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5"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6"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7"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38"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39"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40"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1"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2"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3"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4" name="Rectangle 17"/>
          <p:cNvSpPr>
            <a:spLocks noChangeArrowheads="1"/>
          </p:cNvSpPr>
          <p:nvPr/>
        </p:nvSpPr>
        <p:spPr bwMode="auto">
          <a:xfrm>
            <a:off x="3429000" y="426402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45"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46"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47"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8"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9"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50"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51"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52"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53"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54"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55"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56"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57"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58"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59"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60"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1"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2"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63"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64"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5"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6"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67"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8"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9"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70"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a:solidFill>
                <a:srgbClr val="000000"/>
              </a:solidFill>
              <a:latin typeface="Arial Unicode MS" pitchFamily="34" charset="-128"/>
              <a:ea typeface="Arial Unicode MS" pitchFamily="34" charset="-128"/>
              <a:cs typeface="Arial Unicode MS" pitchFamily="34" charset="-128"/>
            </a:endParaRPr>
          </a:p>
        </p:txBody>
      </p:sp>
      <p:sp>
        <p:nvSpPr>
          <p:cNvPr id="22571"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72"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73"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74"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75"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76"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77"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a:solidFill>
                <a:srgbClr val="000000"/>
              </a:solidFill>
              <a:latin typeface="Arial Unicode MS" pitchFamily="34" charset="-128"/>
              <a:ea typeface="Arial Unicode MS" pitchFamily="34" charset="-128"/>
              <a:cs typeface="Arial Unicode MS" pitchFamily="34" charset="-128"/>
            </a:endParaRPr>
          </a:p>
        </p:txBody>
      </p:sp>
      <p:sp>
        <p:nvSpPr>
          <p:cNvPr id="22578"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79"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80"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81"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82"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83"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84"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85"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86"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87"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88"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89"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90"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1"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92"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3"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4"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95"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6"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7"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98"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9"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600"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601"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602"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603"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604"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605"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606"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607" name="Line 1151"/>
          <p:cNvSpPr>
            <a:spLocks noChangeShapeType="1"/>
          </p:cNvSpPr>
          <p:nvPr/>
        </p:nvSpPr>
        <p:spPr bwMode="auto">
          <a:xfrm flipV="1">
            <a:off x="458788" y="5032375"/>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22608"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22609"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610"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611"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612"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168" name="Oval 167"/>
          <p:cNvSpPr>
            <a:spLocks noChangeArrowheads="1"/>
          </p:cNvSpPr>
          <p:nvPr/>
        </p:nvSpPr>
        <p:spPr bwMode="auto">
          <a:xfrm>
            <a:off x="-6350" y="5043488"/>
            <a:ext cx="8650288" cy="1087437"/>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Tree>
    <p:extLst>
      <p:ext uri="{BB962C8B-B14F-4D97-AF65-F5344CB8AC3E}">
        <p14:creationId xmlns:p14="http://schemas.microsoft.com/office/powerpoint/2010/main" val="312258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111DD55A-77EF-497D-A563-4C9F3619045C}" type="slidenum">
              <a:rPr lang="ja-JP" altLang="en-US" sz="1400" smtClean="0">
                <a:ea typeface="ＭＳ Ｐゴシック" pitchFamily="34" charset="-128"/>
              </a:rPr>
              <a:pPr eaLnBrk="1" hangingPunct="1"/>
              <a:t>69</a:t>
            </a:fld>
            <a:endParaRPr lang="en-US" altLang="ja-JP" sz="1400" smtClean="0">
              <a:ea typeface="ＭＳ Ｐゴシック" pitchFamily="34" charset="-128"/>
            </a:endParaRPr>
          </a:p>
        </p:txBody>
      </p:sp>
      <p:sp>
        <p:nvSpPr>
          <p:cNvPr id="23555" name="Rectangle 17"/>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3556" name="Rectangle 8"/>
          <p:cNvSpPr>
            <a:spLocks noChangeArrowheads="1"/>
          </p:cNvSpPr>
          <p:nvPr/>
        </p:nvSpPr>
        <p:spPr bwMode="auto">
          <a:xfrm>
            <a:off x="755650" y="2819400"/>
            <a:ext cx="7467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p>
            <a:pPr>
              <a:spcBef>
                <a:spcPct val="0"/>
              </a:spcBef>
            </a:pPr>
            <a:r>
              <a:rPr lang="de-DE">
                <a:ea typeface="Arial Unicode MS" pitchFamily="34" charset="-128"/>
                <a:cs typeface="Arial Unicode MS" pitchFamily="34" charset="-128"/>
              </a:rPr>
              <a:t>A23G 9/00	........... </a:t>
            </a:r>
            <a:r>
              <a:rPr lang="de-DE">
                <a:solidFill>
                  <a:srgbClr val="FF0000"/>
                </a:solidFill>
                <a:ea typeface="Arial Unicode MS" pitchFamily="34" charset="-128"/>
                <a:cs typeface="Arial Unicode MS" pitchFamily="34" charset="-128"/>
              </a:rPr>
              <a:t>Main group</a:t>
            </a:r>
            <a:r>
              <a:rPr lang="de-DE">
                <a:ea typeface="Arial Unicode MS" pitchFamily="34" charset="-128"/>
                <a:cs typeface="Arial Unicode MS" pitchFamily="34" charset="-128"/>
              </a:rPr>
              <a:t>	xxx/</a:t>
            </a:r>
            <a:r>
              <a:rPr lang="de-DE">
                <a:solidFill>
                  <a:srgbClr val="FF0000"/>
                </a:solidFill>
                <a:ea typeface="Arial Unicode MS" pitchFamily="34" charset="-128"/>
                <a:cs typeface="Arial Unicode MS" pitchFamily="34" charset="-128"/>
              </a:rPr>
              <a:t>00</a:t>
            </a:r>
          </a:p>
          <a:p>
            <a:pPr>
              <a:spcBef>
                <a:spcPct val="0"/>
              </a:spcBef>
            </a:pPr>
            <a:r>
              <a:rPr lang="de-DE">
                <a:ea typeface="Arial Unicode MS" pitchFamily="34" charset="-128"/>
                <a:cs typeface="Arial Unicode MS" pitchFamily="34" charset="-128"/>
              </a:rPr>
              <a:t>					xxx= 1 to 999</a:t>
            </a:r>
          </a:p>
          <a:p>
            <a:pPr>
              <a:spcBef>
                <a:spcPct val="0"/>
              </a:spcBef>
            </a:pPr>
            <a:endParaRPr lang="de-DE">
              <a:ea typeface="Arial Unicode MS" pitchFamily="34" charset="-128"/>
              <a:cs typeface="Arial Unicode MS" pitchFamily="34" charset="-128"/>
            </a:endParaRPr>
          </a:p>
          <a:p>
            <a:pPr>
              <a:spcBef>
                <a:spcPct val="0"/>
              </a:spcBef>
            </a:pPr>
            <a:r>
              <a:rPr lang="de-DE">
                <a:ea typeface="Arial Unicode MS" pitchFamily="34" charset="-128"/>
                <a:cs typeface="Arial Unicode MS" pitchFamily="34" charset="-128"/>
              </a:rPr>
              <a:t>A23G 9/02	........... </a:t>
            </a:r>
            <a:r>
              <a:rPr lang="de-DE">
                <a:solidFill>
                  <a:srgbClr val="0000FF"/>
                </a:solidFill>
                <a:ea typeface="Arial Unicode MS" pitchFamily="34" charset="-128"/>
                <a:cs typeface="Arial Unicode MS" pitchFamily="34" charset="-128"/>
              </a:rPr>
              <a:t>Subgroup</a:t>
            </a:r>
            <a:r>
              <a:rPr lang="de-DE">
                <a:ea typeface="Arial Unicode MS" pitchFamily="34" charset="-128"/>
                <a:cs typeface="Arial Unicode MS" pitchFamily="34" charset="-128"/>
              </a:rPr>
              <a:t>	xxx/</a:t>
            </a:r>
            <a:r>
              <a:rPr lang="de-DE">
                <a:solidFill>
                  <a:srgbClr val="0000FF"/>
                </a:solidFill>
                <a:ea typeface="Arial Unicode MS" pitchFamily="34" charset="-128"/>
                <a:cs typeface="Arial Unicode MS" pitchFamily="34" charset="-128"/>
              </a:rPr>
              <a:t>yy</a:t>
            </a:r>
            <a:r>
              <a:rPr lang="de-DE">
                <a:ea typeface="Arial Unicode MS" pitchFamily="34" charset="-128"/>
                <a:cs typeface="Arial Unicode MS" pitchFamily="34" charset="-128"/>
              </a:rPr>
              <a:t>	   (</a:t>
            </a:r>
            <a:r>
              <a:rPr lang="de-DE">
                <a:solidFill>
                  <a:srgbClr val="0000FF"/>
                </a:solidFill>
                <a:ea typeface="Arial Unicode MS" pitchFamily="34" charset="-128"/>
                <a:cs typeface="Arial Unicode MS" pitchFamily="34" charset="-128"/>
              </a:rPr>
              <a:t>yy ≠ 00</a:t>
            </a:r>
            <a:r>
              <a:rPr lang="de-DE">
                <a:ea typeface="Arial Unicode MS" pitchFamily="34" charset="-128"/>
                <a:cs typeface="Arial Unicode MS" pitchFamily="34" charset="-128"/>
              </a:rPr>
              <a:t>)</a:t>
            </a:r>
          </a:p>
          <a:p>
            <a:pPr>
              <a:spcBef>
                <a:spcPct val="0"/>
              </a:spcBef>
            </a:pPr>
            <a:r>
              <a:rPr lang="de-DE">
                <a:ea typeface="Arial Unicode MS" pitchFamily="34" charset="-128"/>
                <a:cs typeface="Arial Unicode MS" pitchFamily="34" charset="-128"/>
              </a:rPr>
              <a:t>					xxx/yyyyyy	</a:t>
            </a:r>
          </a:p>
          <a:p>
            <a:pPr>
              <a:spcBef>
                <a:spcPct val="0"/>
              </a:spcBef>
            </a:pPr>
            <a:endParaRPr lang="de-DE">
              <a:ea typeface="Arial Unicode MS" pitchFamily="34" charset="-128"/>
              <a:cs typeface="Arial Unicode MS" pitchFamily="34" charset="-128"/>
            </a:endParaRPr>
          </a:p>
        </p:txBody>
      </p:sp>
      <p:sp>
        <p:nvSpPr>
          <p:cNvPr id="23557" name="Text Box 14"/>
          <p:cNvSpPr txBox="1">
            <a:spLocks noChangeArrowheads="1"/>
          </p:cNvSpPr>
          <p:nvPr/>
        </p:nvSpPr>
        <p:spPr bwMode="auto">
          <a:xfrm>
            <a:off x="352425" y="1660525"/>
            <a:ext cx="84391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eaLnBrk="0" hangingPunct="0">
              <a:tabLst>
                <a:tab pos="3492500" algn="l"/>
              </a:tabLst>
              <a:defRPr sz="2400">
                <a:solidFill>
                  <a:schemeClr val="tx1"/>
                </a:solidFill>
                <a:latin typeface="Arial" charset="0"/>
                <a:cs typeface="Arial" charset="0"/>
              </a:defRPr>
            </a:lvl1pPr>
            <a:lvl2pPr marL="742950" indent="-285750" eaLnBrk="0" hangingPunct="0">
              <a:tabLst>
                <a:tab pos="3492500" algn="l"/>
              </a:tabLst>
              <a:defRPr sz="2400">
                <a:solidFill>
                  <a:schemeClr val="tx1"/>
                </a:solidFill>
                <a:latin typeface="Arial" charset="0"/>
                <a:cs typeface="Arial" charset="0"/>
              </a:defRPr>
            </a:lvl2pPr>
            <a:lvl3pPr marL="1143000" indent="-228600" eaLnBrk="0" hangingPunct="0">
              <a:tabLst>
                <a:tab pos="3492500" algn="l"/>
              </a:tabLst>
              <a:defRPr sz="2400">
                <a:solidFill>
                  <a:schemeClr val="tx1"/>
                </a:solidFill>
                <a:latin typeface="Arial" charset="0"/>
                <a:cs typeface="Arial" charset="0"/>
              </a:defRPr>
            </a:lvl3pPr>
            <a:lvl4pPr marL="1600200" indent="-228600" eaLnBrk="0" hangingPunct="0">
              <a:tabLst>
                <a:tab pos="3492500" algn="l"/>
              </a:tabLst>
              <a:defRPr sz="2400">
                <a:solidFill>
                  <a:schemeClr val="tx1"/>
                </a:solidFill>
                <a:latin typeface="Arial" charset="0"/>
                <a:cs typeface="Arial" charset="0"/>
              </a:defRPr>
            </a:lvl4pPr>
            <a:lvl5pPr marL="2057400" indent="-228600" eaLnBrk="0" hangingPunct="0">
              <a:tabLst>
                <a:tab pos="3492500" algn="l"/>
              </a:tabLst>
              <a:defRPr sz="2400">
                <a:solidFill>
                  <a:schemeClr val="tx1"/>
                </a:solidFill>
                <a:latin typeface="Arial" charset="0"/>
                <a:cs typeface="Arial" charset="0"/>
              </a:defRPr>
            </a:lvl5pPr>
            <a:lvl6pPr marL="2514600" indent="-228600" eaLnBrk="0" fontAlgn="base" hangingPunct="0">
              <a:spcBef>
                <a:spcPct val="50000"/>
              </a:spcBef>
              <a:spcAft>
                <a:spcPct val="0"/>
              </a:spcAft>
              <a:tabLst>
                <a:tab pos="3492500" algn="l"/>
              </a:tabLst>
              <a:defRPr sz="2400">
                <a:solidFill>
                  <a:schemeClr val="tx1"/>
                </a:solidFill>
                <a:latin typeface="Arial" charset="0"/>
                <a:cs typeface="Arial" charset="0"/>
              </a:defRPr>
            </a:lvl6pPr>
            <a:lvl7pPr marL="2971800" indent="-228600" eaLnBrk="0" fontAlgn="base" hangingPunct="0">
              <a:spcBef>
                <a:spcPct val="50000"/>
              </a:spcBef>
              <a:spcAft>
                <a:spcPct val="0"/>
              </a:spcAft>
              <a:tabLst>
                <a:tab pos="3492500" algn="l"/>
              </a:tabLst>
              <a:defRPr sz="2400">
                <a:solidFill>
                  <a:schemeClr val="tx1"/>
                </a:solidFill>
                <a:latin typeface="Arial" charset="0"/>
                <a:cs typeface="Arial" charset="0"/>
              </a:defRPr>
            </a:lvl7pPr>
            <a:lvl8pPr marL="3429000" indent="-228600" eaLnBrk="0" fontAlgn="base" hangingPunct="0">
              <a:spcBef>
                <a:spcPct val="50000"/>
              </a:spcBef>
              <a:spcAft>
                <a:spcPct val="0"/>
              </a:spcAft>
              <a:tabLst>
                <a:tab pos="3492500" algn="l"/>
              </a:tabLst>
              <a:defRPr sz="2400">
                <a:solidFill>
                  <a:schemeClr val="tx1"/>
                </a:solidFill>
                <a:latin typeface="Arial" charset="0"/>
                <a:cs typeface="Arial" charset="0"/>
              </a:defRPr>
            </a:lvl8pPr>
            <a:lvl9pPr marL="3886200" indent="-228600" eaLnBrk="0" fontAlgn="base" hangingPunct="0">
              <a:spcBef>
                <a:spcPct val="50000"/>
              </a:spcBef>
              <a:spcAft>
                <a:spcPct val="0"/>
              </a:spcAft>
              <a:tabLst>
                <a:tab pos="3492500" algn="l"/>
              </a:tabLst>
              <a:defRPr sz="2400">
                <a:solidFill>
                  <a:schemeClr val="tx1"/>
                </a:solidFill>
                <a:latin typeface="Arial" charset="0"/>
                <a:cs typeface="Arial" charset="0"/>
              </a:defRPr>
            </a:lvl9pPr>
          </a:lstStyle>
          <a:p>
            <a:pPr eaLnBrk="1" hangingPunct="1">
              <a:spcBef>
                <a:spcPct val="0"/>
              </a:spcBef>
            </a:pPr>
            <a:r>
              <a:rPr lang="ja-JP" altLang="en-US">
                <a:solidFill>
                  <a:srgbClr val="0000FF"/>
                </a:solidFill>
                <a:latin typeface="Times New Roman" pitchFamily="18" charset="0"/>
                <a:ea typeface="ＭＳ Ｐゴシック" pitchFamily="34" charset="-128"/>
              </a:rPr>
              <a:t>►</a:t>
            </a:r>
            <a:r>
              <a:rPr lang="de-DE">
                <a:latin typeface="Times New Roman" pitchFamily="18" charset="0"/>
              </a:rPr>
              <a:t> </a:t>
            </a:r>
            <a:r>
              <a:rPr lang="de-DE">
                <a:ea typeface="Arial Unicode MS" pitchFamily="34" charset="-128"/>
                <a:cs typeface="Arial Unicode MS" pitchFamily="34" charset="-128"/>
              </a:rPr>
              <a:t>Two types of groups: </a:t>
            </a:r>
            <a:r>
              <a:rPr lang="de-DE">
                <a:solidFill>
                  <a:srgbClr val="FF0000"/>
                </a:solidFill>
                <a:ea typeface="Arial Unicode MS" pitchFamily="34" charset="-128"/>
                <a:cs typeface="Arial Unicode MS" pitchFamily="34" charset="-128"/>
              </a:rPr>
              <a:t>Main groups</a:t>
            </a:r>
          </a:p>
          <a:p>
            <a:pPr eaLnBrk="1" hangingPunct="1">
              <a:spcBef>
                <a:spcPct val="0"/>
              </a:spcBef>
            </a:pPr>
            <a:r>
              <a:rPr lang="de-DE">
                <a:solidFill>
                  <a:schemeClr val="accent2"/>
                </a:solidFill>
                <a:ea typeface="Arial Unicode MS" pitchFamily="34" charset="-128"/>
                <a:cs typeface="Arial Unicode MS" pitchFamily="34" charset="-128"/>
              </a:rPr>
              <a:t>                                     </a:t>
            </a:r>
            <a:r>
              <a:rPr lang="de-DE">
                <a:solidFill>
                  <a:srgbClr val="0000FF"/>
                </a:solidFill>
                <a:ea typeface="Arial Unicode MS" pitchFamily="34" charset="-128"/>
                <a:cs typeface="Arial Unicode MS" pitchFamily="34" charset="-128"/>
              </a:rPr>
              <a:t>Subgroups</a:t>
            </a:r>
            <a:r>
              <a:rPr lang="de-DE">
                <a:ea typeface="Arial Unicode MS" pitchFamily="34" charset="-128"/>
                <a:cs typeface="Arial Unicode MS" pitchFamily="34" charset="-128"/>
              </a:rPr>
              <a:t> of main groups</a:t>
            </a:r>
          </a:p>
        </p:txBody>
      </p:sp>
    </p:spTree>
    <p:extLst>
      <p:ext uri="{BB962C8B-B14F-4D97-AF65-F5344CB8AC3E}">
        <p14:creationId xmlns:p14="http://schemas.microsoft.com/office/powerpoint/2010/main" val="1779688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How does it work?</a:t>
            </a:r>
          </a:p>
        </p:txBody>
      </p:sp>
      <p:sp>
        <p:nvSpPr>
          <p:cNvPr id="3" name="Content Placeholder 2"/>
          <p:cNvSpPr>
            <a:spLocks noGrp="1"/>
          </p:cNvSpPr>
          <p:nvPr>
            <p:ph idx="1"/>
          </p:nvPr>
        </p:nvSpPr>
        <p:spPr>
          <a:xfrm>
            <a:off x="5435600" y="1989138"/>
            <a:ext cx="3600450" cy="4137025"/>
          </a:xfrm>
        </p:spPr>
        <p:txBody>
          <a:bodyPr/>
          <a:lstStyle/>
          <a:p>
            <a:pPr eaLnBrk="1" hangingPunct="1">
              <a:defRPr/>
            </a:pPr>
            <a:r>
              <a:rPr lang="en-US" dirty="0" smtClean="0"/>
              <a:t>Tree type </a:t>
            </a:r>
          </a:p>
          <a:p>
            <a:pPr marL="0" indent="0" eaLnBrk="1" hangingPunct="1">
              <a:buFontTx/>
              <a:buNone/>
              <a:defRPr/>
            </a:pPr>
            <a:r>
              <a:rPr lang="en-US" dirty="0" smtClean="0"/>
              <a:t>hierarchical structure</a:t>
            </a:r>
          </a:p>
        </p:txBody>
      </p:sp>
      <p:pic>
        <p:nvPicPr>
          <p:cNvPr id="13316" name="Picture 2" descr="\\wipogvafs01\redirected$\ammann\Documents\Images\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266825"/>
            <a:ext cx="5357813"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6697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B40A992-9FA2-42E0-91DA-42FBEE2C373A}" type="slidenum">
              <a:rPr lang="ja-JP" altLang="en-US" sz="1400" smtClean="0">
                <a:ea typeface="ＭＳ Ｐゴシック" pitchFamily="34" charset="-128"/>
              </a:rPr>
              <a:pPr eaLnBrk="1" hangingPunct="1"/>
              <a:t>70</a:t>
            </a:fld>
            <a:endParaRPr lang="en-US" altLang="ja-JP" sz="1400" smtClean="0">
              <a:ea typeface="ＭＳ Ｐゴシック" pitchFamily="34" charset="-128"/>
            </a:endParaRPr>
          </a:p>
        </p:txBody>
      </p:sp>
      <p:sp>
        <p:nvSpPr>
          <p:cNvPr id="24579" name="Rectangle 21"/>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4580" name="Text Box 3"/>
          <p:cNvSpPr txBox="1">
            <a:spLocks noChangeArrowheads="1"/>
          </p:cNvSpPr>
          <p:nvPr/>
        </p:nvSpPr>
        <p:spPr bwMode="auto">
          <a:xfrm>
            <a:off x="455613" y="1447800"/>
            <a:ext cx="2439987"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de-DE" sz="3200">
                <a:solidFill>
                  <a:srgbClr val="0000D2"/>
                </a:solidFill>
                <a:ea typeface="Arial Unicode MS" pitchFamily="34" charset="-128"/>
                <a:cs typeface="Arial Unicode MS" pitchFamily="34" charset="-128"/>
              </a:rPr>
              <a:t>A23G 9/02</a:t>
            </a:r>
          </a:p>
        </p:txBody>
      </p:sp>
      <p:sp>
        <p:nvSpPr>
          <p:cNvPr id="24581" name="Text Box 4"/>
          <p:cNvSpPr txBox="1">
            <a:spLocks noChangeArrowheads="1"/>
          </p:cNvSpPr>
          <p:nvPr/>
        </p:nvSpPr>
        <p:spPr bwMode="auto">
          <a:xfrm>
            <a:off x="395288" y="2133600"/>
            <a:ext cx="774858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ja-JP" altLang="en-US" sz="2300">
                <a:solidFill>
                  <a:srgbClr val="0000FF"/>
                </a:solidFill>
                <a:latin typeface="Times New Roman" pitchFamily="18" charset="0"/>
                <a:ea typeface="ＭＳ Ｐゴシック" pitchFamily="34" charset="-128"/>
              </a:rPr>
              <a:t>►</a:t>
            </a:r>
            <a:r>
              <a:rPr lang="de-DE" sz="2300">
                <a:ea typeface="Arial Unicode MS" pitchFamily="34" charset="-128"/>
                <a:cs typeface="Arial Unicode MS" pitchFamily="34" charset="-128"/>
              </a:rPr>
              <a:t> complete group symbol; consists of different components</a:t>
            </a:r>
          </a:p>
        </p:txBody>
      </p:sp>
      <p:sp>
        <p:nvSpPr>
          <p:cNvPr id="24582" name="Text Box 6"/>
          <p:cNvSpPr txBox="1">
            <a:spLocks noChangeArrowheads="1"/>
          </p:cNvSpPr>
          <p:nvPr/>
        </p:nvSpPr>
        <p:spPr bwMode="auto">
          <a:xfrm>
            <a:off x="2203450" y="2779713"/>
            <a:ext cx="55387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de-DE" sz="2300">
                <a:ea typeface="Arial Unicode MS" pitchFamily="34" charset="-128"/>
                <a:cs typeface="Arial Unicode MS" pitchFamily="34" charset="-128"/>
              </a:rPr>
              <a:t>A	....................... Section (A, B, ... H)</a:t>
            </a:r>
          </a:p>
        </p:txBody>
      </p:sp>
      <p:sp>
        <p:nvSpPr>
          <p:cNvPr id="24583" name="Rectangle 8"/>
          <p:cNvSpPr>
            <a:spLocks noChangeArrowheads="1"/>
          </p:cNvSpPr>
          <p:nvPr/>
        </p:nvSpPr>
        <p:spPr bwMode="auto">
          <a:xfrm>
            <a:off x="2203450" y="3389313"/>
            <a:ext cx="56022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a:spcBef>
                <a:spcPct val="0"/>
              </a:spcBef>
            </a:pPr>
            <a:r>
              <a:rPr lang="de-DE">
                <a:ea typeface="Arial Unicode MS" pitchFamily="34" charset="-128"/>
                <a:cs typeface="Arial Unicode MS" pitchFamily="34" charset="-128"/>
              </a:rPr>
              <a:t>A23	....................... Class  (any 2 digits)</a:t>
            </a:r>
          </a:p>
        </p:txBody>
      </p:sp>
      <p:sp>
        <p:nvSpPr>
          <p:cNvPr id="24584" name="Rectangle 9"/>
          <p:cNvSpPr>
            <a:spLocks noChangeArrowheads="1"/>
          </p:cNvSpPr>
          <p:nvPr/>
        </p:nvSpPr>
        <p:spPr bwMode="auto">
          <a:xfrm>
            <a:off x="2203450" y="3998913"/>
            <a:ext cx="56991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a:spcBef>
                <a:spcPct val="0"/>
              </a:spcBef>
            </a:pPr>
            <a:r>
              <a:rPr lang="de-DE">
                <a:ea typeface="Arial Unicode MS" pitchFamily="34" charset="-128"/>
                <a:cs typeface="Arial Unicode MS" pitchFamily="34" charset="-128"/>
              </a:rPr>
              <a:t>A23G	....................... Subclass (any letter)</a:t>
            </a:r>
          </a:p>
        </p:txBody>
      </p:sp>
      <p:sp>
        <p:nvSpPr>
          <p:cNvPr id="24585" name="Rectangle 10"/>
          <p:cNvSpPr>
            <a:spLocks noChangeArrowheads="1"/>
          </p:cNvSpPr>
          <p:nvPr/>
        </p:nvSpPr>
        <p:spPr bwMode="auto">
          <a:xfrm>
            <a:off x="2203450" y="4684713"/>
            <a:ext cx="38750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a:spcBef>
                <a:spcPct val="0"/>
              </a:spcBef>
            </a:pPr>
            <a:r>
              <a:rPr lang="de-DE">
                <a:ea typeface="Arial Unicode MS" pitchFamily="34" charset="-128"/>
                <a:cs typeface="Arial Unicode MS" pitchFamily="34" charset="-128"/>
              </a:rPr>
              <a:t>A23G </a:t>
            </a:r>
            <a:r>
              <a:rPr lang="de-DE">
                <a:solidFill>
                  <a:schemeClr val="accent2"/>
                </a:solidFill>
                <a:ea typeface="Arial Unicode MS" pitchFamily="34" charset="-128"/>
                <a:cs typeface="Arial Unicode MS" pitchFamily="34" charset="-128"/>
              </a:rPr>
              <a:t>9</a:t>
            </a:r>
            <a:r>
              <a:rPr lang="de-DE">
                <a:ea typeface="Arial Unicode MS" pitchFamily="34" charset="-128"/>
                <a:cs typeface="Arial Unicode MS" pitchFamily="34" charset="-128"/>
              </a:rPr>
              <a:t>/</a:t>
            </a:r>
            <a:r>
              <a:rPr lang="de-DE">
                <a:solidFill>
                  <a:srgbClr val="FF0000"/>
                </a:solidFill>
                <a:ea typeface="Arial Unicode MS" pitchFamily="34" charset="-128"/>
                <a:cs typeface="Arial Unicode MS" pitchFamily="34" charset="-128"/>
              </a:rPr>
              <a:t>02</a:t>
            </a:r>
            <a:r>
              <a:rPr lang="de-DE">
                <a:ea typeface="Arial Unicode MS" pitchFamily="34" charset="-128"/>
                <a:cs typeface="Arial Unicode MS" pitchFamily="34" charset="-128"/>
              </a:rPr>
              <a:t>	............ Group</a:t>
            </a:r>
          </a:p>
        </p:txBody>
      </p:sp>
      <p:grpSp>
        <p:nvGrpSpPr>
          <p:cNvPr id="24586" name="Group 14"/>
          <p:cNvGrpSpPr>
            <a:grpSpLocks/>
          </p:cNvGrpSpPr>
          <p:nvPr/>
        </p:nvGrpSpPr>
        <p:grpSpPr bwMode="auto">
          <a:xfrm>
            <a:off x="3641725" y="5078413"/>
            <a:ext cx="2227263" cy="809625"/>
            <a:chOff x="2008" y="3600"/>
            <a:chExt cx="1405" cy="510"/>
          </a:xfrm>
        </p:grpSpPr>
        <p:sp>
          <p:nvSpPr>
            <p:cNvPr id="24590" name="Text Box 15"/>
            <p:cNvSpPr txBox="1">
              <a:spLocks noChangeArrowheads="1"/>
            </p:cNvSpPr>
            <p:nvPr/>
          </p:nvSpPr>
          <p:spPr bwMode="auto">
            <a:xfrm>
              <a:off x="2303" y="3879"/>
              <a:ext cx="11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hangingPunct="1">
                <a:spcBef>
                  <a:spcPct val="0"/>
                </a:spcBef>
              </a:pPr>
              <a:r>
                <a:rPr lang="en-US" altLang="ja-JP" sz="1800">
                  <a:solidFill>
                    <a:srgbClr val="FF0000"/>
                  </a:solidFill>
                  <a:ea typeface="ＭＳ Ｐゴシック" pitchFamily="34" charset="-128"/>
                </a:rPr>
                <a:t>Subgroup part</a:t>
              </a:r>
            </a:p>
          </p:txBody>
        </p:sp>
        <p:sp>
          <p:nvSpPr>
            <p:cNvPr id="24591" name="Line 16"/>
            <p:cNvSpPr>
              <a:spLocks noChangeShapeType="1"/>
            </p:cNvSpPr>
            <p:nvPr/>
          </p:nvSpPr>
          <p:spPr bwMode="auto">
            <a:xfrm flipH="1" flipV="1">
              <a:off x="2008" y="3600"/>
              <a:ext cx="33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587" name="Group 17"/>
          <p:cNvGrpSpPr>
            <a:grpSpLocks/>
          </p:cNvGrpSpPr>
          <p:nvPr/>
        </p:nvGrpSpPr>
        <p:grpSpPr bwMode="auto">
          <a:xfrm>
            <a:off x="1789113" y="5078413"/>
            <a:ext cx="1974850" cy="803275"/>
            <a:chOff x="822" y="3600"/>
            <a:chExt cx="1245" cy="506"/>
          </a:xfrm>
        </p:grpSpPr>
        <p:sp>
          <p:nvSpPr>
            <p:cNvPr id="24588" name="Text Box 18"/>
            <p:cNvSpPr txBox="1">
              <a:spLocks noChangeArrowheads="1"/>
            </p:cNvSpPr>
            <p:nvPr/>
          </p:nvSpPr>
          <p:spPr bwMode="auto">
            <a:xfrm>
              <a:off x="822" y="3875"/>
              <a:ext cx="1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hangingPunct="1">
                <a:spcBef>
                  <a:spcPct val="0"/>
                </a:spcBef>
              </a:pPr>
              <a:r>
                <a:rPr lang="en-US" altLang="ja-JP" sz="1800">
                  <a:solidFill>
                    <a:schemeClr val="accent2"/>
                  </a:solidFill>
                  <a:ea typeface="ＭＳ Ｐゴシック" pitchFamily="34" charset="-128"/>
                </a:rPr>
                <a:t>Main group part</a:t>
              </a:r>
              <a:r>
                <a:rPr lang="en-US" altLang="ja-JP" sz="1800">
                  <a:solidFill>
                    <a:srgbClr val="CC0066"/>
                  </a:solidFill>
                  <a:ea typeface="ＭＳ Ｐゴシック" pitchFamily="34" charset="-128"/>
                </a:rPr>
                <a:t> </a:t>
              </a:r>
              <a:endParaRPr lang="en-US" altLang="ja-JP" sz="2300">
                <a:solidFill>
                  <a:srgbClr val="CC0066"/>
                </a:solidFill>
                <a:ea typeface="ＭＳ Ｐゴシック" pitchFamily="34" charset="-128"/>
              </a:endParaRPr>
            </a:p>
          </p:txBody>
        </p:sp>
        <p:sp>
          <p:nvSpPr>
            <p:cNvPr id="24589" name="Line 19"/>
            <p:cNvSpPr>
              <a:spLocks noChangeShapeType="1"/>
            </p:cNvSpPr>
            <p:nvPr/>
          </p:nvSpPr>
          <p:spPr bwMode="auto">
            <a:xfrm flipV="1">
              <a:off x="1488" y="3600"/>
              <a:ext cx="192"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2484374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D631129F-40F7-421B-BF09-FC19DBF8B09E}" type="slidenum">
              <a:rPr lang="ja-JP" altLang="en-US" sz="1400" smtClean="0">
                <a:ea typeface="ＭＳ Ｐゴシック" pitchFamily="34" charset="-128"/>
              </a:rPr>
              <a:pPr eaLnBrk="1" hangingPunct="1"/>
              <a:t>71</a:t>
            </a:fld>
            <a:endParaRPr lang="en-US" altLang="ja-JP" sz="1400" smtClean="0">
              <a:ea typeface="ＭＳ Ｐゴシック" pitchFamily="34" charset="-128"/>
            </a:endParaRPr>
          </a:p>
        </p:txBody>
      </p:sp>
      <p:sp>
        <p:nvSpPr>
          <p:cNvPr id="25603" name="Text Box 7"/>
          <p:cNvSpPr txBox="1">
            <a:spLocks noChangeArrowheads="1"/>
          </p:cNvSpPr>
          <p:nvPr/>
        </p:nvSpPr>
        <p:spPr bwMode="auto">
          <a:xfrm>
            <a:off x="1017588" y="955675"/>
            <a:ext cx="1512887"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t>Symbol</a:t>
            </a:r>
          </a:p>
        </p:txBody>
      </p:sp>
      <p:sp>
        <p:nvSpPr>
          <p:cNvPr id="25604" name="Line 12"/>
          <p:cNvSpPr>
            <a:spLocks noChangeShapeType="1"/>
          </p:cNvSpPr>
          <p:nvPr/>
        </p:nvSpPr>
        <p:spPr bwMode="auto">
          <a:xfrm flipH="1">
            <a:off x="938213" y="1358900"/>
            <a:ext cx="434975" cy="727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5" name="Oval 16"/>
          <p:cNvSpPr>
            <a:spLocks noChangeArrowheads="1"/>
          </p:cNvSpPr>
          <p:nvPr/>
        </p:nvSpPr>
        <p:spPr bwMode="auto">
          <a:xfrm>
            <a:off x="1600200" y="5295900"/>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0"/>
              </a:spcBef>
            </a:pPr>
            <a:endParaRPr lang="en-US">
              <a:latin typeface="Times" charset="0"/>
            </a:endParaRPr>
          </a:p>
        </p:txBody>
      </p:sp>
      <p:sp>
        <p:nvSpPr>
          <p:cNvPr id="25606" name="Line 14"/>
          <p:cNvSpPr>
            <a:spLocks noChangeShapeType="1"/>
          </p:cNvSpPr>
          <p:nvPr/>
        </p:nvSpPr>
        <p:spPr bwMode="auto">
          <a:xfrm flipH="1">
            <a:off x="1917700" y="4927600"/>
            <a:ext cx="512763" cy="4984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Line 14"/>
          <p:cNvSpPr>
            <a:spLocks noChangeShapeType="1"/>
          </p:cNvSpPr>
          <p:nvPr/>
        </p:nvSpPr>
        <p:spPr bwMode="auto">
          <a:xfrm flipH="1">
            <a:off x="1892300" y="2273300"/>
            <a:ext cx="2921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8" name="Line 14"/>
          <p:cNvSpPr>
            <a:spLocks noChangeShapeType="1"/>
          </p:cNvSpPr>
          <p:nvPr/>
        </p:nvSpPr>
        <p:spPr bwMode="auto">
          <a:xfrm flipH="1" flipV="1">
            <a:off x="4724400" y="1549400"/>
            <a:ext cx="76200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9" name="Text Box 9"/>
          <p:cNvSpPr txBox="1">
            <a:spLocks noChangeArrowheads="1"/>
          </p:cNvSpPr>
          <p:nvPr/>
        </p:nvSpPr>
        <p:spPr bwMode="auto">
          <a:xfrm>
            <a:off x="2006600" y="1828800"/>
            <a:ext cx="1512888"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t>Definition</a:t>
            </a:r>
          </a:p>
        </p:txBody>
      </p:sp>
      <p:sp>
        <p:nvSpPr>
          <p:cNvPr id="25610" name="Oval 16"/>
          <p:cNvSpPr>
            <a:spLocks noChangeArrowheads="1"/>
          </p:cNvSpPr>
          <p:nvPr/>
        </p:nvSpPr>
        <p:spPr bwMode="auto">
          <a:xfrm>
            <a:off x="1719263" y="27479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0"/>
              </a:spcBef>
            </a:pPr>
            <a:endParaRPr lang="en-US">
              <a:latin typeface="Times" charset="0"/>
            </a:endParaRPr>
          </a:p>
        </p:txBody>
      </p:sp>
      <p:sp>
        <p:nvSpPr>
          <p:cNvPr id="25611" name="Text Box 9"/>
          <p:cNvSpPr txBox="1">
            <a:spLocks noChangeArrowheads="1"/>
          </p:cNvSpPr>
          <p:nvPr/>
        </p:nvSpPr>
        <p:spPr bwMode="auto">
          <a:xfrm>
            <a:off x="5281613" y="2097088"/>
            <a:ext cx="2503487"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t>Catchword Index</a:t>
            </a:r>
          </a:p>
        </p:txBody>
      </p:sp>
      <p:sp>
        <p:nvSpPr>
          <p:cNvPr id="25612" name="Text Box 8"/>
          <p:cNvSpPr txBox="1">
            <a:spLocks noChangeArrowheads="1"/>
          </p:cNvSpPr>
          <p:nvPr/>
        </p:nvSpPr>
        <p:spPr bwMode="auto">
          <a:xfrm>
            <a:off x="2347913" y="4686300"/>
            <a:ext cx="1489075"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t>Bridge</a:t>
            </a:r>
          </a:p>
        </p:txBody>
      </p:sp>
      <p:pic>
        <p:nvPicPr>
          <p:cNvPr id="256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0525" cy="695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4" name="Rectangle 1"/>
          <p:cNvSpPr>
            <a:spLocks noChangeArrowheads="1"/>
          </p:cNvSpPr>
          <p:nvPr/>
        </p:nvSpPr>
        <p:spPr bwMode="auto">
          <a:xfrm>
            <a:off x="1258888" y="836613"/>
            <a:ext cx="341312"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 name="Rectangle 2"/>
          <p:cNvSpPr>
            <a:spLocks noChangeArrowheads="1"/>
          </p:cNvSpPr>
          <p:nvPr/>
        </p:nvSpPr>
        <p:spPr bwMode="auto">
          <a:xfrm>
            <a:off x="1155700" y="836613"/>
            <a:ext cx="444500" cy="1893887"/>
          </a:xfrm>
          <a:prstGeom prst="rect">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 name="Right Arrow 3"/>
          <p:cNvSpPr>
            <a:spLocks noChangeArrowheads="1"/>
          </p:cNvSpPr>
          <p:nvPr/>
        </p:nvSpPr>
        <p:spPr bwMode="auto">
          <a:xfrm rot="-5400000">
            <a:off x="390525" y="1430338"/>
            <a:ext cx="477837" cy="776288"/>
          </a:xfrm>
          <a:prstGeom prst="rightArrow">
            <a:avLst>
              <a:gd name="adj1" fmla="val 50000"/>
              <a:gd name="adj2" fmla="val 50000"/>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 name="Right Arrow 18"/>
          <p:cNvSpPr>
            <a:spLocks noChangeArrowheads="1"/>
          </p:cNvSpPr>
          <p:nvPr/>
        </p:nvSpPr>
        <p:spPr bwMode="auto">
          <a:xfrm rot="10800000">
            <a:off x="1258888" y="4086225"/>
            <a:ext cx="479425" cy="776288"/>
          </a:xfrm>
          <a:prstGeom prst="rightArrow">
            <a:avLst>
              <a:gd name="adj1" fmla="val 50000"/>
              <a:gd name="adj2" fmla="val 50000"/>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 name="Rectangle 4"/>
          <p:cNvSpPr>
            <a:spLocks noChangeArrowheads="1"/>
          </p:cNvSpPr>
          <p:nvPr/>
        </p:nvSpPr>
        <p:spPr bwMode="auto">
          <a:xfrm>
            <a:off x="2622550" y="3198813"/>
            <a:ext cx="3898900" cy="4603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t>http://web2.wipo.int/ipcpub/</a:t>
            </a:r>
          </a:p>
        </p:txBody>
      </p:sp>
    </p:spTree>
    <p:extLst>
      <p:ext uri="{BB962C8B-B14F-4D97-AF65-F5344CB8AC3E}">
        <p14:creationId xmlns:p14="http://schemas.microsoft.com/office/powerpoint/2010/main" val="2773867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CH" smtClean="0"/>
              <a:t>Guide to the IPC</a:t>
            </a:r>
            <a:endParaRPr lang="en-US" smtClean="0"/>
          </a:p>
        </p:txBody>
      </p:sp>
      <p:sp>
        <p:nvSpPr>
          <p:cNvPr id="3" name="Content Placeholder 2"/>
          <p:cNvSpPr>
            <a:spLocks noGrp="1"/>
          </p:cNvSpPr>
          <p:nvPr>
            <p:ph idx="1"/>
          </p:nvPr>
        </p:nvSpPr>
        <p:spPr>
          <a:xfrm>
            <a:off x="468313" y="1331913"/>
            <a:ext cx="8229600" cy="4352925"/>
          </a:xfrm>
        </p:spPr>
        <p:txBody>
          <a:bodyPr/>
          <a:lstStyle/>
          <a:p>
            <a:pPr>
              <a:spcBef>
                <a:spcPct val="50000"/>
              </a:spcBef>
              <a:defRPr/>
            </a:pPr>
            <a:endParaRPr lang="en-US" dirty="0" smtClean="0"/>
          </a:p>
          <a:p>
            <a:pPr>
              <a:spcBef>
                <a:spcPct val="50000"/>
              </a:spcBef>
              <a:defRPr/>
            </a:pPr>
            <a:r>
              <a:rPr lang="en-US" dirty="0" smtClean="0"/>
              <a:t>The </a:t>
            </a:r>
            <a:r>
              <a:rPr lang="en-US" dirty="0"/>
              <a:t>official Guide to the IPC provides comprehensive information on the IPC. It is available for download on the WIPO website of the IPC at:</a:t>
            </a:r>
          </a:p>
          <a:p>
            <a:pPr marL="0" indent="0">
              <a:spcBef>
                <a:spcPct val="50000"/>
              </a:spcBef>
              <a:buFontTx/>
              <a:buNone/>
              <a:defRPr/>
            </a:pPr>
            <a:r>
              <a:rPr lang="en-US" dirty="0" smtClean="0">
                <a:hlinkClick r:id="rId3"/>
              </a:rPr>
              <a:t>http</a:t>
            </a:r>
            <a:r>
              <a:rPr lang="en-US" dirty="0">
                <a:hlinkClick r:id="rId3"/>
              </a:rPr>
              <a:t>://www.wipo.int/classifications/ipc/en/general/</a:t>
            </a:r>
            <a:endParaRPr lang="en-US" dirty="0"/>
          </a:p>
          <a:p>
            <a:pPr marL="0" indent="0">
              <a:buFontTx/>
              <a:buNone/>
              <a:defRPr/>
            </a:pPr>
            <a:endParaRPr lang="en-US" dirty="0"/>
          </a:p>
        </p:txBody>
      </p:sp>
    </p:spTree>
    <p:extLst>
      <p:ext uri="{BB962C8B-B14F-4D97-AF65-F5344CB8AC3E}">
        <p14:creationId xmlns:p14="http://schemas.microsoft.com/office/powerpoint/2010/main" val="88256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smtClean="0"/>
              <a:t>Why is it useful?</a:t>
            </a:r>
            <a:endParaRPr lang="en-US" smtClean="0"/>
          </a:p>
        </p:txBody>
      </p:sp>
      <p:sp>
        <p:nvSpPr>
          <p:cNvPr id="3" name="Content Placeholder 2"/>
          <p:cNvSpPr>
            <a:spLocks noGrp="1"/>
          </p:cNvSpPr>
          <p:nvPr>
            <p:ph idx="1"/>
          </p:nvPr>
        </p:nvSpPr>
        <p:spPr/>
        <p:txBody>
          <a:bodyPr>
            <a:normAutofit fontScale="92500" lnSpcReduction="10000"/>
          </a:bodyPr>
          <a:lstStyle/>
          <a:p>
            <a:pPr eaLnBrk="1" hangingPunct="1">
              <a:lnSpc>
                <a:spcPct val="90000"/>
              </a:lnSpc>
              <a:defRPr/>
            </a:pPr>
            <a:r>
              <a:rPr lang="en-US" dirty="0" smtClean="0"/>
              <a:t>Primary purpose: </a:t>
            </a:r>
          </a:p>
          <a:p>
            <a:pPr lvl="1" eaLnBrk="1" hangingPunct="1">
              <a:lnSpc>
                <a:spcPct val="90000"/>
              </a:lnSpc>
              <a:defRPr/>
            </a:pPr>
            <a:r>
              <a:rPr lang="en-US" dirty="0" smtClean="0"/>
              <a:t>effective search tool for the retrieval of patent information:</a:t>
            </a:r>
          </a:p>
          <a:p>
            <a:pPr lvl="1" eaLnBrk="1" hangingPunct="1">
              <a:lnSpc>
                <a:spcPct val="90000"/>
              </a:lnSpc>
              <a:defRPr/>
            </a:pPr>
            <a:r>
              <a:rPr lang="en-US" dirty="0" smtClean="0"/>
              <a:t>ordering patent documents (similar technical content)</a:t>
            </a:r>
          </a:p>
          <a:p>
            <a:pPr lvl="1" eaLnBrk="1" hangingPunct="1">
              <a:lnSpc>
                <a:spcPct val="90000"/>
              </a:lnSpc>
              <a:defRPr/>
            </a:pPr>
            <a:r>
              <a:rPr lang="en-US" dirty="0" smtClean="0"/>
              <a:t>searching patent literature</a:t>
            </a:r>
          </a:p>
          <a:p>
            <a:pPr marL="457200" lvl="1" indent="0" eaLnBrk="1" hangingPunct="1">
              <a:lnSpc>
                <a:spcPct val="90000"/>
              </a:lnSpc>
              <a:buFontTx/>
              <a:buNone/>
              <a:defRPr/>
            </a:pPr>
            <a:endParaRPr lang="en-US" dirty="0" smtClean="0"/>
          </a:p>
          <a:p>
            <a:pPr lvl="1" eaLnBrk="1" hangingPunct="1">
              <a:lnSpc>
                <a:spcPct val="90000"/>
              </a:lnSpc>
              <a:defRPr/>
            </a:pPr>
            <a:endParaRPr lang="en-US" sz="800" dirty="0" smtClean="0"/>
          </a:p>
          <a:p>
            <a:pPr eaLnBrk="1" hangingPunct="1">
              <a:lnSpc>
                <a:spcPct val="90000"/>
              </a:lnSpc>
              <a:defRPr/>
            </a:pPr>
            <a:r>
              <a:rPr lang="en-US" dirty="0" smtClean="0"/>
              <a:t>Other purposes: </a:t>
            </a:r>
          </a:p>
          <a:p>
            <a:pPr lvl="1" eaLnBrk="1" hangingPunct="1">
              <a:lnSpc>
                <a:spcPct val="90000"/>
              </a:lnSpc>
              <a:defRPr/>
            </a:pPr>
            <a:r>
              <a:rPr lang="en-US" dirty="0" smtClean="0"/>
              <a:t>selective dissemination of information</a:t>
            </a:r>
          </a:p>
          <a:p>
            <a:pPr lvl="1" eaLnBrk="1" hangingPunct="1">
              <a:lnSpc>
                <a:spcPct val="90000"/>
              </a:lnSpc>
              <a:defRPr/>
            </a:pPr>
            <a:r>
              <a:rPr lang="en-US" dirty="0" smtClean="0"/>
              <a:t>investigation of the state of the art</a:t>
            </a:r>
          </a:p>
          <a:p>
            <a:pPr lvl="1" eaLnBrk="1" hangingPunct="1">
              <a:lnSpc>
                <a:spcPct val="90000"/>
              </a:lnSpc>
              <a:defRPr/>
            </a:pPr>
            <a:r>
              <a:rPr lang="en-US" dirty="0" smtClean="0"/>
              <a:t>preparation of industrial property statistics</a:t>
            </a:r>
          </a:p>
          <a:p>
            <a:pPr marL="0" indent="0" eaLnBrk="1" hangingPunct="1">
              <a:buFontTx/>
              <a:buNone/>
              <a:defRPr/>
            </a:pPr>
            <a:endParaRPr lang="en-US" dirty="0" smtClean="0"/>
          </a:p>
        </p:txBody>
      </p:sp>
    </p:spTree>
    <p:extLst>
      <p:ext uri="{BB962C8B-B14F-4D97-AF65-F5344CB8AC3E}">
        <p14:creationId xmlns:p14="http://schemas.microsoft.com/office/powerpoint/2010/main" val="10879954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normAutofit fontScale="90000"/>
          </a:bodyPr>
          <a:lstStyle/>
          <a:p>
            <a:r>
              <a:rPr lang="en-US" smtClean="0"/>
              <a:t>Summary of the advantages of using IPC</a:t>
            </a:r>
          </a:p>
        </p:txBody>
      </p:sp>
      <p:sp>
        <p:nvSpPr>
          <p:cNvPr id="28675" name="Rectangle 3"/>
          <p:cNvSpPr>
            <a:spLocks noGrp="1" noChangeArrowheads="1"/>
          </p:cNvSpPr>
          <p:nvPr>
            <p:ph type="body" idx="4294967295"/>
          </p:nvPr>
        </p:nvSpPr>
        <p:spPr>
          <a:xfrm>
            <a:off x="582613" y="1628775"/>
            <a:ext cx="7772400" cy="2952750"/>
          </a:xfrm>
          <a:noFill/>
        </p:spPr>
        <p:txBody>
          <a:bodyPr>
            <a:normAutofit fontScale="92500" lnSpcReduction="10000"/>
          </a:bodyPr>
          <a:lstStyle/>
          <a:p>
            <a:pPr lvl="1"/>
            <a:r>
              <a:rPr lang="en-US" smtClean="0"/>
              <a:t>Language independent</a:t>
            </a:r>
          </a:p>
          <a:p>
            <a:pPr lvl="1"/>
            <a:r>
              <a:rPr lang="en-US" smtClean="0"/>
              <a:t>Terminology / ”jargon” independent</a:t>
            </a:r>
          </a:p>
          <a:p>
            <a:pPr lvl="1"/>
            <a:r>
              <a:rPr lang="en-US" smtClean="0"/>
              <a:t>Standardized application to documents (by experts of patent offices)</a:t>
            </a:r>
          </a:p>
          <a:p>
            <a:pPr lvl="1"/>
            <a:r>
              <a:rPr lang="en-US" smtClean="0"/>
              <a:t>Available for (old) patent documents where no full text of claims / description is available</a:t>
            </a:r>
          </a:p>
          <a:p>
            <a:pPr lvl="1"/>
            <a:r>
              <a:rPr lang="en-US" smtClean="0"/>
              <a:t>Concept search</a:t>
            </a:r>
          </a:p>
        </p:txBody>
      </p:sp>
    </p:spTree>
    <p:extLst>
      <p:ext uri="{BB962C8B-B14F-4D97-AF65-F5344CB8AC3E}">
        <p14:creationId xmlns:p14="http://schemas.microsoft.com/office/powerpoint/2010/main" val="30920468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CH" smtClean="0"/>
              <a:t>IPC in PATENTSCOPE</a:t>
            </a:r>
            <a:endParaRPr lang="en-US" smtClean="0"/>
          </a:p>
        </p:txBody>
      </p:sp>
      <p:sp>
        <p:nvSpPr>
          <p:cNvPr id="5" name="Content Placeholder 4"/>
          <p:cNvSpPr>
            <a:spLocks noGrp="1"/>
          </p:cNvSpPr>
          <p:nvPr>
            <p:ph idx="1"/>
          </p:nvPr>
        </p:nvSpPr>
        <p:spPr/>
        <p:txBody>
          <a:bodyPr/>
          <a:lstStyle/>
          <a:p>
            <a:pPr>
              <a:defRPr/>
            </a:pPr>
            <a:r>
              <a:rPr lang="fr-CH" dirty="0" err="1" smtClean="0"/>
              <a:t>Statistics</a:t>
            </a:r>
            <a:r>
              <a:rPr lang="fr-CH" dirty="0" smtClean="0"/>
              <a:t> in the </a:t>
            </a:r>
            <a:r>
              <a:rPr lang="fr-CH" dirty="0" err="1" smtClean="0"/>
              <a:t>Browse</a:t>
            </a:r>
            <a:r>
              <a:rPr lang="fr-CH" dirty="0" smtClean="0"/>
              <a:t> by </a:t>
            </a:r>
            <a:r>
              <a:rPr lang="fr-CH" dirty="0" err="1" smtClean="0"/>
              <a:t>week</a:t>
            </a:r>
            <a:r>
              <a:rPr lang="fr-CH" dirty="0" smtClean="0"/>
              <a:t> option</a:t>
            </a:r>
          </a:p>
          <a:p>
            <a:pPr>
              <a:defRPr/>
            </a:pPr>
            <a:r>
              <a:rPr lang="fr-CH" dirty="0" err="1" smtClean="0"/>
              <a:t>Search</a:t>
            </a:r>
            <a:r>
              <a:rPr lang="fr-CH" dirty="0" smtClean="0"/>
              <a:t> IPC </a:t>
            </a:r>
            <a:r>
              <a:rPr lang="fr-CH" dirty="0" err="1" smtClean="0"/>
              <a:t>with</a:t>
            </a:r>
            <a:r>
              <a:rPr lang="fr-CH" dirty="0" smtClean="0"/>
              <a:t> simple, </a:t>
            </a:r>
            <a:r>
              <a:rPr lang="fr-CH" dirty="0" err="1" smtClean="0"/>
              <a:t>advanced</a:t>
            </a:r>
            <a:r>
              <a:rPr lang="fr-CH" dirty="0" smtClean="0"/>
              <a:t>, </a:t>
            </a:r>
            <a:r>
              <a:rPr lang="fr-CH" dirty="0" err="1" smtClean="0"/>
              <a:t>field</a:t>
            </a:r>
            <a:r>
              <a:rPr lang="fr-CH" dirty="0" smtClean="0"/>
              <a:t> </a:t>
            </a:r>
            <a:r>
              <a:rPr lang="fr-CH" dirty="0" err="1" smtClean="0"/>
              <a:t>combination</a:t>
            </a:r>
            <a:endParaRPr lang="fr-CH" dirty="0" smtClean="0"/>
          </a:p>
          <a:p>
            <a:pPr>
              <a:defRPr/>
            </a:pPr>
            <a:r>
              <a:rPr lang="fr-CH" dirty="0" smtClean="0"/>
              <a:t>IPC in the </a:t>
            </a:r>
            <a:r>
              <a:rPr lang="fr-CH" dirty="0" err="1" smtClean="0"/>
              <a:t>result</a:t>
            </a:r>
            <a:r>
              <a:rPr lang="fr-CH" dirty="0" smtClean="0"/>
              <a:t> </a:t>
            </a:r>
            <a:r>
              <a:rPr lang="fr-CH" dirty="0" err="1" smtClean="0"/>
              <a:t>list</a:t>
            </a:r>
            <a:endParaRPr lang="fr-CH" dirty="0" smtClean="0"/>
          </a:p>
          <a:p>
            <a:pPr>
              <a:defRPr/>
            </a:pPr>
            <a:endParaRPr lang="fr-CH" dirty="0"/>
          </a:p>
          <a:p>
            <a:pPr marL="0" indent="0">
              <a:buFontTx/>
              <a:buNone/>
              <a:defRPr/>
            </a:pPr>
            <a:endParaRPr lang="fr-CH" dirty="0" smtClean="0"/>
          </a:p>
        </p:txBody>
      </p:sp>
    </p:spTree>
    <p:extLst>
      <p:ext uri="{BB962C8B-B14F-4D97-AF65-F5344CB8AC3E}">
        <p14:creationId xmlns:p14="http://schemas.microsoft.com/office/powerpoint/2010/main" val="1748052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r-CH" smtClean="0"/>
              <a:t>Statistics in the Browse by week</a:t>
            </a:r>
            <a:endParaRPr lang="en-US" smtClean="0"/>
          </a:p>
        </p:txBody>
      </p:sp>
      <p:sp>
        <p:nvSpPr>
          <p:cNvPr id="30723" name="Content Placeholder 2"/>
          <p:cNvSpPr>
            <a:spLocks noGrp="1"/>
          </p:cNvSpPr>
          <p:nvPr>
            <p:ph idx="1"/>
          </p:nvPr>
        </p:nvSpPr>
        <p:spPr/>
        <p:txBody>
          <a:bodyPr/>
          <a:lstStyle/>
          <a:p>
            <a:r>
              <a:rPr lang="fr-CH" smtClean="0"/>
              <a:t>Beta version</a:t>
            </a:r>
          </a:p>
          <a:p>
            <a:r>
              <a:rPr lang="fr-CH" smtClean="0"/>
              <a:t>Idea: </a:t>
            </a:r>
          </a:p>
          <a:p>
            <a:pPr lvl="1"/>
            <a:r>
              <a:rPr lang="fr-CH" smtClean="0"/>
              <a:t>Show global trends</a:t>
            </a:r>
          </a:p>
          <a:p>
            <a:pPr lvl="2"/>
            <a:r>
              <a:rPr lang="fr-CH" smtClean="0"/>
              <a:t>Main/new actors</a:t>
            </a:r>
          </a:p>
          <a:p>
            <a:endParaRPr lang="en-US" smtClean="0"/>
          </a:p>
        </p:txBody>
      </p:sp>
    </p:spTree>
    <p:extLst>
      <p:ext uri="{BB962C8B-B14F-4D97-AF65-F5344CB8AC3E}">
        <p14:creationId xmlns:p14="http://schemas.microsoft.com/office/powerpoint/2010/main" val="23657882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638"/>
            <a:ext cx="7200900" cy="68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Oval 4"/>
          <p:cNvSpPr>
            <a:spLocks noChangeArrowheads="1"/>
          </p:cNvSpPr>
          <p:nvPr/>
        </p:nvSpPr>
        <p:spPr bwMode="auto">
          <a:xfrm>
            <a:off x="3348038" y="476250"/>
            <a:ext cx="1295400" cy="360363"/>
          </a:xfrm>
          <a:prstGeom prst="ellipse">
            <a:avLst/>
          </a:prstGeom>
          <a:noFill/>
          <a:ln w="476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9328079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r-CH" smtClean="0"/>
              <a:t>Most active</a:t>
            </a:r>
            <a:endParaRPr 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916113"/>
            <a:ext cx="7896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331913" y="2852738"/>
            <a:ext cx="576262"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22600"/>
            <a:ext cx="62357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4"/>
          <p:cNvSpPr>
            <a:spLocks noChangeArrowheads="1"/>
          </p:cNvSpPr>
          <p:nvPr/>
        </p:nvSpPr>
        <p:spPr bwMode="auto">
          <a:xfrm>
            <a:off x="1908175" y="5300663"/>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5"/>
          <p:cNvSpPr>
            <a:spLocks noChangeArrowheads="1"/>
          </p:cNvSpPr>
          <p:nvPr/>
        </p:nvSpPr>
        <p:spPr bwMode="auto">
          <a:xfrm>
            <a:off x="1908175" y="5300663"/>
            <a:ext cx="719138" cy="2889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a:spLocks noChangeArrowheads="1"/>
          </p:cNvSpPr>
          <p:nvPr/>
        </p:nvSpPr>
        <p:spPr bwMode="auto">
          <a:xfrm>
            <a:off x="617538" y="2205038"/>
            <a:ext cx="1506537" cy="3603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020671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ppt_x"/>
                                          </p:val>
                                        </p:tav>
                                        <p:tav tm="100000">
                                          <p:val>
                                            <p:strVal val="#ppt_x"/>
                                          </p:val>
                                        </p:tav>
                                      </p:tavLst>
                                    </p:anim>
                                    <p:anim calcmode="lin" valueType="num">
                                      <p:cBhvr additive="base">
                                        <p:cTn id="20"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983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a:spLocks noChangeArrowheads="1"/>
          </p:cNvSpPr>
          <p:nvPr/>
        </p:nvSpPr>
        <p:spPr bwMode="auto">
          <a:xfrm>
            <a:off x="323850" y="1557338"/>
            <a:ext cx="863600" cy="287337"/>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
        <p:nvSpPr>
          <p:cNvPr id="6" name="Right Arrow 5"/>
          <p:cNvSpPr>
            <a:spLocks noChangeArrowheads="1"/>
          </p:cNvSpPr>
          <p:nvPr/>
        </p:nvSpPr>
        <p:spPr bwMode="auto">
          <a:xfrm>
            <a:off x="323850" y="2781300"/>
            <a:ext cx="863600" cy="287338"/>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2614578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6E098DE-A914-478D-9A78-95E0DF34B69F}" type="slidenum">
              <a:rPr lang="ja-JP" altLang="en-US" sz="1400" smtClean="0">
                <a:solidFill>
                  <a:srgbClr val="000000"/>
                </a:solidFill>
                <a:ea typeface="ＭＳ Ｐゴシック" pitchFamily="34" charset="-128"/>
              </a:rPr>
              <a:pPr eaLnBrk="1" hangingPunct="1"/>
              <a:t>8</a:t>
            </a:fld>
            <a:endParaRPr lang="en-US" altLang="ja-JP" sz="1400" smtClean="0">
              <a:solidFill>
                <a:srgbClr val="000000"/>
              </a:solidFill>
              <a:ea typeface="ＭＳ Ｐゴシック" pitchFamily="34" charset="-128"/>
            </a:endParaRPr>
          </a:p>
        </p:txBody>
      </p:sp>
      <p:sp>
        <p:nvSpPr>
          <p:cNvPr id="14339" name="Rectangle 1027"/>
          <p:cNvSpPr>
            <a:spLocks noGrp="1" noChangeArrowheads="1"/>
          </p:cNvSpPr>
          <p:nvPr>
            <p:ph type="body" idx="1"/>
          </p:nvPr>
        </p:nvSpPr>
        <p:spPr>
          <a:xfrm>
            <a:off x="457200" y="1600200"/>
            <a:ext cx="8229600" cy="4997450"/>
          </a:xfrm>
        </p:spPr>
        <p:txBody>
          <a:bodyPr/>
          <a:lstStyle/>
          <a:p>
            <a:pPr>
              <a:buFont typeface="Wingdings" pitchFamily="2" charset="2"/>
              <a:buChar char="Ø"/>
              <a:defRPr/>
            </a:pPr>
            <a:endParaRPr lang="en-US" altLang="ja-JP" dirty="0" smtClean="0">
              <a:ea typeface="ＭＳ Ｐゴシック" pitchFamily="34" charset="-128"/>
            </a:endParaRPr>
          </a:p>
          <a:p>
            <a:pPr>
              <a:buFont typeface="Wingdings" pitchFamily="2" charset="2"/>
              <a:buChar char="Ø"/>
              <a:defRPr/>
            </a:pPr>
            <a:r>
              <a:rPr lang="en-US" altLang="ja-JP" dirty="0" smtClean="0">
                <a:ea typeface="ＭＳ Ｐゴシック" pitchFamily="34" charset="-128"/>
              </a:rPr>
              <a:t>70,000 entries</a:t>
            </a:r>
          </a:p>
          <a:p>
            <a:pPr>
              <a:buFont typeface="Wingdings" pitchFamily="2" charset="2"/>
              <a:buChar char="Ø"/>
              <a:defRPr/>
            </a:pPr>
            <a:r>
              <a:rPr lang="en-US" altLang="ja-JP" dirty="0" smtClean="0">
                <a:ea typeface="ＭＳ Ｐゴシック" pitchFamily="34" charset="-128"/>
              </a:rPr>
              <a:t>Each place/entry (Section, Class, Subclass, Group) is characterized by a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and a </a:t>
            </a:r>
            <a:r>
              <a:rPr lang="en-US" altLang="ja-JP" dirty="0" smtClean="0">
                <a:solidFill>
                  <a:srgbClr val="FF0000"/>
                </a:solidFill>
                <a:ea typeface="ＭＳ Ｐゴシック" pitchFamily="34" charset="-128"/>
              </a:rPr>
              <a:t>title</a:t>
            </a:r>
          </a:p>
          <a:p>
            <a:pPr marL="0" indent="0">
              <a:buFontTx/>
              <a:buNone/>
              <a:defRPr/>
            </a:pPr>
            <a:endParaRPr lang="en-US" altLang="ja-JP" sz="1000" dirty="0" smtClean="0">
              <a:ea typeface="ＭＳ Ｐゴシック" pitchFamily="34" charset="-128"/>
            </a:endParaRP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 succession of upper case letters and numbers</a:t>
            </a: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Title</a:t>
            </a:r>
            <a:r>
              <a:rPr lang="en-US" altLang="ja-JP" dirty="0" smtClean="0">
                <a:ea typeface="ＭＳ Ｐゴシック" pitchFamily="34" charset="-128"/>
              </a:rPr>
              <a:t> = phrase describing the technical content (scope) of the place</a:t>
            </a:r>
          </a:p>
          <a:p>
            <a:pPr>
              <a:defRPr/>
            </a:pPr>
            <a:endParaRPr lang="en-US" altLang="ja-JP" sz="1000" dirty="0" smtClean="0">
              <a:ea typeface="ＭＳ Ｐゴシック" pitchFamily="34" charset="-128"/>
            </a:endParaRPr>
          </a:p>
          <a:p>
            <a:pPr lvl="1">
              <a:buFont typeface="Wingdings" pitchFamily="2" charset="2"/>
              <a:buNone/>
              <a:defRPr/>
            </a:pPr>
            <a:endParaRPr lang="en-US" altLang="ja-JP" sz="2000" dirty="0" smtClean="0">
              <a:ea typeface="ＭＳ Ｐゴシック" pitchFamily="34" charset="-128"/>
            </a:endParaRPr>
          </a:p>
        </p:txBody>
      </p:sp>
      <p:sp>
        <p:nvSpPr>
          <p:cNvPr id="14340" name="Rectangle 1026"/>
          <p:cNvSpPr>
            <a:spLocks noGrp="1" noChangeArrowheads="1"/>
          </p:cNvSpPr>
          <p:nvPr>
            <p:ph type="title"/>
          </p:nvPr>
        </p:nvSpPr>
        <p:spPr/>
        <p:txBody>
          <a:bodyPr/>
          <a:lstStyle/>
          <a:p>
            <a:r>
              <a:rPr lang="en-US" altLang="ja-JP" smtClean="0">
                <a:ea typeface="ＭＳ Ｐゴシック" pitchFamily="34" charset="-128"/>
              </a:rPr>
              <a:t>Symbols and Titles</a:t>
            </a:r>
          </a:p>
        </p:txBody>
      </p:sp>
    </p:spTree>
    <p:extLst>
      <p:ext uri="{BB962C8B-B14F-4D97-AF65-F5344CB8AC3E}">
        <p14:creationId xmlns:p14="http://schemas.microsoft.com/office/powerpoint/2010/main" val="208259541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66875"/>
            <a:ext cx="7734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4210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8771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8207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85925"/>
            <a:ext cx="7696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3290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CH" smtClean="0"/>
              <a:t>IPC search in PATENTSCOPE</a:t>
            </a:r>
            <a:endParaRPr lang="en-US" smtClean="0"/>
          </a:p>
        </p:txBody>
      </p:sp>
      <p:pic>
        <p:nvPicPr>
          <p:cNvPr id="3789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8338" y="1341438"/>
            <a:ext cx="2247900" cy="20383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7892" name="Rectangle 4"/>
          <p:cNvSpPr>
            <a:spLocks noChangeArrowheads="1"/>
          </p:cNvSpPr>
          <p:nvPr/>
        </p:nvSpPr>
        <p:spPr bwMode="auto">
          <a:xfrm>
            <a:off x="3348038" y="1341438"/>
            <a:ext cx="49688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a:t>Searching and Grouping now by complete IPC codes: 			</a:t>
            </a:r>
          </a:p>
          <a:p>
            <a:r>
              <a:rPr lang="fr-CH" b="1"/>
              <a:t>H04B 1/06 </a:t>
            </a:r>
            <a:r>
              <a:rPr lang="fr-CH"/>
              <a:t>will include by default </a:t>
            </a:r>
          </a:p>
          <a:p>
            <a:r>
              <a:rPr lang="fr-CH"/>
              <a:t>H04B </a:t>
            </a:r>
            <a:r>
              <a:rPr lang="fr-CH" b="1"/>
              <a:t>1/08</a:t>
            </a:r>
            <a:r>
              <a:rPr lang="fr-CH"/>
              <a:t> </a:t>
            </a:r>
          </a:p>
          <a:p>
            <a:r>
              <a:rPr lang="fr-CH"/>
              <a:t>	</a:t>
            </a:r>
            <a:r>
              <a:rPr lang="fr-CH" b="1"/>
              <a:t>1/10</a:t>
            </a:r>
            <a:r>
              <a:rPr lang="fr-CH"/>
              <a:t> </a:t>
            </a:r>
          </a:p>
          <a:p>
            <a:r>
              <a:rPr lang="fr-CH"/>
              <a:t>	</a:t>
            </a:r>
            <a:r>
              <a:rPr lang="fr-CH" b="1"/>
              <a:t>1/16</a:t>
            </a:r>
          </a:p>
          <a:p>
            <a:endParaRPr lang="fr-CH" b="1"/>
          </a:p>
          <a:p>
            <a:endParaRPr lang="fr-CH" b="1"/>
          </a:p>
          <a:p>
            <a:endParaRPr lang="en-US"/>
          </a:p>
        </p:txBody>
      </p:sp>
    </p:spTree>
    <p:extLst>
      <p:ext uri="{BB962C8B-B14F-4D97-AF65-F5344CB8AC3E}">
        <p14:creationId xmlns:p14="http://schemas.microsoft.com/office/powerpoint/2010/main" val="24489105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fr-CH" smtClean="0"/>
              <a:t/>
            </a:r>
            <a:br>
              <a:rPr lang="fr-CH" smtClean="0"/>
            </a:br>
            <a:r>
              <a:rPr lang="fr-CH" smtClean="0"/>
              <a:t>IPC search: Simple search</a:t>
            </a:r>
            <a:br>
              <a:rPr lang="fr-CH" smtClean="0"/>
            </a:br>
            <a:endParaRPr lang="en-US" smtClean="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76475"/>
            <a:ext cx="87772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a:spLocks noChangeArrowheads="1"/>
          </p:cNvSpPr>
          <p:nvPr/>
        </p:nvSpPr>
        <p:spPr bwMode="auto">
          <a:xfrm rot="10800000">
            <a:off x="1547813" y="3500438"/>
            <a:ext cx="360362"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 name="Down Arrow 6"/>
          <p:cNvSpPr>
            <a:spLocks noChangeArrowheads="1"/>
          </p:cNvSpPr>
          <p:nvPr/>
        </p:nvSpPr>
        <p:spPr bwMode="auto">
          <a:xfrm rot="10800000">
            <a:off x="6372225" y="3500438"/>
            <a:ext cx="360363"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1455267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CH" smtClean="0"/>
              <a:t>IPC search: Field combination</a:t>
            </a:r>
            <a:endParaRPr lang="en-US" smtClean="0"/>
          </a:p>
        </p:txBody>
      </p:sp>
      <p:pic>
        <p:nvPicPr>
          <p:cNvPr id="399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268413"/>
            <a:ext cx="7405688"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539750" y="4652963"/>
            <a:ext cx="6553200" cy="2889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3425825"/>
            <a:ext cx="28321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692150" y="4149725"/>
            <a:ext cx="2655888" cy="647700"/>
          </a:xfrm>
          <a:prstGeom prst="rect">
            <a:avLst/>
          </a:prstGeom>
          <a:solidFill>
            <a:srgbClr val="35F52B">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2142699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additive="base">
                                        <p:cTn id="13" dur="500" fill="hold"/>
                                        <p:tgtEl>
                                          <p:spTgt spid="52226"/>
                                        </p:tgtEl>
                                        <p:attrNameLst>
                                          <p:attrName>ppt_x</p:attrName>
                                        </p:attrNameLst>
                                      </p:cBhvr>
                                      <p:tavLst>
                                        <p:tav tm="0">
                                          <p:val>
                                            <p:strVal val="#ppt_x"/>
                                          </p:val>
                                        </p:tav>
                                        <p:tav tm="100000">
                                          <p:val>
                                            <p:strVal val="#ppt_x"/>
                                          </p:val>
                                        </p:tav>
                                      </p:tavLst>
                                    </p:anim>
                                    <p:anim calcmode="lin" valueType="num">
                                      <p:cBhvr additive="base">
                                        <p:cTn id="14"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76338"/>
            <a:ext cx="76485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ChangeArrowheads="1"/>
          </p:cNvSpPr>
          <p:nvPr/>
        </p:nvSpPr>
        <p:spPr bwMode="auto">
          <a:xfrm>
            <a:off x="900113" y="4508500"/>
            <a:ext cx="5543550" cy="288925"/>
          </a:xfrm>
          <a:prstGeom prst="rect">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8874826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r-CH" smtClean="0"/>
              <a:t>IPC search: Advanced search</a:t>
            </a:r>
            <a:endParaRPr 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696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08025" y="3716338"/>
            <a:ext cx="7672388" cy="4619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http://patentscope.wipo.int/search/en/help/fieldsHelp.jsf</a:t>
            </a:r>
          </a:p>
        </p:txBody>
      </p:sp>
    </p:spTree>
    <p:extLst>
      <p:ext uri="{BB962C8B-B14F-4D97-AF65-F5344CB8AC3E}">
        <p14:creationId xmlns:p14="http://schemas.microsoft.com/office/powerpoint/2010/main" val="1983753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4288"/>
            <a:ext cx="9312275" cy="713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330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r-CH" smtClean="0"/>
              <a:t>IC /  ICI / ICN</a:t>
            </a:r>
            <a:endParaRPr lang="en-US" smtClean="0"/>
          </a:p>
        </p:txBody>
      </p:sp>
      <p:sp>
        <p:nvSpPr>
          <p:cNvPr id="44035" name="Content Placeholder 2"/>
          <p:cNvSpPr>
            <a:spLocks noGrp="1"/>
          </p:cNvSpPr>
          <p:nvPr>
            <p:ph idx="1"/>
          </p:nvPr>
        </p:nvSpPr>
        <p:spPr/>
        <p:txBody>
          <a:bodyPr>
            <a:normAutofit lnSpcReduction="10000"/>
          </a:bodyPr>
          <a:lstStyle/>
          <a:p>
            <a:r>
              <a:rPr lang="fr-CH" smtClean="0"/>
              <a:t>IC = International Classification</a:t>
            </a:r>
          </a:p>
          <a:p>
            <a:endParaRPr lang="fr-CH" smtClean="0"/>
          </a:p>
          <a:p>
            <a:r>
              <a:rPr lang="fr-CH" smtClean="0"/>
              <a:t>ICI = International Classification Inventive</a:t>
            </a:r>
          </a:p>
          <a:p>
            <a:endParaRPr lang="fr-CH" smtClean="0"/>
          </a:p>
          <a:p>
            <a:r>
              <a:rPr lang="fr-CH" smtClean="0"/>
              <a:t>ICN = International Classification Non-inventive</a:t>
            </a:r>
          </a:p>
          <a:p>
            <a:endParaRPr lang="fr-CH" smtClean="0"/>
          </a:p>
          <a:p>
            <a:r>
              <a:rPr lang="fr-CH" smtClean="0"/>
              <a:t>IC_EX      ICI_EX    ICN_EX  = no subgroup</a:t>
            </a:r>
            <a:endParaRPr lang="en-US" smtClean="0"/>
          </a:p>
        </p:txBody>
      </p:sp>
    </p:spTree>
    <p:extLst>
      <p:ext uri="{BB962C8B-B14F-4D97-AF65-F5344CB8AC3E}">
        <p14:creationId xmlns:p14="http://schemas.microsoft.com/office/powerpoint/2010/main" val="1296269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CH" smtClean="0"/>
              <a:t>Tree type hierarchical structure</a:t>
            </a:r>
            <a:endParaRPr lang="en-US" smtClean="0"/>
          </a:p>
        </p:txBody>
      </p:sp>
      <p:sp>
        <p:nvSpPr>
          <p:cNvPr id="1536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7" name="Line 6"/>
          <p:cNvSpPr>
            <a:spLocks noChangeShapeType="1"/>
          </p:cNvSpPr>
          <p:nvPr/>
        </p:nvSpPr>
        <p:spPr bwMode="auto">
          <a:xfrm>
            <a:off x="3986213" y="3117850"/>
            <a:ext cx="1287462"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7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7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540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541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1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1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1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1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2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2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3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3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4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4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4211638" y="1989138"/>
            <a:ext cx="1995487" cy="11303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528712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333375"/>
            <a:ext cx="768667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Oval 3"/>
          <p:cNvSpPr>
            <a:spLocks noChangeArrowheads="1"/>
          </p:cNvSpPr>
          <p:nvPr/>
        </p:nvSpPr>
        <p:spPr bwMode="auto">
          <a:xfrm>
            <a:off x="1476375" y="1125538"/>
            <a:ext cx="863600" cy="574675"/>
          </a:xfrm>
          <a:prstGeom prst="ellipse">
            <a:avLst/>
          </a:prstGeom>
          <a:noFill/>
          <a:ln w="412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0" name="Right Arrow 4"/>
          <p:cNvSpPr>
            <a:spLocks noChangeArrowheads="1"/>
          </p:cNvSpPr>
          <p:nvPr/>
        </p:nvSpPr>
        <p:spPr bwMode="auto">
          <a:xfrm>
            <a:off x="9525" y="2565400"/>
            <a:ext cx="936625" cy="576263"/>
          </a:xfrm>
          <a:prstGeom prst="rightArrow">
            <a:avLst>
              <a:gd name="adj1" fmla="val 50000"/>
              <a:gd name="adj2" fmla="val 50009"/>
            </a:avLst>
          </a:prstGeom>
          <a:solidFill>
            <a:srgbClr val="35F52B"/>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41886314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6791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Oval 3"/>
          <p:cNvSpPr>
            <a:spLocks noChangeArrowheads="1"/>
          </p:cNvSpPr>
          <p:nvPr/>
        </p:nvSpPr>
        <p:spPr bwMode="auto">
          <a:xfrm>
            <a:off x="2051050" y="1844675"/>
            <a:ext cx="2089150" cy="6477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2000220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CH" smtClean="0"/>
              <a:t>IPC in the result list</a:t>
            </a:r>
            <a:endParaRPr lang="en-US" smtClean="0"/>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208088"/>
            <a:ext cx="76485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ChangeArrowheads="1"/>
          </p:cNvSpPr>
          <p:nvPr/>
        </p:nvSpPr>
        <p:spPr bwMode="auto">
          <a:xfrm>
            <a:off x="2555875" y="1916113"/>
            <a:ext cx="1223963" cy="3025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8061678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433388"/>
            <a:ext cx="773430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Oval 3"/>
          <p:cNvSpPr>
            <a:spLocks noChangeArrowheads="1"/>
          </p:cNvSpPr>
          <p:nvPr/>
        </p:nvSpPr>
        <p:spPr bwMode="auto">
          <a:xfrm>
            <a:off x="539750" y="5013325"/>
            <a:ext cx="2447925" cy="431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7544319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16962" cy="4537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254000"/>
            <a:ext cx="8666162"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476375" y="749300"/>
            <a:ext cx="792163" cy="215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260350"/>
            <a:ext cx="9075737"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462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gtEl>
                                        <p:attrNameLst>
                                          <p:attrName>style.visibility</p:attrName>
                                        </p:attrNameLst>
                                      </p:cBhvr>
                                      <p:to>
                                        <p:strVal val="visible"/>
                                      </p:to>
                                    </p:set>
                                    <p:anim calcmode="lin" valueType="num">
                                      <p:cBhvr additive="base">
                                        <p:cTn id="13" dur="500" fill="hold"/>
                                        <p:tgtEl>
                                          <p:spTgt spid="55299"/>
                                        </p:tgtEl>
                                        <p:attrNameLst>
                                          <p:attrName>ppt_x</p:attrName>
                                        </p:attrNameLst>
                                      </p:cBhvr>
                                      <p:tavLst>
                                        <p:tav tm="0">
                                          <p:val>
                                            <p:strVal val="#ppt_x"/>
                                          </p:val>
                                        </p:tav>
                                        <p:tav tm="100000">
                                          <p:val>
                                            <p:strVal val="#ppt_x"/>
                                          </p:val>
                                        </p:tav>
                                      </p:tavLst>
                                    </p:anim>
                                    <p:anim calcmode="lin" valueType="num">
                                      <p:cBhvr additive="base">
                                        <p:cTn id="14"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00"/>
                                        </p:tgtEl>
                                        <p:attrNameLst>
                                          <p:attrName>style.visibility</p:attrName>
                                        </p:attrNameLst>
                                      </p:cBhvr>
                                      <p:to>
                                        <p:strVal val="visible"/>
                                      </p:to>
                                    </p:set>
                                    <p:anim calcmode="lin" valueType="num">
                                      <p:cBhvr additive="base">
                                        <p:cTn id="19" dur="500" fill="hold"/>
                                        <p:tgtEl>
                                          <p:spTgt spid="55300"/>
                                        </p:tgtEl>
                                        <p:attrNameLst>
                                          <p:attrName>ppt_x</p:attrName>
                                        </p:attrNameLst>
                                      </p:cBhvr>
                                      <p:tavLst>
                                        <p:tav tm="0">
                                          <p:val>
                                            <p:strVal val="#ppt_x"/>
                                          </p:val>
                                        </p:tav>
                                        <p:tav tm="100000">
                                          <p:val>
                                            <p:strVal val="#ppt_x"/>
                                          </p:val>
                                        </p:tav>
                                      </p:tavLst>
                                    </p:anim>
                                    <p:anim calcmode="lin" valueType="num">
                                      <p:cBhvr additive="base">
                                        <p:cTn id="20"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42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3851275" y="260350"/>
            <a:ext cx="784225" cy="65976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75"/>
            <a:ext cx="4640263"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557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0-#ppt_w/2"/>
                                          </p:val>
                                        </p:tav>
                                        <p:tav tm="100000">
                                          <p:val>
                                            <p:strVal val="#ppt_x"/>
                                          </p:val>
                                        </p:tav>
                                      </p:tavLst>
                                    </p:anim>
                                    <p:anim calcmode="lin" valueType="num">
                                      <p:cBhvr additive="base">
                                        <p:cTn id="14"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781175"/>
            <a:ext cx="77628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Rectangle 3"/>
          <p:cNvSpPr>
            <a:spLocks noChangeArrowheads="1"/>
          </p:cNvSpPr>
          <p:nvPr/>
        </p:nvSpPr>
        <p:spPr bwMode="auto">
          <a:xfrm>
            <a:off x="690563" y="4149725"/>
            <a:ext cx="4386262" cy="358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7341277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sz="half" idx="1"/>
          </p:nvPr>
        </p:nvSpPr>
        <p:spPr/>
        <p:txBody>
          <a:bodyPr/>
          <a:lstStyle/>
          <a:p>
            <a:pPr eaLnBrk="1" hangingPunct="1">
              <a:buFontTx/>
              <a:buNone/>
            </a:pPr>
            <a:endParaRPr lang="fr-CH" sz="4400" b="1" smtClean="0"/>
          </a:p>
          <a:p>
            <a:pPr eaLnBrk="1" hangingPunct="1">
              <a:buFontTx/>
              <a:buNone/>
            </a:pPr>
            <a:r>
              <a:rPr lang="fr-CH" sz="4400" b="1" smtClean="0"/>
              <a:t>	</a:t>
            </a:r>
            <a:endParaRPr lang="en-US" sz="4400" b="1" smtClean="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8959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Slides and recording</a:t>
            </a:r>
          </a:p>
        </p:txBody>
      </p:sp>
      <p:sp>
        <p:nvSpPr>
          <p:cNvPr id="53251" name="Rectangle 3"/>
          <p:cNvSpPr>
            <a:spLocks noGrp="1" noChangeArrowheads="1"/>
          </p:cNvSpPr>
          <p:nvPr>
            <p:ph type="body" sz="half" idx="1"/>
          </p:nvPr>
        </p:nvSpPr>
        <p:spPr>
          <a:xfrm>
            <a:off x="250825" y="4797425"/>
            <a:ext cx="8713788" cy="647700"/>
          </a:xfrm>
        </p:spPr>
        <p:txBody>
          <a:bodyPr>
            <a:normAutofit fontScale="92500" lnSpcReduction="20000"/>
          </a:bodyPr>
          <a:lstStyle/>
          <a:p>
            <a:pPr eaLnBrk="1" hangingPunct="1">
              <a:lnSpc>
                <a:spcPct val="80000"/>
              </a:lnSpc>
              <a:buFontTx/>
              <a:buNone/>
            </a:pPr>
            <a:endParaRPr lang="en-US" sz="800" smtClean="0"/>
          </a:p>
          <a:p>
            <a:pPr eaLnBrk="1" hangingPunct="1">
              <a:lnSpc>
                <a:spcPct val="80000"/>
              </a:lnSpc>
              <a:buFontTx/>
              <a:buNone/>
            </a:pPr>
            <a:endParaRPr lang="en-US" sz="800" smtClean="0"/>
          </a:p>
          <a:p>
            <a:pPr eaLnBrk="1" hangingPunct="1">
              <a:lnSpc>
                <a:spcPct val="80000"/>
              </a:lnSpc>
              <a:buFontTx/>
              <a:buNone/>
            </a:pPr>
            <a:r>
              <a:rPr lang="en-US" sz="3100" b="1" smtClean="0">
                <a:latin typeface="Times New Roman" pitchFamily="18" charset="0"/>
                <a:cs typeface="Times New Roman" pitchFamily="18" charset="0"/>
                <a:hlinkClick r:id="rId3"/>
              </a:rPr>
              <a:t>www.wipo.int/patentscope/en/webinar/index.html</a:t>
            </a:r>
            <a:endParaRPr lang="en-US" sz="3100" b="1" smtClean="0">
              <a:latin typeface="Times New Roman" pitchFamily="18" charset="0"/>
              <a:cs typeface="Times New Roman" pitchFamily="18" charset="0"/>
            </a:endParaRPr>
          </a:p>
        </p:txBody>
      </p:sp>
      <p:pic>
        <p:nvPicPr>
          <p:cNvPr id="53252" name="Picture 4" descr="File:Microsoft Powerpoint Icon.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6113"/>
            <a:ext cx="265588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00213"/>
            <a:ext cx="3384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ChangeArrowheads="1"/>
          </p:cNvSpPr>
          <p:nvPr/>
        </p:nvSpPr>
        <p:spPr bwMode="auto">
          <a:xfrm>
            <a:off x="3563938" y="2636838"/>
            <a:ext cx="5762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000" b="1"/>
              <a:t>+</a:t>
            </a:r>
          </a:p>
        </p:txBody>
      </p:sp>
    </p:spTree>
    <p:extLst>
      <p:ext uri="{BB962C8B-B14F-4D97-AF65-F5344CB8AC3E}">
        <p14:creationId xmlns:p14="http://schemas.microsoft.com/office/powerpoint/2010/main" val="4769253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3"/>
          <p:cNvGraphicFramePr>
            <a:graphicFrameLocks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5122" r:id="rId4" imgW="5676190" imgH="3390476" progId="">
                  <p:embed/>
                </p:oleObj>
              </mc:Choice>
              <mc:Fallback>
                <p:oleObj r:id="rId4" imgW="5676190" imgH="33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4275" name="Rectangle 3"/>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4000" b="1">
                <a:solidFill>
                  <a:srgbClr val="0033CC"/>
                </a:solidFill>
              </a:rPr>
              <a:t>patentscope@wipo.int</a:t>
            </a:r>
          </a:p>
        </p:txBody>
      </p:sp>
      <p:graphicFrame>
        <p:nvGraphicFramePr>
          <p:cNvPr id="54276" name="Object 4"/>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5123" r:id="rId6" imgW="10171429" imgH="3746032" progId="">
                  <p:embed/>
                </p:oleObj>
              </mc:Choice>
              <mc:Fallback>
                <p:oleObj r:id="rId6" imgW="10171429" imgH="37460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25462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2420</Words>
  <Application>Microsoft Office PowerPoint</Application>
  <PresentationFormat>On-screen Show (4:3)</PresentationFormat>
  <Paragraphs>586</Paragraphs>
  <Slides>100</Slides>
  <Notes>32</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100</vt:i4>
      </vt:variant>
    </vt:vector>
  </HeadingPairs>
  <TitlesOfParts>
    <vt:vector size="102" baseType="lpstr">
      <vt:lpstr>Office Theme</vt:lpstr>
      <vt:lpstr>template_english</vt:lpstr>
      <vt:lpstr>PowerPoint Presentation</vt:lpstr>
      <vt:lpstr>Today</vt:lpstr>
      <vt:lpstr>What is IPC?</vt:lpstr>
      <vt:lpstr>What is classified?</vt:lpstr>
      <vt:lpstr>Example</vt:lpstr>
      <vt:lpstr>The IPC serves as a</vt:lpstr>
      <vt:lpstr>How does it work?</vt:lpstr>
      <vt:lpstr>Symbols and Titles</vt:lpstr>
      <vt:lpstr>Tree type hierarchical structure</vt:lpstr>
      <vt:lpstr>IPC layout: SECTIONS</vt:lpstr>
      <vt:lpstr>IPC layout: SUBSECTIONS</vt:lpstr>
      <vt:lpstr>Tree type hierarchical structure</vt:lpstr>
      <vt:lpstr>IPC layout: CLASS</vt:lpstr>
      <vt:lpstr>Tree type hierarchical structure</vt:lpstr>
      <vt:lpstr>IPC layout: SUBCLASS</vt:lpstr>
      <vt:lpstr>Tree type hierarchical structure</vt:lpstr>
      <vt:lpstr>IPC group symbols</vt:lpstr>
      <vt:lpstr>IPC group symbols</vt:lpstr>
      <vt:lpstr>PowerPoint Presentation</vt:lpstr>
      <vt:lpstr>Guide to the IPC</vt:lpstr>
      <vt:lpstr>Why is it useful?</vt:lpstr>
      <vt:lpstr>Summary of the advantages of using IPC</vt:lpstr>
      <vt:lpstr>IPC in PATENTSCOPE</vt:lpstr>
      <vt:lpstr>Statistics in the Browse by week</vt:lpstr>
      <vt:lpstr>PowerPoint Presentation</vt:lpstr>
      <vt:lpstr>Most active</vt:lpstr>
      <vt:lpstr>PowerPoint Presentation</vt:lpstr>
      <vt:lpstr>Most active last 5 gazettes</vt:lpstr>
      <vt:lpstr>Most advanced</vt:lpstr>
      <vt:lpstr>Breakouts</vt:lpstr>
      <vt:lpstr>IPC search in PATENTSCOPE</vt:lpstr>
      <vt:lpstr> IPC search: Simple search </vt:lpstr>
      <vt:lpstr>IPC search: Field combination</vt:lpstr>
      <vt:lpstr>PowerPoint Presentation</vt:lpstr>
      <vt:lpstr>IPC search: Advanced search</vt:lpstr>
      <vt:lpstr>PowerPoint Presentation</vt:lpstr>
      <vt:lpstr>IC /  ICI / ICN</vt:lpstr>
      <vt:lpstr>PowerPoint Presentation</vt:lpstr>
      <vt:lpstr>PowerPoint Presentation</vt:lpstr>
      <vt:lpstr>IPC in the result list</vt:lpstr>
      <vt:lpstr>PowerPoint Presentation</vt:lpstr>
      <vt:lpstr>PowerPoint Presentation</vt:lpstr>
      <vt:lpstr>PowerPoint Presentation</vt:lpstr>
      <vt:lpstr>PowerPoint Presentation</vt:lpstr>
      <vt:lpstr>PowerPoint Presentation</vt:lpstr>
      <vt:lpstr>Slides and recording</vt:lpstr>
      <vt:lpstr>PowerPoint Presentation</vt:lpstr>
      <vt:lpstr>PowerPoint Presentation</vt:lpstr>
      <vt:lpstr>PowerPoint Presentation</vt:lpstr>
      <vt:lpstr>PowerPoint Presentation</vt:lpstr>
      <vt:lpstr>PowerPoint Presentation</vt:lpstr>
      <vt:lpstr>PowerPoint Presentation</vt:lpstr>
      <vt:lpstr>Questions/concerns</vt:lpstr>
      <vt:lpstr>Today</vt:lpstr>
      <vt:lpstr>What is IPC?</vt:lpstr>
      <vt:lpstr>What is classified?</vt:lpstr>
      <vt:lpstr>Example</vt:lpstr>
      <vt:lpstr>The IPC serves as a</vt:lpstr>
      <vt:lpstr>How does it work?</vt:lpstr>
      <vt:lpstr>Symbols and Titles</vt:lpstr>
      <vt:lpstr>Tree type hierarchical structure</vt:lpstr>
      <vt:lpstr>IPC layout: SECTIONS</vt:lpstr>
      <vt:lpstr>IPC layout: SUBSECTIONS</vt:lpstr>
      <vt:lpstr>Tree type hierarchical structure</vt:lpstr>
      <vt:lpstr>IPC layout: CLASS</vt:lpstr>
      <vt:lpstr>Tree type hierarchical structure</vt:lpstr>
      <vt:lpstr>IPC layout: SUBCLASS</vt:lpstr>
      <vt:lpstr>Tree type hierarchical structure</vt:lpstr>
      <vt:lpstr>IPC group symbols</vt:lpstr>
      <vt:lpstr>IPC group symbols</vt:lpstr>
      <vt:lpstr>PowerPoint Presentation</vt:lpstr>
      <vt:lpstr>Guide to the IPC</vt:lpstr>
      <vt:lpstr>Why is it useful?</vt:lpstr>
      <vt:lpstr>Summary of the advantages of using IPC</vt:lpstr>
      <vt:lpstr>IPC in PATENTSCOPE</vt:lpstr>
      <vt:lpstr>Statistics in the Browse by week</vt:lpstr>
      <vt:lpstr>PowerPoint Presentation</vt:lpstr>
      <vt:lpstr>Most active</vt:lpstr>
      <vt:lpstr>PowerPoint Presentation</vt:lpstr>
      <vt:lpstr>Most active last 5 gazettes</vt:lpstr>
      <vt:lpstr>Most advanced</vt:lpstr>
      <vt:lpstr>Breakouts</vt:lpstr>
      <vt:lpstr>IPC search in PATENTSCOPE</vt:lpstr>
      <vt:lpstr> IPC search: Simple search </vt:lpstr>
      <vt:lpstr>IPC search: Field combination</vt:lpstr>
      <vt:lpstr>PowerPoint Presentation</vt:lpstr>
      <vt:lpstr>IPC search: Advanced search</vt:lpstr>
      <vt:lpstr>PowerPoint Presentation</vt:lpstr>
      <vt:lpstr>IC /  ICI / ICN</vt:lpstr>
      <vt:lpstr>PowerPoint Presentation</vt:lpstr>
      <vt:lpstr>PowerPoint Presentation</vt:lpstr>
      <vt:lpstr>IPC in the result list</vt:lpstr>
      <vt:lpstr>PowerPoint Presentation</vt:lpstr>
      <vt:lpstr>PowerPoint Presentation</vt:lpstr>
      <vt:lpstr>PowerPoint Presentation</vt:lpstr>
      <vt:lpstr>PowerPoint Presentation</vt:lpstr>
      <vt:lpstr>PowerPoint Presentation</vt:lpstr>
      <vt:lpstr>Slides and recording</vt:lpstr>
      <vt:lpstr>PowerPoint Presentation</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1</cp:revision>
  <dcterms:created xsi:type="dcterms:W3CDTF">2013-08-21T08:55:11Z</dcterms:created>
  <dcterms:modified xsi:type="dcterms:W3CDTF">2013-08-21T08:58:09Z</dcterms:modified>
</cp:coreProperties>
</file>