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8" r:id="rId2"/>
    <p:sldId id="260"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99" d="100"/>
          <a:sy n="99" d="100"/>
        </p:scale>
        <p:origin x="-2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4BB19CF-8079-422E-992A-910D4360D8C4}" type="slidenum">
              <a:rPr lang="en-US" altLang="en-US" sz="1200"/>
              <a:pPr eaLnBrk="1" hangingPunct="1"/>
              <a:t>70</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A8C1D6F-6A41-4163-8F58-B98CD7938F76}" type="slidenum">
              <a:rPr lang="en-US" altLang="en-US" sz="1200"/>
              <a:pPr eaLnBrk="1" hangingPunct="1"/>
              <a:t>74</a:t>
            </a:fld>
            <a:endParaRPr lang="en-US"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75B43FA-0534-4D49-AE2A-76D945E45E74}" type="slidenum">
              <a:rPr lang="en-US" altLang="en-US" sz="1200"/>
              <a:pPr eaLnBrk="1" hangingPunct="1"/>
              <a:t>75</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cs typeface="Arial" charset="0"/>
              </a:rPr>
              <a:t>Patent documents contain a lot of technical information and not all of it is directly linked to the invention but merely explains the state of the art. The rules of the IPC require all new and non-obvious technical information, i.e. the disclosed information that is eventually worth granting a patent must be classified.</a:t>
            </a:r>
          </a:p>
          <a:p>
            <a:pPr eaLnBrk="1" hangingPunct="1"/>
            <a:r>
              <a:rPr lang="en-US" altLang="ja-JP" smtClean="0">
                <a:latin typeface="Times New Roman" pitchFamily="18" charset="0"/>
                <a:cs typeface="Arial" charset="0"/>
              </a:rPr>
              <a:t>Any additional information, that need not be new but may be useful for search purposes, can also be classified, at the discretion of the classifier.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1" lang="ja-JP" altLang="en-US" smtClean="0">
              <a:latin typeface="Times New Roman" pitchFamily="18" charset="0"/>
              <a:cs typeface="Arial" charset="0"/>
            </a:endParaRPr>
          </a:p>
        </p:txBody>
      </p:sp>
      <p:sp>
        <p:nvSpPr>
          <p:cNvPr id="63492" name="スライド番号プレースホルダー 3"/>
          <p:cNvSpPr txBox="1">
            <a:spLocks noGrp="1"/>
          </p:cNvSpPr>
          <p:nvPr/>
        </p:nvSpPr>
        <p:spPr bwMode="auto">
          <a:xfrm>
            <a:off x="3887056" y="8686288"/>
            <a:ext cx="2970945"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fld id="{DE3377C6-C4CE-4860-92B4-6A4D35F401B3}" type="slidenum">
              <a:rPr lang="de-DE" altLang="ja-JP" sz="1200">
                <a:latin typeface="Times New Roman" pitchFamily="18" charset="0"/>
              </a:rPr>
              <a:pPr algn="r" eaLnBrk="1" hangingPunct="1"/>
              <a:t>6</a:t>
            </a:fld>
            <a:endParaRPr lang="de-DE" altLang="ja-JP"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rPr>
              <a:t>Symbol is a succession of upper case letters and numbers.</a:t>
            </a:r>
          </a:p>
          <a:p>
            <a:pPr eaLnBrk="1" hangingPunct="1"/>
            <a:r>
              <a:rPr lang="en-US" altLang="ja-JP" smtClean="0">
                <a:latin typeface="Times New Roman" pitchFamily="18" charset="0"/>
              </a:rPr>
              <a:t>Title is a phrase or succession of phrases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fld id="{AEB11A0C-67AE-4CB1-B10A-86FB633F7551}" type="slidenum">
              <a:rPr lang="ja-JP" altLang="en-US" sz="1200">
                <a:solidFill>
                  <a:prstClr val="black"/>
                </a:solidFill>
                <a:latin typeface="Times New Roman" pitchFamily="18" charset="0"/>
              </a:rPr>
              <a:pPr eaLnBrk="1" hangingPunct="1">
                <a:spcBef>
                  <a:spcPct val="0"/>
                </a:spcBef>
              </a:pPr>
              <a:t>11</a:t>
            </a:fld>
            <a:endParaRPr lang="en-US" altLang="ja-JP" sz="1200">
              <a:solidFill>
                <a:prstClr val="black"/>
              </a:solidFill>
              <a:latin typeface="Times New Roman" pitchFamily="18"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dirty="0" smtClean="0">
                <a:latin typeface="Times New Roman" pitchFamily="18" charset="0"/>
                <a:ea typeface="ＭＳ Ｐゴシック" pitchFamily="34" charset="-128"/>
              </a:rPr>
              <a:t>A23G 9/02 is a symbol representing an IPC group. Any group symbol consists of different components:</a:t>
            </a:r>
          </a:p>
          <a:p>
            <a:pPr eaLnBrk="1" hangingPunct="1"/>
            <a:r>
              <a:rPr lang="de-DE" dirty="0" smtClean="0">
                <a:latin typeface="Times New Roman" pitchFamily="18" charset="0"/>
                <a:ea typeface="ＭＳ Ｐゴシック" pitchFamily="34" charset="-128"/>
              </a:rPr>
              <a:t>The first letter indicates the </a:t>
            </a:r>
            <a:r>
              <a:rPr lang="de-DE" b="1" dirty="0" smtClean="0">
                <a:latin typeface="Times New Roman" pitchFamily="18" charset="0"/>
                <a:ea typeface="ＭＳ Ｐゴシック" pitchFamily="34" charset="-128"/>
              </a:rPr>
              <a:t>section</a:t>
            </a:r>
            <a:r>
              <a:rPr lang="de-DE" dirty="0" smtClean="0">
                <a:latin typeface="Times New Roman" pitchFamily="18" charset="0"/>
                <a:ea typeface="ＭＳ Ｐゴシック" pitchFamily="34" charset="-128"/>
              </a:rPr>
              <a:t> of the IPC to which it belongs; there are 8 sections represented by the letters A, B,..H.</a:t>
            </a:r>
          </a:p>
          <a:p>
            <a:pPr eaLnBrk="1" hangingPunct="1"/>
            <a:r>
              <a:rPr lang="de-DE" dirty="0" smtClean="0">
                <a:latin typeface="Times New Roman" pitchFamily="18" charset="0"/>
                <a:ea typeface="ＭＳ Ｐゴシック" pitchFamily="34" charset="-128"/>
              </a:rPr>
              <a:t>The section letter and the following two digits represent a </a:t>
            </a:r>
            <a:r>
              <a:rPr lang="de-DE" b="1" dirty="0" smtClean="0">
                <a:latin typeface="Times New Roman" pitchFamily="18" charset="0"/>
                <a:ea typeface="ＭＳ Ｐゴシック" pitchFamily="34" charset="-128"/>
              </a:rPr>
              <a:t>class</a:t>
            </a:r>
            <a:r>
              <a:rPr lang="de-DE" dirty="0" smtClean="0">
                <a:latin typeface="Times New Roman" pitchFamily="18" charset="0"/>
                <a:ea typeface="ＭＳ Ｐゴシック" pitchFamily="34" charset="-128"/>
              </a:rPr>
              <a:t> symbol.</a:t>
            </a:r>
          </a:p>
          <a:p>
            <a:pPr eaLnBrk="1" hangingPunct="1"/>
            <a:r>
              <a:rPr lang="de-DE" dirty="0" smtClean="0">
                <a:latin typeface="Times New Roman" pitchFamily="18" charset="0"/>
                <a:ea typeface="ＭＳ Ｐゴシック" pitchFamily="34" charset="-128"/>
              </a:rPr>
              <a:t>Adding another letter to the class symbol generates the symbol of a </a:t>
            </a:r>
            <a:r>
              <a:rPr lang="de-DE" b="1" dirty="0" smtClean="0">
                <a:latin typeface="Times New Roman" pitchFamily="18" charset="0"/>
                <a:ea typeface="ＭＳ Ｐゴシック" pitchFamily="34" charset="-128"/>
              </a:rPr>
              <a:t>subclass</a:t>
            </a:r>
            <a:r>
              <a:rPr lang="de-DE" dirty="0" smtClean="0">
                <a:latin typeface="Times New Roman" pitchFamily="18" charset="0"/>
                <a:ea typeface="ＭＳ Ｐゴシック" pitchFamily="34" charset="-128"/>
              </a:rPr>
              <a:t> being part of the class.</a:t>
            </a:r>
          </a:p>
          <a:p>
            <a:pPr eaLnBrk="1" hangingPunct="1"/>
            <a:r>
              <a:rPr lang="de-DE" dirty="0" smtClean="0">
                <a:latin typeface="Times New Roman" pitchFamily="18" charset="0"/>
                <a:ea typeface="ＭＳ Ｐゴシック" pitchFamily="34" charset="-128"/>
              </a:rPr>
              <a:t>After this subclass part of the symbol follows the </a:t>
            </a:r>
            <a:r>
              <a:rPr lang="de-DE" b="1" dirty="0" smtClean="0">
                <a:latin typeface="Times New Roman" pitchFamily="18" charset="0"/>
                <a:ea typeface="ＭＳ Ｐゴシック" pitchFamily="34" charset="-128"/>
              </a:rPr>
              <a:t>group</a:t>
            </a:r>
            <a:r>
              <a:rPr lang="de-DE" dirty="0" smtClean="0">
                <a:latin typeface="Times New Roman" pitchFamily="18" charset="0"/>
                <a:ea typeface="ＭＳ Ｐゴシック" pitchFamily="34" charset="-128"/>
              </a:rPr>
              <a:t> part which consist of two different elements separated by a stroke: the main group part and the subgroup part.</a:t>
            </a:r>
          </a:p>
          <a:p>
            <a:pPr eaLnBrk="1" hangingPunct="1"/>
            <a:r>
              <a:rPr lang="de-DE" dirty="0" smtClean="0">
                <a:latin typeface="Times New Roman" pitchFamily="18" charset="0"/>
                <a:ea typeface="ＭＳ Ｐゴシック" pitchFamily="34" charset="-128"/>
              </a:rPr>
              <a:t>The formatting shown above with a space between the subclass part and the group parts and a slash between the two group parts is the offical format of IPC symbols that should be used for presenting IPC symbols. However, sometimes different presentations can be found or used for searching databases, e.g. no space after the subclass part, or a dash instead of a stroke.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Times New Roman" pitchFamily="18" charset="0"/>
                <a:ea typeface="ＭＳ Ｐゴシック" pitchFamily="34" charset="-128"/>
              </a:rPr>
              <a:t>see the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015ACC8-3BDE-4FEB-BF66-09A0082E500C}" type="slidenum">
              <a:rPr lang="en-US" sz="1200" smtClean="0"/>
              <a:pPr eaLnBrk="1" hangingPunct="1"/>
              <a:t>27</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BD879FB-A849-4577-892E-C347F7C733A6}" type="slidenum">
              <a:rPr lang="en-US" sz="1200" smtClean="0"/>
              <a:pPr eaLnBrk="1" hangingPunct="1"/>
              <a:t>38</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endParaRPr lang="en-US" noProof="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7246FDB-E9FB-4CF9-BA50-90229D3472DE}" type="slidenum">
              <a:rPr lang="en-US"/>
              <a:pPr>
                <a:defRPr/>
              </a:pPr>
              <a:t>‹#›</a:t>
            </a:fld>
            <a:endParaRPr lang="en-US"/>
          </a:p>
        </p:txBody>
      </p:sp>
    </p:spTree>
    <p:extLst>
      <p:ext uri="{BB962C8B-B14F-4D97-AF65-F5344CB8AC3E}">
        <p14:creationId xmlns:p14="http://schemas.microsoft.com/office/powerpoint/2010/main" val="2346778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8CAD040-D3E6-42D0-A1D1-2725567D1B64}" type="slidenum">
              <a:rPr lang="en-US"/>
              <a:pPr>
                <a:defRPr/>
              </a:pPr>
              <a:t>‹#›</a:t>
            </a:fld>
            <a:endParaRPr lang="en-US"/>
          </a:p>
        </p:txBody>
      </p:sp>
    </p:spTree>
    <p:extLst>
      <p:ext uri="{BB962C8B-B14F-4D97-AF65-F5344CB8AC3E}">
        <p14:creationId xmlns:p14="http://schemas.microsoft.com/office/powerpoint/2010/main" val="4140399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6"/>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ipo.int/classifications/ipc/en/genera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mailto:ipc.mail@wipo.in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5.png"/><Relationship Id="rId4" Type="http://schemas.openxmlformats.org/officeDocument/2006/relationships/audio" Target="../media/audio1.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5.png"/><Relationship Id="rId5" Type="http://schemas.openxmlformats.org/officeDocument/2006/relationships/audio" Target="../media/audio2.wav"/><Relationship Id="rId4" Type="http://schemas.openxmlformats.org/officeDocument/2006/relationships/audio" Target="../media/audio1.wav"/></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5.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attendee.gotowebinar.com/rt/6570654375885586692"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attendee.gotowebinar.com/rt/1767524697735436802"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8.png"/><Relationship Id="rId4" Type="http://schemas.openxmlformats.org/officeDocument/2006/relationships/oleObject" Target="../embeddings/oleObject1.bin"/></Relationships>
</file>

<file path=ppt/slides/_rels/slide7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4937125" cy="1333500"/>
          </a:xfrm>
          <a:noFill/>
        </p:spPr>
        <p:txBody>
          <a:bodyPr/>
          <a:lstStyle/>
          <a:p>
            <a:pPr eaLnBrk="1" hangingPunct="1"/>
            <a:r>
              <a:rPr lang="en-US" sz="3000" b="1" dirty="0" smtClean="0">
                <a:solidFill>
                  <a:srgbClr val="00408C"/>
                </a:solidFill>
                <a:ea typeface="ヒラギノ角ゴ Pro W3" pitchFamily="1" charset="-128"/>
              </a:rPr>
              <a:t>IPC &amp; PATENTSCOPE</a:t>
            </a:r>
          </a:p>
        </p:txBody>
      </p:sp>
      <p:sp>
        <p:nvSpPr>
          <p:cNvPr id="3075" name="Text Box 5"/>
          <p:cNvSpPr txBox="1">
            <a:spLocks noChangeArrowheads="1"/>
          </p:cNvSpPr>
          <p:nvPr/>
        </p:nvSpPr>
        <p:spPr bwMode="auto">
          <a:xfrm>
            <a:off x="6096000"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smtClean="0">
                <a:solidFill>
                  <a:srgbClr val="3399FF"/>
                </a:solidFill>
                <a:latin typeface="Arial Black" pitchFamily="34" charset="0"/>
                <a:ea typeface="ヒラギノ角ゴ Pro W3" pitchFamily="1" charset="-128"/>
              </a:rPr>
              <a:t>Internet</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August</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2017</a:t>
            </a:r>
          </a:p>
          <a:p>
            <a:pPr>
              <a:lnSpc>
                <a:spcPct val="40000"/>
              </a:lnSpc>
            </a:pP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1823204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fr-CH" smtClean="0"/>
              <a:t>Tree type hierarchical structure</a:t>
            </a:r>
            <a:endParaRPr lang="en-US" smtClean="0"/>
          </a:p>
        </p:txBody>
      </p:sp>
      <p:sp>
        <p:nvSpPr>
          <p:cNvPr id="15363"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4"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5"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6"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7" name="Line 6"/>
          <p:cNvSpPr>
            <a:spLocks noChangeShapeType="1"/>
          </p:cNvSpPr>
          <p:nvPr/>
        </p:nvSpPr>
        <p:spPr bwMode="auto">
          <a:xfrm>
            <a:off x="3986213" y="3117850"/>
            <a:ext cx="1287462"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8"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9"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0"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71"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2"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3"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4"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5"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6"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7"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78"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9"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0"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1"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2"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3"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4"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5"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6"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7"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8"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9"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0"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1"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2"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3"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4"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5"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6"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7"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8"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9"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0"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1"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2"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5403"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4"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5"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6"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7"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8"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9"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5410"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1"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2"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13"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4"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15"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16"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7"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18"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9"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0"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1"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2"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3"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24"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5"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6"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27"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8"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9"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0"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1"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32"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33"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4"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5"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6"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7"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8"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9"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0"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1"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2"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43"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44"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4211638" y="1989138"/>
            <a:ext cx="1995487" cy="11303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4192207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B40A992-9FA2-42E0-91DA-42FBEE2C373A}" type="slidenum">
              <a:rPr lang="ja-JP" altLang="en-US" sz="1400" smtClean="0">
                <a:solidFill>
                  <a:srgbClr val="000000"/>
                </a:solidFill>
                <a:ea typeface="ＭＳ Ｐゴシック" pitchFamily="34" charset="-128"/>
              </a:rPr>
              <a:pPr eaLnBrk="1" hangingPunct="1"/>
              <a:t>11</a:t>
            </a:fld>
            <a:endParaRPr lang="en-US" altLang="ja-JP" sz="1400" smtClean="0">
              <a:solidFill>
                <a:srgbClr val="000000"/>
              </a:solidFill>
              <a:ea typeface="ＭＳ Ｐゴシック" pitchFamily="34" charset="-128"/>
            </a:endParaRPr>
          </a:p>
        </p:txBody>
      </p:sp>
      <p:sp>
        <p:nvSpPr>
          <p:cNvPr id="24579" name="Rectangle 21"/>
          <p:cNvSpPr>
            <a:spLocks noGrp="1" noChangeArrowheads="1"/>
          </p:cNvSpPr>
          <p:nvPr>
            <p:ph type="title"/>
          </p:nvPr>
        </p:nvSpPr>
        <p:spPr/>
        <p:txBody>
          <a:bodyPr/>
          <a:lstStyle/>
          <a:p>
            <a:pPr eaLnBrk="1" hangingPunct="1"/>
            <a:r>
              <a:rPr lang="en-US" altLang="ja-JP" smtClean="0">
                <a:ea typeface="ＭＳ Ｐゴシック" pitchFamily="34" charset="-128"/>
              </a:rPr>
              <a:t>IPC group symbols</a:t>
            </a:r>
          </a:p>
        </p:txBody>
      </p:sp>
      <p:sp>
        <p:nvSpPr>
          <p:cNvPr id="24580" name="Text Box 3"/>
          <p:cNvSpPr txBox="1">
            <a:spLocks noChangeArrowheads="1"/>
          </p:cNvSpPr>
          <p:nvPr/>
        </p:nvSpPr>
        <p:spPr bwMode="auto">
          <a:xfrm>
            <a:off x="455613" y="1447800"/>
            <a:ext cx="2439987"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de-DE" sz="3200">
                <a:solidFill>
                  <a:srgbClr val="0000D2"/>
                </a:solidFill>
                <a:ea typeface="Arial Unicode MS" pitchFamily="34" charset="-128"/>
                <a:cs typeface="Arial Unicode MS" pitchFamily="34" charset="-128"/>
              </a:rPr>
              <a:t>A23G 9/02</a:t>
            </a:r>
          </a:p>
        </p:txBody>
      </p:sp>
      <p:sp>
        <p:nvSpPr>
          <p:cNvPr id="24581" name="Text Box 4"/>
          <p:cNvSpPr txBox="1">
            <a:spLocks noChangeArrowheads="1"/>
          </p:cNvSpPr>
          <p:nvPr/>
        </p:nvSpPr>
        <p:spPr bwMode="auto">
          <a:xfrm>
            <a:off x="395288" y="2133600"/>
            <a:ext cx="774858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ja-JP" altLang="en-US" sz="2300">
                <a:solidFill>
                  <a:srgbClr val="0000FF"/>
                </a:solidFill>
                <a:latin typeface="Times New Roman" pitchFamily="18" charset="0"/>
                <a:ea typeface="ＭＳ Ｐゴシック" pitchFamily="34" charset="-128"/>
              </a:rPr>
              <a:t>►</a:t>
            </a:r>
            <a:r>
              <a:rPr lang="de-DE" sz="2300">
                <a:solidFill>
                  <a:srgbClr val="000000"/>
                </a:solidFill>
                <a:ea typeface="Arial Unicode MS" pitchFamily="34" charset="-128"/>
                <a:cs typeface="Arial Unicode MS" pitchFamily="34" charset="-128"/>
              </a:rPr>
              <a:t> complete group symbol; consists of different components</a:t>
            </a:r>
          </a:p>
        </p:txBody>
      </p:sp>
      <p:sp>
        <p:nvSpPr>
          <p:cNvPr id="24582" name="Text Box 6"/>
          <p:cNvSpPr txBox="1">
            <a:spLocks noChangeArrowheads="1"/>
          </p:cNvSpPr>
          <p:nvPr/>
        </p:nvSpPr>
        <p:spPr bwMode="auto">
          <a:xfrm>
            <a:off x="2203450" y="2779713"/>
            <a:ext cx="55387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de-DE" sz="2300">
                <a:solidFill>
                  <a:srgbClr val="000000"/>
                </a:solidFill>
                <a:ea typeface="Arial Unicode MS" pitchFamily="34" charset="-128"/>
                <a:cs typeface="Arial Unicode MS" pitchFamily="34" charset="-128"/>
              </a:rPr>
              <a:t>A	....................... Section (A, B, ... H)</a:t>
            </a:r>
          </a:p>
        </p:txBody>
      </p:sp>
      <p:sp>
        <p:nvSpPr>
          <p:cNvPr id="24583" name="Rectangle 8"/>
          <p:cNvSpPr>
            <a:spLocks noChangeArrowheads="1"/>
          </p:cNvSpPr>
          <p:nvPr/>
        </p:nvSpPr>
        <p:spPr bwMode="auto">
          <a:xfrm>
            <a:off x="2203450" y="3389313"/>
            <a:ext cx="56022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	....................... Class  (any 2 digits)</a:t>
            </a:r>
          </a:p>
        </p:txBody>
      </p:sp>
      <p:sp>
        <p:nvSpPr>
          <p:cNvPr id="24584" name="Rectangle 9"/>
          <p:cNvSpPr>
            <a:spLocks noChangeArrowheads="1"/>
          </p:cNvSpPr>
          <p:nvPr/>
        </p:nvSpPr>
        <p:spPr bwMode="auto">
          <a:xfrm>
            <a:off x="2203450" y="3998913"/>
            <a:ext cx="56991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A23G	....................... Subclass (any letter)</a:t>
            </a:r>
          </a:p>
        </p:txBody>
      </p:sp>
      <p:sp>
        <p:nvSpPr>
          <p:cNvPr id="24585" name="Rectangle 10"/>
          <p:cNvSpPr>
            <a:spLocks noChangeArrowheads="1"/>
          </p:cNvSpPr>
          <p:nvPr/>
        </p:nvSpPr>
        <p:spPr bwMode="auto">
          <a:xfrm>
            <a:off x="2203450" y="4684713"/>
            <a:ext cx="38750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A23G </a:t>
            </a:r>
            <a:r>
              <a:rPr lang="de-DE" sz="2400">
                <a:solidFill>
                  <a:srgbClr val="333399"/>
                </a:solidFill>
                <a:ea typeface="Arial Unicode MS" pitchFamily="34" charset="-128"/>
                <a:cs typeface="Arial Unicode MS" pitchFamily="34" charset="-128"/>
              </a:rPr>
              <a:t>9</a:t>
            </a:r>
            <a:r>
              <a:rPr lang="de-DE" sz="2400">
                <a:solidFill>
                  <a:srgbClr val="000000"/>
                </a:solidFill>
                <a:ea typeface="Arial Unicode MS" pitchFamily="34" charset="-128"/>
                <a:cs typeface="Arial Unicode MS" pitchFamily="34" charset="-128"/>
              </a:rPr>
              <a:t>/</a:t>
            </a:r>
            <a:r>
              <a:rPr lang="de-DE" sz="2400">
                <a:solidFill>
                  <a:srgbClr val="FF0000"/>
                </a:solidFill>
                <a:ea typeface="Arial Unicode MS" pitchFamily="34" charset="-128"/>
                <a:cs typeface="Arial Unicode MS" pitchFamily="34" charset="-128"/>
              </a:rPr>
              <a:t>02</a:t>
            </a:r>
            <a:r>
              <a:rPr lang="de-DE" sz="2400">
                <a:solidFill>
                  <a:srgbClr val="000000"/>
                </a:solidFill>
                <a:ea typeface="Arial Unicode MS" pitchFamily="34" charset="-128"/>
                <a:cs typeface="Arial Unicode MS" pitchFamily="34" charset="-128"/>
              </a:rPr>
              <a:t>	............ Group</a:t>
            </a:r>
          </a:p>
        </p:txBody>
      </p:sp>
      <p:grpSp>
        <p:nvGrpSpPr>
          <p:cNvPr id="24586" name="Group 14"/>
          <p:cNvGrpSpPr>
            <a:grpSpLocks/>
          </p:cNvGrpSpPr>
          <p:nvPr/>
        </p:nvGrpSpPr>
        <p:grpSpPr bwMode="auto">
          <a:xfrm>
            <a:off x="3641725" y="5078413"/>
            <a:ext cx="2227263" cy="809625"/>
            <a:chOff x="2008" y="3600"/>
            <a:chExt cx="1405" cy="510"/>
          </a:xfrm>
        </p:grpSpPr>
        <p:sp>
          <p:nvSpPr>
            <p:cNvPr id="24590" name="Text Box 15"/>
            <p:cNvSpPr txBox="1">
              <a:spLocks noChangeArrowheads="1"/>
            </p:cNvSpPr>
            <p:nvPr/>
          </p:nvSpPr>
          <p:spPr bwMode="auto">
            <a:xfrm>
              <a:off x="2303" y="3879"/>
              <a:ext cx="11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ja-JP" sz="1800">
                  <a:solidFill>
                    <a:srgbClr val="FF0000"/>
                  </a:solidFill>
                  <a:ea typeface="ＭＳ Ｐゴシック" pitchFamily="34" charset="-128"/>
                </a:rPr>
                <a:t>Subgroup part</a:t>
              </a:r>
            </a:p>
          </p:txBody>
        </p:sp>
        <p:sp>
          <p:nvSpPr>
            <p:cNvPr id="24591" name="Line 16"/>
            <p:cNvSpPr>
              <a:spLocks noChangeShapeType="1"/>
            </p:cNvSpPr>
            <p:nvPr/>
          </p:nvSpPr>
          <p:spPr bwMode="auto">
            <a:xfrm flipH="1" flipV="1">
              <a:off x="2008" y="3600"/>
              <a:ext cx="33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pPr>
              <a:endParaRPr lang="en-US" sz="2400">
                <a:solidFill>
                  <a:srgbClr val="000000"/>
                </a:solidFill>
              </a:endParaRPr>
            </a:p>
          </p:txBody>
        </p:sp>
      </p:grpSp>
      <p:grpSp>
        <p:nvGrpSpPr>
          <p:cNvPr id="24587" name="Group 17"/>
          <p:cNvGrpSpPr>
            <a:grpSpLocks/>
          </p:cNvGrpSpPr>
          <p:nvPr/>
        </p:nvGrpSpPr>
        <p:grpSpPr bwMode="auto">
          <a:xfrm>
            <a:off x="1789113" y="5078413"/>
            <a:ext cx="1974850" cy="803275"/>
            <a:chOff x="822" y="3600"/>
            <a:chExt cx="1245" cy="506"/>
          </a:xfrm>
        </p:grpSpPr>
        <p:sp>
          <p:nvSpPr>
            <p:cNvPr id="24588" name="Text Box 18"/>
            <p:cNvSpPr txBox="1">
              <a:spLocks noChangeArrowheads="1"/>
            </p:cNvSpPr>
            <p:nvPr/>
          </p:nvSpPr>
          <p:spPr bwMode="auto">
            <a:xfrm>
              <a:off x="822" y="3875"/>
              <a:ext cx="12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ja-JP" sz="1800">
                  <a:solidFill>
                    <a:srgbClr val="333399"/>
                  </a:solidFill>
                  <a:ea typeface="ＭＳ Ｐゴシック" pitchFamily="34" charset="-128"/>
                </a:rPr>
                <a:t>Main group part</a:t>
              </a:r>
              <a:r>
                <a:rPr lang="en-US" altLang="ja-JP" sz="1800">
                  <a:solidFill>
                    <a:srgbClr val="CC0066"/>
                  </a:solidFill>
                  <a:ea typeface="ＭＳ Ｐゴシック" pitchFamily="34" charset="-128"/>
                </a:rPr>
                <a:t> </a:t>
              </a:r>
              <a:endParaRPr lang="en-US" altLang="ja-JP" sz="2300">
                <a:solidFill>
                  <a:srgbClr val="CC0066"/>
                </a:solidFill>
                <a:ea typeface="ＭＳ Ｐゴシック" pitchFamily="34" charset="-128"/>
              </a:endParaRPr>
            </a:p>
          </p:txBody>
        </p:sp>
        <p:sp>
          <p:nvSpPr>
            <p:cNvPr id="24589" name="Line 19"/>
            <p:cNvSpPr>
              <a:spLocks noChangeShapeType="1"/>
            </p:cNvSpPr>
            <p:nvPr/>
          </p:nvSpPr>
          <p:spPr bwMode="auto">
            <a:xfrm flipV="1">
              <a:off x="1488" y="3600"/>
              <a:ext cx="192"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pPr>
              <a:endParaRPr lang="en-US" sz="2400">
                <a:solidFill>
                  <a:srgbClr val="000000"/>
                </a:solidFill>
              </a:endParaRPr>
            </a:p>
          </p:txBody>
        </p:sp>
      </p:grpSp>
    </p:spTree>
    <p:extLst>
      <p:ext uri="{BB962C8B-B14F-4D97-AF65-F5344CB8AC3E}">
        <p14:creationId xmlns:p14="http://schemas.microsoft.com/office/powerpoint/2010/main" val="765000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6675"/>
            <a:ext cx="8782050" cy="672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24"/>
          <p:cNvSpPr>
            <a:spLocks noChangeArrowheads="1"/>
          </p:cNvSpPr>
          <p:nvPr/>
        </p:nvSpPr>
        <p:spPr bwMode="auto">
          <a:xfrm>
            <a:off x="2743200" y="1066800"/>
            <a:ext cx="900113" cy="493713"/>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97598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tLang="en-US" dirty="0"/>
              <a:t>WIPO Homepage &gt; Reference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7924800" cy="388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6"/>
          <p:cNvSpPr>
            <a:spLocks noChangeArrowheads="1"/>
          </p:cNvSpPr>
          <p:nvPr/>
        </p:nvSpPr>
        <p:spPr bwMode="auto">
          <a:xfrm>
            <a:off x="2743200" y="3962400"/>
            <a:ext cx="1828800" cy="228600"/>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21205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5616"/>
            <a:ext cx="7848601" cy="684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838200" y="4953000"/>
            <a:ext cx="2514600" cy="6858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
            <a:ext cx="9364501" cy="683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a:spLocks noChangeArrowheads="1"/>
          </p:cNvSpPr>
          <p:nvPr/>
        </p:nvSpPr>
        <p:spPr bwMode="auto">
          <a:xfrm>
            <a:off x="152399" y="2743200"/>
            <a:ext cx="4495801" cy="914400"/>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53786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ppt_x"/>
                                          </p:val>
                                        </p:tav>
                                        <p:tav tm="100000">
                                          <p:val>
                                            <p:strVal val="#ppt_x"/>
                                          </p:val>
                                        </p:tav>
                                      </p:tavLst>
                                    </p:anim>
                                    <p:anim calcmode="lin" valueType="num">
                                      <p:cBhvr additive="base">
                                        <p:cTn id="1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1" y="0"/>
            <a:ext cx="9847463"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752600" y="381000"/>
            <a:ext cx="4280388" cy="381000"/>
          </a:xfrm>
          <a:prstGeom prst="rect">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nvGrpSpPr>
          <p:cNvPr id="6" name="Group 5"/>
          <p:cNvGrpSpPr>
            <a:grpSpLocks/>
          </p:cNvGrpSpPr>
          <p:nvPr/>
        </p:nvGrpSpPr>
        <p:grpSpPr bwMode="auto">
          <a:xfrm>
            <a:off x="5257800" y="522438"/>
            <a:ext cx="1403350" cy="895350"/>
            <a:chOff x="1008063" y="1998663"/>
            <a:chExt cx="1403350" cy="895936"/>
          </a:xfrm>
        </p:grpSpPr>
        <p:sp>
          <p:nvSpPr>
            <p:cNvPr id="7" name="Text Box 7"/>
            <p:cNvSpPr txBox="1">
              <a:spLocks noChangeArrowheads="1"/>
            </p:cNvSpPr>
            <p:nvPr/>
          </p:nvSpPr>
          <p:spPr bwMode="auto">
            <a:xfrm>
              <a:off x="1592263" y="2434224"/>
              <a:ext cx="819150" cy="460375"/>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dirty="0">
                  <a:solidFill>
                    <a:srgbClr val="000000"/>
                  </a:solidFill>
                  <a:latin typeface="Arial" charset="0"/>
                </a:rPr>
                <a:t>Help</a:t>
              </a:r>
            </a:p>
          </p:txBody>
        </p:sp>
        <p:sp>
          <p:nvSpPr>
            <p:cNvPr id="8" name="Line 12"/>
            <p:cNvSpPr>
              <a:spLocks noChangeShapeType="1"/>
            </p:cNvSpPr>
            <p:nvPr/>
          </p:nvSpPr>
          <p:spPr bwMode="auto">
            <a:xfrm flipH="1" flipV="1">
              <a:off x="1220788" y="2303463"/>
              <a:ext cx="371475"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9" name="Oval 16"/>
            <p:cNvSpPr>
              <a:spLocks noChangeArrowheads="1"/>
            </p:cNvSpPr>
            <p:nvPr/>
          </p:nvSpPr>
          <p:spPr bwMode="auto">
            <a:xfrm>
              <a:off x="1008063" y="1998663"/>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10" name="Group 9"/>
          <p:cNvGrpSpPr>
            <a:grpSpLocks/>
          </p:cNvGrpSpPr>
          <p:nvPr/>
        </p:nvGrpSpPr>
        <p:grpSpPr bwMode="auto">
          <a:xfrm>
            <a:off x="1066800" y="1868750"/>
            <a:ext cx="6477000" cy="645850"/>
            <a:chOff x="880586" y="3160713"/>
            <a:chExt cx="4828064" cy="461962"/>
          </a:xfrm>
        </p:grpSpPr>
        <p:sp>
          <p:nvSpPr>
            <p:cNvPr id="11" name="Text Box 7"/>
            <p:cNvSpPr txBox="1">
              <a:spLocks noChangeArrowheads="1"/>
            </p:cNvSpPr>
            <p:nvPr/>
          </p:nvSpPr>
          <p:spPr bwMode="auto">
            <a:xfrm>
              <a:off x="1673225" y="3160713"/>
              <a:ext cx="4035425" cy="461962"/>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dirty="0">
                  <a:solidFill>
                    <a:srgbClr val="000000"/>
                  </a:solidFill>
                  <a:latin typeface="Arial" charset="0"/>
                </a:rPr>
                <a:t>IPC version and IPC symbol</a:t>
              </a:r>
            </a:p>
          </p:txBody>
        </p:sp>
        <p:sp>
          <p:nvSpPr>
            <p:cNvPr id="12" name="Line 12"/>
            <p:cNvSpPr>
              <a:spLocks noChangeShapeType="1"/>
            </p:cNvSpPr>
            <p:nvPr/>
          </p:nvSpPr>
          <p:spPr bwMode="auto">
            <a:xfrm flipH="1" flipV="1">
              <a:off x="880586" y="3276600"/>
              <a:ext cx="711677"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grpSp>
        <p:nvGrpSpPr>
          <p:cNvPr id="19" name="Group 18"/>
          <p:cNvGrpSpPr>
            <a:grpSpLocks/>
          </p:cNvGrpSpPr>
          <p:nvPr/>
        </p:nvGrpSpPr>
        <p:grpSpPr bwMode="auto">
          <a:xfrm>
            <a:off x="1354598" y="3979863"/>
            <a:ext cx="5321300" cy="536575"/>
            <a:chOff x="901700" y="4090988"/>
            <a:chExt cx="5321300" cy="536575"/>
          </a:xfrm>
        </p:grpSpPr>
        <p:sp>
          <p:nvSpPr>
            <p:cNvPr id="20" name="Line 12"/>
            <p:cNvSpPr>
              <a:spLocks noChangeShapeType="1"/>
            </p:cNvSpPr>
            <p:nvPr/>
          </p:nvSpPr>
          <p:spPr bwMode="auto">
            <a:xfrm flipH="1" flipV="1">
              <a:off x="901700" y="4090988"/>
              <a:ext cx="819150" cy="3175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21" name="Text Box 7"/>
            <p:cNvSpPr txBox="1">
              <a:spLocks noChangeArrowheads="1"/>
            </p:cNvSpPr>
            <p:nvPr/>
          </p:nvSpPr>
          <p:spPr bwMode="auto">
            <a:xfrm>
              <a:off x="1700213" y="4165600"/>
              <a:ext cx="4522787" cy="461963"/>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dirty="0">
                  <a:solidFill>
                    <a:srgbClr val="000000"/>
                  </a:solidFill>
                  <a:latin typeface="Arial" charset="0"/>
                </a:rPr>
                <a:t>View mode (path/full/hierarchic)</a:t>
              </a:r>
            </a:p>
          </p:txBody>
        </p:sp>
      </p:grpSp>
      <p:grpSp>
        <p:nvGrpSpPr>
          <p:cNvPr id="23" name="Group 22"/>
          <p:cNvGrpSpPr>
            <a:grpSpLocks/>
          </p:cNvGrpSpPr>
          <p:nvPr/>
        </p:nvGrpSpPr>
        <p:grpSpPr bwMode="auto">
          <a:xfrm>
            <a:off x="1846918" y="5145087"/>
            <a:ext cx="6211888" cy="1114425"/>
            <a:chOff x="1495425" y="4835525"/>
            <a:chExt cx="6211888" cy="1114425"/>
          </a:xfrm>
        </p:grpSpPr>
        <p:sp>
          <p:nvSpPr>
            <p:cNvPr id="24" name="Text Box 7"/>
            <p:cNvSpPr txBox="1">
              <a:spLocks noChangeArrowheads="1"/>
            </p:cNvSpPr>
            <p:nvPr/>
          </p:nvSpPr>
          <p:spPr bwMode="auto">
            <a:xfrm>
              <a:off x="2674938" y="5118100"/>
              <a:ext cx="5032375" cy="831850"/>
            </a:xfrm>
            <a:prstGeom prst="rect">
              <a:avLst/>
            </a:prstGeom>
            <a:solidFill>
              <a:srgbClr val="FFFF99"/>
            </a:solidFill>
            <a:ln w="28575">
              <a:solidFill>
                <a:srgbClr val="FF0000"/>
              </a:solidFill>
              <a:miter lim="800000"/>
              <a:headEnd/>
              <a:tailEnd/>
            </a:ln>
          </p:spPr>
          <p:txBody>
            <a:bodyPr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Display option (Subclass indexes, Guidance Headings, Notes, etc.)</a:t>
              </a:r>
            </a:p>
          </p:txBody>
        </p:sp>
        <p:sp>
          <p:nvSpPr>
            <p:cNvPr id="25" name="Line 12"/>
            <p:cNvSpPr>
              <a:spLocks noChangeShapeType="1"/>
            </p:cNvSpPr>
            <p:nvPr/>
          </p:nvSpPr>
          <p:spPr bwMode="auto">
            <a:xfrm flipH="1" flipV="1">
              <a:off x="1495425" y="4835525"/>
              <a:ext cx="1160463" cy="3841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
        <p:nvSpPr>
          <p:cNvPr id="27" name="Line 12"/>
          <p:cNvSpPr>
            <a:spLocks noChangeShapeType="1"/>
          </p:cNvSpPr>
          <p:nvPr/>
        </p:nvSpPr>
        <p:spPr bwMode="auto">
          <a:xfrm flipH="1" flipV="1">
            <a:off x="1399851" y="810496"/>
            <a:ext cx="753260" cy="86590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Tree>
    <p:extLst>
      <p:ext uri="{BB962C8B-B14F-4D97-AF65-F5344CB8AC3E}">
        <p14:creationId xmlns:p14="http://schemas.microsoft.com/office/powerpoint/2010/main" val="287385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7" grpId="0" animBg="1"/>
      <p:bldP spid="2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98450" y="315913"/>
            <a:ext cx="6475413" cy="631825"/>
          </a:xfrm>
          <a:prstGeom prst="rect">
            <a:avLst/>
          </a:prstGeom>
          <a:noFill/>
          <a:ln>
            <a:noFill/>
          </a:ln>
          <a:effectLst/>
          <a:extLst/>
        </p:spPr>
        <p:txBody>
          <a:bodyPr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0"/>
              </a:spcBef>
              <a:spcAft>
                <a:spcPct val="0"/>
              </a:spcAft>
              <a:defRPr/>
            </a:pPr>
            <a:r>
              <a:rPr lang="en-US" sz="3600" dirty="0" smtClean="0">
                <a:solidFill>
                  <a:srgbClr val="000000"/>
                </a:solidFill>
                <a:latin typeface="Arial"/>
                <a:ea typeface="+mj-ea"/>
              </a:rPr>
              <a:t>Definitions</a:t>
            </a:r>
          </a:p>
        </p:txBody>
      </p:sp>
      <p:sp>
        <p:nvSpPr>
          <p:cNvPr id="14339"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0AF38943-5224-4927-8D7C-B708DA74DDF9}" type="slidenum">
              <a:rPr lang="ja-JP" altLang="en-US" sz="1400">
                <a:solidFill>
                  <a:srgbClr val="000000"/>
                </a:solidFill>
                <a:ea typeface="ＭＳ Ｐゴシック" pitchFamily="34" charset="-128"/>
              </a:rPr>
              <a:pPr/>
              <a:t>16</a:t>
            </a:fld>
            <a:endParaRPr lang="en-US" altLang="ja-JP" sz="1400">
              <a:solidFill>
                <a:srgbClr val="000000"/>
              </a:solidFill>
              <a:ea typeface="ＭＳ Ｐゴシック" pitchFamily="34" charset="-128"/>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1047"/>
            <a:ext cx="925445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6"/>
          <p:cNvSpPr>
            <a:spLocks noChangeArrowheads="1"/>
          </p:cNvSpPr>
          <p:nvPr/>
        </p:nvSpPr>
        <p:spPr bwMode="auto">
          <a:xfrm>
            <a:off x="76200" y="1371600"/>
            <a:ext cx="3810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2" name="Rectangle 1"/>
          <p:cNvSpPr/>
          <p:nvPr/>
        </p:nvSpPr>
        <p:spPr bwMode="auto">
          <a:xfrm>
            <a:off x="76200" y="2590800"/>
            <a:ext cx="9067800" cy="3581400"/>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76200" y="2590800"/>
            <a:ext cx="9067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339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 pdf – bridge </a:t>
            </a:r>
            <a:endParaRPr lang="en-US"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09599"/>
            <a:ext cx="2895600" cy="73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99563"/>
            <a:ext cx="7293534" cy="485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flipV="1">
            <a:off x="1371600" y="1219202"/>
            <a:ext cx="3657600" cy="2133598"/>
          </a:xfrm>
          <a:prstGeom prst="straightConnector1">
            <a:avLst/>
          </a:prstGeom>
          <a:noFill/>
          <a:ln w="63500" cap="flat" cmpd="sng" algn="ctr">
            <a:solidFill>
              <a:srgbClr val="FF0000"/>
            </a:solidFill>
            <a:prstDash val="solid"/>
            <a:round/>
            <a:headEnd type="stealth"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01871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Catchwords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 y="1600200"/>
            <a:ext cx="910976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8"/>
          <p:cNvSpPr>
            <a:spLocks noChangeArrowheads="1"/>
          </p:cNvSpPr>
          <p:nvPr/>
        </p:nvSpPr>
        <p:spPr bwMode="auto">
          <a:xfrm>
            <a:off x="3124200" y="1600200"/>
            <a:ext cx="990601" cy="34131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
        <p:nvSpPr>
          <p:cNvPr id="6" name="Oval 8"/>
          <p:cNvSpPr>
            <a:spLocks noChangeArrowheads="1"/>
          </p:cNvSpPr>
          <p:nvPr/>
        </p:nvSpPr>
        <p:spPr bwMode="auto">
          <a:xfrm>
            <a:off x="-28073" y="1581150"/>
            <a:ext cx="1143000" cy="3603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Tree>
    <p:extLst>
      <p:ext uri="{BB962C8B-B14F-4D97-AF65-F5344CB8AC3E}">
        <p14:creationId xmlns:p14="http://schemas.microsoft.com/office/powerpoint/2010/main" val="238317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options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3129"/>
            <a:ext cx="8544827" cy="574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12"/>
          <p:cNvSpPr>
            <a:spLocks noChangeArrowheads="1"/>
          </p:cNvSpPr>
          <p:nvPr/>
        </p:nvSpPr>
        <p:spPr bwMode="auto">
          <a:xfrm>
            <a:off x="-76200" y="2514600"/>
            <a:ext cx="1331912" cy="36988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05540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Users\Ammann\AppData\Local\Temp\ammyqql0tdi-fredrick-kearney-j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0014857"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957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9" y="1435510"/>
            <a:ext cx="9860105" cy="298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2249" y="2133600"/>
            <a:ext cx="1481751" cy="4572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itle 4"/>
          <p:cNvSpPr>
            <a:spLocks noGrp="1"/>
          </p:cNvSpPr>
          <p:nvPr>
            <p:ph type="title"/>
          </p:nvPr>
        </p:nvSpPr>
        <p:spPr/>
        <p:txBody>
          <a:bodyPr/>
          <a:lstStyle/>
          <a:p>
            <a:r>
              <a:rPr lang="en-US" dirty="0" smtClean="0"/>
              <a:t>Terms/</a:t>
            </a:r>
            <a:r>
              <a:rPr lang="en-US" dirty="0" err="1" smtClean="0"/>
              <a:t>crossreference</a:t>
            </a:r>
            <a:r>
              <a:rPr lang="en-US" dirty="0" smtClean="0"/>
              <a:t>/stats/</a:t>
            </a:r>
            <a:r>
              <a:rPr lang="en-US" dirty="0" err="1" smtClean="0"/>
              <a:t>ipccat</a:t>
            </a:r>
            <a:endParaRPr lang="en-US" dirty="0"/>
          </a:p>
        </p:txBody>
      </p:sp>
    </p:spTree>
    <p:extLst>
      <p:ext uri="{BB962C8B-B14F-4D97-AF65-F5344CB8AC3E}">
        <p14:creationId xmlns:p14="http://schemas.microsoft.com/office/powerpoint/2010/main" val="1057785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CPC/FI</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58" y="1773238"/>
            <a:ext cx="9126696" cy="493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0" y="4343400"/>
            <a:ext cx="14478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99569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50963"/>
            <a:ext cx="8763000" cy="474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850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r-CH" dirty="0" smtClean="0"/>
              <a:t>Guide to the IPC</a:t>
            </a:r>
            <a:endParaRPr lang="en-US" dirty="0" smtClean="0"/>
          </a:p>
        </p:txBody>
      </p:sp>
      <p:sp>
        <p:nvSpPr>
          <p:cNvPr id="3" name="Content Placeholder 2"/>
          <p:cNvSpPr>
            <a:spLocks noGrp="1"/>
          </p:cNvSpPr>
          <p:nvPr>
            <p:ph idx="1"/>
          </p:nvPr>
        </p:nvSpPr>
        <p:spPr>
          <a:xfrm>
            <a:off x="468313" y="1331913"/>
            <a:ext cx="8229600" cy="4352925"/>
          </a:xfrm>
        </p:spPr>
        <p:txBody>
          <a:bodyPr/>
          <a:lstStyle/>
          <a:p>
            <a:pPr>
              <a:spcBef>
                <a:spcPct val="50000"/>
              </a:spcBef>
              <a:defRPr/>
            </a:pPr>
            <a:endParaRPr lang="en-US" dirty="0" smtClean="0"/>
          </a:p>
          <a:p>
            <a:pPr>
              <a:spcBef>
                <a:spcPct val="50000"/>
              </a:spcBef>
              <a:defRPr/>
            </a:pPr>
            <a:r>
              <a:rPr lang="en-US" dirty="0" smtClean="0"/>
              <a:t>The </a:t>
            </a:r>
            <a:r>
              <a:rPr lang="en-US" dirty="0"/>
              <a:t>official Guide to the IPC </a:t>
            </a:r>
            <a:r>
              <a:rPr lang="en-US" dirty="0" smtClean="0"/>
              <a:t>(version 2017) provides </a:t>
            </a:r>
            <a:r>
              <a:rPr lang="en-US" dirty="0"/>
              <a:t>comprehensive information on the IPC. It is available for download on the WIPO website of the IPC at:</a:t>
            </a:r>
          </a:p>
          <a:p>
            <a:pPr marL="0" indent="0">
              <a:spcBef>
                <a:spcPct val="50000"/>
              </a:spcBef>
              <a:buFontTx/>
              <a:buNone/>
              <a:defRPr/>
            </a:pPr>
            <a:r>
              <a:rPr lang="en-US" dirty="0" smtClean="0">
                <a:hlinkClick r:id="rId3"/>
              </a:rPr>
              <a:t>http</a:t>
            </a:r>
            <a:r>
              <a:rPr lang="en-US" dirty="0">
                <a:hlinkClick r:id="rId3"/>
              </a:rPr>
              <a:t>://www.wipo.int/classifications/ipc/en/general/</a:t>
            </a:r>
            <a:endParaRPr lang="en-US" dirty="0"/>
          </a:p>
          <a:p>
            <a:pPr marL="0" indent="0">
              <a:buFontTx/>
              <a:buNone/>
              <a:defRPr/>
            </a:pPr>
            <a:endParaRPr lang="en-US" dirty="0"/>
          </a:p>
        </p:txBody>
      </p:sp>
    </p:spTree>
    <p:extLst>
      <p:ext uri="{BB962C8B-B14F-4D97-AF65-F5344CB8AC3E}">
        <p14:creationId xmlns:p14="http://schemas.microsoft.com/office/powerpoint/2010/main" val="2221295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CH" smtClean="0"/>
              <a:t>Why is it useful?</a:t>
            </a:r>
            <a:endParaRPr lang="en-US" smtClean="0"/>
          </a:p>
        </p:txBody>
      </p:sp>
      <p:sp>
        <p:nvSpPr>
          <p:cNvPr id="3" name="Content Placeholder 2"/>
          <p:cNvSpPr>
            <a:spLocks noGrp="1"/>
          </p:cNvSpPr>
          <p:nvPr>
            <p:ph idx="1"/>
          </p:nvPr>
        </p:nvSpPr>
        <p:spPr/>
        <p:txBody>
          <a:bodyPr/>
          <a:lstStyle/>
          <a:p>
            <a:pPr eaLnBrk="1" hangingPunct="1">
              <a:lnSpc>
                <a:spcPct val="90000"/>
              </a:lnSpc>
              <a:defRPr/>
            </a:pPr>
            <a:r>
              <a:rPr lang="en-US" dirty="0" smtClean="0"/>
              <a:t>Primary purpose: </a:t>
            </a:r>
          </a:p>
          <a:p>
            <a:pPr lvl="1" eaLnBrk="1" hangingPunct="1">
              <a:lnSpc>
                <a:spcPct val="90000"/>
              </a:lnSpc>
              <a:defRPr/>
            </a:pPr>
            <a:r>
              <a:rPr lang="en-US" dirty="0" smtClean="0"/>
              <a:t>effective search tool </a:t>
            </a:r>
          </a:p>
          <a:p>
            <a:pPr lvl="1" eaLnBrk="1" hangingPunct="1">
              <a:lnSpc>
                <a:spcPct val="90000"/>
              </a:lnSpc>
              <a:defRPr/>
            </a:pPr>
            <a:r>
              <a:rPr lang="en-US" dirty="0" smtClean="0"/>
              <a:t>classification of patent documents </a:t>
            </a:r>
            <a:endParaRPr lang="en-US" dirty="0"/>
          </a:p>
          <a:p>
            <a:pPr marL="457200" lvl="1" indent="0" eaLnBrk="1" hangingPunct="1">
              <a:lnSpc>
                <a:spcPct val="90000"/>
              </a:lnSpc>
              <a:buFontTx/>
              <a:buNone/>
              <a:defRPr/>
            </a:pPr>
            <a:endParaRPr lang="en-US" dirty="0" smtClean="0"/>
          </a:p>
          <a:p>
            <a:pPr lvl="1" eaLnBrk="1" hangingPunct="1">
              <a:lnSpc>
                <a:spcPct val="90000"/>
              </a:lnSpc>
              <a:defRPr/>
            </a:pPr>
            <a:endParaRPr lang="en-US" sz="800" dirty="0" smtClean="0"/>
          </a:p>
          <a:p>
            <a:pPr eaLnBrk="1" hangingPunct="1">
              <a:lnSpc>
                <a:spcPct val="90000"/>
              </a:lnSpc>
              <a:defRPr/>
            </a:pPr>
            <a:r>
              <a:rPr lang="en-US" dirty="0" smtClean="0"/>
              <a:t>Other purposes: </a:t>
            </a:r>
          </a:p>
          <a:p>
            <a:pPr lvl="1" eaLnBrk="1" hangingPunct="1">
              <a:lnSpc>
                <a:spcPct val="90000"/>
              </a:lnSpc>
              <a:defRPr/>
            </a:pPr>
            <a:r>
              <a:rPr lang="en-US" dirty="0" smtClean="0"/>
              <a:t>dissemination of information</a:t>
            </a:r>
          </a:p>
          <a:p>
            <a:pPr lvl="1" eaLnBrk="1" hangingPunct="1">
              <a:lnSpc>
                <a:spcPct val="90000"/>
              </a:lnSpc>
              <a:defRPr/>
            </a:pPr>
            <a:r>
              <a:rPr lang="en-US" dirty="0" smtClean="0"/>
              <a:t>investigation of the state of the art</a:t>
            </a:r>
          </a:p>
          <a:p>
            <a:pPr lvl="1" eaLnBrk="1" hangingPunct="1">
              <a:lnSpc>
                <a:spcPct val="90000"/>
              </a:lnSpc>
              <a:defRPr/>
            </a:pPr>
            <a:r>
              <a:rPr lang="en-US" dirty="0" smtClean="0"/>
              <a:t>industrial property statistics</a:t>
            </a:r>
          </a:p>
          <a:p>
            <a:pPr marL="0" indent="0" eaLnBrk="1" hangingPunct="1">
              <a:buFontTx/>
              <a:buNone/>
              <a:defRPr/>
            </a:pPr>
            <a:endParaRPr lang="en-US" dirty="0" smtClean="0"/>
          </a:p>
        </p:txBody>
      </p:sp>
    </p:spTree>
    <p:extLst>
      <p:ext uri="{BB962C8B-B14F-4D97-AF65-F5344CB8AC3E}">
        <p14:creationId xmlns:p14="http://schemas.microsoft.com/office/powerpoint/2010/main" val="1462990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normAutofit fontScale="90000"/>
          </a:bodyPr>
          <a:lstStyle/>
          <a:p>
            <a:r>
              <a:rPr lang="en-US" smtClean="0"/>
              <a:t>Summary of the advantages of using IPC</a:t>
            </a:r>
          </a:p>
        </p:txBody>
      </p:sp>
      <p:sp>
        <p:nvSpPr>
          <p:cNvPr id="28675" name="Rectangle 3"/>
          <p:cNvSpPr>
            <a:spLocks noGrp="1" noChangeArrowheads="1"/>
          </p:cNvSpPr>
          <p:nvPr>
            <p:ph type="body" idx="4294967295"/>
          </p:nvPr>
        </p:nvSpPr>
        <p:spPr>
          <a:xfrm>
            <a:off x="582613" y="1628775"/>
            <a:ext cx="7772400" cy="2952750"/>
          </a:xfrm>
          <a:noFill/>
        </p:spPr>
        <p:txBody>
          <a:bodyPr>
            <a:normAutofit/>
          </a:bodyPr>
          <a:lstStyle/>
          <a:p>
            <a:pPr lvl="1"/>
            <a:r>
              <a:rPr lang="en-US" dirty="0" smtClean="0"/>
              <a:t>Language independent</a:t>
            </a:r>
          </a:p>
          <a:p>
            <a:pPr lvl="1"/>
            <a:r>
              <a:rPr lang="en-US" dirty="0" smtClean="0"/>
              <a:t>Terminology / ”jargon” independent</a:t>
            </a:r>
          </a:p>
          <a:p>
            <a:pPr lvl="1"/>
            <a:r>
              <a:rPr lang="en-US" dirty="0" smtClean="0"/>
              <a:t>Standardized application to documents</a:t>
            </a:r>
          </a:p>
          <a:p>
            <a:pPr lvl="1"/>
            <a:r>
              <a:rPr lang="en-US" dirty="0" smtClean="0"/>
              <a:t>Available for (old) patent documents</a:t>
            </a:r>
          </a:p>
          <a:p>
            <a:pPr lvl="1"/>
            <a:r>
              <a:rPr lang="en-US" dirty="0" smtClean="0"/>
              <a:t>Concept search</a:t>
            </a:r>
          </a:p>
        </p:txBody>
      </p:sp>
    </p:spTree>
    <p:extLst>
      <p:ext uri="{BB962C8B-B14F-4D97-AF65-F5344CB8AC3E}">
        <p14:creationId xmlns:p14="http://schemas.microsoft.com/office/powerpoint/2010/main" val="1574050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CH" dirty="0" err="1" smtClean="0"/>
              <a:t>Any</a:t>
            </a:r>
            <a:r>
              <a:rPr lang="fr-CH" dirty="0" smtClean="0"/>
              <a:t> questions </a:t>
            </a:r>
            <a:r>
              <a:rPr lang="fr-CH" dirty="0" err="1" smtClean="0"/>
              <a:t>related</a:t>
            </a:r>
            <a:r>
              <a:rPr lang="fr-CH" dirty="0" smtClean="0"/>
              <a:t> to IPC/CPC</a:t>
            </a:r>
            <a:endParaRPr lang="en-US" dirty="0" smtClean="0"/>
          </a:p>
        </p:txBody>
      </p:sp>
      <p:sp>
        <p:nvSpPr>
          <p:cNvPr id="3" name="Content Placeholder 2"/>
          <p:cNvSpPr>
            <a:spLocks noGrp="1"/>
          </p:cNvSpPr>
          <p:nvPr>
            <p:ph idx="1"/>
          </p:nvPr>
        </p:nvSpPr>
        <p:spPr/>
        <p:txBody>
          <a:bodyPr>
            <a:normAutofit/>
          </a:bodyPr>
          <a:lstStyle/>
          <a:p>
            <a:pPr>
              <a:lnSpc>
                <a:spcPct val="90000"/>
              </a:lnSpc>
              <a:defRPr/>
            </a:pPr>
            <a:r>
              <a:rPr lang="en-US" dirty="0" smtClean="0">
                <a:hlinkClick r:id="rId2"/>
              </a:rPr>
              <a:t>ipc.mail@wipo.int</a:t>
            </a:r>
            <a:r>
              <a:rPr lang="en-US" dirty="0" smtClean="0"/>
              <a:t> </a:t>
            </a:r>
          </a:p>
        </p:txBody>
      </p:sp>
    </p:spTree>
    <p:extLst>
      <p:ext uri="{BB962C8B-B14F-4D97-AF65-F5344CB8AC3E}">
        <p14:creationId xmlns:p14="http://schemas.microsoft.com/office/powerpoint/2010/main" val="3251394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CH" smtClean="0"/>
              <a:t>IPC in PATENTSCOPE</a:t>
            </a:r>
            <a:endParaRPr lang="en-US" smtClean="0"/>
          </a:p>
        </p:txBody>
      </p:sp>
      <p:sp>
        <p:nvSpPr>
          <p:cNvPr id="5" name="Content Placeholder 4"/>
          <p:cNvSpPr>
            <a:spLocks noGrp="1"/>
          </p:cNvSpPr>
          <p:nvPr>
            <p:ph idx="1"/>
          </p:nvPr>
        </p:nvSpPr>
        <p:spPr>
          <a:xfrm>
            <a:off x="533400" y="4088896"/>
            <a:ext cx="8229600" cy="4352925"/>
          </a:xfrm>
        </p:spPr>
        <p:txBody>
          <a:bodyPr/>
          <a:lstStyle/>
          <a:p>
            <a:pPr>
              <a:defRPr/>
            </a:pPr>
            <a:r>
              <a:rPr lang="fr-CH" dirty="0" err="1" smtClean="0"/>
              <a:t>Statistics</a:t>
            </a:r>
            <a:r>
              <a:rPr lang="fr-CH" dirty="0" smtClean="0"/>
              <a:t> in the </a:t>
            </a:r>
            <a:r>
              <a:rPr lang="fr-CH" dirty="0" err="1" smtClean="0"/>
              <a:t>Browse</a:t>
            </a:r>
            <a:r>
              <a:rPr lang="fr-CH" dirty="0" smtClean="0"/>
              <a:t> by </a:t>
            </a:r>
            <a:r>
              <a:rPr lang="fr-CH" dirty="0" err="1" smtClean="0"/>
              <a:t>week</a:t>
            </a:r>
            <a:r>
              <a:rPr lang="fr-CH" dirty="0" smtClean="0"/>
              <a:t> option</a:t>
            </a:r>
          </a:p>
          <a:p>
            <a:pPr>
              <a:defRPr/>
            </a:pPr>
            <a:r>
              <a:rPr lang="fr-CH" dirty="0" err="1" smtClean="0"/>
              <a:t>Search</a:t>
            </a:r>
            <a:r>
              <a:rPr lang="fr-CH" dirty="0" smtClean="0"/>
              <a:t> IPC </a:t>
            </a:r>
            <a:r>
              <a:rPr lang="fr-CH" dirty="0" err="1" smtClean="0"/>
              <a:t>with</a:t>
            </a:r>
            <a:r>
              <a:rPr lang="fr-CH" dirty="0" smtClean="0"/>
              <a:t> Simple, Advanced, Field </a:t>
            </a:r>
            <a:r>
              <a:rPr lang="fr-CH" dirty="0" err="1" smtClean="0"/>
              <a:t>Combination</a:t>
            </a:r>
            <a:endParaRPr lang="fr-CH" dirty="0" smtClean="0"/>
          </a:p>
          <a:p>
            <a:pPr>
              <a:defRPr/>
            </a:pPr>
            <a:r>
              <a:rPr lang="fr-CH" dirty="0" smtClean="0"/>
              <a:t>IPC in the </a:t>
            </a:r>
            <a:r>
              <a:rPr lang="fr-CH" dirty="0" err="1" smtClean="0"/>
              <a:t>result</a:t>
            </a:r>
            <a:r>
              <a:rPr lang="fr-CH" dirty="0" smtClean="0"/>
              <a:t> </a:t>
            </a:r>
            <a:r>
              <a:rPr lang="fr-CH" dirty="0" err="1" smtClean="0"/>
              <a:t>list</a:t>
            </a:r>
            <a:endParaRPr lang="fr-CH" dirty="0" smtClean="0"/>
          </a:p>
          <a:p>
            <a:pPr>
              <a:defRPr/>
            </a:pPr>
            <a:r>
              <a:rPr lang="fr-CH" dirty="0" smtClean="0"/>
              <a:t>IPC in CLIR</a:t>
            </a:r>
          </a:p>
          <a:p>
            <a:pPr>
              <a:defRPr/>
            </a:pPr>
            <a:endParaRPr lang="fr-CH" dirty="0"/>
          </a:p>
          <a:p>
            <a:pPr marL="0" indent="0">
              <a:buFontTx/>
              <a:buNone/>
              <a:defRPr/>
            </a:pPr>
            <a:endParaRPr lang="fr-CH"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45933"/>
            <a:ext cx="5505450" cy="255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111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r-CH" smtClean="0"/>
              <a:t>Statistics in the Browse by week</a:t>
            </a:r>
            <a:endParaRPr lang="en-US" smtClean="0"/>
          </a:p>
        </p:txBody>
      </p:sp>
      <p:sp>
        <p:nvSpPr>
          <p:cNvPr id="30723" name="Content Placeholder 2"/>
          <p:cNvSpPr>
            <a:spLocks noGrp="1"/>
          </p:cNvSpPr>
          <p:nvPr>
            <p:ph idx="1"/>
          </p:nvPr>
        </p:nvSpPr>
        <p:spPr/>
        <p:txBody>
          <a:bodyPr/>
          <a:lstStyle/>
          <a:p>
            <a:pPr marL="0" lvl="1" indent="0"/>
            <a:r>
              <a:rPr lang="fr-CH" dirty="0" smtClean="0"/>
              <a:t> Show global trends</a:t>
            </a:r>
          </a:p>
          <a:p>
            <a:pPr marL="0" lvl="2" indent="0"/>
            <a:r>
              <a:rPr lang="fr-CH" dirty="0" smtClean="0"/>
              <a:t> Main/new </a:t>
            </a:r>
            <a:r>
              <a:rPr lang="fr-CH" dirty="0" err="1" smtClean="0"/>
              <a:t>actors</a:t>
            </a:r>
            <a:endParaRPr lang="fr-CH" dirty="0" smtClean="0"/>
          </a:p>
          <a:p>
            <a:endParaRPr lang="en-US" dirty="0" smtClean="0"/>
          </a:p>
        </p:txBody>
      </p:sp>
    </p:spTree>
    <p:extLst>
      <p:ext uri="{BB962C8B-B14F-4D97-AF65-F5344CB8AC3E}">
        <p14:creationId xmlns:p14="http://schemas.microsoft.com/office/powerpoint/2010/main" val="2692700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a:t>
            </a:r>
            <a:r>
              <a:rPr lang="fr-CH" dirty="0" err="1" smtClean="0"/>
              <a:t>statistics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039" y="1407366"/>
            <a:ext cx="7086600" cy="545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3352800" y="2514600"/>
            <a:ext cx="847826" cy="304800"/>
          </a:xfrm>
          <a:prstGeom prst="rect">
            <a:avLst/>
          </a:prstGeom>
          <a:noFill/>
          <a:ln w="508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Oval 2"/>
          <p:cNvSpPr/>
          <p:nvPr/>
        </p:nvSpPr>
        <p:spPr bwMode="auto">
          <a:xfrm>
            <a:off x="1828800" y="2044391"/>
            <a:ext cx="609600" cy="304800"/>
          </a:xfrm>
          <a:prstGeom prst="ellips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8668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67000" y="304800"/>
            <a:ext cx="2303462" cy="1143000"/>
          </a:xfrm>
        </p:spPr>
        <p:txBody>
          <a:bodyPr/>
          <a:lstStyle/>
          <a:p>
            <a:pPr eaLnBrk="1" hangingPunct="1"/>
            <a:r>
              <a:rPr lang="en-US" dirty="0" smtClean="0"/>
              <a:t>Agenda</a:t>
            </a:r>
          </a:p>
        </p:txBody>
      </p:sp>
      <p:sp>
        <p:nvSpPr>
          <p:cNvPr id="17411" name="Rectangle 3"/>
          <p:cNvSpPr>
            <a:spLocks noGrp="1" noChangeArrowheads="1"/>
          </p:cNvSpPr>
          <p:nvPr>
            <p:ph type="body" idx="1"/>
          </p:nvPr>
        </p:nvSpPr>
        <p:spPr>
          <a:xfrm>
            <a:off x="457200" y="1600200"/>
            <a:ext cx="8229600" cy="4352925"/>
          </a:xfrm>
        </p:spPr>
        <p:txBody>
          <a:bodyPr/>
          <a:lstStyle/>
          <a:p>
            <a:pPr marL="0" lvl="1" indent="0" eaLnBrk="1" hangingPunct="1"/>
            <a:r>
              <a:rPr lang="en-US" dirty="0" smtClean="0"/>
              <a:t>IPC introduction</a:t>
            </a:r>
          </a:p>
          <a:p>
            <a:pPr marL="0" lvl="1" indent="0" eaLnBrk="1" hangingPunct="1"/>
            <a:r>
              <a:rPr lang="fr-CH" dirty="0" smtClean="0"/>
              <a:t>IPC in PATENTSCOPE:</a:t>
            </a:r>
          </a:p>
          <a:p>
            <a:pPr lvl="2"/>
            <a:r>
              <a:rPr lang="en-US" dirty="0" smtClean="0"/>
              <a:t> search</a:t>
            </a:r>
            <a:endParaRPr lang="en-US" dirty="0"/>
          </a:p>
          <a:p>
            <a:pPr lvl="2"/>
            <a:r>
              <a:rPr lang="en-US" dirty="0" smtClean="0"/>
              <a:t> </a:t>
            </a:r>
            <a:r>
              <a:rPr lang="fr-CH" dirty="0" smtClean="0"/>
              <a:t>in the </a:t>
            </a:r>
            <a:r>
              <a:rPr lang="fr-CH" dirty="0" err="1" smtClean="0"/>
              <a:t>result</a:t>
            </a:r>
            <a:r>
              <a:rPr lang="fr-CH" dirty="0" smtClean="0"/>
              <a:t> </a:t>
            </a:r>
            <a:r>
              <a:rPr lang="fr-CH" dirty="0" err="1" smtClean="0"/>
              <a:t>list</a:t>
            </a:r>
            <a:endParaRPr lang="fr-CH" dirty="0"/>
          </a:p>
          <a:p>
            <a:pPr lvl="2"/>
            <a:r>
              <a:rPr lang="fr-CH" dirty="0" smtClean="0"/>
              <a:t> in CLIR</a:t>
            </a:r>
          </a:p>
          <a:p>
            <a:pPr lvl="2"/>
            <a:r>
              <a:rPr lang="fr-CH" dirty="0" smtClean="0"/>
              <a:t> </a:t>
            </a:r>
            <a:r>
              <a:rPr lang="fr-CH" dirty="0" err="1" smtClean="0"/>
              <a:t>statistics</a:t>
            </a:r>
            <a:r>
              <a:rPr lang="fr-CH" dirty="0" smtClean="0"/>
              <a:t> in the </a:t>
            </a:r>
            <a:r>
              <a:rPr lang="fr-CH" dirty="0" err="1" smtClean="0"/>
              <a:t>Browse</a:t>
            </a:r>
            <a:r>
              <a:rPr lang="fr-CH" dirty="0" smtClean="0"/>
              <a:t> menu </a:t>
            </a:r>
          </a:p>
          <a:p>
            <a:pPr marL="0" lvl="1" indent="0" eaLnBrk="1" hangingPunct="1"/>
            <a:r>
              <a:rPr lang="fr-CH" dirty="0" smtClean="0"/>
              <a:t>Quiz </a:t>
            </a:r>
            <a:endParaRPr lang="en-US" dirty="0" smtClean="0"/>
          </a:p>
          <a:p>
            <a:pPr marL="0" lvl="1" indent="0" eaLnBrk="1" hangingPunct="1"/>
            <a:r>
              <a:rPr lang="fr-CH" dirty="0" smtClean="0"/>
              <a:t>Q &amp; A session</a:t>
            </a:r>
            <a:endParaRPr lang="en-US" dirty="0" smtClean="0"/>
          </a:p>
        </p:txBody>
      </p:sp>
    </p:spTree>
    <p:extLst>
      <p:ext uri="{BB962C8B-B14F-4D97-AF65-F5344CB8AC3E}">
        <p14:creationId xmlns:p14="http://schemas.microsoft.com/office/powerpoint/2010/main" val="3343979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Most active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247775"/>
            <a:ext cx="870585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743200"/>
            <a:ext cx="6958013" cy="161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600200" y="4648200"/>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1600200" y="4572000"/>
            <a:ext cx="762000" cy="304800"/>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235802" y="1247775"/>
            <a:ext cx="847725" cy="352425"/>
          </a:xfrm>
          <a:prstGeom prst="ellipse">
            <a:avLst/>
          </a:prstGeom>
          <a:noFill/>
          <a:ln w="508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235802" y="1247775"/>
            <a:ext cx="3650398" cy="428625"/>
          </a:xfrm>
          <a:prstGeom prst="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3810000" y="1676400"/>
            <a:ext cx="1524000" cy="457200"/>
          </a:xfrm>
          <a:prstGeom prst="ellipse">
            <a:avLst/>
          </a:prstGeom>
          <a:noFill/>
          <a:ln w="635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5433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19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3" grpId="1"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0"/>
            <a:ext cx="9010650" cy="736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1066800" y="533400"/>
            <a:ext cx="2209800" cy="457200"/>
          </a:xfrm>
          <a:prstGeom prst="ellipse">
            <a:avLst/>
          </a:prstGeom>
          <a:noFill/>
          <a:ln w="508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66675" y="1143000"/>
            <a:ext cx="8772525" cy="4343400"/>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66675" y="5562600"/>
            <a:ext cx="8772525" cy="1800225"/>
          </a:xfrm>
          <a:prstGeom prst="rect">
            <a:avLst/>
          </a:prstGeom>
          <a:noFill/>
          <a:ln w="508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3886200" y="5439937"/>
            <a:ext cx="2209800" cy="457200"/>
          </a:xfrm>
          <a:prstGeom prst="ellipse">
            <a:avLst/>
          </a:prstGeom>
          <a:noFill/>
          <a:ln w="508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4558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CH" smtClean="0"/>
              <a:t>Most active last 5 gazettes</a:t>
            </a:r>
            <a:endParaRPr lang="en-US"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481138"/>
            <a:ext cx="894397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838200" y="1479164"/>
            <a:ext cx="1600200" cy="352425"/>
          </a:xfrm>
          <a:prstGeom prst="ellipse">
            <a:avLst/>
          </a:prstGeom>
          <a:noFill/>
          <a:ln w="508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79519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CH" smtClean="0"/>
              <a:t>Most advanced</a:t>
            </a:r>
            <a:endParaRPr lang="en-US"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7" y="1600200"/>
            <a:ext cx="9037103"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2209800" y="1600199"/>
            <a:ext cx="990600" cy="352425"/>
          </a:xfrm>
          <a:prstGeom prst="ellipse">
            <a:avLst/>
          </a:prstGeom>
          <a:noFill/>
          <a:ln w="508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 name="Rectangle 1"/>
          <p:cNvSpPr/>
          <p:nvPr/>
        </p:nvSpPr>
        <p:spPr bwMode="auto">
          <a:xfrm>
            <a:off x="1371600" y="2133600"/>
            <a:ext cx="1143000" cy="32004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02426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Serie</a:t>
            </a:r>
            <a:r>
              <a:rPr lang="fr-CH" dirty="0" smtClean="0"/>
              <a:t> </a:t>
            </a:r>
            <a:r>
              <a:rPr lang="fr-CH" dirty="0" err="1" smtClean="0"/>
              <a:t>column</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96" y="1782336"/>
            <a:ext cx="1752600" cy="4609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8400" y="2209800"/>
            <a:ext cx="6176691" cy="461665"/>
          </a:xfrm>
          <a:prstGeom prst="rect">
            <a:avLst/>
          </a:prstGeom>
          <a:noFill/>
        </p:spPr>
        <p:txBody>
          <a:bodyPr wrap="none" rtlCol="0">
            <a:spAutoFit/>
          </a:bodyPr>
          <a:lstStyle/>
          <a:p>
            <a:r>
              <a:rPr lang="fr-CH" dirty="0" smtClean="0"/>
              <a:t>6 last publications, nb of IPC per publication</a:t>
            </a:r>
            <a:endParaRPr lang="en-US" dirty="0"/>
          </a:p>
        </p:txBody>
      </p:sp>
      <p:sp>
        <p:nvSpPr>
          <p:cNvPr id="5" name="Oval 4"/>
          <p:cNvSpPr/>
          <p:nvPr/>
        </p:nvSpPr>
        <p:spPr bwMode="auto">
          <a:xfrm>
            <a:off x="609600" y="2209800"/>
            <a:ext cx="1600200" cy="4616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638408" y="2222810"/>
            <a:ext cx="1295400" cy="461665"/>
          </a:xfrm>
          <a:prstGeom prst="ellipse">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657923" y="2285999"/>
            <a:ext cx="304800" cy="304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748992" y="2344723"/>
            <a:ext cx="2286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977592" y="2338773"/>
            <a:ext cx="200724"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1165303" y="2344723"/>
            <a:ext cx="120805"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2" name="Oval 11"/>
          <p:cNvSpPr/>
          <p:nvPr/>
        </p:nvSpPr>
        <p:spPr bwMode="auto">
          <a:xfrm>
            <a:off x="1326996" y="2338772"/>
            <a:ext cx="1143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a:off x="1491942" y="2340258"/>
            <a:ext cx="1143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606242" y="2340258"/>
            <a:ext cx="162624"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663" y="1154703"/>
            <a:ext cx="3831712" cy="453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bwMode="auto">
          <a:xfrm>
            <a:off x="4190581" y="3115363"/>
            <a:ext cx="2286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cxnSp>
        <p:nvCxnSpPr>
          <p:cNvPr id="15" name="Straight Arrow Connector 14"/>
          <p:cNvCxnSpPr/>
          <p:nvPr/>
        </p:nvCxnSpPr>
        <p:spPr bwMode="auto">
          <a:xfrm>
            <a:off x="1933808" y="2499355"/>
            <a:ext cx="3171592" cy="10068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1995604" y="2514926"/>
            <a:ext cx="3048000" cy="858119"/>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2057400" y="2499355"/>
            <a:ext cx="3048000" cy="10068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8" idx="5"/>
            <a:endCxn id="16" idx="2"/>
          </p:cNvCxnSpPr>
          <p:nvPr/>
        </p:nvCxnSpPr>
        <p:spPr bwMode="auto">
          <a:xfrm>
            <a:off x="944114" y="2608697"/>
            <a:ext cx="3246467" cy="661299"/>
          </a:xfrm>
          <a:prstGeom prst="straightConnector1">
            <a:avLst/>
          </a:prstGeom>
          <a:noFill/>
          <a:ln w="635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ctangle 28"/>
          <p:cNvSpPr/>
          <p:nvPr/>
        </p:nvSpPr>
        <p:spPr bwMode="auto">
          <a:xfrm>
            <a:off x="3139704" y="1227435"/>
            <a:ext cx="2209800" cy="348851"/>
          </a:xfrm>
          <a:prstGeom prst="rect">
            <a:avLst/>
          </a:prstGeom>
          <a:solidFill>
            <a:srgbClr val="FF0000">
              <a:alpha val="16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75" y="1227435"/>
            <a:ext cx="2941898" cy="299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bwMode="auto">
          <a:xfrm>
            <a:off x="6986801" y="1327595"/>
            <a:ext cx="1704124" cy="248691"/>
          </a:xfrm>
          <a:prstGeom prst="rect">
            <a:avLst/>
          </a:prstGeom>
          <a:solidFill>
            <a:srgbClr val="FF0000">
              <a:alpha val="16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cxnSp>
        <p:nvCxnSpPr>
          <p:cNvPr id="37" name="Straight Arrow Connector 36"/>
          <p:cNvCxnSpPr>
            <a:stCxn id="10" idx="7"/>
          </p:cNvCxnSpPr>
          <p:nvPr/>
        </p:nvCxnSpPr>
        <p:spPr bwMode="auto">
          <a:xfrm>
            <a:off x="1148921" y="2384064"/>
            <a:ext cx="6791232" cy="847159"/>
          </a:xfrm>
          <a:prstGeom prst="straightConnector1">
            <a:avLst/>
          </a:prstGeom>
          <a:noFill/>
          <a:ln w="635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Oval 38"/>
          <p:cNvSpPr/>
          <p:nvPr/>
        </p:nvSpPr>
        <p:spPr bwMode="auto">
          <a:xfrm>
            <a:off x="7965939" y="3115363"/>
            <a:ext cx="2286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cxnSp>
        <p:nvCxnSpPr>
          <p:cNvPr id="40" name="Straight Arrow Connector 39"/>
          <p:cNvCxnSpPr/>
          <p:nvPr/>
        </p:nvCxnSpPr>
        <p:spPr bwMode="auto">
          <a:xfrm>
            <a:off x="3989185" y="1432123"/>
            <a:ext cx="631392" cy="0"/>
          </a:xfrm>
          <a:prstGeom prst="straightConnector1">
            <a:avLst/>
          </a:prstGeom>
          <a:noFill/>
          <a:ln w="635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a:off x="7764543" y="1488054"/>
            <a:ext cx="631392" cy="0"/>
          </a:xfrm>
          <a:prstGeom prst="straightConnector1">
            <a:avLst/>
          </a:prstGeom>
          <a:noFill/>
          <a:ln w="635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0103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8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48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P spid="14" grpId="0" animBg="1"/>
      <p:bldP spid="16" grpId="0" animBg="1"/>
      <p:bldP spid="29" grpId="0" animBg="1"/>
      <p:bldP spid="36" grpId="0" animBg="1"/>
      <p:bldP spid="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CH" smtClean="0"/>
              <a:t>Breakouts</a:t>
            </a:r>
            <a:endParaRPr lang="en-US"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9713"/>
            <a:ext cx="9107896" cy="397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613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a:t>
            </a:r>
            <a:r>
              <a:rPr lang="fr-CH" dirty="0" err="1" smtClean="0"/>
              <a:t>searching</a:t>
            </a:r>
            <a:r>
              <a:rPr lang="fr-CH" dirty="0" smtClean="0"/>
              <a:t> in PATENTSCOPE</a:t>
            </a:r>
            <a:endParaRPr lang="en-US" dirty="0"/>
          </a:p>
        </p:txBody>
      </p:sp>
      <p:pic>
        <p:nvPicPr>
          <p:cNvPr id="16386" name="Picture 2" descr="http://awery.aero/wp-content/uploads/2015/06/Se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7" y="1752600"/>
            <a:ext cx="9159657" cy="490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103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r-CH" smtClean="0"/>
              <a:t>IPC search in PATENTSCOPE</a:t>
            </a:r>
            <a:endParaRPr lang="en-US" smtClean="0"/>
          </a:p>
        </p:txBody>
      </p:sp>
      <p:sp>
        <p:nvSpPr>
          <p:cNvPr id="37892" name="Rectangle 4"/>
          <p:cNvSpPr>
            <a:spLocks noChangeArrowheads="1"/>
          </p:cNvSpPr>
          <p:nvPr/>
        </p:nvSpPr>
        <p:spPr bwMode="auto">
          <a:xfrm>
            <a:off x="685800" y="1347014"/>
            <a:ext cx="6781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CH" dirty="0" err="1"/>
              <a:t>Searching</a:t>
            </a:r>
            <a:r>
              <a:rPr lang="fr-CH" dirty="0"/>
              <a:t> and </a:t>
            </a:r>
            <a:r>
              <a:rPr lang="fr-CH" dirty="0" err="1"/>
              <a:t>Grouping</a:t>
            </a:r>
            <a:r>
              <a:rPr lang="fr-CH" dirty="0"/>
              <a:t> </a:t>
            </a:r>
            <a:r>
              <a:rPr lang="fr-CH" dirty="0" err="1"/>
              <a:t>now</a:t>
            </a:r>
            <a:r>
              <a:rPr lang="fr-CH" dirty="0"/>
              <a:t> by </a:t>
            </a:r>
            <a:r>
              <a:rPr lang="fr-CH" dirty="0" err="1"/>
              <a:t>complete</a:t>
            </a:r>
            <a:r>
              <a:rPr lang="fr-CH" dirty="0"/>
              <a:t> IPC codes: 			</a:t>
            </a:r>
          </a:p>
          <a:p>
            <a:r>
              <a:rPr lang="fr-CH" b="1" dirty="0" smtClean="0"/>
              <a:t>D06F </a:t>
            </a:r>
            <a:r>
              <a:rPr lang="fr-CH" b="1" dirty="0"/>
              <a:t>1/06 </a:t>
            </a:r>
            <a:r>
              <a:rPr lang="fr-CH" dirty="0" err="1"/>
              <a:t>will</a:t>
            </a:r>
            <a:r>
              <a:rPr lang="fr-CH" dirty="0"/>
              <a:t> </a:t>
            </a:r>
            <a:r>
              <a:rPr lang="fr-CH" dirty="0" err="1"/>
              <a:t>include</a:t>
            </a:r>
            <a:r>
              <a:rPr lang="fr-CH" dirty="0"/>
              <a:t> by default </a:t>
            </a:r>
          </a:p>
          <a:p>
            <a:r>
              <a:rPr lang="fr-CH" dirty="0" smtClean="0"/>
              <a:t>D06F </a:t>
            </a:r>
            <a:r>
              <a:rPr lang="fr-CH" b="1" dirty="0"/>
              <a:t>1/08</a:t>
            </a:r>
            <a:r>
              <a:rPr lang="fr-CH" dirty="0"/>
              <a:t> </a:t>
            </a:r>
          </a:p>
          <a:p>
            <a:r>
              <a:rPr lang="fr-CH" dirty="0"/>
              <a:t>	</a:t>
            </a:r>
            <a:r>
              <a:rPr lang="fr-CH" b="1" dirty="0"/>
              <a:t>1/10</a:t>
            </a:r>
            <a:r>
              <a:rPr lang="fr-CH" dirty="0"/>
              <a:t> </a:t>
            </a:r>
          </a:p>
          <a:p>
            <a:r>
              <a:rPr lang="fr-CH" dirty="0"/>
              <a:t>	</a:t>
            </a:r>
            <a:r>
              <a:rPr lang="fr-CH" b="1" dirty="0"/>
              <a:t>1/16</a:t>
            </a:r>
          </a:p>
          <a:p>
            <a:endParaRPr lang="fr-CH" b="1" dirty="0"/>
          </a:p>
          <a:p>
            <a:endParaRPr lang="fr-CH" b="1" dirty="0"/>
          </a:p>
          <a:p>
            <a:endParaRPr lang="en-US" dirty="0"/>
          </a:p>
        </p:txBody>
      </p:sp>
    </p:spTree>
    <p:extLst>
      <p:ext uri="{BB962C8B-B14F-4D97-AF65-F5344CB8AC3E}">
        <p14:creationId xmlns:p14="http://schemas.microsoft.com/office/powerpoint/2010/main" val="1534055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fr-CH" smtClean="0"/>
              <a:t/>
            </a:r>
            <a:br>
              <a:rPr lang="fr-CH" smtClean="0"/>
            </a:br>
            <a:r>
              <a:rPr lang="fr-CH" smtClean="0"/>
              <a:t>IPC search: Simple search</a:t>
            </a:r>
            <a:br>
              <a:rPr lang="fr-CH" smtClean="0"/>
            </a:br>
            <a:endParaRPr lang="en-US" smtClean="0"/>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76475"/>
            <a:ext cx="8777288"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a:spLocks noChangeArrowheads="1"/>
          </p:cNvSpPr>
          <p:nvPr/>
        </p:nvSpPr>
        <p:spPr bwMode="auto">
          <a:xfrm rot="10800000">
            <a:off x="1547813" y="3500438"/>
            <a:ext cx="360362"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 name="Down Arrow 6"/>
          <p:cNvSpPr>
            <a:spLocks noChangeArrowheads="1"/>
          </p:cNvSpPr>
          <p:nvPr/>
        </p:nvSpPr>
        <p:spPr bwMode="auto">
          <a:xfrm rot="10800000">
            <a:off x="6372225" y="3500438"/>
            <a:ext cx="360363"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extLst>
      <p:ext uri="{BB962C8B-B14F-4D97-AF65-F5344CB8AC3E}">
        <p14:creationId xmlns:p14="http://schemas.microsoft.com/office/powerpoint/2010/main" val="772502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fr-CH" smtClean="0"/>
              <a:t>IPC search: Field combination</a:t>
            </a:r>
            <a:endParaRPr lang="en-US" smtClean="0"/>
          </a:p>
        </p:txBody>
      </p:sp>
      <p:pic>
        <p:nvPicPr>
          <p:cNvPr id="3993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268413"/>
            <a:ext cx="7405688"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539750" y="4652963"/>
            <a:ext cx="6553200" cy="2889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3425825"/>
            <a:ext cx="28321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692150" y="4149725"/>
            <a:ext cx="2655888" cy="647700"/>
          </a:xfrm>
          <a:prstGeom prst="rect">
            <a:avLst/>
          </a:prstGeom>
          <a:solidFill>
            <a:srgbClr val="35F52B">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extLst>
      <p:ext uri="{BB962C8B-B14F-4D97-AF65-F5344CB8AC3E}">
        <p14:creationId xmlns:p14="http://schemas.microsoft.com/office/powerpoint/2010/main" val="1873739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6"/>
                                        </p:tgtEl>
                                        <p:attrNameLst>
                                          <p:attrName>style.visibility</p:attrName>
                                        </p:attrNameLst>
                                      </p:cBhvr>
                                      <p:to>
                                        <p:strVal val="visible"/>
                                      </p:to>
                                    </p:set>
                                    <p:anim calcmode="lin" valueType="num">
                                      <p:cBhvr additive="base">
                                        <p:cTn id="13" dur="500" fill="hold"/>
                                        <p:tgtEl>
                                          <p:spTgt spid="52226"/>
                                        </p:tgtEl>
                                        <p:attrNameLst>
                                          <p:attrName>ppt_x</p:attrName>
                                        </p:attrNameLst>
                                      </p:cBhvr>
                                      <p:tavLst>
                                        <p:tav tm="0">
                                          <p:val>
                                            <p:strVal val="#ppt_x"/>
                                          </p:val>
                                        </p:tav>
                                        <p:tav tm="100000">
                                          <p:val>
                                            <p:strVal val="#ppt_x"/>
                                          </p:val>
                                        </p:tav>
                                      </p:tavLst>
                                    </p:anim>
                                    <p:anim calcmode="lin" valueType="num">
                                      <p:cBhvr additive="base">
                                        <p:cTn id="14"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 y="304800"/>
            <a:ext cx="8686800" cy="1143000"/>
          </a:xfrm>
        </p:spPr>
        <p:txBody>
          <a:bodyPr/>
          <a:lstStyle/>
          <a:p>
            <a:r>
              <a:rPr lang="en-US" sz="3200" dirty="0" smtClean="0"/>
              <a:t/>
            </a:r>
            <a:br>
              <a:rPr lang="en-US" sz="3200" dirty="0" smtClean="0"/>
            </a:br>
            <a:r>
              <a:rPr lang="en-US" sz="2800" dirty="0" smtClean="0"/>
              <a:t>What is </a:t>
            </a:r>
            <a:r>
              <a:rPr lang="en-US" b="1" dirty="0" smtClean="0"/>
              <a:t>IPC</a:t>
            </a:r>
            <a:r>
              <a:rPr lang="en-US" sz="3200" dirty="0"/>
              <a:t>? </a:t>
            </a:r>
            <a:r>
              <a:rPr lang="en-US" b="1" dirty="0"/>
              <a:t>I</a:t>
            </a:r>
            <a:r>
              <a:rPr lang="en-US" sz="2800" dirty="0"/>
              <a:t>nternational</a:t>
            </a:r>
            <a:r>
              <a:rPr lang="en-US" sz="3200" dirty="0"/>
              <a:t> </a:t>
            </a:r>
            <a:r>
              <a:rPr lang="en-US" b="1" dirty="0" smtClean="0"/>
              <a:t>P</a:t>
            </a:r>
            <a:r>
              <a:rPr lang="en-US" sz="2800" dirty="0" smtClean="0"/>
              <a:t>atent</a:t>
            </a:r>
            <a:r>
              <a:rPr lang="en-US" sz="3200" dirty="0" smtClean="0"/>
              <a:t> </a:t>
            </a:r>
            <a:r>
              <a:rPr lang="en-US" b="1" dirty="0" smtClean="0"/>
              <a:t>C</a:t>
            </a:r>
            <a:r>
              <a:rPr lang="en-US" sz="2800" dirty="0" smtClean="0"/>
              <a:t>lassification</a:t>
            </a:r>
            <a:r>
              <a:rPr lang="en-US" dirty="0"/>
              <a:t/>
            </a:r>
            <a:br>
              <a:rPr lang="en-US" dirty="0"/>
            </a:br>
            <a:endParaRPr lang="en-US" dirty="0" smtClean="0"/>
          </a:p>
        </p:txBody>
      </p:sp>
      <p:pic>
        <p:nvPicPr>
          <p:cNvPr id="5122" name="Picture 2" descr="https://usatcollege.files.wordpress.com/2014/09/1397867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38324"/>
            <a:ext cx="9220199" cy="501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251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176338"/>
            <a:ext cx="76485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3"/>
          <p:cNvSpPr>
            <a:spLocks noChangeArrowheads="1"/>
          </p:cNvSpPr>
          <p:nvPr/>
        </p:nvSpPr>
        <p:spPr bwMode="auto">
          <a:xfrm>
            <a:off x="900113" y="4508500"/>
            <a:ext cx="5543550" cy="288925"/>
          </a:xfrm>
          <a:prstGeom prst="rect">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927036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fr-CH" smtClean="0"/>
              <a:t>IPC search: Advanced search</a:t>
            </a:r>
            <a:endParaRPr lang="en-US" smtClean="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7696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708025" y="3716338"/>
            <a:ext cx="7672388" cy="4619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http://patentscope.wipo.int/search/en/help/fieldsHelp.jsf</a:t>
            </a:r>
          </a:p>
        </p:txBody>
      </p:sp>
    </p:spTree>
    <p:extLst>
      <p:ext uri="{BB962C8B-B14F-4D97-AF65-F5344CB8AC3E}">
        <p14:creationId xmlns:p14="http://schemas.microsoft.com/office/powerpoint/2010/main" val="3760422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4288"/>
            <a:ext cx="9312275" cy="713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2204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fr-CH" smtClean="0"/>
              <a:t>IC /  ICI / ICN</a:t>
            </a:r>
            <a:endParaRPr lang="en-US" smtClean="0"/>
          </a:p>
        </p:txBody>
      </p:sp>
      <p:sp>
        <p:nvSpPr>
          <p:cNvPr id="44035" name="Content Placeholder 2"/>
          <p:cNvSpPr>
            <a:spLocks noGrp="1"/>
          </p:cNvSpPr>
          <p:nvPr>
            <p:ph idx="1"/>
          </p:nvPr>
        </p:nvSpPr>
        <p:spPr/>
        <p:txBody>
          <a:bodyPr>
            <a:normAutofit/>
          </a:bodyPr>
          <a:lstStyle/>
          <a:p>
            <a:r>
              <a:rPr lang="fr-CH" smtClean="0"/>
              <a:t>IC = International Classification</a:t>
            </a:r>
          </a:p>
          <a:p>
            <a:endParaRPr lang="fr-CH" smtClean="0"/>
          </a:p>
          <a:p>
            <a:r>
              <a:rPr lang="fr-CH" smtClean="0"/>
              <a:t>ICI = International Classification Inventive</a:t>
            </a:r>
          </a:p>
          <a:p>
            <a:endParaRPr lang="fr-CH" smtClean="0"/>
          </a:p>
          <a:p>
            <a:r>
              <a:rPr lang="fr-CH" smtClean="0"/>
              <a:t>ICN = International Classification Non-inventive</a:t>
            </a:r>
          </a:p>
          <a:p>
            <a:endParaRPr lang="fr-CH" smtClean="0"/>
          </a:p>
          <a:p>
            <a:r>
              <a:rPr lang="fr-CH" smtClean="0"/>
              <a:t>IC_EX      ICI_EX    ICN_EX  = no subgroup</a:t>
            </a:r>
            <a:endParaRPr lang="en-US" smtClean="0"/>
          </a:p>
        </p:txBody>
      </p:sp>
    </p:spTree>
    <p:extLst>
      <p:ext uri="{BB962C8B-B14F-4D97-AF65-F5344CB8AC3E}">
        <p14:creationId xmlns:p14="http://schemas.microsoft.com/office/powerpoint/2010/main" val="22693205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Example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 y="1600200"/>
            <a:ext cx="892492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209550"/>
            <a:ext cx="9077325" cy="643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09537" y="457200"/>
            <a:ext cx="1033463" cy="50292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72219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4" y="-152400"/>
            <a:ext cx="9001125" cy="7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71438" y="381000"/>
            <a:ext cx="1071562" cy="50292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45665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2205038"/>
            <a:ext cx="89630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53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Combined</a:t>
            </a:r>
            <a:r>
              <a:rPr lang="fr-CH" dirty="0" smtClean="0"/>
              <a:t> </a:t>
            </a:r>
            <a:r>
              <a:rPr lang="fr-CH" dirty="0" err="1" smtClean="0"/>
              <a:t>search</a:t>
            </a:r>
            <a:endParaRPr lang="en-US" dirty="0"/>
          </a:p>
        </p:txBody>
      </p:sp>
      <p:sp>
        <p:nvSpPr>
          <p:cNvPr id="3" name="Content Placeholder 2"/>
          <p:cNvSpPr>
            <a:spLocks noGrp="1"/>
          </p:cNvSpPr>
          <p:nvPr>
            <p:ph idx="1"/>
          </p:nvPr>
        </p:nvSpPr>
        <p:spPr/>
        <p:txBody>
          <a:bodyPr/>
          <a:lstStyle/>
          <a:p>
            <a:r>
              <a:rPr lang="en-CA" b="1" dirty="0" smtClean="0"/>
              <a:t>Retrieve </a:t>
            </a:r>
            <a:r>
              <a:rPr lang="en-CA" b="1" dirty="0"/>
              <a:t>results</a:t>
            </a:r>
            <a:r>
              <a:rPr lang="en-CA" dirty="0"/>
              <a:t> that are specific "</a:t>
            </a:r>
            <a:r>
              <a:rPr lang="en-CA" b="1" dirty="0"/>
              <a:t>A23B </a:t>
            </a:r>
            <a:r>
              <a:rPr lang="en-CA" b="1" dirty="0" smtClean="0"/>
              <a:t>4/00</a:t>
            </a:r>
            <a:r>
              <a:rPr lang="en-CA" dirty="0" smtClean="0"/>
              <a:t>“ and date range:</a:t>
            </a:r>
          </a:p>
          <a:p>
            <a:r>
              <a:rPr lang="en-CA" dirty="0"/>
              <a:t>AD:[01.06.2012 TO 24.06.2016] AND IC_EX:("A23B 4/00")</a:t>
            </a:r>
            <a:endParaRPr lang="en-US" dirty="0"/>
          </a:p>
          <a:p>
            <a:endParaRPr lang="en-US" dirty="0"/>
          </a:p>
        </p:txBody>
      </p:sp>
    </p:spTree>
    <p:extLst>
      <p:ext uri="{BB962C8B-B14F-4D97-AF65-F5344CB8AC3E}">
        <p14:creationId xmlns:p14="http://schemas.microsoft.com/office/powerpoint/2010/main" val="42668768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Search</a:t>
            </a:r>
            <a:r>
              <a:rPr lang="fr-CH" dirty="0" smtClean="0"/>
              <a:t> for D06F1/06</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214563"/>
            <a:ext cx="87820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104775"/>
            <a:ext cx="9039225" cy="66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7620000" y="2214563"/>
            <a:ext cx="914400" cy="376237"/>
          </a:xfrm>
          <a:prstGeom prst="ellipse">
            <a:avLst/>
          </a:prstGeom>
          <a:noFill/>
          <a:ln w="508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7620000" y="3354659"/>
            <a:ext cx="914400" cy="376237"/>
          </a:xfrm>
          <a:prstGeom prst="ellipse">
            <a:avLst/>
          </a:prstGeom>
          <a:noFill/>
          <a:ln w="508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147521" y="3542777"/>
            <a:ext cx="914400" cy="376237"/>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147521" y="2403900"/>
            <a:ext cx="914400" cy="376237"/>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6156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Caution</a:t>
            </a:r>
            <a:endParaRPr lang="en-US" dirty="0"/>
          </a:p>
        </p:txBody>
      </p:sp>
      <p:sp>
        <p:nvSpPr>
          <p:cNvPr id="3" name="Content Placeholder 2"/>
          <p:cNvSpPr>
            <a:spLocks noGrp="1"/>
          </p:cNvSpPr>
          <p:nvPr>
            <p:ph idx="1"/>
          </p:nvPr>
        </p:nvSpPr>
        <p:spPr/>
        <p:txBody>
          <a:bodyPr/>
          <a:lstStyle/>
          <a:p>
            <a:r>
              <a:rPr lang="fr-CH" dirty="0" smtClean="0"/>
              <a:t>Use of (…) and […]</a:t>
            </a:r>
          </a:p>
          <a:p>
            <a:r>
              <a:rPr lang="fr-CH" dirty="0" smtClean="0"/>
              <a:t>Use  </a:t>
            </a:r>
            <a:r>
              <a:rPr lang="fr-CH" dirty="0"/>
              <a:t>of </a:t>
            </a:r>
            <a:r>
              <a:rPr lang="fr-CH" smtClean="0"/>
              <a:t>" … </a:t>
            </a:r>
            <a:r>
              <a:rPr lang="fr-CH"/>
              <a:t>" </a:t>
            </a:r>
            <a:endParaRPr lang="fr-CH" dirty="0" smtClean="0"/>
          </a:p>
          <a:p>
            <a:r>
              <a:rPr lang="en-CA" dirty="0" smtClean="0"/>
              <a:t>(</a:t>
            </a:r>
            <a:r>
              <a:rPr lang="en-CA" dirty="0"/>
              <a:t>IC: A or B or C) </a:t>
            </a:r>
            <a:endParaRPr lang="en-CA" dirty="0" smtClean="0"/>
          </a:p>
          <a:p>
            <a:r>
              <a:rPr lang="en-CA" dirty="0"/>
              <a:t>AD:([01.06.2012 TO 24.06.2016]) AND IC:("A23B 4/00")</a:t>
            </a:r>
            <a:endParaRPr lang="en-US" dirty="0"/>
          </a:p>
          <a:p>
            <a:endParaRPr lang="en-US" dirty="0"/>
          </a:p>
        </p:txBody>
      </p:sp>
    </p:spTree>
    <p:extLst>
      <p:ext uri="{BB962C8B-B14F-4D97-AF65-F5344CB8AC3E}">
        <p14:creationId xmlns:p14="http://schemas.microsoft.com/office/powerpoint/2010/main" val="2816225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D293155-1D28-4A1C-8309-7F846F10BEB1}" type="slidenum">
              <a:rPr lang="ja-JP" altLang="en-US" sz="1400" smtClean="0">
                <a:solidFill>
                  <a:srgbClr val="000000"/>
                </a:solidFill>
                <a:latin typeface="Times" charset="0"/>
                <a:ea typeface="ＭＳ Ｐゴシック" pitchFamily="34" charset="-128"/>
              </a:rPr>
              <a:pPr eaLnBrk="1" hangingPunct="1"/>
              <a:t>5</a:t>
            </a:fld>
            <a:endParaRPr lang="en-US" altLang="ja-JP" sz="1400" smtClean="0">
              <a:solidFill>
                <a:srgbClr val="000000"/>
              </a:solidFill>
              <a:latin typeface="Times" charset="0"/>
              <a:ea typeface="ＭＳ Ｐゴシック" pitchFamily="34" charset="-128"/>
            </a:endParaRPr>
          </a:p>
        </p:txBody>
      </p:sp>
      <p:sp>
        <p:nvSpPr>
          <p:cNvPr id="10243" name="Rectangle 2"/>
          <p:cNvSpPr>
            <a:spLocks noGrp="1" noChangeArrowheads="1"/>
          </p:cNvSpPr>
          <p:nvPr>
            <p:ph type="title"/>
          </p:nvPr>
        </p:nvSpPr>
        <p:spPr>
          <a:xfrm>
            <a:off x="457200" y="620713"/>
            <a:ext cx="6707188" cy="647700"/>
          </a:xfrm>
        </p:spPr>
        <p:txBody>
          <a:bodyPr/>
          <a:lstStyle/>
          <a:p>
            <a:pPr eaLnBrk="1" hangingPunct="1"/>
            <a:r>
              <a:rPr lang="en-GB" altLang="ja-JP" sz="3200" dirty="0" smtClean="0">
                <a:ea typeface="ＭＳ Ｐゴシック" pitchFamily="34" charset="-128"/>
              </a:rPr>
              <a:t>What is classified?</a:t>
            </a:r>
          </a:p>
        </p:txBody>
      </p:sp>
      <p:sp>
        <p:nvSpPr>
          <p:cNvPr id="10244" name="Text Box 3"/>
          <p:cNvSpPr txBox="1">
            <a:spLocks noChangeArrowheads="1"/>
          </p:cNvSpPr>
          <p:nvPr/>
        </p:nvSpPr>
        <p:spPr bwMode="auto">
          <a:xfrm>
            <a:off x="280988" y="1628775"/>
            <a:ext cx="351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dirty="0">
                <a:solidFill>
                  <a:srgbClr val="000000"/>
                </a:solidFill>
                <a:ea typeface="ＭＳ Ｐゴシック" pitchFamily="34" charset="-128"/>
              </a:rPr>
              <a:t> </a:t>
            </a:r>
            <a:r>
              <a:rPr lang="ja-JP" altLang="en-US" dirty="0">
                <a:solidFill>
                  <a:srgbClr val="0000FF"/>
                </a:solidFill>
                <a:latin typeface="Times New Roman" pitchFamily="18" charset="0"/>
                <a:ea typeface="ＭＳ Ｐゴシック" pitchFamily="34" charset="-128"/>
              </a:rPr>
              <a:t>►</a:t>
            </a:r>
            <a:r>
              <a:rPr lang="ja-JP" altLang="en-US" dirty="0">
                <a:solidFill>
                  <a:srgbClr val="000000"/>
                </a:solidFill>
                <a:latin typeface="Times New Roman" pitchFamily="18" charset="0"/>
                <a:ea typeface="ＭＳ Ｐゴシック" pitchFamily="34" charset="-128"/>
              </a:rPr>
              <a:t> </a:t>
            </a:r>
            <a:r>
              <a:rPr lang="de-DE" altLang="ja-JP" dirty="0">
                <a:solidFill>
                  <a:srgbClr val="000000"/>
                </a:solidFill>
                <a:ea typeface="ＭＳ Ｐゴシック" pitchFamily="34" charset="-128"/>
              </a:rPr>
              <a:t>2 types of information</a:t>
            </a:r>
          </a:p>
        </p:txBody>
      </p:sp>
      <p:sp>
        <p:nvSpPr>
          <p:cNvPr id="10245" name="Text Box 4"/>
          <p:cNvSpPr txBox="1">
            <a:spLocks noChangeArrowheads="1"/>
          </p:cNvSpPr>
          <p:nvPr/>
        </p:nvSpPr>
        <p:spPr bwMode="auto">
          <a:xfrm>
            <a:off x="1055688" y="2312988"/>
            <a:ext cx="723743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ja-JP" altLang="en-US" sz="3600" dirty="0" smtClean="0">
                <a:solidFill>
                  <a:srgbClr val="0000FF"/>
                </a:solidFill>
                <a:latin typeface="Times New Roman" pitchFamily="18" charset="0"/>
                <a:ea typeface="ＭＳ Ｐゴシック" pitchFamily="34" charset="-128"/>
              </a:rPr>
              <a:t>►</a:t>
            </a:r>
            <a:r>
              <a:rPr lang="ja-JP" altLang="en-US" dirty="0" smtClean="0">
                <a:solidFill>
                  <a:srgbClr val="0000FF"/>
                </a:solidFill>
                <a:latin typeface="Times New Roman" pitchFamily="18" charset="0"/>
                <a:ea typeface="ＭＳ Ｐゴシック" pitchFamily="34" charset="-128"/>
              </a:rPr>
              <a:t> </a:t>
            </a:r>
            <a:r>
              <a:rPr lang="de-DE" altLang="ja-JP" b="1" dirty="0" smtClean="0">
                <a:solidFill>
                  <a:srgbClr val="333399"/>
                </a:solidFill>
                <a:ea typeface="ＭＳ Ｐゴシック" pitchFamily="34" charset="-128"/>
              </a:rPr>
              <a:t>1</a:t>
            </a:r>
            <a:r>
              <a:rPr lang="de-DE" altLang="ja-JP" b="1" dirty="0">
                <a:solidFill>
                  <a:srgbClr val="333399"/>
                </a:solidFill>
                <a:ea typeface="ＭＳ Ｐゴシック" pitchFamily="34" charset="-128"/>
              </a:rPr>
              <a:t>. Invention information</a:t>
            </a:r>
            <a:r>
              <a:rPr lang="de-DE" altLang="ja-JP" dirty="0">
                <a:solidFill>
                  <a:srgbClr val="BBE0E3"/>
                </a:solidFill>
                <a:ea typeface="ＭＳ Ｐゴシック" pitchFamily="34" charset="-128"/>
              </a:rPr>
              <a:t>:</a:t>
            </a:r>
            <a:endParaRPr lang="de-DE" altLang="ja-JP" dirty="0">
              <a:solidFill>
                <a:srgbClr val="000000"/>
              </a:solidFill>
              <a:ea typeface="ＭＳ Ｐゴシック" pitchFamily="34" charset="-128"/>
            </a:endParaRPr>
          </a:p>
          <a:p>
            <a:pPr eaLnBrk="1" fontAlgn="base" hangingPunct="1">
              <a:spcBef>
                <a:spcPct val="50000"/>
              </a:spcBef>
              <a:spcAft>
                <a:spcPct val="0"/>
              </a:spcAft>
            </a:pPr>
            <a:r>
              <a:rPr lang="de-DE" altLang="ja-JP" dirty="0">
                <a:solidFill>
                  <a:srgbClr val="000000"/>
                </a:solidFill>
                <a:ea typeface="ＭＳ Ｐゴシック" pitchFamily="34" charset="-128"/>
              </a:rPr>
              <a:t>	Technical information worth granting a patent</a:t>
            </a:r>
          </a:p>
          <a:p>
            <a:pPr eaLnBrk="1" fontAlgn="base" hangingPunct="1">
              <a:spcBef>
                <a:spcPct val="50000"/>
              </a:spcBef>
              <a:spcAft>
                <a:spcPct val="0"/>
              </a:spcAft>
            </a:pPr>
            <a:endParaRPr lang="de-DE" altLang="ja-JP" dirty="0">
              <a:solidFill>
                <a:srgbClr val="000000"/>
              </a:solidFill>
              <a:ea typeface="ＭＳ Ｐゴシック" pitchFamily="34" charset="-128"/>
            </a:endParaRPr>
          </a:p>
          <a:p>
            <a:pPr eaLnBrk="1" hangingPunct="1"/>
            <a:r>
              <a:rPr lang="ja-JP" altLang="en-US" sz="3600" dirty="0">
                <a:solidFill>
                  <a:srgbClr val="0000FF"/>
                </a:solidFill>
                <a:latin typeface="Times New Roman" pitchFamily="18" charset="0"/>
                <a:ea typeface="ＭＳ Ｐゴシック" pitchFamily="34" charset="-128"/>
              </a:rPr>
              <a:t>►</a:t>
            </a:r>
            <a:r>
              <a:rPr lang="ja-JP" altLang="en-US" dirty="0">
                <a:solidFill>
                  <a:srgbClr val="0000FF"/>
                </a:solidFill>
                <a:latin typeface="Times New Roman" pitchFamily="18" charset="0"/>
                <a:ea typeface="ＭＳ Ｐゴシック" pitchFamily="34" charset="-128"/>
              </a:rPr>
              <a:t> </a:t>
            </a:r>
            <a:r>
              <a:rPr lang="de-DE" altLang="ja-JP" b="1" dirty="0" smtClean="0">
                <a:solidFill>
                  <a:srgbClr val="333399"/>
                </a:solidFill>
                <a:ea typeface="ＭＳ Ｐゴシック" pitchFamily="34" charset="-128"/>
              </a:rPr>
              <a:t>2</a:t>
            </a:r>
            <a:r>
              <a:rPr lang="de-DE" altLang="ja-JP" b="1" dirty="0">
                <a:solidFill>
                  <a:srgbClr val="333399"/>
                </a:solidFill>
                <a:ea typeface="ＭＳ Ｐゴシック" pitchFamily="34" charset="-128"/>
              </a:rPr>
              <a:t>. Additional information</a:t>
            </a:r>
            <a:r>
              <a:rPr lang="de-DE" altLang="ja-JP" dirty="0">
                <a:solidFill>
                  <a:srgbClr val="BBE0E3"/>
                </a:solidFill>
                <a:ea typeface="ＭＳ Ｐゴシック" pitchFamily="34" charset="-128"/>
              </a:rPr>
              <a:t>:</a:t>
            </a:r>
            <a:endParaRPr lang="de-DE" altLang="ja-JP" dirty="0">
              <a:solidFill>
                <a:srgbClr val="000000"/>
              </a:solidFill>
              <a:ea typeface="ＭＳ Ｐゴシック" pitchFamily="34" charset="-128"/>
            </a:endParaRPr>
          </a:p>
          <a:p>
            <a:pPr eaLnBrk="1" fontAlgn="base" hangingPunct="1">
              <a:spcBef>
                <a:spcPct val="50000"/>
              </a:spcBef>
              <a:spcAft>
                <a:spcPct val="0"/>
              </a:spcAft>
            </a:pPr>
            <a:r>
              <a:rPr lang="de-DE" altLang="ja-JP" dirty="0">
                <a:solidFill>
                  <a:srgbClr val="000000"/>
                </a:solidFill>
                <a:ea typeface="ＭＳ Ｐゴシック" pitchFamily="34" charset="-128"/>
              </a:rPr>
              <a:t>	Supplementary non-invention information</a:t>
            </a:r>
          </a:p>
          <a:p>
            <a:pPr eaLnBrk="1" fontAlgn="base" hangingPunct="1">
              <a:spcBef>
                <a:spcPct val="50000"/>
              </a:spcBef>
              <a:spcAft>
                <a:spcPct val="0"/>
              </a:spcAft>
            </a:pPr>
            <a:r>
              <a:rPr lang="de-DE" altLang="ja-JP" dirty="0">
                <a:solidFill>
                  <a:srgbClr val="000000"/>
                </a:solidFill>
                <a:ea typeface="ＭＳ Ｐゴシック" pitchFamily="34" charset="-128"/>
              </a:rPr>
              <a:t>	the classifier/examiner considers interesting</a:t>
            </a:r>
          </a:p>
          <a:p>
            <a:pPr eaLnBrk="1" fontAlgn="base" hangingPunct="1">
              <a:spcBef>
                <a:spcPct val="50000"/>
              </a:spcBef>
              <a:spcAft>
                <a:spcPct val="0"/>
              </a:spcAft>
            </a:pPr>
            <a:endParaRPr lang="de-DE" altLang="ja-JP" dirty="0">
              <a:solidFill>
                <a:srgbClr val="000000"/>
              </a:solidFill>
              <a:ea typeface="ＭＳ Ｐゴシック" pitchFamily="34" charset="-128"/>
            </a:endParaRPr>
          </a:p>
        </p:txBody>
      </p:sp>
      <p:sp>
        <p:nvSpPr>
          <p:cNvPr id="10246" name="Text Box 5"/>
          <p:cNvSpPr txBox="1">
            <a:spLocks noChangeArrowheads="1"/>
          </p:cNvSpPr>
          <p:nvPr/>
        </p:nvSpPr>
        <p:spPr bwMode="auto">
          <a:xfrm>
            <a:off x="4852988" y="5516563"/>
            <a:ext cx="39909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a:solidFill>
                  <a:srgbClr val="000000"/>
                </a:solidFill>
                <a:ea typeface="ＭＳ Ｐゴシック" pitchFamily="34" charset="-128"/>
              </a:rPr>
              <a:t>&gt; discretionary classification</a:t>
            </a:r>
            <a:endParaRPr lang="de-DE" altLang="ja-JP">
              <a:solidFill>
                <a:srgbClr val="BBE0E3"/>
              </a:solidFill>
              <a:ea typeface="ＭＳ Ｐゴシック" pitchFamily="34" charset="-128"/>
            </a:endParaRPr>
          </a:p>
        </p:txBody>
      </p:sp>
      <p:sp>
        <p:nvSpPr>
          <p:cNvPr id="10247" name="Text Box 6"/>
          <p:cNvSpPr txBox="1">
            <a:spLocks noChangeArrowheads="1"/>
          </p:cNvSpPr>
          <p:nvPr/>
        </p:nvSpPr>
        <p:spPr bwMode="auto">
          <a:xfrm>
            <a:off x="4924425" y="3403600"/>
            <a:ext cx="35845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a:solidFill>
                  <a:srgbClr val="000000"/>
                </a:solidFill>
                <a:ea typeface="ＭＳ Ｐゴシック" pitchFamily="34" charset="-128"/>
              </a:rPr>
              <a:t>&gt; obligatory classification</a:t>
            </a:r>
          </a:p>
        </p:txBody>
      </p:sp>
    </p:spTree>
    <p:extLst>
      <p:ext uri="{BB962C8B-B14F-4D97-AF65-F5344CB8AC3E}">
        <p14:creationId xmlns:p14="http://schemas.microsoft.com/office/powerpoint/2010/main" val="24884342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333375"/>
            <a:ext cx="768667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Oval 3"/>
          <p:cNvSpPr>
            <a:spLocks noChangeArrowheads="1"/>
          </p:cNvSpPr>
          <p:nvPr/>
        </p:nvSpPr>
        <p:spPr bwMode="auto">
          <a:xfrm>
            <a:off x="1476375" y="1125538"/>
            <a:ext cx="863600" cy="574675"/>
          </a:xfrm>
          <a:prstGeom prst="ellipse">
            <a:avLst/>
          </a:prstGeom>
          <a:noFill/>
          <a:ln w="412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0" name="Right Arrow 4"/>
          <p:cNvSpPr>
            <a:spLocks noChangeArrowheads="1"/>
          </p:cNvSpPr>
          <p:nvPr/>
        </p:nvSpPr>
        <p:spPr bwMode="auto">
          <a:xfrm>
            <a:off x="9525" y="2565400"/>
            <a:ext cx="936625" cy="576263"/>
          </a:xfrm>
          <a:prstGeom prst="rightArrow">
            <a:avLst>
              <a:gd name="adj1" fmla="val 50000"/>
              <a:gd name="adj2" fmla="val 50009"/>
            </a:avLst>
          </a:prstGeom>
          <a:solidFill>
            <a:srgbClr val="35F52B"/>
          </a:solidFill>
          <a:ln w="9525">
            <a:solidFill>
              <a:schemeClr val="tx1"/>
            </a:solidFill>
            <a:miter lim="800000"/>
            <a:headEnd/>
            <a:tailEnd/>
          </a:ln>
        </p:spPr>
        <p:txBody>
          <a:bodyPr>
            <a:spAutoFit/>
          </a:bodyPr>
          <a:lstStyle/>
          <a:p>
            <a:endParaRPr lang="en-US"/>
          </a:p>
        </p:txBody>
      </p:sp>
      <p:sp>
        <p:nvSpPr>
          <p:cNvPr id="2" name="Rectangle 1"/>
          <p:cNvSpPr/>
          <p:nvPr/>
        </p:nvSpPr>
        <p:spPr bwMode="auto">
          <a:xfrm>
            <a:off x="3733800" y="2565400"/>
            <a:ext cx="838200" cy="288131"/>
          </a:xfrm>
          <a:prstGeom prst="rect">
            <a:avLst/>
          </a:prstGeom>
          <a:noFill/>
          <a:ln w="635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6456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6791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Oval 3"/>
          <p:cNvSpPr>
            <a:spLocks noChangeArrowheads="1"/>
          </p:cNvSpPr>
          <p:nvPr/>
        </p:nvSpPr>
        <p:spPr bwMode="auto">
          <a:xfrm>
            <a:off x="2051050" y="1844675"/>
            <a:ext cx="2089150" cy="6477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41007192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IPC in the </a:t>
            </a:r>
            <a:r>
              <a:rPr lang="fr-CH" dirty="0" err="1"/>
              <a:t>result</a:t>
            </a:r>
            <a:r>
              <a:rPr lang="fr-CH" dirty="0"/>
              <a:t> </a:t>
            </a:r>
            <a:r>
              <a:rPr lang="fr-CH" dirty="0" err="1"/>
              <a:t>list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219199"/>
            <a:ext cx="8782050"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58353" y="2362200"/>
            <a:ext cx="8732044" cy="4572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05480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638175"/>
            <a:ext cx="8743950" cy="55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1981200" y="2590800"/>
            <a:ext cx="914400" cy="29718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bwMode="auto">
          <a:xfrm>
            <a:off x="1981200" y="2590800"/>
            <a:ext cx="914400" cy="2971800"/>
          </a:xfrm>
          <a:prstGeom prst="rect">
            <a:avLst/>
          </a:prstGeom>
          <a:noFill/>
          <a:ln w="635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553550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33388"/>
            <a:ext cx="7734300"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Oval 3"/>
          <p:cNvSpPr>
            <a:spLocks noChangeArrowheads="1"/>
          </p:cNvSpPr>
          <p:nvPr/>
        </p:nvSpPr>
        <p:spPr bwMode="auto">
          <a:xfrm>
            <a:off x="539750" y="5013325"/>
            <a:ext cx="2447925" cy="4318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 name="Oval 3"/>
          <p:cNvSpPr>
            <a:spLocks noChangeArrowheads="1"/>
          </p:cNvSpPr>
          <p:nvPr/>
        </p:nvSpPr>
        <p:spPr bwMode="auto">
          <a:xfrm>
            <a:off x="1173931" y="1936750"/>
            <a:ext cx="589781" cy="2159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Tree>
    <p:extLst>
      <p:ext uri="{BB962C8B-B14F-4D97-AF65-F5344CB8AC3E}">
        <p14:creationId xmlns:p14="http://schemas.microsoft.com/office/powerpoint/2010/main" val="56990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 y="1143000"/>
            <a:ext cx="9019953" cy="45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676400" y="1524000"/>
            <a:ext cx="990600" cy="4038600"/>
          </a:xfrm>
          <a:prstGeom prst="rect">
            <a:avLst/>
          </a:prstGeom>
          <a:noFill/>
          <a:ln w="635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0292362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16962" cy="4537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54000"/>
            <a:ext cx="8666162"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476375" y="749300"/>
            <a:ext cx="792163" cy="2159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3" y="260350"/>
            <a:ext cx="9075737"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2590800" y="368300"/>
            <a:ext cx="1143000" cy="596900"/>
          </a:xfrm>
          <a:prstGeom prst="ellips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1724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gtEl>
                                        <p:attrNameLst>
                                          <p:attrName>style.visibility</p:attrName>
                                        </p:attrNameLst>
                                      </p:cBhvr>
                                      <p:to>
                                        <p:strVal val="visible"/>
                                      </p:to>
                                    </p:set>
                                    <p:anim calcmode="lin" valueType="num">
                                      <p:cBhvr additive="base">
                                        <p:cTn id="13" dur="500" fill="hold"/>
                                        <p:tgtEl>
                                          <p:spTgt spid="55299"/>
                                        </p:tgtEl>
                                        <p:attrNameLst>
                                          <p:attrName>ppt_x</p:attrName>
                                        </p:attrNameLst>
                                      </p:cBhvr>
                                      <p:tavLst>
                                        <p:tav tm="0">
                                          <p:val>
                                            <p:strVal val="#ppt_x"/>
                                          </p:val>
                                        </p:tav>
                                        <p:tav tm="100000">
                                          <p:val>
                                            <p:strVal val="#ppt_x"/>
                                          </p:val>
                                        </p:tav>
                                      </p:tavLst>
                                    </p:anim>
                                    <p:anim calcmode="lin" valueType="num">
                                      <p:cBhvr additive="base">
                                        <p:cTn id="14" dur="500" fill="hold"/>
                                        <p:tgtEl>
                                          <p:spTgt spid="552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5300"/>
                                        </p:tgtEl>
                                        <p:attrNameLst>
                                          <p:attrName>style.visibility</p:attrName>
                                        </p:attrNameLst>
                                      </p:cBhvr>
                                      <p:to>
                                        <p:strVal val="visible"/>
                                      </p:to>
                                    </p:set>
                                    <p:anim calcmode="lin" valueType="num">
                                      <p:cBhvr additive="base">
                                        <p:cTn id="27" dur="500" fill="hold"/>
                                        <p:tgtEl>
                                          <p:spTgt spid="55300"/>
                                        </p:tgtEl>
                                        <p:attrNameLst>
                                          <p:attrName>ppt_x</p:attrName>
                                        </p:attrNameLst>
                                      </p:cBhvr>
                                      <p:tavLst>
                                        <p:tav tm="0">
                                          <p:val>
                                            <p:strVal val="#ppt_x"/>
                                          </p:val>
                                        </p:tav>
                                        <p:tav tm="100000">
                                          <p:val>
                                            <p:strVal val="#ppt_x"/>
                                          </p:val>
                                        </p:tav>
                                      </p:tavLst>
                                    </p:anim>
                                    <p:anim calcmode="lin" valueType="num">
                                      <p:cBhvr additive="base">
                                        <p:cTn id="28"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42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3851275" y="260350"/>
            <a:ext cx="784225" cy="65976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75"/>
            <a:ext cx="4640263"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405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179"/>
                                        </p:tgtEl>
                                        <p:attrNameLst>
                                          <p:attrName>style.visibility</p:attrName>
                                        </p:attrNameLst>
                                      </p:cBhvr>
                                      <p:to>
                                        <p:strVal val="visible"/>
                                      </p:to>
                                    </p:set>
                                    <p:anim calcmode="lin" valueType="num">
                                      <p:cBhvr additive="base">
                                        <p:cTn id="13" dur="500" fill="hold"/>
                                        <p:tgtEl>
                                          <p:spTgt spid="50179"/>
                                        </p:tgtEl>
                                        <p:attrNameLst>
                                          <p:attrName>ppt_x</p:attrName>
                                        </p:attrNameLst>
                                      </p:cBhvr>
                                      <p:tavLst>
                                        <p:tav tm="0">
                                          <p:val>
                                            <p:strVal val="0-#ppt_w/2"/>
                                          </p:val>
                                        </p:tav>
                                        <p:tav tm="100000">
                                          <p:val>
                                            <p:strVal val="#ppt_x"/>
                                          </p:val>
                                        </p:tav>
                                      </p:tavLst>
                                    </p:anim>
                                    <p:anim calcmode="lin" valueType="num">
                                      <p:cBhvr additive="base">
                                        <p:cTn id="14"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781175"/>
            <a:ext cx="77628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Rectangle 3"/>
          <p:cNvSpPr>
            <a:spLocks noChangeArrowheads="1"/>
          </p:cNvSpPr>
          <p:nvPr/>
        </p:nvSpPr>
        <p:spPr bwMode="auto">
          <a:xfrm>
            <a:off x="690563" y="4149725"/>
            <a:ext cx="4386262" cy="35877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9465146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CLIR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562100"/>
            <a:ext cx="86106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550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idx="4294967295"/>
          </p:nvPr>
        </p:nvSpPr>
        <p:spPr>
          <a:xfrm>
            <a:off x="457200" y="549275"/>
            <a:ext cx="6707188" cy="576263"/>
          </a:xfrm>
        </p:spPr>
        <p:txBody>
          <a:bodyPr>
            <a:normAutofit fontScale="90000"/>
          </a:bodyPr>
          <a:lstStyle/>
          <a:p>
            <a:r>
              <a:rPr kumimoji="1" lang="en-US" altLang="ja-JP" dirty="0" smtClean="0">
                <a:ea typeface="ＭＳ Ｐゴシック" pitchFamily="34" charset="-128"/>
              </a:rPr>
              <a:t>Example: </a:t>
            </a:r>
            <a:r>
              <a:rPr lang="en-GB" altLang="ja-JP" dirty="0">
                <a:solidFill>
                  <a:schemeClr val="tx1"/>
                </a:solidFill>
                <a:ea typeface="ＭＳ Ｐゴシック" pitchFamily="34" charset="-128"/>
              </a:rPr>
              <a:t>A metal rod wine rack </a:t>
            </a:r>
            <a:endParaRPr kumimoji="1" lang="ja-JP" altLang="en-US" dirty="0" smtClean="0">
              <a:ea typeface="ＭＳ Ｐゴシック" pitchFamily="34" charset="-128"/>
            </a:endParaRPr>
          </a:p>
        </p:txBody>
      </p:sp>
      <p:sp>
        <p:nvSpPr>
          <p:cNvPr id="11267" name="スライド番号プレースホルダー 2"/>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fld id="{8F6E1FEB-A6AE-479D-B407-ADD87289DF78}" type="slidenum">
              <a:rPr lang="ja-JP" altLang="en-US" sz="1400">
                <a:latin typeface="Times" charset="0"/>
                <a:ea typeface="ＭＳ Ｐゴシック" pitchFamily="34" charset="-128"/>
              </a:rPr>
              <a:pPr algn="r" eaLnBrk="1" hangingPunct="1"/>
              <a:t>6</a:t>
            </a:fld>
            <a:endParaRPr lang="en-US" altLang="ja-JP" sz="1400">
              <a:latin typeface="Times" charset="0"/>
              <a:ea typeface="ＭＳ Ｐゴシック" pitchFamily="34" charset="-128"/>
            </a:endParaRPr>
          </a:p>
        </p:txBody>
      </p:sp>
      <p:sp>
        <p:nvSpPr>
          <p:cNvPr id="110596" name="Rectangle 9"/>
          <p:cNvSpPr txBox="1">
            <a:spLocks noChangeArrowheads="1"/>
          </p:cNvSpPr>
          <p:nvPr/>
        </p:nvSpPr>
        <p:spPr bwMode="auto">
          <a:xfrm>
            <a:off x="395288" y="1341438"/>
            <a:ext cx="727233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defRPr sz="3600" b="1">
                <a:solidFill>
                  <a:schemeClr val="tx2"/>
                </a:solidFill>
                <a:latin typeface="Arial" pitchFamily="34" charset="0"/>
                <a:cs typeface="Arial" pitchFamily="34" charset="0"/>
              </a:defRPr>
            </a:lvl1pPr>
            <a:lvl2pPr marL="354013">
              <a:defRPr sz="3600" b="1">
                <a:solidFill>
                  <a:schemeClr val="tx2"/>
                </a:solidFill>
                <a:latin typeface="Arial" pitchFamily="34" charset="0"/>
                <a:cs typeface="Arial" pitchFamily="34" charset="0"/>
              </a:defRPr>
            </a:lvl2pPr>
            <a:lvl3pPr marL="1143000" indent="-228600">
              <a:defRPr sz="3600" b="1">
                <a:solidFill>
                  <a:schemeClr val="tx2"/>
                </a:solidFill>
                <a:latin typeface="Arial" pitchFamily="34" charset="0"/>
                <a:cs typeface="Arial" pitchFamily="34" charset="0"/>
              </a:defRPr>
            </a:lvl3pPr>
            <a:lvl4pPr marL="1600200" indent="-228600">
              <a:defRPr sz="3600" b="1">
                <a:solidFill>
                  <a:schemeClr val="tx2"/>
                </a:solidFill>
                <a:latin typeface="Arial" pitchFamily="34" charset="0"/>
                <a:cs typeface="Arial" pitchFamily="34" charset="0"/>
              </a:defRPr>
            </a:lvl4pPr>
            <a:lvl5pPr marL="2057400" indent="-228600">
              <a:defRPr sz="3600" b="1">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3600" b="1">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3600" b="1">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3600" b="1">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3600" b="1">
                <a:solidFill>
                  <a:schemeClr val="tx2"/>
                </a:solidFill>
                <a:latin typeface="Arial" pitchFamily="34" charset="0"/>
                <a:cs typeface="Arial" pitchFamily="34" charset="0"/>
              </a:defRPr>
            </a:lvl9pPr>
          </a:lstStyle>
          <a:p>
            <a:pPr>
              <a:spcBef>
                <a:spcPct val="20000"/>
              </a:spcBef>
              <a:defRPr/>
            </a:pPr>
            <a:r>
              <a:rPr lang="en-US" altLang="ja-JP" sz="2200" b="0" dirty="0" smtClean="0">
                <a:solidFill>
                  <a:schemeClr val="tx1"/>
                </a:solidFill>
                <a:ea typeface="ＭＳ Ｐゴシック" pitchFamily="34" charset="-128"/>
              </a:rPr>
              <a:t>1.Invention Information</a:t>
            </a:r>
          </a:p>
          <a:p>
            <a:pPr>
              <a:defRPr/>
            </a:pPr>
            <a:r>
              <a:rPr lang="en-US" altLang="ja-JP" sz="2200" b="0" dirty="0" smtClean="0">
                <a:solidFill>
                  <a:schemeClr val="tx1"/>
                </a:solidFill>
                <a:ea typeface="ＭＳ Ｐゴシック" pitchFamily="34" charset="-128"/>
              </a:rPr>
              <a:t>	 A wine rack which is easily dismantled (claim)</a:t>
            </a:r>
          </a:p>
          <a:p>
            <a:pPr marL="0" indent="0">
              <a:defRPr/>
            </a:pPr>
            <a:endParaRPr lang="en-US" altLang="ja-JP" sz="2200" b="0" dirty="0" smtClean="0">
              <a:solidFill>
                <a:schemeClr val="tx1"/>
              </a:solidFill>
              <a:ea typeface="ＭＳ Ｐゴシック" pitchFamily="34" charset="-128"/>
            </a:endParaRPr>
          </a:p>
          <a:p>
            <a:pPr marL="0" indent="0">
              <a:defRPr/>
            </a:pPr>
            <a:r>
              <a:rPr lang="en-US" altLang="ja-JP" sz="2200" b="0" dirty="0" smtClean="0">
                <a:solidFill>
                  <a:schemeClr val="tx1"/>
                </a:solidFill>
                <a:ea typeface="ＭＳ Ｐゴシック" pitchFamily="34" charset="-128"/>
              </a:rPr>
              <a:t>2.Additional Information</a:t>
            </a:r>
          </a:p>
          <a:p>
            <a:pPr>
              <a:defRPr/>
            </a:pPr>
            <a:r>
              <a:rPr lang="en-US" altLang="ja-JP" sz="2200" b="0" dirty="0" smtClean="0">
                <a:solidFill>
                  <a:schemeClr val="tx1"/>
                </a:solidFill>
                <a:ea typeface="ＭＳ Ｐゴシック" pitchFamily="34" charset="-128"/>
              </a:rPr>
              <a:t>	 A rigid wine rack made of “wire”</a:t>
            </a:r>
          </a:p>
          <a:p>
            <a:pPr>
              <a:defRPr/>
            </a:pPr>
            <a:r>
              <a:rPr lang="en-US" altLang="ja-JP" sz="2000" b="0" dirty="0" smtClean="0">
                <a:solidFill>
                  <a:schemeClr val="tx1"/>
                </a:solidFill>
                <a:ea typeface="ＭＳ Ｐゴシック" pitchFamily="34" charset="-128"/>
              </a:rPr>
              <a:t> </a:t>
            </a:r>
          </a:p>
          <a:p>
            <a:pPr>
              <a:defRPr/>
            </a:pPr>
            <a:r>
              <a:rPr lang="en-US" altLang="ja-JP" sz="2000" b="0" dirty="0" smtClean="0">
                <a:solidFill>
                  <a:schemeClr val="tx1"/>
                </a:solidFill>
                <a:latin typeface="Times New Roman" pitchFamily="18" charset="0"/>
                <a:ea typeface="ＭＳ Ｐゴシック" pitchFamily="34" charset="-128"/>
              </a:rPr>
              <a:t>Int. Cl.</a:t>
            </a:r>
          </a:p>
          <a:p>
            <a:pPr>
              <a:defRPr/>
            </a:pPr>
            <a:r>
              <a:rPr lang="en-US" altLang="ja-JP" sz="2000" i="1" dirty="0" smtClean="0">
                <a:solidFill>
                  <a:schemeClr val="tx1"/>
                </a:solidFill>
                <a:latin typeface="Times New Roman" pitchFamily="18" charset="0"/>
                <a:ea typeface="ＭＳ Ｐゴシック" pitchFamily="34" charset="-128"/>
              </a:rPr>
              <a:t> A47B 73/00 (2006.01)</a:t>
            </a:r>
          </a:p>
          <a:p>
            <a:pPr>
              <a:defRPr/>
            </a:pPr>
            <a:r>
              <a:rPr lang="en-US" altLang="ja-JP" sz="2000" i="1" dirty="0" smtClean="0">
                <a:solidFill>
                  <a:schemeClr val="tx1"/>
                </a:solidFill>
                <a:latin typeface="Times New Roman" pitchFamily="18" charset="0"/>
                <a:ea typeface="ＭＳ Ｐゴシック" pitchFamily="34" charset="-128"/>
              </a:rPr>
              <a:t> A47B 47/02 (2006.01)</a:t>
            </a:r>
          </a:p>
          <a:p>
            <a:pPr>
              <a:defRPr/>
            </a:pPr>
            <a:r>
              <a:rPr lang="en-US" altLang="ja-JP" sz="2000" b="0" i="1" dirty="0" smtClean="0">
                <a:solidFill>
                  <a:schemeClr val="tx1"/>
                </a:solidFill>
                <a:latin typeface="Times New Roman" pitchFamily="18" charset="0"/>
                <a:ea typeface="ＭＳ Ｐゴシック" pitchFamily="34" charset="-128"/>
              </a:rPr>
              <a:t> A47B 55/02 (2006.01)</a:t>
            </a:r>
          </a:p>
        </p:txBody>
      </p:sp>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075" y="2732088"/>
            <a:ext cx="2501900" cy="3144837"/>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138" y="3810000"/>
            <a:ext cx="2592387" cy="3048000"/>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bwMode="auto">
          <a:xfrm>
            <a:off x="304800" y="1350731"/>
            <a:ext cx="6157912" cy="1066800"/>
          </a:xfrm>
          <a:prstGeom prst="rect">
            <a:avLst/>
          </a:prstGeom>
          <a:solidFill>
            <a:schemeClr val="accent1">
              <a:alpha val="50000"/>
            </a:schemeClr>
          </a:solidFill>
          <a:ln>
            <a:solidFill>
              <a:schemeClr val="accent1">
                <a:lumMod val="50000"/>
              </a:schemeClr>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3" name="Oval 2"/>
          <p:cNvSpPr/>
          <p:nvPr/>
        </p:nvSpPr>
        <p:spPr bwMode="auto">
          <a:xfrm>
            <a:off x="0" y="2667000"/>
            <a:ext cx="4876800" cy="1447800"/>
          </a:xfrm>
          <a:prstGeom prst="ellipse">
            <a:avLst/>
          </a:prstGeom>
          <a:solidFill>
            <a:srgbClr val="FF0000">
              <a:alpha val="34000"/>
            </a:srgbClr>
          </a:solid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8640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Supervised</a:t>
            </a:r>
            <a:r>
              <a:rPr lang="fr-CH" dirty="0" smtClean="0"/>
              <a:t> mode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447800"/>
            <a:ext cx="7696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686752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28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Technical</a:t>
            </a:r>
            <a:r>
              <a:rPr lang="fr-CH" dirty="0" smtClean="0"/>
              <a:t> </a:t>
            </a:r>
            <a:r>
              <a:rPr lang="fr-CH" dirty="0" err="1" smtClean="0"/>
              <a:t>domains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7533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43025"/>
            <a:ext cx="78009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9461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28888"/>
            <a:ext cx="80772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8036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oldsuccess.co.uk/wp-content/uploads/2012/12/Quiz-e1354812026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458200" cy="63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26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Q:1</a:t>
            </a:r>
            <a:r>
              <a:rPr lang="fr-CH" sz="2800" dirty="0">
                <a:solidFill>
                  <a:srgbClr val="0070C0"/>
                </a:solidFill>
              </a:rPr>
              <a:t>: IPC </a:t>
            </a:r>
            <a:r>
              <a:rPr lang="fr-CH" sz="2800" dirty="0" err="1">
                <a:solidFill>
                  <a:srgbClr val="0070C0"/>
                </a:solidFill>
              </a:rPr>
              <a:t>statistics</a:t>
            </a:r>
            <a:r>
              <a:rPr lang="fr-CH" sz="2800" dirty="0">
                <a:solidFill>
                  <a:srgbClr val="0070C0"/>
                </a:solidFill>
              </a:rPr>
              <a:t> are </a:t>
            </a:r>
            <a:r>
              <a:rPr lang="fr-CH" sz="2800" dirty="0" err="1">
                <a:solidFill>
                  <a:srgbClr val="0070C0"/>
                </a:solidFill>
              </a:rPr>
              <a:t>available</a:t>
            </a:r>
            <a:r>
              <a:rPr lang="fr-CH" sz="2800" dirty="0">
                <a:solidFill>
                  <a:srgbClr val="0070C0"/>
                </a:solidFill>
              </a:rPr>
              <a:t> in the</a:t>
            </a: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3" name="Action Button: Custom 12">
            <a:hlinkClick r:id="" action="ppaction://hlinkshowjump?jump=nextslide" highlightClick="1"/>
          </p:cNvPr>
          <p:cNvSpPr/>
          <p:nvPr/>
        </p:nvSpPr>
        <p:spPr>
          <a:xfrm>
            <a:off x="964933"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sp>
        <p:nvSpPr>
          <p:cNvPr id="15" name="Content Placeholder 4"/>
          <p:cNvSpPr>
            <a:spLocks noGrp="1"/>
          </p:cNvSpPr>
          <p:nvPr>
            <p:ph idx="1"/>
          </p:nvPr>
        </p:nvSpPr>
        <p:spPr>
          <a:xfrm>
            <a:off x="1828800" y="1992099"/>
            <a:ext cx="7543800" cy="505657"/>
          </a:xfrm>
        </p:spPr>
        <p:txBody>
          <a:bodyPr>
            <a:noAutofit/>
          </a:bodyPr>
          <a:lstStyle/>
          <a:p>
            <a:pPr marL="0" indent="0">
              <a:buNone/>
            </a:pPr>
            <a:r>
              <a:rPr lang="fr-CH" sz="2800" dirty="0" err="1" smtClean="0">
                <a:solidFill>
                  <a:srgbClr val="0070C0"/>
                </a:solidFill>
              </a:rPr>
              <a:t>Search</a:t>
            </a:r>
            <a:r>
              <a:rPr lang="fr-CH" sz="2800" dirty="0" smtClean="0">
                <a:solidFill>
                  <a:srgbClr val="0070C0"/>
                </a:solidFill>
              </a:rPr>
              <a:t> menu</a:t>
            </a:r>
            <a:endParaRPr lang="es-BO" sz="2800" dirty="0">
              <a:solidFill>
                <a:srgbClr val="0070C0"/>
              </a:solidFill>
            </a:endParaRPr>
          </a:p>
        </p:txBody>
      </p:sp>
      <p:sp>
        <p:nvSpPr>
          <p:cNvPr id="16" name="Content Placeholder 4"/>
          <p:cNvSpPr txBox="1">
            <a:spLocks/>
          </p:cNvSpPr>
          <p:nvPr/>
        </p:nvSpPr>
        <p:spPr>
          <a:xfrm>
            <a:off x="1905000" y="2743200"/>
            <a:ext cx="7239000" cy="68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err="1" smtClean="0">
                <a:solidFill>
                  <a:srgbClr val="0070C0"/>
                </a:solidFill>
              </a:rPr>
              <a:t>Browse</a:t>
            </a:r>
            <a:r>
              <a:rPr lang="fr-CH" sz="2800" dirty="0" smtClean="0">
                <a:solidFill>
                  <a:srgbClr val="0070C0"/>
                </a:solidFill>
              </a:rPr>
              <a:t> menu</a:t>
            </a:r>
            <a:endParaRPr lang="es-BO" sz="2800" dirty="0">
              <a:solidFill>
                <a:srgbClr val="0070C0"/>
              </a:solidFill>
            </a:endParaRPr>
          </a:p>
        </p:txBody>
      </p:sp>
    </p:spTree>
    <p:extLst>
      <p:ext uri="{BB962C8B-B14F-4D97-AF65-F5344CB8AC3E}">
        <p14:creationId xmlns:p14="http://schemas.microsoft.com/office/powerpoint/2010/main" val="41666668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chemeClr val="tx2"/>
                </a:solidFill>
              </a:rPr>
              <a:t>Q</a:t>
            </a:r>
            <a:r>
              <a:rPr lang="fr-CH" sz="2800" dirty="0">
                <a:solidFill>
                  <a:schemeClr val="tx2"/>
                </a:solidFill>
              </a:rPr>
              <a:t>: </a:t>
            </a:r>
            <a:r>
              <a:rPr lang="fr-CH" sz="2800" dirty="0" smtClean="0">
                <a:solidFill>
                  <a:schemeClr val="tx2"/>
                </a:solidFill>
              </a:rPr>
              <a:t>1</a:t>
            </a:r>
            <a:r>
              <a:rPr lang="fr-CH" sz="2800" dirty="0" smtClean="0">
                <a:solidFill>
                  <a:srgbClr val="0070C0"/>
                </a:solidFill>
              </a:rPr>
              <a:t>: IPC </a:t>
            </a:r>
            <a:r>
              <a:rPr lang="fr-CH" sz="2800" dirty="0" err="1" smtClean="0">
                <a:solidFill>
                  <a:srgbClr val="0070C0"/>
                </a:solidFill>
              </a:rPr>
              <a:t>statistics</a:t>
            </a:r>
            <a:r>
              <a:rPr lang="fr-CH" sz="2800" dirty="0" smtClean="0">
                <a:solidFill>
                  <a:srgbClr val="0070C0"/>
                </a:solidFill>
              </a:rPr>
              <a:t> are </a:t>
            </a:r>
            <a:r>
              <a:rPr lang="fr-CH" sz="2800" dirty="0" err="1" smtClean="0">
                <a:solidFill>
                  <a:srgbClr val="0070C0"/>
                </a:solidFill>
              </a:rPr>
              <a:t>available</a:t>
            </a:r>
            <a:r>
              <a:rPr lang="fr-CH" sz="2800" dirty="0" smtClean="0">
                <a:solidFill>
                  <a:srgbClr val="0070C0"/>
                </a:solidFill>
              </a:rPr>
              <a:t> in the</a:t>
            </a:r>
            <a:endParaRPr lang="es-BO" sz="2800" dirty="0">
              <a:solidFill>
                <a:schemeClr val="tx2"/>
              </a:solidFill>
            </a:endParaRPr>
          </a:p>
        </p:txBody>
      </p:sp>
      <p:sp>
        <p:nvSpPr>
          <p:cNvPr id="5" name="Content Placeholder 4"/>
          <p:cNvSpPr>
            <a:spLocks noGrp="1"/>
          </p:cNvSpPr>
          <p:nvPr>
            <p:ph idx="1"/>
          </p:nvPr>
        </p:nvSpPr>
        <p:spPr>
          <a:xfrm>
            <a:off x="1828800" y="1992099"/>
            <a:ext cx="5486400" cy="505657"/>
          </a:xfrm>
        </p:spPr>
        <p:txBody>
          <a:bodyPr>
            <a:normAutofit lnSpcReduction="10000"/>
          </a:bodyPr>
          <a:lstStyle/>
          <a:p>
            <a:pPr marL="0" indent="0">
              <a:buNone/>
            </a:pPr>
            <a:r>
              <a:rPr lang="fr-CH" sz="2800" dirty="0" err="1" smtClean="0">
                <a:solidFill>
                  <a:srgbClr val="0070C0"/>
                </a:solidFill>
              </a:rPr>
              <a:t>Search</a:t>
            </a:r>
            <a:r>
              <a:rPr lang="fr-CH" sz="2800" dirty="0" smtClean="0">
                <a:solidFill>
                  <a:srgbClr val="0070C0"/>
                </a:solidFill>
              </a:rPr>
              <a:t> menu</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4" name="Action Button: Custom 13">
            <a:hlinkClick r:id="" action="ppaction://noaction" highlightClick="1">
              <a:snd r:embed="rId4" name="hammer.wav"/>
            </a:hlinkClick>
          </p:cNvPr>
          <p:cNvSpPr/>
          <p:nvPr/>
        </p:nvSpPr>
        <p:spPr>
          <a:xfrm>
            <a:off x="1001028"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4800" y="-2133600"/>
            <a:ext cx="609600" cy="609600"/>
          </a:xfrm>
          <a:prstGeom prst="rect">
            <a:avLst/>
          </a:prstGeom>
        </p:spPr>
      </p:pic>
      <p:sp>
        <p:nvSpPr>
          <p:cNvPr id="15" name="Content Placeholder 4"/>
          <p:cNvSpPr txBox="1">
            <a:spLocks/>
          </p:cNvSpPr>
          <p:nvPr/>
        </p:nvSpPr>
        <p:spPr>
          <a:xfrm>
            <a:off x="1905000" y="2743200"/>
            <a:ext cx="5410200"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err="1" smtClean="0">
                <a:solidFill>
                  <a:srgbClr val="0070C0"/>
                </a:solidFill>
              </a:rPr>
              <a:t>Browse</a:t>
            </a:r>
            <a:r>
              <a:rPr lang="fr-CH" sz="2800" dirty="0" smtClean="0">
                <a:solidFill>
                  <a:srgbClr val="0070C0"/>
                </a:solidFill>
              </a:rPr>
              <a:t> menu</a:t>
            </a:r>
            <a:endParaRPr lang="es-BO" sz="2800" dirty="0">
              <a:solidFill>
                <a:srgbClr val="0070C0"/>
              </a:solidFill>
            </a:endParaRPr>
          </a:p>
        </p:txBody>
      </p:sp>
    </p:spTree>
    <p:extLst>
      <p:ext uri="{BB962C8B-B14F-4D97-AF65-F5344CB8AC3E}">
        <p14:creationId xmlns:p14="http://schemas.microsoft.com/office/powerpoint/2010/main" val="370057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fr-CH" sz="2800" dirty="0" smtClean="0">
                <a:solidFill>
                  <a:srgbClr val="0070C0"/>
                </a:solidFill>
              </a:rPr>
              <a:t>Q:2: To </a:t>
            </a:r>
            <a:r>
              <a:rPr lang="fr-CH" sz="2800" dirty="0" err="1" smtClean="0">
                <a:solidFill>
                  <a:srgbClr val="0070C0"/>
                </a:solidFill>
              </a:rPr>
              <a:t>find</a:t>
            </a:r>
            <a:r>
              <a:rPr lang="fr-CH" sz="2800" dirty="0" smtClean="0">
                <a:solidFill>
                  <a:srgbClr val="0070C0"/>
                </a:solidFill>
              </a:rPr>
              <a:t> an IPC code, </a:t>
            </a:r>
            <a:r>
              <a:rPr lang="fr-CH" sz="2800" dirty="0" err="1" smtClean="0">
                <a:solidFill>
                  <a:srgbClr val="0070C0"/>
                </a:solidFill>
              </a:rPr>
              <a:t>you</a:t>
            </a:r>
            <a:r>
              <a:rPr lang="fr-CH" sz="2800" dirty="0" smtClean="0">
                <a:solidFill>
                  <a:srgbClr val="0070C0"/>
                </a:solidFill>
              </a:rPr>
              <a:t> </a:t>
            </a:r>
            <a:r>
              <a:rPr lang="fr-CH" sz="2800" dirty="0" err="1" smtClean="0">
                <a:solidFill>
                  <a:srgbClr val="0070C0"/>
                </a:solidFill>
              </a:rPr>
              <a:t>can</a:t>
            </a:r>
            <a:r>
              <a:rPr lang="fr-CH" sz="2800" dirty="0" smtClean="0">
                <a:solidFill>
                  <a:srgbClr val="0070C0"/>
                </a:solidFill>
              </a:rPr>
              <a:t> use</a:t>
            </a:r>
            <a:endParaRPr lang="es-BO" sz="2800" dirty="0">
              <a:solidFill>
                <a:srgbClr val="0070C0"/>
              </a:solidFill>
            </a:endParaRPr>
          </a:p>
        </p:txBody>
      </p:sp>
      <p:sp>
        <p:nvSpPr>
          <p:cNvPr id="5" name="Content Placeholder 4"/>
          <p:cNvSpPr>
            <a:spLocks noGrp="1"/>
          </p:cNvSpPr>
          <p:nvPr>
            <p:ph idx="1"/>
          </p:nvPr>
        </p:nvSpPr>
        <p:spPr>
          <a:xfrm>
            <a:off x="1828800" y="1992099"/>
            <a:ext cx="3048000" cy="505657"/>
          </a:xfrm>
        </p:spPr>
        <p:txBody>
          <a:bodyPr>
            <a:normAutofit lnSpcReduction="10000"/>
          </a:bodyPr>
          <a:lstStyle/>
          <a:p>
            <a:pPr marL="0" indent="0">
              <a:buNone/>
            </a:pPr>
            <a:r>
              <a:rPr lang="fr-CH" sz="2800" dirty="0" smtClean="0">
                <a:solidFill>
                  <a:srgbClr val="0070C0"/>
                </a:solidFill>
              </a:rPr>
              <a:t>The IPC </a:t>
            </a:r>
            <a:r>
              <a:rPr lang="fr-CH" sz="2800" dirty="0" err="1" smtClean="0">
                <a:solidFill>
                  <a:srgbClr val="0070C0"/>
                </a:solidFill>
              </a:rPr>
              <a:t>website</a:t>
            </a:r>
            <a:endParaRPr lang="es-BO" sz="2800" dirty="0">
              <a:solidFill>
                <a:srgbClr val="0070C0"/>
              </a:solidFill>
            </a:endParaRPr>
          </a:p>
        </p:txBody>
      </p:sp>
      <p:sp>
        <p:nvSpPr>
          <p:cNvPr id="6" name="Content Placeholder 4"/>
          <p:cNvSpPr txBox="1">
            <a:spLocks/>
          </p:cNvSpPr>
          <p:nvPr/>
        </p:nvSpPr>
        <p:spPr>
          <a:xfrm>
            <a:off x="1864658" y="3714750"/>
            <a:ext cx="6060142" cy="5715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PATENTSCOPE Simple and Advanced </a:t>
            </a:r>
            <a:endParaRPr lang="es-BO" sz="2800" b="1" dirty="0">
              <a:solidFill>
                <a:srgbClr val="0070C0"/>
              </a:solidFill>
            </a:endParaRPr>
          </a:p>
        </p:txBody>
      </p:sp>
      <p:sp>
        <p:nvSpPr>
          <p:cNvPr id="7" name="Content Placeholder 4"/>
          <p:cNvSpPr txBox="1">
            <a:spLocks/>
          </p:cNvSpPr>
          <p:nvPr/>
        </p:nvSpPr>
        <p:spPr>
          <a:xfrm>
            <a:off x="1828800" y="2909236"/>
            <a:ext cx="43434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PATENTSCOPE CLIR</a:t>
            </a:r>
            <a:endParaRPr lang="es-BO" sz="2800" dirty="0">
              <a:solidFill>
                <a:srgbClr val="0070C0"/>
              </a:solidFill>
            </a:endParaRPr>
          </a:p>
        </p:txBody>
      </p:sp>
      <p:sp>
        <p:nvSpPr>
          <p:cNvPr id="8" name="Content Placeholder 4"/>
          <p:cNvSpPr txBox="1">
            <a:spLocks/>
          </p:cNvSpPr>
          <p:nvPr/>
        </p:nvSpPr>
        <p:spPr>
          <a:xfrm>
            <a:off x="1828799" y="4629150"/>
            <a:ext cx="594360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a:t>
            </a:r>
            <a:r>
              <a:rPr lang="fr-CH" sz="2800" dirty="0" smtClean="0">
                <a:solidFill>
                  <a:srgbClr val="0070C0"/>
                </a:solidFill>
              </a:rPr>
              <a:t>Field </a:t>
            </a:r>
            <a:r>
              <a:rPr lang="fr-CH" sz="2800" dirty="0" err="1" smtClean="0">
                <a:solidFill>
                  <a:srgbClr val="0070C0"/>
                </a:solidFill>
              </a:rPr>
              <a:t>Combination</a:t>
            </a:r>
            <a:endParaRPr lang="es-BO" sz="2800" dirty="0">
              <a:solidFill>
                <a:srgbClr val="0070C0"/>
              </a:solidFill>
            </a:endParaRPr>
          </a:p>
        </p:txBody>
      </p:sp>
      <p:sp>
        <p:nvSpPr>
          <p:cNvPr id="11" name="Action Button: Custom 10">
            <a:hlinkClick r:id="" action="ppaction://hlinkshowjump?jump=nextslide" highlightClick="1">
              <a:snd r:embed="rId2" name="applause.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3"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sp>
        <p:nvSpPr>
          <p:cNvPr id="13" name="Action Button: Custom 12">
            <a:hlinkClick r:id="" action="ppaction://hlinkshowjump?jump=nextslide" highlightClick="1"/>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3"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spTree>
    <p:extLst>
      <p:ext uri="{BB962C8B-B14F-4D97-AF65-F5344CB8AC3E}">
        <p14:creationId xmlns:p14="http://schemas.microsoft.com/office/powerpoint/2010/main" val="4868041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chemeClr val="tx2"/>
                </a:solidFill>
              </a:rPr>
              <a:t>Q:2: </a:t>
            </a:r>
            <a:r>
              <a:rPr lang="fr-CH" sz="2800" dirty="0" smtClean="0">
                <a:solidFill>
                  <a:srgbClr val="0070C0"/>
                </a:solidFill>
              </a:rPr>
              <a:t> </a:t>
            </a:r>
            <a:r>
              <a:rPr lang="fr-CH" sz="2800" dirty="0">
                <a:solidFill>
                  <a:srgbClr val="0070C0"/>
                </a:solidFill>
              </a:rPr>
              <a:t>To </a:t>
            </a:r>
            <a:r>
              <a:rPr lang="fr-CH" sz="2800" dirty="0" err="1">
                <a:solidFill>
                  <a:srgbClr val="0070C0"/>
                </a:solidFill>
              </a:rPr>
              <a:t>find</a:t>
            </a:r>
            <a:r>
              <a:rPr lang="fr-CH" sz="2800" dirty="0">
                <a:solidFill>
                  <a:srgbClr val="0070C0"/>
                </a:solidFill>
              </a:rPr>
              <a:t> an IPC code, </a:t>
            </a:r>
            <a:r>
              <a:rPr lang="fr-CH" sz="2800" dirty="0" err="1">
                <a:solidFill>
                  <a:srgbClr val="0070C0"/>
                </a:solidFill>
              </a:rPr>
              <a:t>you</a:t>
            </a:r>
            <a:r>
              <a:rPr lang="fr-CH" sz="2800" dirty="0">
                <a:solidFill>
                  <a:srgbClr val="0070C0"/>
                </a:solidFill>
              </a:rPr>
              <a:t> </a:t>
            </a:r>
            <a:r>
              <a:rPr lang="fr-CH" sz="2800" dirty="0" err="1">
                <a:solidFill>
                  <a:srgbClr val="0070C0"/>
                </a:solidFill>
              </a:rPr>
              <a:t>can</a:t>
            </a:r>
            <a:r>
              <a:rPr lang="fr-CH" sz="2800" dirty="0">
                <a:solidFill>
                  <a:srgbClr val="0070C0"/>
                </a:solidFill>
              </a:rPr>
              <a:t> </a:t>
            </a:r>
            <a:r>
              <a:rPr lang="fr-CH" sz="2800" dirty="0" smtClean="0">
                <a:solidFill>
                  <a:srgbClr val="0070C0"/>
                </a:solidFill>
              </a:rPr>
              <a:t>use</a:t>
            </a:r>
            <a:endParaRPr lang="es-BO" sz="2800" dirty="0">
              <a:solidFill>
                <a:schemeClr val="tx2"/>
              </a:solidFill>
            </a:endParaRPr>
          </a:p>
        </p:txBody>
      </p:sp>
      <p:sp>
        <p:nvSpPr>
          <p:cNvPr id="5" name="Content Placeholder 4"/>
          <p:cNvSpPr>
            <a:spLocks noGrp="1"/>
          </p:cNvSpPr>
          <p:nvPr>
            <p:ph idx="1"/>
          </p:nvPr>
        </p:nvSpPr>
        <p:spPr>
          <a:xfrm>
            <a:off x="1817254" y="1767439"/>
            <a:ext cx="6183746" cy="730317"/>
          </a:xfrm>
          <a:solidFill>
            <a:srgbClr val="FFFF00"/>
          </a:solidFill>
        </p:spPr>
        <p:txBody>
          <a:bodyPr>
            <a:normAutofit/>
          </a:bodyPr>
          <a:lstStyle/>
          <a:p>
            <a:pPr marL="0" indent="0">
              <a:buNone/>
            </a:pPr>
            <a:r>
              <a:rPr lang="fr-CH" sz="2800" dirty="0">
                <a:solidFill>
                  <a:srgbClr val="0070C0"/>
                </a:solidFill>
              </a:rPr>
              <a:t>The IPC </a:t>
            </a:r>
            <a:r>
              <a:rPr lang="fr-CH" sz="2800" dirty="0" err="1">
                <a:solidFill>
                  <a:srgbClr val="0070C0"/>
                </a:solidFill>
              </a:rPr>
              <a:t>website</a:t>
            </a:r>
            <a:endParaRPr lang="es-BO" sz="2800" dirty="0">
              <a:solidFill>
                <a:srgbClr val="0070C0"/>
              </a:solidFill>
            </a:endParaRPr>
          </a:p>
        </p:txBody>
      </p:sp>
      <p:sp>
        <p:nvSpPr>
          <p:cNvPr id="6" name="Content Placeholder 4"/>
          <p:cNvSpPr txBox="1">
            <a:spLocks/>
          </p:cNvSpPr>
          <p:nvPr/>
        </p:nvSpPr>
        <p:spPr>
          <a:xfrm>
            <a:off x="1864659" y="4533900"/>
            <a:ext cx="198120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Spain</a:t>
            </a:r>
            <a:endParaRPr lang="es-BO" sz="2800" dirty="0">
              <a:solidFill>
                <a:srgbClr val="0070C0"/>
              </a:solidFill>
            </a:endParaRPr>
          </a:p>
        </p:txBody>
      </p:sp>
      <p:sp>
        <p:nvSpPr>
          <p:cNvPr id="7" name="Content Placeholder 4"/>
          <p:cNvSpPr txBox="1">
            <a:spLocks/>
          </p:cNvSpPr>
          <p:nvPr/>
        </p:nvSpPr>
        <p:spPr>
          <a:xfrm>
            <a:off x="1828800" y="2691464"/>
            <a:ext cx="6248400" cy="737536"/>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CLIR</a:t>
            </a:r>
            <a:endParaRPr lang="es-BO" sz="2800" dirty="0">
              <a:solidFill>
                <a:srgbClr val="0070C0"/>
              </a:solidFill>
            </a:endParaRPr>
          </a:p>
        </p:txBody>
      </p:sp>
      <p:sp>
        <p:nvSpPr>
          <p:cNvPr id="8" name="Content Placeholder 4"/>
          <p:cNvSpPr txBox="1">
            <a:spLocks/>
          </p:cNvSpPr>
          <p:nvPr/>
        </p:nvSpPr>
        <p:spPr>
          <a:xfrm>
            <a:off x="1839794" y="3505200"/>
            <a:ext cx="6237406" cy="685800"/>
          </a:xfrm>
          <a:prstGeom prst="rect">
            <a:avLst/>
          </a:prstGeom>
          <a:solidFill>
            <a:srgbClr val="FFFF00"/>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Simple and Advanced </a:t>
            </a:r>
            <a:endParaRPr lang="es-BO" sz="2800" b="1"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hlinkMouseOver r:id="" action="ppaction://noaction">
                  <a:snd r:embed="rId5" name="applause.wav"/>
                </a:hlinkMouseOver>
              </a:rPr>
              <a:t>A</a:t>
            </a:r>
            <a:endParaRPr lang="es-BO" sz="3600" b="1" dirty="0"/>
          </a:p>
        </p:txBody>
      </p:sp>
      <p:sp>
        <p:nvSpPr>
          <p:cNvPr id="12" name="Action Button: Custom 11">
            <a:hlinkClick r:id="" action="ppaction://noaction" highlightClick="1">
              <a:snd r:embed="rId5" name="applause.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13" name="Action Button: Custom 12">
            <a:hlinkClick r:id="" action="ppaction://noaction" highlightClick="1">
              <a:snd r:embed="rId4" name="hammer.wav"/>
            </a:hlinkClick>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4"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4800" y="-2133600"/>
            <a:ext cx="609600" cy="609600"/>
          </a:xfrm>
          <a:prstGeom prst="rect">
            <a:avLst/>
          </a:prstGeom>
        </p:spPr>
      </p:pic>
      <p:sp>
        <p:nvSpPr>
          <p:cNvPr id="15" name="Content Placeholder 4"/>
          <p:cNvSpPr txBox="1">
            <a:spLocks/>
          </p:cNvSpPr>
          <p:nvPr/>
        </p:nvSpPr>
        <p:spPr>
          <a:xfrm>
            <a:off x="1839794" y="4476750"/>
            <a:ext cx="6237406"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Field </a:t>
            </a:r>
            <a:r>
              <a:rPr lang="fr-CH" sz="2800" dirty="0" err="1">
                <a:solidFill>
                  <a:srgbClr val="0070C0"/>
                </a:solidFill>
              </a:rPr>
              <a:t>Combination</a:t>
            </a:r>
            <a:endParaRPr lang="es-BO" sz="2800" dirty="0">
              <a:solidFill>
                <a:srgbClr val="0070C0"/>
              </a:solidFill>
            </a:endParaRPr>
          </a:p>
        </p:txBody>
      </p:sp>
    </p:spTree>
    <p:extLst>
      <p:ext uri="{BB962C8B-B14F-4D97-AF65-F5344CB8AC3E}">
        <p14:creationId xmlns:p14="http://schemas.microsoft.com/office/powerpoint/2010/main" val="346564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Q:3 </a:t>
            </a:r>
            <a:r>
              <a:rPr lang="fr-CH" sz="2800" dirty="0" err="1">
                <a:solidFill>
                  <a:srgbClr val="0070C0"/>
                </a:solidFill>
              </a:rPr>
              <a:t>W</a:t>
            </a:r>
            <a:r>
              <a:rPr lang="fr-CH" sz="2800" dirty="0" err="1" smtClean="0">
                <a:solidFill>
                  <a:srgbClr val="0070C0"/>
                </a:solidFill>
              </a:rPr>
              <a:t>hy</a:t>
            </a:r>
            <a:r>
              <a:rPr lang="fr-CH" sz="2800" dirty="0" smtClean="0">
                <a:solidFill>
                  <a:srgbClr val="0070C0"/>
                </a:solidFill>
              </a:rPr>
              <a:t> </a:t>
            </a:r>
            <a:r>
              <a:rPr lang="fr-CH" sz="2800" dirty="0" err="1" smtClean="0">
                <a:solidFill>
                  <a:srgbClr val="0070C0"/>
                </a:solidFill>
              </a:rPr>
              <a:t>is</a:t>
            </a:r>
            <a:r>
              <a:rPr lang="fr-CH" sz="2800" dirty="0" smtClean="0">
                <a:solidFill>
                  <a:srgbClr val="0070C0"/>
                </a:solidFill>
              </a:rPr>
              <a:t> the IPC </a:t>
            </a:r>
            <a:r>
              <a:rPr lang="fr-CH" sz="2800" dirty="0" err="1" smtClean="0">
                <a:solidFill>
                  <a:srgbClr val="0070C0"/>
                </a:solidFill>
              </a:rPr>
              <a:t>so</a:t>
            </a:r>
            <a:r>
              <a:rPr lang="fr-CH" sz="2800" dirty="0" smtClean="0">
                <a:solidFill>
                  <a:srgbClr val="0070C0"/>
                </a:solidFill>
              </a:rPr>
              <a:t> </a:t>
            </a:r>
            <a:r>
              <a:rPr lang="fr-CH" sz="2800" dirty="0" err="1" smtClean="0">
                <a:solidFill>
                  <a:srgbClr val="0070C0"/>
                </a:solidFill>
              </a:rPr>
              <a:t>useful</a:t>
            </a:r>
            <a:r>
              <a:rPr lang="fr-CH" sz="2800" dirty="0" smtClean="0">
                <a:solidFill>
                  <a:srgbClr val="0070C0"/>
                </a:solidFill>
              </a:rPr>
              <a:t> in patent </a:t>
            </a:r>
            <a:r>
              <a:rPr lang="fr-CH" sz="2800" dirty="0" err="1" smtClean="0">
                <a:solidFill>
                  <a:srgbClr val="0070C0"/>
                </a:solidFill>
              </a:rPr>
              <a:t>searches</a:t>
            </a:r>
            <a:r>
              <a:rPr lang="fr-CH" sz="2800" dirty="0" smtClean="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799" y="1992099"/>
            <a:ext cx="5486399" cy="505657"/>
          </a:xfrm>
        </p:spPr>
        <p:txBody>
          <a:bodyPr>
            <a:normAutofit lnSpcReduction="10000"/>
          </a:bodyPr>
          <a:lstStyle/>
          <a:p>
            <a:pPr marL="0" indent="0">
              <a:buNone/>
            </a:pPr>
            <a:r>
              <a:rPr lang="es-BO" sz="2800" dirty="0" err="1" smtClean="0">
                <a:solidFill>
                  <a:srgbClr val="0070C0"/>
                </a:solidFill>
              </a:rPr>
              <a:t>Not</a:t>
            </a:r>
            <a:r>
              <a:rPr lang="es-BO" sz="2800" dirty="0" smtClean="0">
                <a:solidFill>
                  <a:srgbClr val="0070C0"/>
                </a:solidFill>
              </a:rPr>
              <a:t> </a:t>
            </a:r>
            <a:r>
              <a:rPr lang="es-BO" sz="2800" dirty="0" err="1" smtClean="0">
                <a:solidFill>
                  <a:srgbClr val="0070C0"/>
                </a:solidFill>
              </a:rPr>
              <a:t>standarized</a:t>
            </a:r>
            <a:endParaRPr lang="es-BO" sz="2800" dirty="0">
              <a:solidFill>
                <a:srgbClr val="0070C0"/>
              </a:solidFill>
            </a:endParaRPr>
          </a:p>
        </p:txBody>
      </p:sp>
      <p:sp>
        <p:nvSpPr>
          <p:cNvPr id="6" name="Content Placeholder 4"/>
          <p:cNvSpPr txBox="1">
            <a:spLocks/>
          </p:cNvSpPr>
          <p:nvPr/>
        </p:nvSpPr>
        <p:spPr>
          <a:xfrm>
            <a:off x="1864658" y="3714750"/>
            <a:ext cx="545054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7" name="Content Placeholder 4"/>
          <p:cNvSpPr txBox="1">
            <a:spLocks/>
          </p:cNvSpPr>
          <p:nvPr/>
        </p:nvSpPr>
        <p:spPr>
          <a:xfrm>
            <a:off x="1828800" y="2909236"/>
            <a:ext cx="45720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8" name="Content Placeholder 4"/>
          <p:cNvSpPr txBox="1">
            <a:spLocks/>
          </p:cNvSpPr>
          <p:nvPr/>
        </p:nvSpPr>
        <p:spPr>
          <a:xfrm>
            <a:off x="1828799" y="4629150"/>
            <a:ext cx="5486399"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2"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3" name="TextBox 2"/>
          <p:cNvSpPr txBox="1"/>
          <p:nvPr/>
        </p:nvSpPr>
        <p:spPr>
          <a:xfrm>
            <a:off x="1898130" y="2909236"/>
            <a:ext cx="5264670" cy="523220"/>
          </a:xfrm>
          <a:prstGeom prst="rect">
            <a:avLst/>
          </a:prstGeom>
          <a:noFill/>
        </p:spPr>
        <p:txBody>
          <a:bodyPr wrap="square" rtlCol="0">
            <a:spAutoFit/>
          </a:bodyPr>
          <a:lstStyle/>
          <a:p>
            <a:pPr marL="0" indent="0">
              <a:buNone/>
            </a:pPr>
            <a:r>
              <a:rPr lang="fr-CH" sz="2800" dirty="0" err="1">
                <a:solidFill>
                  <a:srgbClr val="0070C0"/>
                </a:solidFill>
              </a:rPr>
              <a:t>Language-independent</a:t>
            </a:r>
            <a:endParaRPr lang="es-BO" sz="2800" dirty="0">
              <a:solidFill>
                <a:srgbClr val="0070C0"/>
              </a:solidFill>
            </a:endParaRPr>
          </a:p>
        </p:txBody>
      </p:sp>
    </p:spTree>
    <p:extLst>
      <p:ext uri="{BB962C8B-B14F-4D97-AF65-F5344CB8AC3E}">
        <p14:creationId xmlns:p14="http://schemas.microsoft.com/office/powerpoint/2010/main" val="21495522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Q:3: </a:t>
            </a:r>
            <a:r>
              <a:rPr lang="fr-CH" sz="2800" dirty="0" err="1">
                <a:solidFill>
                  <a:srgbClr val="0070C0"/>
                </a:solidFill>
              </a:rPr>
              <a:t>Why</a:t>
            </a:r>
            <a:r>
              <a:rPr lang="fr-CH" sz="2800" dirty="0">
                <a:solidFill>
                  <a:srgbClr val="0070C0"/>
                </a:solidFill>
              </a:rPr>
              <a:t> </a:t>
            </a:r>
            <a:r>
              <a:rPr lang="fr-CH" sz="2800" dirty="0" err="1">
                <a:solidFill>
                  <a:srgbClr val="0070C0"/>
                </a:solidFill>
              </a:rPr>
              <a:t>is</a:t>
            </a:r>
            <a:r>
              <a:rPr lang="fr-CH" sz="2800" dirty="0">
                <a:solidFill>
                  <a:srgbClr val="0070C0"/>
                </a:solidFill>
              </a:rPr>
              <a:t> the IPC </a:t>
            </a:r>
            <a:r>
              <a:rPr lang="fr-CH" sz="2800" dirty="0" err="1">
                <a:solidFill>
                  <a:srgbClr val="0070C0"/>
                </a:solidFill>
              </a:rPr>
              <a:t>so</a:t>
            </a:r>
            <a:r>
              <a:rPr lang="fr-CH" sz="2800" dirty="0">
                <a:solidFill>
                  <a:srgbClr val="0070C0"/>
                </a:solidFill>
              </a:rPr>
              <a:t> </a:t>
            </a:r>
            <a:r>
              <a:rPr lang="fr-CH" sz="2800" dirty="0" err="1">
                <a:solidFill>
                  <a:srgbClr val="0070C0"/>
                </a:solidFill>
              </a:rPr>
              <a:t>useful</a:t>
            </a:r>
            <a:r>
              <a:rPr lang="fr-CH" sz="2800" dirty="0">
                <a:solidFill>
                  <a:srgbClr val="0070C0"/>
                </a:solidFill>
              </a:rPr>
              <a:t> in patent </a:t>
            </a:r>
            <a:r>
              <a:rPr lang="fr-CH" sz="2800" dirty="0" err="1">
                <a:solidFill>
                  <a:srgbClr val="0070C0"/>
                </a:solidFill>
              </a:rPr>
              <a:t>searches</a:t>
            </a:r>
            <a:r>
              <a:rPr lang="fr-CH" sz="2800" dirty="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800" y="1767439"/>
            <a:ext cx="5943600" cy="730317"/>
          </a:xfrm>
        </p:spPr>
        <p:txBody>
          <a:bodyPr>
            <a:normAutofit/>
          </a:bodyPr>
          <a:lstStyle/>
          <a:p>
            <a:pPr marL="0" indent="0">
              <a:buNone/>
            </a:pPr>
            <a:r>
              <a:rPr lang="es-BO" sz="2800" dirty="0" err="1" smtClean="0">
                <a:solidFill>
                  <a:srgbClr val="0070C0"/>
                </a:solidFill>
              </a:rPr>
              <a:t>Not</a:t>
            </a:r>
            <a:r>
              <a:rPr lang="es-BO" sz="2800" dirty="0" smtClean="0">
                <a:solidFill>
                  <a:srgbClr val="0070C0"/>
                </a:solidFill>
              </a:rPr>
              <a:t> </a:t>
            </a:r>
            <a:r>
              <a:rPr lang="es-BO" sz="2800" dirty="0" err="1">
                <a:solidFill>
                  <a:srgbClr val="0070C0"/>
                </a:solidFill>
              </a:rPr>
              <a:t>standarized</a:t>
            </a:r>
            <a:endParaRPr lang="es-BO" sz="2800" dirty="0">
              <a:solidFill>
                <a:srgbClr val="0070C0"/>
              </a:solidFill>
            </a:endParaRPr>
          </a:p>
          <a:p>
            <a:pPr marL="0" indent="0">
              <a:buNone/>
            </a:pPr>
            <a:endParaRPr lang="es-BO" sz="2800" dirty="0">
              <a:solidFill>
                <a:srgbClr val="0070C0"/>
              </a:solidFill>
            </a:endParaRPr>
          </a:p>
          <a:p>
            <a:pPr marL="0" indent="0">
              <a:buNone/>
            </a:pPr>
            <a:endParaRPr lang="es-BO" sz="2800" dirty="0">
              <a:solidFill>
                <a:srgbClr val="0070C0"/>
              </a:solidFill>
            </a:endParaRPr>
          </a:p>
        </p:txBody>
      </p:sp>
      <p:sp>
        <p:nvSpPr>
          <p:cNvPr id="8" name="Content Placeholder 4"/>
          <p:cNvSpPr txBox="1">
            <a:spLocks/>
          </p:cNvSpPr>
          <p:nvPr/>
        </p:nvSpPr>
        <p:spPr>
          <a:xfrm>
            <a:off x="1829367" y="2748013"/>
            <a:ext cx="6389806"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err="1" smtClean="0">
                <a:solidFill>
                  <a:srgbClr val="0070C0"/>
                </a:solidFill>
              </a:rPr>
              <a:t>Language-independent</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3" name="Action Button: Custom 12">
            <a:hlinkClick r:id="" action="ppaction://noaction" highlightClick="1">
              <a:snd r:embed="rId4" name="hammer.wav"/>
            </a:hlinkClick>
          </p:cNvPr>
          <p:cNvSpPr/>
          <p:nvPr/>
        </p:nvSpPr>
        <p:spPr>
          <a:xfrm>
            <a:off x="1003434"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4800" y="-2133600"/>
            <a:ext cx="609600" cy="609600"/>
          </a:xfrm>
          <a:prstGeom prst="rect">
            <a:avLst/>
          </a:prstGeom>
        </p:spPr>
      </p:pic>
      <p:sp>
        <p:nvSpPr>
          <p:cNvPr id="15" name="Content Placeholder 4"/>
          <p:cNvSpPr txBox="1">
            <a:spLocks/>
          </p:cNvSpPr>
          <p:nvPr/>
        </p:nvSpPr>
        <p:spPr>
          <a:xfrm>
            <a:off x="1765434" y="5162550"/>
            <a:ext cx="6405046" cy="68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Tree>
    <p:extLst>
      <p:ext uri="{BB962C8B-B14F-4D97-AF65-F5344CB8AC3E}">
        <p14:creationId xmlns:p14="http://schemas.microsoft.com/office/powerpoint/2010/main" val="195488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fr-CH" dirty="0" smtClean="0"/>
              <a:t>The IPC serves as a:</a:t>
            </a:r>
            <a:endParaRPr lang="en-US" dirty="0" smtClean="0"/>
          </a:p>
        </p:txBody>
      </p:sp>
      <p:sp>
        <p:nvSpPr>
          <p:cNvPr id="12291" name="Content Placeholder 2"/>
          <p:cNvSpPr>
            <a:spLocks noGrp="1"/>
          </p:cNvSpPr>
          <p:nvPr>
            <p:ph idx="1"/>
          </p:nvPr>
        </p:nvSpPr>
        <p:spPr>
          <a:xfrm>
            <a:off x="457200" y="1371600"/>
            <a:ext cx="8229600" cy="4352925"/>
          </a:xfrm>
        </p:spPr>
        <p:txBody>
          <a:bodyPr/>
          <a:lstStyle/>
          <a:p>
            <a:r>
              <a:rPr lang="en-GB" dirty="0" smtClean="0"/>
              <a:t>Tool for: </a:t>
            </a:r>
          </a:p>
          <a:p>
            <a:pPr lvl="1"/>
            <a:r>
              <a:rPr lang="en-GB" dirty="0" smtClean="0"/>
              <a:t>classifying patent documents</a:t>
            </a:r>
          </a:p>
          <a:p>
            <a:pPr marL="457200" lvl="1" indent="0">
              <a:buNone/>
            </a:pPr>
            <a:endParaRPr lang="en-GB" dirty="0" smtClean="0"/>
          </a:p>
          <a:p>
            <a:r>
              <a:rPr lang="en-GB" dirty="0" smtClean="0"/>
              <a:t>Basis for:</a:t>
            </a:r>
          </a:p>
          <a:p>
            <a:pPr lvl="1"/>
            <a:r>
              <a:rPr lang="en-GB" dirty="0" smtClean="0"/>
              <a:t>disseminating information </a:t>
            </a:r>
          </a:p>
          <a:p>
            <a:pPr lvl="1"/>
            <a:r>
              <a:rPr lang="en-GB" dirty="0" smtClean="0"/>
              <a:t>investigating the state of the art </a:t>
            </a:r>
          </a:p>
          <a:p>
            <a:pPr lvl="1"/>
            <a:r>
              <a:rPr lang="en-GB" dirty="0" smtClean="0"/>
              <a:t>preparing industrial property statistics</a:t>
            </a:r>
          </a:p>
        </p:txBody>
      </p:sp>
    </p:spTree>
    <p:extLst>
      <p:ext uri="{BB962C8B-B14F-4D97-AF65-F5344CB8AC3E}">
        <p14:creationId xmlns:p14="http://schemas.microsoft.com/office/powerpoint/2010/main" val="30137769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sz="half" idx="1"/>
          </p:nvPr>
        </p:nvSpPr>
        <p:spPr/>
        <p:txBody>
          <a:bodyPr/>
          <a:lstStyle/>
          <a:p>
            <a:pPr eaLnBrk="1" hangingPunct="1">
              <a:buFontTx/>
              <a:buNone/>
            </a:pPr>
            <a:endParaRPr lang="fr-CH" altLang="en-US" sz="4400" b="1" smtClean="0"/>
          </a:p>
          <a:p>
            <a:pPr eaLnBrk="1" hangingPunct="1">
              <a:buFontTx/>
              <a:buNone/>
            </a:pPr>
            <a:r>
              <a:rPr lang="fr-CH" altLang="en-US" sz="4400" b="1" smtClean="0"/>
              <a:t>	</a:t>
            </a:r>
            <a:endParaRPr lang="en-US" altLang="en-US" sz="4400" b="1" smtClean="0"/>
          </a:p>
        </p:txBody>
      </p:sp>
      <p:pic>
        <p:nvPicPr>
          <p:cNvPr id="23554" name="Picture 2" descr="D:\Users\Ammann\AppData\Local\Temp\gxnyoltxcr8-jonathan-simco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2" y="-896913"/>
            <a:ext cx="9308432" cy="821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481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H" dirty="0"/>
              <a:t>Future/</a:t>
            </a:r>
            <a:r>
              <a:rPr lang="fr-CH" dirty="0" err="1"/>
              <a:t>past</a:t>
            </a:r>
            <a:r>
              <a:rPr lang="fr-CH" dirty="0"/>
              <a:t> </a:t>
            </a:r>
            <a:r>
              <a:rPr lang="fr-CH" dirty="0" err="1"/>
              <a:t>webinars</a:t>
            </a:r>
            <a:r>
              <a:rPr lang="fr-CH" dirty="0"/>
              <a:t>:</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42722"/>
            <a:ext cx="7086600" cy="5515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33400" y="1243734"/>
            <a:ext cx="4671472" cy="461665"/>
          </a:xfrm>
          <a:prstGeom prst="rect">
            <a:avLst/>
          </a:prstGeom>
          <a:solidFill>
            <a:srgbClr val="C0DDDE"/>
          </a:solidFill>
        </p:spPr>
        <p:txBody>
          <a:bodyPr wrap="none">
            <a:spAutoFit/>
          </a:bodyPr>
          <a:lstStyle/>
          <a:p>
            <a:r>
              <a:rPr lang="fr-CH" u="sng" dirty="0"/>
              <a:t>wipo.int/</a:t>
            </a:r>
            <a:r>
              <a:rPr lang="fr-CH" u="sng" dirty="0" err="1"/>
              <a:t>patentscope</a:t>
            </a:r>
            <a:r>
              <a:rPr lang="fr-CH" u="sng" dirty="0"/>
              <a:t>/en/</a:t>
            </a:r>
            <a:r>
              <a:rPr lang="fr-CH" u="sng" dirty="0" err="1"/>
              <a:t>webinar</a:t>
            </a:r>
            <a:r>
              <a:rPr lang="fr-CH" u="sng" dirty="0"/>
              <a:t> </a:t>
            </a:r>
            <a:endParaRPr lang="en-US" dirty="0"/>
          </a:p>
        </p:txBody>
      </p:sp>
      <p:sp>
        <p:nvSpPr>
          <p:cNvPr id="10" name="Rounded Rectangle 9"/>
          <p:cNvSpPr/>
          <p:nvPr/>
        </p:nvSpPr>
        <p:spPr bwMode="auto">
          <a:xfrm>
            <a:off x="816543" y="3505200"/>
            <a:ext cx="3907857" cy="1219200"/>
          </a:xfrm>
          <a:prstGeom prst="round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1" name="Rounded Rectangle 10"/>
          <p:cNvSpPr/>
          <p:nvPr/>
        </p:nvSpPr>
        <p:spPr bwMode="auto">
          <a:xfrm>
            <a:off x="816543" y="5562600"/>
            <a:ext cx="8272914" cy="1295400"/>
          </a:xfrm>
          <a:prstGeom prst="round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0798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Next</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r>
              <a:rPr lang="fr-CH" dirty="0" smtClean="0"/>
              <a:t>Chemical structure </a:t>
            </a:r>
            <a:r>
              <a:rPr lang="fr-CH" dirty="0" err="1" smtClean="0"/>
              <a:t>search</a:t>
            </a:r>
            <a:endParaRPr lang="fr-CH" dirty="0" smtClean="0"/>
          </a:p>
          <a:p>
            <a:endParaRPr lang="fr-CH" dirty="0"/>
          </a:p>
          <a:p>
            <a:pPr lvl="1"/>
            <a:r>
              <a:rPr lang="fr-CH" dirty="0" err="1" smtClean="0"/>
              <a:t>September</a:t>
            </a:r>
            <a:r>
              <a:rPr lang="fr-CH" dirty="0" smtClean="0"/>
              <a:t> 27 at 5:30 pm </a:t>
            </a:r>
          </a:p>
          <a:p>
            <a:pPr marL="457200" lvl="1" indent="0">
              <a:buNone/>
            </a:pPr>
            <a:r>
              <a:rPr lang="en-US" dirty="0">
                <a:hlinkClick r:id="rId2"/>
              </a:rPr>
              <a:t>https://attendee.gotowebinar.com/rt/6570654375885586692</a:t>
            </a:r>
            <a:endParaRPr lang="en-US" dirty="0"/>
          </a:p>
          <a:p>
            <a:pPr lvl="1"/>
            <a:endParaRPr lang="fr-CH" dirty="0" smtClean="0"/>
          </a:p>
          <a:p>
            <a:pPr lvl="1"/>
            <a:r>
              <a:rPr lang="fr-CH" dirty="0" err="1" smtClean="0"/>
              <a:t>September</a:t>
            </a:r>
            <a:r>
              <a:rPr lang="fr-CH" dirty="0" smtClean="0"/>
              <a:t> 29 at 8:30 </a:t>
            </a:r>
            <a:r>
              <a:rPr lang="fr-CH" dirty="0" err="1" smtClean="0"/>
              <a:t>am</a:t>
            </a:r>
            <a:endParaRPr lang="fr-CH" dirty="0" smtClean="0"/>
          </a:p>
          <a:p>
            <a:pPr marL="457200" lvl="1" indent="0">
              <a:buNone/>
            </a:pPr>
            <a:r>
              <a:rPr lang="en-US" dirty="0">
                <a:hlinkClick r:id="rId2"/>
              </a:rPr>
              <a:t>https://attendee.gotowebinar.com/rt/6570654375885586692</a:t>
            </a:r>
            <a:endParaRPr lang="fr-CH" dirty="0" smtClean="0"/>
          </a:p>
          <a:p>
            <a:pPr marL="457200" lvl="1" indent="0">
              <a:buNone/>
            </a:pPr>
            <a:endParaRPr lang="en-US" dirty="0"/>
          </a:p>
        </p:txBody>
      </p:sp>
    </p:spTree>
    <p:extLst>
      <p:ext uri="{BB962C8B-B14F-4D97-AF65-F5344CB8AC3E}">
        <p14:creationId xmlns:p14="http://schemas.microsoft.com/office/powerpoint/2010/main" val="8146067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Global Brand </a:t>
            </a:r>
            <a:r>
              <a:rPr lang="fr-CH" dirty="0" err="1" smtClean="0"/>
              <a:t>Database</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pPr marL="0" indent="0">
              <a:buNone/>
            </a:pPr>
            <a:r>
              <a:rPr lang="fr-CH" dirty="0" err="1" smtClean="0"/>
              <a:t>Performing</a:t>
            </a:r>
            <a:r>
              <a:rPr lang="fr-CH" dirty="0" smtClean="0"/>
              <a:t> effective </a:t>
            </a:r>
            <a:r>
              <a:rPr lang="fr-CH" dirty="0" err="1" smtClean="0"/>
              <a:t>searches</a:t>
            </a:r>
            <a:r>
              <a:rPr lang="fr-CH" dirty="0" smtClean="0"/>
              <a:t> in the Global Brand </a:t>
            </a:r>
            <a:r>
              <a:rPr lang="fr-CH" dirty="0" err="1" smtClean="0"/>
              <a:t>Database</a:t>
            </a:r>
            <a:endParaRPr lang="fr-CH" dirty="0" smtClean="0"/>
          </a:p>
          <a:p>
            <a:endParaRPr lang="fr-CH" dirty="0"/>
          </a:p>
          <a:p>
            <a:pPr lvl="1"/>
            <a:r>
              <a:rPr lang="fr-CH" dirty="0" smtClean="0"/>
              <a:t>August 29 at 5:30pm CET</a:t>
            </a:r>
          </a:p>
          <a:p>
            <a:pPr marL="457200" lvl="1" indent="0">
              <a:buNone/>
            </a:pPr>
            <a:r>
              <a:rPr lang="en-US" dirty="0">
                <a:hlinkClick r:id="rId2"/>
              </a:rPr>
              <a:t>https://attendee.gotowebinar.com/rt/1767524697735436802</a:t>
            </a:r>
            <a:endParaRPr lang="fr-CH" dirty="0" smtClean="0"/>
          </a:p>
          <a:p>
            <a:pPr lvl="1"/>
            <a:r>
              <a:rPr lang="fr-CH" dirty="0" smtClean="0"/>
              <a:t>August 31 at 8:30 </a:t>
            </a:r>
            <a:r>
              <a:rPr lang="fr-CH" dirty="0" err="1" smtClean="0"/>
              <a:t>am</a:t>
            </a:r>
            <a:r>
              <a:rPr lang="fr-CH" dirty="0" smtClean="0"/>
              <a:t> CET</a:t>
            </a:r>
          </a:p>
          <a:p>
            <a:pPr marL="457200" lvl="1" indent="0">
              <a:buNone/>
            </a:pPr>
            <a:r>
              <a:rPr lang="en-US" dirty="0">
                <a:hlinkClick r:id="rId2"/>
              </a:rPr>
              <a:t>https://attendee.gotowebinar.com/rt/1767524697735436802</a:t>
            </a:r>
            <a:endParaRPr lang="en-US" dirty="0"/>
          </a:p>
        </p:txBody>
      </p:sp>
    </p:spTree>
    <p:extLst>
      <p:ext uri="{BB962C8B-B14F-4D97-AF65-F5344CB8AC3E}">
        <p14:creationId xmlns:p14="http://schemas.microsoft.com/office/powerpoint/2010/main" val="19378809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4" name="Object 4"/>
          <p:cNvGraphicFramePr>
            <a:graphicFrameLocks noChangeAspect="1"/>
          </p:cNvGraphicFramePr>
          <p:nvPr>
            <p:extLst>
              <p:ext uri="{D42A27DB-BD31-4B8C-83A1-F6EECF244321}">
                <p14:modId xmlns:p14="http://schemas.microsoft.com/office/powerpoint/2010/main" val="3648406815"/>
              </p:ext>
            </p:extLst>
          </p:nvPr>
        </p:nvGraphicFramePr>
        <p:xfrm>
          <a:off x="533400" y="1371600"/>
          <a:ext cx="7629525" cy="2809875"/>
        </p:xfrm>
        <a:graphic>
          <a:graphicData uri="http://schemas.openxmlformats.org/presentationml/2006/ole">
            <mc:AlternateContent xmlns:mc="http://schemas.openxmlformats.org/markup-compatibility/2006">
              <mc:Choice xmlns:v="urn:schemas-microsoft-com:vml" Requires="v">
                <p:oleObj spid="_x0000_s1026" r:id="rId4" imgW="10171429" imgH="3746032" progId="">
                  <p:embed/>
                </p:oleObj>
              </mc:Choice>
              <mc:Fallback>
                <p:oleObj r:id="rId4" imgW="10171429" imgH="374603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71600"/>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fr-CH" dirty="0" smtClean="0"/>
              <a:t>Forum</a:t>
            </a:r>
            <a:endParaRPr lang="en-US" dirty="0"/>
          </a:p>
        </p:txBody>
      </p:sp>
    </p:spTree>
    <p:extLst>
      <p:ext uri="{BB962C8B-B14F-4D97-AF65-F5344CB8AC3E}">
        <p14:creationId xmlns:p14="http://schemas.microsoft.com/office/powerpoint/2010/main" val="34463913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D:\Users\Ammann\AppData\Local\Temp\pz-th3jzic8-daria-nepriakh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 y="685800"/>
            <a:ext cx="9144000" cy="5152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0" y="852963"/>
            <a:ext cx="9144000" cy="515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56041" y="4419600"/>
            <a:ext cx="4543231" cy="584775"/>
          </a:xfrm>
          <a:prstGeom prst="rect">
            <a:avLst/>
          </a:prstGeom>
          <a:noFill/>
        </p:spPr>
        <p:txBody>
          <a:bodyPr wrap="none" rtlCol="0">
            <a:spAutoFit/>
          </a:bodyPr>
          <a:lstStyle/>
          <a:p>
            <a:r>
              <a:rPr lang="fr-CH" sz="3200" b="1" dirty="0" smtClean="0">
                <a:solidFill>
                  <a:srgbClr val="FFCC66"/>
                </a:solidFill>
              </a:rPr>
              <a:t>patentscope@wipo.int</a:t>
            </a:r>
            <a:endParaRPr lang="en-US" sz="3200" b="1" dirty="0">
              <a:solidFill>
                <a:srgbClr val="FFCC66"/>
              </a:solidFill>
            </a:endParaRPr>
          </a:p>
        </p:txBody>
      </p:sp>
    </p:spTree>
    <p:extLst>
      <p:ext uri="{BB962C8B-B14F-4D97-AF65-F5344CB8AC3E}">
        <p14:creationId xmlns:p14="http://schemas.microsoft.com/office/powerpoint/2010/main" val="1271346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305800" cy="1325562"/>
          </a:xfrm>
        </p:spPr>
        <p:txBody>
          <a:bodyPr/>
          <a:lstStyle/>
          <a:p>
            <a:pPr>
              <a:defRPr/>
            </a:pPr>
            <a:r>
              <a:rPr lang="en-US" dirty="0" smtClean="0"/>
              <a:t>How does it work</a:t>
            </a:r>
            <a:r>
              <a:rPr lang="en-US" dirty="0"/>
              <a:t>? Tree type </a:t>
            </a:r>
            <a:r>
              <a:rPr lang="en-US" dirty="0" smtClean="0"/>
              <a:t>structure</a:t>
            </a:r>
            <a:r>
              <a:rPr lang="en-US" dirty="0"/>
              <a:t/>
            </a:r>
            <a:br>
              <a:rPr lang="en-US" dirty="0"/>
            </a:br>
            <a:endParaRPr lang="en-US" dirty="0" smtClean="0"/>
          </a:p>
        </p:txBody>
      </p:sp>
      <p:pic>
        <p:nvPicPr>
          <p:cNvPr id="13316" name="Picture 2" descr="\\wipogvafs01\redirected$\ammann\Documents\Images\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104453"/>
            <a:ext cx="5562600" cy="580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700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6E098DE-A914-478D-9A78-95E0DF34B69F}" type="slidenum">
              <a:rPr lang="ja-JP" altLang="en-US" sz="1400" smtClean="0">
                <a:solidFill>
                  <a:srgbClr val="000000"/>
                </a:solidFill>
                <a:ea typeface="ＭＳ Ｐゴシック" pitchFamily="34" charset="-128"/>
              </a:rPr>
              <a:pPr eaLnBrk="1" hangingPunct="1"/>
              <a:t>9</a:t>
            </a:fld>
            <a:endParaRPr lang="en-US" altLang="ja-JP" sz="1400" smtClean="0">
              <a:solidFill>
                <a:srgbClr val="000000"/>
              </a:solidFill>
              <a:ea typeface="ＭＳ Ｐゴシック" pitchFamily="34" charset="-128"/>
            </a:endParaRPr>
          </a:p>
        </p:txBody>
      </p:sp>
      <p:sp>
        <p:nvSpPr>
          <p:cNvPr id="14339" name="Rectangle 1027"/>
          <p:cNvSpPr>
            <a:spLocks noGrp="1" noChangeArrowheads="1"/>
          </p:cNvSpPr>
          <p:nvPr>
            <p:ph type="body" idx="1"/>
          </p:nvPr>
        </p:nvSpPr>
        <p:spPr>
          <a:xfrm>
            <a:off x="457200" y="1600200"/>
            <a:ext cx="8229600" cy="4997450"/>
          </a:xfrm>
        </p:spPr>
        <p:txBody>
          <a:bodyPr/>
          <a:lstStyle/>
          <a:p>
            <a:pPr>
              <a:buFont typeface="Wingdings" pitchFamily="2" charset="2"/>
              <a:buChar char="Ø"/>
              <a:defRPr/>
            </a:pPr>
            <a:endParaRPr lang="en-US" altLang="ja-JP" dirty="0" smtClean="0">
              <a:ea typeface="ＭＳ Ｐゴシック" pitchFamily="34" charset="-128"/>
            </a:endParaRPr>
          </a:p>
          <a:p>
            <a:pPr>
              <a:buFont typeface="Wingdings" pitchFamily="2" charset="2"/>
              <a:buChar char="Ø"/>
              <a:defRPr/>
            </a:pPr>
            <a:r>
              <a:rPr lang="en-US" altLang="ja-JP" dirty="0" smtClean="0">
                <a:ea typeface="ＭＳ Ｐゴシック" pitchFamily="34" charset="-128"/>
              </a:rPr>
              <a:t>70,000 entries</a:t>
            </a:r>
          </a:p>
          <a:p>
            <a:pPr>
              <a:buFont typeface="Wingdings" pitchFamily="2" charset="2"/>
              <a:buChar char="Ø"/>
              <a:defRPr/>
            </a:pPr>
            <a:r>
              <a:rPr lang="en-US" altLang="ja-JP" dirty="0" smtClean="0">
                <a:ea typeface="ＭＳ Ｐゴシック" pitchFamily="34" charset="-128"/>
              </a:rPr>
              <a:t>Each place/entry (Section, Class, Subclass, Group) is characterized by a </a:t>
            </a:r>
            <a:r>
              <a:rPr lang="en-US" altLang="ja-JP" dirty="0" smtClean="0">
                <a:solidFill>
                  <a:srgbClr val="FF0000"/>
                </a:solidFill>
                <a:ea typeface="ＭＳ Ｐゴシック" pitchFamily="34" charset="-128"/>
              </a:rPr>
              <a:t>symbol</a:t>
            </a:r>
            <a:r>
              <a:rPr lang="en-US" altLang="ja-JP" dirty="0" smtClean="0">
                <a:ea typeface="ＭＳ Ｐゴシック" pitchFamily="34" charset="-128"/>
              </a:rPr>
              <a:t> and a </a:t>
            </a:r>
            <a:r>
              <a:rPr lang="en-US" altLang="ja-JP" dirty="0" smtClean="0">
                <a:solidFill>
                  <a:srgbClr val="FF0000"/>
                </a:solidFill>
                <a:ea typeface="ＭＳ Ｐゴシック" pitchFamily="34" charset="-128"/>
              </a:rPr>
              <a:t>title</a:t>
            </a:r>
          </a:p>
          <a:p>
            <a:pPr marL="0" indent="0">
              <a:buFontTx/>
              <a:buNone/>
              <a:defRPr/>
            </a:pPr>
            <a:endParaRPr lang="en-US" altLang="ja-JP" sz="1000" dirty="0" smtClean="0">
              <a:ea typeface="ＭＳ Ｐゴシック" pitchFamily="34" charset="-128"/>
            </a:endParaRP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Symbol</a:t>
            </a:r>
            <a:r>
              <a:rPr lang="en-US" altLang="ja-JP" dirty="0" smtClean="0">
                <a:ea typeface="ＭＳ Ｐゴシック" pitchFamily="34" charset="-128"/>
              </a:rPr>
              <a:t> = succession of upper case letters and numbers</a:t>
            </a: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Title</a:t>
            </a:r>
            <a:r>
              <a:rPr lang="en-US" altLang="ja-JP" dirty="0" smtClean="0">
                <a:ea typeface="ＭＳ Ｐゴシック" pitchFamily="34" charset="-128"/>
              </a:rPr>
              <a:t> = phrase describing the technical content (scope) of the place</a:t>
            </a:r>
          </a:p>
          <a:p>
            <a:pPr lvl="1">
              <a:defRPr/>
            </a:pPr>
            <a:r>
              <a:rPr lang="fr-CH" altLang="ja-JP" dirty="0" err="1" smtClean="0">
                <a:ea typeface="ＭＳ Ｐゴシック" pitchFamily="34" charset="-128"/>
              </a:rPr>
              <a:t>Example</a:t>
            </a:r>
            <a:r>
              <a:rPr lang="fr-CH" altLang="ja-JP" dirty="0" smtClean="0">
                <a:ea typeface="ＭＳ Ｐゴシック" pitchFamily="34" charset="-128"/>
              </a:rPr>
              <a:t>:</a:t>
            </a:r>
            <a:r>
              <a:rPr lang="en-GB" altLang="ja-JP" sz="2000" dirty="0" smtClean="0">
                <a:ea typeface="ＭＳ Ｐゴシック" pitchFamily="34" charset="-128"/>
              </a:rPr>
              <a:t> </a:t>
            </a:r>
            <a:endParaRPr lang="en-US" altLang="ja-JP" sz="2000" dirty="0" smtClean="0">
              <a:ea typeface="ＭＳ Ｐゴシック" pitchFamily="34" charset="-128"/>
            </a:endParaRPr>
          </a:p>
        </p:txBody>
      </p:sp>
      <p:sp>
        <p:nvSpPr>
          <p:cNvPr id="14340" name="Rectangle 1026"/>
          <p:cNvSpPr>
            <a:spLocks noGrp="1" noChangeArrowheads="1"/>
          </p:cNvSpPr>
          <p:nvPr>
            <p:ph type="title"/>
          </p:nvPr>
        </p:nvSpPr>
        <p:spPr/>
        <p:txBody>
          <a:bodyPr/>
          <a:lstStyle/>
          <a:p>
            <a:r>
              <a:rPr lang="en-US" altLang="ja-JP" smtClean="0">
                <a:ea typeface="ＭＳ Ｐゴシック" pitchFamily="34" charset="-128"/>
              </a:rPr>
              <a:t>Symbols and Titles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181600"/>
            <a:ext cx="63627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590800" y="5181600"/>
            <a:ext cx="457200" cy="295275"/>
          </a:xfrm>
          <a:prstGeom prst="rect">
            <a:avLst/>
          </a:prstGeom>
          <a:noFill/>
          <a:ln w="2921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3505200" y="5181599"/>
            <a:ext cx="5562600" cy="295275"/>
          </a:xfrm>
          <a:prstGeom prst="rect">
            <a:avLst/>
          </a:prstGeom>
          <a:noFill/>
          <a:ln w="2921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0593176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_english-37">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template_english-37</Template>
  <TotalTime>1</TotalTime>
  <Words>1020</Words>
  <Application>Microsoft Office PowerPoint</Application>
  <PresentationFormat>On-screen Show (4:3)</PresentationFormat>
  <Paragraphs>254</Paragraphs>
  <Slides>75</Slides>
  <Notes>12</Notes>
  <HiddenSlides>0</HiddenSlides>
  <MMClips>6</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75</vt:i4>
      </vt:variant>
    </vt:vector>
  </HeadingPairs>
  <TitlesOfParts>
    <vt:vector size="76" baseType="lpstr">
      <vt:lpstr>template_english-37</vt:lpstr>
      <vt:lpstr>PowerPoint Presentation</vt:lpstr>
      <vt:lpstr>PowerPoint Presentation</vt:lpstr>
      <vt:lpstr>Agenda</vt:lpstr>
      <vt:lpstr> What is IPC? International Patent Classification </vt:lpstr>
      <vt:lpstr>What is classified?</vt:lpstr>
      <vt:lpstr>Example: A metal rod wine rack </vt:lpstr>
      <vt:lpstr>The IPC serves as a:</vt:lpstr>
      <vt:lpstr>How does it work? Tree type structure </vt:lpstr>
      <vt:lpstr>Symbols and Titles</vt:lpstr>
      <vt:lpstr>Tree type hierarchical structure</vt:lpstr>
      <vt:lpstr>IPC group symbols</vt:lpstr>
      <vt:lpstr>PowerPoint Presentation</vt:lpstr>
      <vt:lpstr>WIPO Homepage &gt; Reference</vt:lpstr>
      <vt:lpstr>PowerPoint Presentation</vt:lpstr>
      <vt:lpstr>PowerPoint Presentation</vt:lpstr>
      <vt:lpstr>PowerPoint Presentation</vt:lpstr>
      <vt:lpstr>Index – pdf – bridge </vt:lpstr>
      <vt:lpstr>Catchwords</vt:lpstr>
      <vt:lpstr>Search options</vt:lpstr>
      <vt:lpstr>Terms/crossreference/stats/ipccat</vt:lpstr>
      <vt:lpstr>CPC/FI</vt:lpstr>
      <vt:lpstr>An example</vt:lpstr>
      <vt:lpstr>Guide to the IPC</vt:lpstr>
      <vt:lpstr>Why is it useful?</vt:lpstr>
      <vt:lpstr>Summary of the advantages of using IPC</vt:lpstr>
      <vt:lpstr>Any questions related to IPC/CPC</vt:lpstr>
      <vt:lpstr>IPC in PATENTSCOPE</vt:lpstr>
      <vt:lpstr>Statistics in the Browse by week</vt:lpstr>
      <vt:lpstr>IPC statistics</vt:lpstr>
      <vt:lpstr>Most active</vt:lpstr>
      <vt:lpstr>PowerPoint Presentation</vt:lpstr>
      <vt:lpstr>Most active last 5 gazettes</vt:lpstr>
      <vt:lpstr>Most advanced</vt:lpstr>
      <vt:lpstr>Serie column</vt:lpstr>
      <vt:lpstr>Breakouts</vt:lpstr>
      <vt:lpstr>IPC searching in PATENTSCOPE</vt:lpstr>
      <vt:lpstr>IPC search in PATENTSCOPE</vt:lpstr>
      <vt:lpstr> IPC search: Simple search </vt:lpstr>
      <vt:lpstr>IPC search: Field combination</vt:lpstr>
      <vt:lpstr>PowerPoint Presentation</vt:lpstr>
      <vt:lpstr>IPC search: Advanced search</vt:lpstr>
      <vt:lpstr>PowerPoint Presentation</vt:lpstr>
      <vt:lpstr>IC /  ICI / ICN</vt:lpstr>
      <vt:lpstr>Example</vt:lpstr>
      <vt:lpstr>PowerPoint Presentation</vt:lpstr>
      <vt:lpstr>PowerPoint Presentation</vt:lpstr>
      <vt:lpstr>Combined search</vt:lpstr>
      <vt:lpstr>Search for D06F1/06</vt:lpstr>
      <vt:lpstr>Caution</vt:lpstr>
      <vt:lpstr>PowerPoint Presentation</vt:lpstr>
      <vt:lpstr>PowerPoint Presentation</vt:lpstr>
      <vt:lpstr>IPC in the result list</vt:lpstr>
      <vt:lpstr>PowerPoint Presentation</vt:lpstr>
      <vt:lpstr>PowerPoint Presentation</vt:lpstr>
      <vt:lpstr>PowerPoint Presentation</vt:lpstr>
      <vt:lpstr>PowerPoint Presentation</vt:lpstr>
      <vt:lpstr>PowerPoint Presentation</vt:lpstr>
      <vt:lpstr>PowerPoint Presentation</vt:lpstr>
      <vt:lpstr>IPC CLIR</vt:lpstr>
      <vt:lpstr>Supervised mode</vt:lpstr>
      <vt:lpstr>Technical domains</vt:lpstr>
      <vt:lpstr>IPC</vt:lpstr>
      <vt:lpstr>PowerPoint Presentation</vt:lpstr>
      <vt:lpstr>Q:1: IPC statistics are available in the</vt:lpstr>
      <vt:lpstr>Q: 1: IPC statistics are available in the</vt:lpstr>
      <vt:lpstr>Q:2: To find an IPC code, you can use</vt:lpstr>
      <vt:lpstr>Q:2:  To find an IPC code, you can use</vt:lpstr>
      <vt:lpstr>Q:3 Why is the IPC so useful in patent searches?</vt:lpstr>
      <vt:lpstr>Q:3: Why is the IPC so useful in patent searches?</vt:lpstr>
      <vt:lpstr>PowerPoint Presentation</vt:lpstr>
      <vt:lpstr>Future/past webinars:</vt:lpstr>
      <vt:lpstr>Next webinar</vt:lpstr>
      <vt:lpstr>Global Brand Database: webinar</vt:lpstr>
      <vt:lpstr>Forum</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lastModifiedBy>AMMANN Sandrine</cp:lastModifiedBy>
  <cp:revision>1</cp:revision>
  <dcterms:created xsi:type="dcterms:W3CDTF">2017-08-17T11:23:55Z</dcterms:created>
  <dcterms:modified xsi:type="dcterms:W3CDTF">2017-08-17T11:25:05Z</dcterms:modified>
</cp:coreProperties>
</file>