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8" r:id="rId59"/>
    <p:sldId id="319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E726B-EC54-4386-9BAB-D014FB10B50C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(Arabic)?</a:t>
            </a:r>
          </a:p>
          <a:p>
            <a:r>
              <a:rPr lang="fr-CH" altLang="ko-KR">
                <a:ea typeface="PMingLiU" pitchFamily="18" charset="-120"/>
              </a:rPr>
              <a:t>(ideally 500’000)</a:t>
            </a:r>
            <a:endParaRPr lang="en-US" altLang="en-US">
              <a:ea typeface="PMingLiU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CA9C7-8986-4CE8-A585-1970B0F4625E}" type="slidenum">
              <a:rPr lang="en-US" altLang="es-BO">
                <a:solidFill>
                  <a:prstClr val="black"/>
                </a:solidFill>
              </a:rPr>
              <a:pPr/>
              <a:t>15</a:t>
            </a:fld>
            <a:endParaRPr lang="en-US" altLang="es-BO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20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19ABC-2C9C-444D-BDE0-5E6737BA4ACB}" type="slidenum">
              <a:rPr lang="en-US" altLang="es-BO"/>
              <a:pPr/>
              <a:t>21</a:t>
            </a:fld>
            <a:endParaRPr lang="en-US" altLang="es-BO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B6196-F204-4555-888E-0A195ED48395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DBC09-4097-47A4-8417-9A64327C9E49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93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64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EE421-A3EB-439D-A5EA-467FFC6B2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37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DAFDC5-AE86-44EF-88A3-1E5DE5061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31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85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9.png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9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2.png"/><Relationship Id="rId4" Type="http://schemas.openxmlformats.org/officeDocument/2006/relationships/oleObject" Target="../embeddings/oleObject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00408C"/>
                </a:solidFill>
                <a:ea typeface="ヒラギノ角ゴ Pro W3" pitchFamily="1" charset="-128"/>
              </a:rPr>
              <a:t>Presentation Title</a:t>
            </a:r>
          </a:p>
          <a:p>
            <a:pPr eaLnBrk="1" hangingPunct="1"/>
            <a:r>
              <a:rPr lang="en-US" sz="2600" smtClean="0">
                <a:solidFill>
                  <a:srgbClr val="00408C"/>
                </a:solidFill>
                <a:ea typeface="ヒラギノ角ゴ Pro W3" pitchFamily="1" charset="-128"/>
              </a:rPr>
              <a:t>Presentation Subtitle and/or Conference Name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Place</a:t>
            </a:r>
          </a:p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Day Month</a:t>
            </a:r>
          </a:p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Year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 pitchFamily="1" charset="-128"/>
              </a:rPr>
              <a:t>First Name Last Name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 pitchFamily="1" charset="-128"/>
              </a:rPr>
              <a:t>Job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57412"/>
            <a:ext cx="7953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8600"/>
            <a:ext cx="8582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8" y="1752599"/>
            <a:ext cx="7646492" cy="481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43200" y="2133600"/>
            <a:ext cx="533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28888"/>
            <a:ext cx="8086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1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23888"/>
            <a:ext cx="76866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CLIR</a:t>
            </a:r>
          </a:p>
          <a:p>
            <a:pPr marL="0" indent="0" algn="ctr">
              <a:buNone/>
            </a:pPr>
            <a:endParaRPr lang="fr-CH" sz="3200" b="1" dirty="0" smtClean="0">
              <a:latin typeface="Arial Rounded MT Bold" panose="020F0704030504030204" pitchFamily="34" charset="0"/>
              <a:ea typeface="Adobe Gothic Std B" pitchFamily="34" charset="-128"/>
            </a:endParaRPr>
          </a:p>
          <a:p>
            <a:pPr marL="0" indent="0" algn="ctr">
              <a:buNone/>
            </a:pP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C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ross-</a:t>
            </a: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L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ingual</a:t>
            </a:r>
            <a:r>
              <a:rPr lang="fr-CH" sz="5400" dirty="0" smtClean="0">
                <a:latin typeface="Arial Rounded MT Bold" panose="020F0704030504030204" pitchFamily="34" charset="0"/>
                <a:ea typeface="Adobe Gothic Std B" pitchFamily="34" charset="-128"/>
              </a:rPr>
              <a:t> </a:t>
            </a: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I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nformation</a:t>
            </a:r>
            <a:r>
              <a:rPr lang="fr-CH" sz="5400" dirty="0" smtClean="0">
                <a:latin typeface="Arial Rounded MT Bold" panose="020F0704030504030204" pitchFamily="34" charset="0"/>
                <a:ea typeface="Adobe Gothic Std B" pitchFamily="34" charset="-128"/>
              </a:rPr>
              <a:t> </a:t>
            </a:r>
            <a:r>
              <a:rPr lang="fr-CH" sz="5400" dirty="0" err="1" smtClean="0">
                <a:latin typeface="Arial Rounded MT Bold" panose="020F0704030504030204" pitchFamily="34" charset="0"/>
                <a:ea typeface="Adobe Gothic Std B" pitchFamily="34" charset="-128"/>
              </a:rPr>
              <a:t>R</a:t>
            </a:r>
            <a:r>
              <a:rPr lang="fr-CH" sz="5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etrieval</a:t>
            </a:r>
            <a:endParaRPr lang="es-BO" sz="54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?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03" y="1414388"/>
            <a:ext cx="8229600" cy="4352925"/>
          </a:xfrm>
        </p:spPr>
        <p:txBody>
          <a:bodyPr/>
          <a:lstStyle/>
          <a:p>
            <a:r>
              <a:rPr lang="fr-CH" dirty="0" smtClean="0"/>
              <a:t>1. </a:t>
            </a:r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synonyms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es-BO" b="1" dirty="0" smtClean="0"/>
          </a:p>
          <a:p>
            <a:pPr marL="0" indent="0">
              <a:buNone/>
            </a:pPr>
            <a:r>
              <a:rPr lang="es-BO" b="1" dirty="0" err="1" smtClean="0"/>
              <a:t>container</a:t>
            </a:r>
            <a:r>
              <a:rPr lang="es-BO" b="1" dirty="0" smtClean="0"/>
              <a:t>  		</a:t>
            </a:r>
            <a:r>
              <a:rPr lang="es-BO" b="1" dirty="0" err="1" smtClean="0"/>
              <a:t>receptacles</a:t>
            </a:r>
            <a:r>
              <a:rPr lang="es-BO" b="1" dirty="0" smtClean="0"/>
              <a:t>/ </a:t>
            </a:r>
            <a:r>
              <a:rPr lang="es-BO" b="1" dirty="0" err="1" smtClean="0"/>
              <a:t>reservoir</a:t>
            </a:r>
            <a:r>
              <a:rPr lang="es-BO" b="1" dirty="0" smtClean="0"/>
              <a:t>/</a:t>
            </a:r>
            <a:r>
              <a:rPr lang="es-BO" b="1" dirty="0" err="1" smtClean="0"/>
              <a:t>tank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2. </a:t>
            </a:r>
            <a:r>
              <a:rPr lang="fr-CH" dirty="0" smtClean="0"/>
              <a:t>Translates </a:t>
            </a:r>
            <a:r>
              <a:rPr lang="fr-CH" dirty="0" err="1" smtClean="0"/>
              <a:t>into</a:t>
            </a:r>
            <a:r>
              <a:rPr lang="fr-CH" dirty="0" smtClean="0"/>
              <a:t> 11 </a:t>
            </a:r>
            <a:r>
              <a:rPr lang="fr-CH" dirty="0" err="1" smtClean="0"/>
              <a:t>languages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			</a:t>
            </a:r>
            <a:r>
              <a:rPr lang="es-BO" b="1" dirty="0" smtClean="0"/>
              <a:t> </a:t>
            </a:r>
          </a:p>
          <a:p>
            <a:pPr marL="0" indent="0">
              <a:buNone/>
            </a:pPr>
            <a:r>
              <a:rPr lang="es-BO" b="1" dirty="0"/>
              <a:t>	</a:t>
            </a:r>
            <a:r>
              <a:rPr lang="es-BO" b="1" dirty="0" smtClean="0"/>
              <a:t>		</a:t>
            </a:r>
            <a:r>
              <a:rPr lang="es-BO" b="1" dirty="0" err="1" smtClean="0"/>
              <a:t>container</a:t>
            </a:r>
            <a:r>
              <a:rPr lang="fr-CH" dirty="0" smtClean="0"/>
              <a:t> </a:t>
            </a:r>
            <a:endParaRPr lang="es-BO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302843" y="2407920"/>
            <a:ext cx="6858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1544047" y="4637002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012" y="5002317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s-BO" sz="900" b="1" dirty="0" smtClean="0"/>
              <a:t>集装箱</a:t>
            </a:r>
            <a:r>
              <a:rPr lang="es-BO" altLang="zh-CN" sz="900" b="1" dirty="0" smtClean="0"/>
              <a:t>  </a:t>
            </a:r>
          </a:p>
          <a:p>
            <a:r>
              <a:rPr lang="zh-CN" altLang="es-BO" sz="900" b="1" dirty="0" smtClean="0"/>
              <a:t>容器</a:t>
            </a:r>
            <a:r>
              <a:rPr lang="es-BO" altLang="zh-CN" sz="900" b="1" dirty="0" smtClean="0"/>
              <a:t> </a:t>
            </a:r>
          </a:p>
          <a:p>
            <a:r>
              <a:rPr lang="zh-CN" altLang="es-BO" sz="900" b="1" dirty="0" smtClean="0"/>
              <a:t>盒</a:t>
            </a:r>
            <a:r>
              <a:rPr lang="es-BO" altLang="zh-CN" sz="900" b="1" dirty="0" smtClean="0"/>
              <a:t> </a:t>
            </a:r>
            <a:endParaRPr lang="es-BO" sz="900" dirty="0"/>
          </a:p>
        </p:txBody>
      </p:sp>
      <p:sp>
        <p:nvSpPr>
          <p:cNvPr id="24" name="Rectangle 23"/>
          <p:cNvSpPr/>
          <p:nvPr/>
        </p:nvSpPr>
        <p:spPr>
          <a:xfrm>
            <a:off x="1168955" y="5588956"/>
            <a:ext cx="85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 smtClean="0"/>
              <a:t>envase</a:t>
            </a:r>
            <a:endParaRPr lang="en-US" sz="900" b="1" dirty="0" smtClean="0"/>
          </a:p>
          <a:p>
            <a:r>
              <a:rPr lang="en-US" sz="900" b="1" dirty="0" err="1" smtClean="0"/>
              <a:t>contenedor</a:t>
            </a:r>
            <a:endParaRPr lang="en-US" sz="900" b="1" dirty="0" smtClean="0"/>
          </a:p>
          <a:p>
            <a:r>
              <a:rPr lang="en-US" sz="900" b="1" dirty="0" err="1" smtClean="0"/>
              <a:t>tanque</a:t>
            </a:r>
            <a:endParaRPr lang="es-BO" sz="900" dirty="0"/>
          </a:p>
        </p:txBody>
      </p:sp>
      <p:sp>
        <p:nvSpPr>
          <p:cNvPr id="25" name="Rectangle 24"/>
          <p:cNvSpPr/>
          <p:nvPr/>
        </p:nvSpPr>
        <p:spPr>
          <a:xfrm>
            <a:off x="6607379" y="3978478"/>
            <a:ext cx="101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/>
              <a:t>e</a:t>
            </a:r>
            <a:r>
              <a:rPr lang="fr-FR" sz="900" b="1" dirty="0" smtClean="0"/>
              <a:t>mballage</a:t>
            </a:r>
          </a:p>
          <a:p>
            <a:r>
              <a:rPr lang="fr-FR" sz="900" b="1" dirty="0" smtClean="0"/>
              <a:t>conteneurs</a:t>
            </a:r>
          </a:p>
          <a:p>
            <a:r>
              <a:rPr lang="fr-FR" sz="900" b="1" dirty="0" smtClean="0"/>
              <a:t>contenants</a:t>
            </a:r>
            <a:endParaRPr lang="es-BO" sz="900" dirty="0"/>
          </a:p>
        </p:txBody>
      </p:sp>
      <p:sp>
        <p:nvSpPr>
          <p:cNvPr id="26" name="Rectangle 25"/>
          <p:cNvSpPr/>
          <p:nvPr/>
        </p:nvSpPr>
        <p:spPr>
          <a:xfrm>
            <a:off x="3473712" y="5697290"/>
            <a:ext cx="697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900" b="1" dirty="0" err="1" smtClean="0"/>
              <a:t>recipienti</a:t>
            </a:r>
            <a:endParaRPr lang="es-BO" sz="900" b="1" dirty="0" smtClean="0"/>
          </a:p>
          <a:p>
            <a:r>
              <a:rPr lang="es-BO" sz="900" b="1" dirty="0" err="1" smtClean="0"/>
              <a:t>serbatoio</a:t>
            </a:r>
            <a:endParaRPr lang="es-BO" sz="900" b="1" dirty="0" smtClean="0"/>
          </a:p>
          <a:p>
            <a:r>
              <a:rPr lang="es-BO" sz="900" b="1" dirty="0" err="1" smtClean="0"/>
              <a:t>riserva</a:t>
            </a:r>
            <a:endParaRPr lang="es-BO" sz="900" dirty="0"/>
          </a:p>
        </p:txBody>
      </p:sp>
      <p:sp>
        <p:nvSpPr>
          <p:cNvPr id="27" name="Rectangle 26"/>
          <p:cNvSpPr/>
          <p:nvPr/>
        </p:nvSpPr>
        <p:spPr>
          <a:xfrm>
            <a:off x="6272057" y="5401949"/>
            <a:ext cx="76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s-BO" sz="900" b="1" dirty="0"/>
              <a:t>コンテ</a:t>
            </a:r>
            <a:r>
              <a:rPr lang="ja-JP" altLang="es-BO" sz="900" b="1" dirty="0" smtClean="0"/>
              <a:t>ナ</a:t>
            </a:r>
            <a:endParaRPr lang="fr-CH" altLang="ja-JP" sz="900" b="1" dirty="0" smtClean="0"/>
          </a:p>
          <a:p>
            <a:r>
              <a:rPr lang="ja-JP" altLang="es-BO" sz="900" b="1" dirty="0" smtClean="0"/>
              <a:t>タ</a:t>
            </a:r>
            <a:r>
              <a:rPr lang="ja-JP" altLang="es-BO" sz="900" b="1" dirty="0"/>
              <a:t>ン</a:t>
            </a:r>
            <a:r>
              <a:rPr lang="ja-JP" altLang="es-BO" sz="900" b="1" dirty="0" smtClean="0"/>
              <a:t>ク</a:t>
            </a:r>
            <a:endParaRPr lang="fr-CH" altLang="ja-JP" sz="900" b="1" dirty="0" smtClean="0"/>
          </a:p>
          <a:p>
            <a:r>
              <a:rPr lang="ja-JP" altLang="es-BO" sz="900" b="1" dirty="0" smtClean="0"/>
              <a:t>貯槽</a:t>
            </a:r>
            <a:endParaRPr lang="es-BO" sz="900" dirty="0"/>
          </a:p>
        </p:txBody>
      </p:sp>
      <p:sp>
        <p:nvSpPr>
          <p:cNvPr id="28" name="Rectangle 27"/>
          <p:cNvSpPr/>
          <p:nvPr/>
        </p:nvSpPr>
        <p:spPr>
          <a:xfrm>
            <a:off x="5171889" y="5701081"/>
            <a:ext cx="104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900" b="1" dirty="0" err="1" smtClean="0"/>
              <a:t>toevoertank</a:t>
            </a:r>
            <a:endParaRPr lang="es-BO" sz="900" b="1" dirty="0" smtClean="0"/>
          </a:p>
          <a:p>
            <a:r>
              <a:rPr lang="es-BO" sz="900" b="1" dirty="0" err="1" smtClean="0"/>
              <a:t>watervat</a:t>
            </a:r>
            <a:r>
              <a:rPr lang="es-BO" sz="900" b="1" dirty="0" smtClean="0"/>
              <a:t> </a:t>
            </a:r>
          </a:p>
          <a:p>
            <a:r>
              <a:rPr lang="es-BO" sz="900" b="1" dirty="0" err="1" smtClean="0"/>
              <a:t>opslagtank</a:t>
            </a:r>
            <a:endParaRPr lang="es-BO" sz="9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28600" y="1600200"/>
            <a:ext cx="769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1516" y="1236044"/>
            <a:ext cx="8871116" cy="1905000"/>
          </a:xfrm>
          <a:prstGeom prst="rect">
            <a:avLst/>
          </a:prstGeom>
          <a:solidFill>
            <a:srgbClr val="00B0F0">
              <a:alpha val="7000"/>
            </a:srgbClr>
          </a:solidFill>
          <a:ln w="1968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010400" y="5990581"/>
            <a:ext cx="1905000" cy="638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303" y="4359557"/>
            <a:ext cx="1208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 smtClean="0"/>
              <a:t>Verpackung</a:t>
            </a:r>
          </a:p>
          <a:p>
            <a:r>
              <a:rPr lang="de-DE" sz="900" b="1" dirty="0" smtClean="0"/>
              <a:t>Transportbehälter</a:t>
            </a:r>
          </a:p>
          <a:p>
            <a:r>
              <a:rPr lang="de-DE" sz="900" b="1" dirty="0" smtClean="0"/>
              <a:t>Behältnisses</a:t>
            </a:r>
            <a:endParaRPr lang="es-BO" sz="900" dirty="0"/>
          </a:p>
        </p:txBody>
      </p:sp>
      <p:sp>
        <p:nvSpPr>
          <p:cNvPr id="34" name="Rectangle 33"/>
          <p:cNvSpPr/>
          <p:nvPr/>
        </p:nvSpPr>
        <p:spPr>
          <a:xfrm>
            <a:off x="2158273" y="5701082"/>
            <a:ext cx="824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c</a:t>
            </a:r>
            <a:r>
              <a:rPr lang="pt-BR" sz="900" b="1" dirty="0" smtClean="0"/>
              <a:t>ontentor</a:t>
            </a:r>
          </a:p>
          <a:p>
            <a:r>
              <a:rPr lang="pt-BR" sz="900" b="1" dirty="0" smtClean="0"/>
              <a:t>receptáculo</a:t>
            </a:r>
          </a:p>
          <a:p>
            <a:r>
              <a:rPr lang="pt-BR" sz="900" b="1" dirty="0" smtClean="0"/>
              <a:t>embalagem</a:t>
            </a:r>
            <a:endParaRPr lang="es-BO" sz="900" dirty="0"/>
          </a:p>
        </p:txBody>
      </p:sp>
      <p:sp>
        <p:nvSpPr>
          <p:cNvPr id="35" name="Rectangle 34"/>
          <p:cNvSpPr/>
          <p:nvPr/>
        </p:nvSpPr>
        <p:spPr>
          <a:xfrm>
            <a:off x="4160373" y="5721918"/>
            <a:ext cx="101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Контейнера</a:t>
            </a:r>
            <a:endParaRPr lang="fr-CH" sz="900" b="1" dirty="0" smtClean="0"/>
          </a:p>
          <a:p>
            <a:r>
              <a:rPr lang="ru-RU" sz="900" b="1" dirty="0" smtClean="0"/>
              <a:t>Емкости</a:t>
            </a:r>
            <a:endParaRPr lang="fr-CH" sz="900" b="1" dirty="0" smtClean="0"/>
          </a:p>
          <a:p>
            <a:r>
              <a:rPr lang="ru-RU" sz="900" b="1" dirty="0" smtClean="0"/>
              <a:t>резервуара</a:t>
            </a:r>
            <a:endParaRPr lang="es-BO" sz="900" dirty="0"/>
          </a:p>
        </p:txBody>
      </p:sp>
      <p:sp>
        <p:nvSpPr>
          <p:cNvPr id="36" name="Rectangle 35"/>
          <p:cNvSpPr/>
          <p:nvPr/>
        </p:nvSpPr>
        <p:spPr>
          <a:xfrm>
            <a:off x="6552392" y="4703761"/>
            <a:ext cx="132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00" b="1" dirty="0"/>
              <a:t>b</a:t>
            </a:r>
            <a:r>
              <a:rPr lang="sv-SE" sz="900" b="1" dirty="0" smtClean="0"/>
              <a:t>ehaallare</a:t>
            </a:r>
          </a:p>
          <a:p>
            <a:r>
              <a:rPr lang="sv-SE" sz="900" b="1" dirty="0" smtClean="0"/>
              <a:t>viravattenbehållare</a:t>
            </a:r>
          </a:p>
          <a:p>
            <a:r>
              <a:rPr lang="sv-SE" sz="900" b="1" dirty="0" smtClean="0"/>
              <a:t>pappersmaskins</a:t>
            </a:r>
            <a:endParaRPr lang="es-BO" sz="900" dirty="0"/>
          </a:p>
        </p:txBody>
      </p:sp>
      <p:sp>
        <p:nvSpPr>
          <p:cNvPr id="37" name="Rectangle 36"/>
          <p:cNvSpPr/>
          <p:nvPr/>
        </p:nvSpPr>
        <p:spPr>
          <a:xfrm>
            <a:off x="3039922" y="5675415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s-BO" sz="900" b="1" dirty="0" smtClean="0"/>
              <a:t>용기</a:t>
            </a:r>
            <a:endParaRPr lang="es-BO" altLang="ko-KR" sz="900" b="1" dirty="0"/>
          </a:p>
          <a:p>
            <a:r>
              <a:rPr lang="ko-KR" altLang="es-BO" sz="900" b="1" dirty="0" smtClean="0"/>
              <a:t>기</a:t>
            </a:r>
            <a:endParaRPr lang="es-BO" altLang="ko-KR" sz="900" b="1" dirty="0"/>
          </a:p>
          <a:p>
            <a:r>
              <a:rPr lang="ko-KR" altLang="es-BO" sz="900" b="1" dirty="0" smtClean="0"/>
              <a:t>탱크</a:t>
            </a:r>
            <a:endParaRPr lang="es-BO" sz="900" dirty="0"/>
          </a:p>
        </p:txBody>
      </p:sp>
      <p:sp>
        <p:nvSpPr>
          <p:cNvPr id="38" name="Oval 37"/>
          <p:cNvSpPr/>
          <p:nvPr/>
        </p:nvSpPr>
        <p:spPr bwMode="auto">
          <a:xfrm>
            <a:off x="3262813" y="4405474"/>
            <a:ext cx="1630732" cy="62145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9973247">
            <a:off x="1579838" y="4983028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9218673">
            <a:off x="1859731" y="5279943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6878499">
            <a:off x="3131425" y="5294380"/>
            <a:ext cx="716775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5400000">
            <a:off x="3517091" y="5335856"/>
            <a:ext cx="677149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5400000">
            <a:off x="3995845" y="5351068"/>
            <a:ext cx="740828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3537548" flipV="1">
            <a:off x="4387582" y="5379090"/>
            <a:ext cx="106021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2632611">
            <a:off x="4646277" y="5269316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11562776">
            <a:off x="4843845" y="4907484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21174291">
            <a:off x="4919509" y="4530339"/>
            <a:ext cx="1707625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88551" y="3589517"/>
            <a:ext cx="8871116" cy="3100809"/>
          </a:xfrm>
          <a:prstGeom prst="rect">
            <a:avLst/>
          </a:prstGeom>
          <a:solidFill>
            <a:srgbClr val="00B0F0">
              <a:alpha val="7000"/>
            </a:srgbClr>
          </a:solidFill>
          <a:ln w="1968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 rot="8102472">
            <a:off x="2573218" y="5336615"/>
            <a:ext cx="1076395" cy="561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/>
              <a:t>CLIR – 12 languages available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s-BO" sz="2000" u="sng"/>
              <a:t>NON-ASIAN</a:t>
            </a:r>
          </a:p>
          <a:p>
            <a:endParaRPr lang="en-US" altLang="es-BO" sz="2000" u="sng"/>
          </a:p>
          <a:p>
            <a:r>
              <a:rPr lang="en-US" altLang="es-BO" sz="2000"/>
              <a:t>Dutch</a:t>
            </a:r>
          </a:p>
          <a:p>
            <a:r>
              <a:rPr lang="en-US" altLang="es-BO" sz="2000"/>
              <a:t>English</a:t>
            </a:r>
          </a:p>
          <a:p>
            <a:r>
              <a:rPr lang="en-US" altLang="es-BO" sz="2000"/>
              <a:t>French</a:t>
            </a:r>
          </a:p>
          <a:p>
            <a:r>
              <a:rPr lang="en-US" altLang="es-BO" sz="2000"/>
              <a:t>German</a:t>
            </a:r>
          </a:p>
          <a:p>
            <a:r>
              <a:rPr lang="en-US" altLang="es-BO" sz="2000"/>
              <a:t>Italian</a:t>
            </a:r>
          </a:p>
          <a:p>
            <a:r>
              <a:rPr lang="en-US" altLang="es-BO" sz="2000"/>
              <a:t>Portuguese</a:t>
            </a:r>
          </a:p>
          <a:p>
            <a:r>
              <a:rPr lang="en-US" altLang="es-BO" sz="2000"/>
              <a:t>Russian</a:t>
            </a:r>
          </a:p>
          <a:p>
            <a:r>
              <a:rPr lang="en-US" altLang="es-BO" sz="2000"/>
              <a:t>Spanish</a:t>
            </a:r>
          </a:p>
          <a:p>
            <a:r>
              <a:rPr lang="en-US" altLang="es-BO" sz="2000"/>
              <a:t>Swedish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s-BO" sz="2000" u="sng"/>
              <a:t>ASIAN</a:t>
            </a:r>
          </a:p>
          <a:p>
            <a:endParaRPr lang="en-US" altLang="es-BO" sz="2000" u="sng"/>
          </a:p>
          <a:p>
            <a:r>
              <a:rPr lang="en-US" altLang="es-BO" sz="2000"/>
              <a:t>Chinese</a:t>
            </a:r>
          </a:p>
          <a:p>
            <a:r>
              <a:rPr lang="en-US" altLang="es-BO" sz="2000"/>
              <a:t>Japanese</a:t>
            </a:r>
          </a:p>
          <a:p>
            <a:r>
              <a:rPr lang="en-US" altLang="es-BO" sz="2000"/>
              <a:t>Korean</a:t>
            </a:r>
          </a:p>
        </p:txBody>
      </p:sp>
    </p:spTree>
    <p:extLst>
      <p:ext uri="{BB962C8B-B14F-4D97-AF65-F5344CB8AC3E}">
        <p14:creationId xmlns:p14="http://schemas.microsoft.com/office/powerpoint/2010/main" val="39627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use </a:t>
            </a:r>
            <a:r>
              <a:rPr lang="fr-CH" dirty="0" err="1" smtClean="0"/>
              <a:t>it</a:t>
            </a:r>
            <a:r>
              <a:rPr lang="fr-CH" dirty="0" smtClean="0"/>
              <a:t>?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19238"/>
            <a:ext cx="7972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20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3429000"/>
            <a:ext cx="3276600" cy="317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</a:t>
            </a:r>
            <a:endParaRPr lang="es-B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433"/>
            <a:ext cx="7896225" cy="376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 rot="10800000">
            <a:off x="4572000" y="2514600"/>
            <a:ext cx="18288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8200" y="3276600"/>
            <a:ext cx="32766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language of the query: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1624062" cy="348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Expansion mode</a:t>
            </a:r>
            <a:endParaRPr lang="es-B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7200" y="1773239"/>
            <a:ext cx="4038600" cy="665162"/>
          </a:xfrm>
        </p:spPr>
        <p:txBody>
          <a:bodyPr/>
          <a:lstStyle/>
          <a:p>
            <a:r>
              <a:rPr lang="fr-CH" dirty="0" smtClean="0"/>
              <a:t>2 modes:</a:t>
            </a:r>
          </a:p>
          <a:p>
            <a:pPr lvl="1"/>
            <a:r>
              <a:rPr lang="fr-CH" dirty="0" err="1" smtClean="0"/>
              <a:t>Automatic</a:t>
            </a:r>
            <a:r>
              <a:rPr lang="fr-CH" dirty="0" smtClean="0"/>
              <a:t> = 1 </a:t>
            </a:r>
            <a:r>
              <a:rPr lang="fr-CH" dirty="0" err="1" smtClean="0"/>
              <a:t>step</a:t>
            </a:r>
            <a:endParaRPr lang="fr-CH" dirty="0" smtClean="0"/>
          </a:p>
          <a:p>
            <a:pPr lvl="1"/>
            <a:r>
              <a:rPr lang="fr-CH" dirty="0" err="1" smtClean="0"/>
              <a:t>Supervised</a:t>
            </a:r>
            <a:r>
              <a:rPr lang="fr-CH" dirty="0" smtClean="0"/>
              <a:t> = 4 </a:t>
            </a:r>
            <a:r>
              <a:rPr lang="fr-CH" dirty="0" err="1" smtClean="0"/>
              <a:t>steps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8737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CLIR</a:t>
            </a:r>
          </a:p>
          <a:p>
            <a:pPr eaLnBrk="1" hangingPunct="1"/>
            <a:r>
              <a:rPr lang="en-US" dirty="0" smtClean="0">
                <a:solidFill>
                  <a:srgbClr val="00408C"/>
                </a:solidFill>
                <a:ea typeface="ヒラギノ角ゴ Pro W3" pitchFamily="1" charset="-128"/>
              </a:rPr>
              <a:t>PATENTSCOPE search system</a:t>
            </a:r>
            <a:endParaRPr lang="en-US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April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2015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</a:t>
            </a:r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C</a:t>
            </a: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7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95375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7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/>
              <a:t>CLIR: precision vs recall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s-BO"/>
              <a:t>Precision = the ability to retrieve the most precise results. </a:t>
            </a:r>
          </a:p>
          <a:p>
            <a:pPr>
              <a:lnSpc>
                <a:spcPct val="90000"/>
              </a:lnSpc>
            </a:pPr>
            <a:r>
              <a:rPr lang="en-US" altLang="es-BO"/>
              <a:t>Trying to find only precisely relevant items (high precision) = miss important items because they don't use quite the same vocabulary. </a:t>
            </a:r>
          </a:p>
          <a:p>
            <a:pPr>
              <a:lnSpc>
                <a:spcPct val="90000"/>
              </a:lnSpc>
            </a:pPr>
            <a:endParaRPr lang="en-US" altLang="es-BO"/>
          </a:p>
          <a:p>
            <a:pPr>
              <a:lnSpc>
                <a:spcPct val="90000"/>
              </a:lnSpc>
            </a:pPr>
            <a:endParaRPr lang="en-US" altLang="es-BO"/>
          </a:p>
          <a:p>
            <a:pPr>
              <a:lnSpc>
                <a:spcPct val="90000"/>
              </a:lnSpc>
            </a:pPr>
            <a:r>
              <a:rPr lang="en-US" altLang="es-BO"/>
              <a:t>Recall = the ability to retrieve as many documents as possible that match or are related to a query. </a:t>
            </a:r>
          </a:p>
          <a:p>
            <a:pPr>
              <a:lnSpc>
                <a:spcPct val="90000"/>
              </a:lnSpc>
            </a:pPr>
            <a:r>
              <a:rPr lang="en-US" altLang="es-BO"/>
              <a:t>Trying to find all the relevant items (high recall) = often get a lot of junk. </a:t>
            </a:r>
          </a:p>
        </p:txBody>
      </p:sp>
    </p:spTree>
    <p:extLst>
      <p:ext uri="{BB962C8B-B14F-4D97-AF65-F5344CB8AC3E}">
        <p14:creationId xmlns:p14="http://schemas.microsoft.com/office/powerpoint/2010/main" val="27280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precision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47813"/>
            <a:ext cx="77343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for «</a:t>
            </a:r>
            <a:r>
              <a:rPr lang="fr-CH" dirty="0" err="1" smtClean="0"/>
              <a:t>precision</a:t>
            </a:r>
            <a:r>
              <a:rPr lang="fr-CH" dirty="0" smtClean="0"/>
              <a:t>»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609850"/>
            <a:ext cx="7800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600200" y="2609850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37623"/>
            <a:ext cx="685800" cy="18097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recall</a:t>
            </a:r>
            <a:endParaRPr lang="es-B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38288"/>
            <a:ext cx="77247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for «</a:t>
            </a:r>
            <a:r>
              <a:rPr lang="fr-CH" dirty="0" err="1" smtClean="0"/>
              <a:t>recall</a:t>
            </a:r>
            <a:r>
              <a:rPr lang="fr-CH" dirty="0" smtClean="0"/>
              <a:t>»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09738"/>
            <a:ext cx="77438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673994" y="1771449"/>
            <a:ext cx="533400" cy="228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r>
              <a:rPr lang="fr-CH" dirty="0" smtClean="0"/>
              <a:t> 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sz="1000" dirty="0" smtClean="0"/>
          </a:p>
          <a:p>
            <a:r>
              <a:rPr lang="fr-CH" sz="1000" dirty="0" err="1" smtClean="0"/>
              <a:t>Source:https</a:t>
            </a:r>
            <a:r>
              <a:rPr lang="fr-CH" sz="1000" dirty="0"/>
              <a:t>://www.kickstarter.com/projects/igreenpod/biodegradable-coffee-pod-from-portland-oregon</a:t>
            </a:r>
            <a:endParaRPr lang="es-BO" sz="1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9680"/>
            <a:ext cx="5281612" cy="523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Automatic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14463"/>
            <a:ext cx="7839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64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63123"/>
            <a:ext cx="6172200" cy="69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"/>
            <a:ext cx="79057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" y="3886200"/>
            <a:ext cx="7848600" cy="16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CLIR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3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Supervised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52563"/>
            <a:ext cx="77152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24188"/>
            <a:ext cx="3505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1: </a:t>
            </a:r>
            <a:r>
              <a:rPr lang="fr-CH" dirty="0" err="1" smtClean="0"/>
              <a:t>technical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6" y="1524000"/>
            <a:ext cx="79438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24000"/>
            <a:ext cx="77533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038600" y="3833812"/>
            <a:ext cx="838200" cy="4333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4" y="1571624"/>
            <a:ext cx="77438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2: </a:t>
            </a:r>
            <a:r>
              <a:rPr lang="fr-CH" dirty="0" err="1" smtClean="0"/>
              <a:t>synonym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5590"/>
            <a:ext cx="869697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2971800"/>
            <a:ext cx="32004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4724400"/>
            <a:ext cx="85344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9600" y="3886200"/>
            <a:ext cx="1143000" cy="533400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3: </a:t>
            </a:r>
            <a:r>
              <a:rPr lang="fr-CH" dirty="0" err="1" smtClean="0"/>
              <a:t>translated</a:t>
            </a:r>
            <a:r>
              <a:rPr lang="fr-CH" dirty="0" smtClean="0"/>
              <a:t> </a:t>
            </a:r>
            <a:r>
              <a:rPr lang="fr-CH" dirty="0" err="1" smtClean="0"/>
              <a:t>term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5" y="1828800"/>
            <a:ext cx="881101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676400" y="1828800"/>
            <a:ext cx="228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Relevance </a:t>
            </a:r>
            <a:r>
              <a:rPr lang="fr-CH" dirty="0" err="1" smtClean="0"/>
              <a:t>checking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" y="1600200"/>
            <a:ext cx="843644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1" y="1600201"/>
            <a:ext cx="8498321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" y="1438507"/>
            <a:ext cx="8991600" cy="18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Fields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66925"/>
            <a:ext cx="78676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5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Acceptable distance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05025"/>
            <a:ext cx="7791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5" y="1828800"/>
            <a:ext cx="881101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7405" y="3810000"/>
            <a:ext cx="3330195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of the </a:t>
            </a:r>
            <a:r>
              <a:rPr lang="fr-CH" dirty="0" err="1" smtClean="0"/>
              <a:t>root</a:t>
            </a:r>
            <a:r>
              <a:rPr lang="fr-CH" dirty="0" smtClean="0"/>
              <a:t> </a:t>
            </a:r>
            <a:r>
              <a:rPr lang="fr-CH" dirty="0" err="1" smtClean="0"/>
              <a:t>form</a:t>
            </a:r>
            <a:r>
              <a:rPr lang="fr-CH" dirty="0" smtClean="0"/>
              <a:t> of a </a:t>
            </a:r>
            <a:r>
              <a:rPr lang="fr-CH" dirty="0" err="1" smtClean="0"/>
              <a:t>word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lvl="4"/>
            <a:r>
              <a:rPr lang="fr-CH" dirty="0" err="1" smtClean="0"/>
              <a:t>displayed</a:t>
            </a:r>
            <a:endParaRPr lang="fr-CH" dirty="0"/>
          </a:p>
          <a:p>
            <a:pPr lvl="4"/>
            <a:r>
              <a:rPr lang="fr-CH" dirty="0" smtClean="0"/>
              <a:t>Display	</a:t>
            </a:r>
            <a:r>
              <a:rPr lang="fr-CH" dirty="0" err="1" smtClean="0"/>
              <a:t>displaying</a:t>
            </a:r>
            <a:endParaRPr lang="fr-CH" dirty="0" smtClean="0"/>
          </a:p>
          <a:p>
            <a:pPr lvl="4"/>
            <a:r>
              <a:rPr lang="fr-CH" dirty="0" smtClean="0"/>
              <a:t>displays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467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checking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219325"/>
            <a:ext cx="80581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Latest developments</a:t>
            </a:r>
          </a:p>
          <a:p>
            <a:pPr eaLnBrk="1" hangingPunct="1"/>
            <a:r>
              <a:rPr lang="en-US" dirty="0" smtClean="0"/>
              <a:t>CLIR</a:t>
            </a:r>
          </a:p>
          <a:p>
            <a:pPr lvl="1" eaLnBrk="1" hangingPunct="1"/>
            <a:r>
              <a:rPr lang="en-US" dirty="0" smtClean="0"/>
              <a:t>What is CLIR?</a:t>
            </a:r>
          </a:p>
          <a:p>
            <a:pPr lvl="1" eaLnBrk="1" hangingPunct="1"/>
            <a:r>
              <a:rPr lang="en-US" dirty="0" smtClean="0"/>
              <a:t>How to use it?</a:t>
            </a:r>
          </a:p>
          <a:p>
            <a:pPr lvl="1" eaLnBrk="1" hangingPunct="1"/>
            <a:r>
              <a:rPr lang="en-US" dirty="0" smtClean="0"/>
              <a:t>Why is it useful?</a:t>
            </a:r>
          </a:p>
          <a:p>
            <a:pPr lvl="1" eaLnBrk="1" hangingPunct="1"/>
            <a:r>
              <a:rPr lang="en-US" dirty="0" smtClean="0"/>
              <a:t>How </a:t>
            </a:r>
            <a:r>
              <a:rPr lang="en-US" dirty="0"/>
              <a:t>was it developed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smtClean="0"/>
              <a:t>What is next?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285750" lvl="1" eaLnBrk="1" hangingPunct="1"/>
            <a:r>
              <a:rPr lang="en-US" dirty="0" smtClean="0"/>
              <a:t>Quiz</a:t>
            </a:r>
          </a:p>
          <a:p>
            <a:pPr marL="285750" lvl="1" eaLnBrk="1" hangingPunct="1"/>
            <a:r>
              <a:rPr lang="en-US" dirty="0" smtClean="0"/>
              <a:t>Q </a:t>
            </a:r>
            <a:r>
              <a:rPr lang="en-US" dirty="0" smtClean="0"/>
              <a:t>&amp; A session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55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6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7434"/>
            <a:ext cx="6910795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CLIR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pPr marL="457200" indent="-457200">
              <a:buFontTx/>
              <a:buAutoNum type="alphaUcParenR"/>
            </a:pPr>
            <a:r>
              <a:rPr lang="en-US" altLang="en-US" sz="2000" dirty="0"/>
              <a:t>Search full text collections simultaneously in many foreign languages</a:t>
            </a:r>
          </a:p>
          <a:p>
            <a:pPr marL="457200" indent="-457200">
              <a:buFontTx/>
              <a:buAutoNum type="alphaUcParenR"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B)	Improve significantly the number of relevant results without increasing significantly the number of irrelevant </a:t>
            </a:r>
            <a:r>
              <a:rPr lang="en-US" altLang="en-US" sz="2000" dirty="0" smtClean="0"/>
              <a:t>results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C)	Have confidence in your searches:</a:t>
            </a:r>
          </a:p>
          <a:p>
            <a:pPr marL="457200" indent="-457200">
              <a:buFontTx/>
              <a:buNone/>
            </a:pPr>
            <a:r>
              <a:rPr lang="en-US" altLang="en-US" sz="2000" dirty="0"/>
              <a:t>	No black box: users have access to the CLIR generated Boolean queries (albeit complex) and have the full control on them</a:t>
            </a:r>
          </a:p>
          <a:p>
            <a:pPr marL="457200" indent="-457200">
              <a:buFontTx/>
              <a:buNone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D)	Have a responsive system even for complex queries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15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the most of out CLIR?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73238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Expansion modes</a:t>
            </a:r>
          </a:p>
          <a:p>
            <a:r>
              <a:rPr lang="en-US" altLang="en-US" dirty="0"/>
              <a:t>Keyword very specific with only 1 </a:t>
            </a:r>
            <a:r>
              <a:rPr lang="en-US" altLang="en-US" dirty="0" smtClean="0"/>
              <a:t>meaning AUTOMATIC</a:t>
            </a:r>
            <a:endParaRPr lang="en-US" altLang="en-US" dirty="0"/>
          </a:p>
          <a:p>
            <a:r>
              <a:rPr lang="en-US" altLang="en-US" dirty="0"/>
              <a:t>For any other queries, SUPERVISED is recommended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altLang="en-US" u="sng" dirty="0"/>
              <a:t>Variants/synonyms</a:t>
            </a:r>
          </a:p>
          <a:p>
            <a:r>
              <a:rPr lang="en-US" altLang="en-US" dirty="0"/>
              <a:t>Select words that you would like to appear in your search results</a:t>
            </a:r>
          </a:p>
          <a:p>
            <a:r>
              <a:rPr lang="en-US" altLang="en-US" dirty="0"/>
              <a:t>If you have too much noise in the result list, remove generic variant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most of out CLIR?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Parameters</a:t>
            </a:r>
          </a:p>
          <a:p>
            <a:r>
              <a:rPr lang="en-US" altLang="en-US" dirty="0"/>
              <a:t>1. Title and abstract: unconstrained distance</a:t>
            </a:r>
          </a:p>
          <a:p>
            <a:r>
              <a:rPr lang="en-US" altLang="en-US" dirty="0"/>
              <a:t>2. Claims: sentence/paragraph distance</a:t>
            </a:r>
          </a:p>
          <a:p>
            <a:r>
              <a:rPr lang="en-US" altLang="en-US" dirty="0"/>
              <a:t>3. Description: sentence/paragraph distance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Stemming recommended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it developed?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Compilation of a long list of titles in language pairs </a:t>
            </a:r>
          </a:p>
          <a:p>
            <a:r>
              <a:rPr lang="en-US" altLang="en-US" dirty="0"/>
              <a:t>Creation of in-house extraction methodology </a:t>
            </a:r>
          </a:p>
          <a:p>
            <a:r>
              <a:rPr lang="en-US" altLang="en-US" dirty="0"/>
              <a:t>Tool learns statistical bilingual dictionaries of titles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1350"/>
            <a:ext cx="52292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Quality of dictionaries</a:t>
            </a:r>
            <a:endParaRPr lang="en-US" alt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435975" cy="4824412"/>
          </a:xfrm>
        </p:spPr>
        <p:txBody>
          <a:bodyPr/>
          <a:lstStyle/>
          <a:p>
            <a:r>
              <a:rPr lang="en-US" altLang="en-US" sz="2000"/>
              <a:t>Quality of dictionaries: no human intervention</a:t>
            </a:r>
          </a:p>
          <a:p>
            <a:pPr lvl="1"/>
            <a:r>
              <a:rPr lang="en-US" altLang="en-US" sz="2000"/>
              <a:t>The more title available, the better the coverage</a:t>
            </a:r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endParaRPr lang="en-US" altLang="en-US" sz="2000"/>
          </a:p>
          <a:p>
            <a:pPr lvl="1">
              <a:buFontTx/>
              <a:buNone/>
            </a:pPr>
            <a:r>
              <a:rPr lang="en-US" altLang="en-US" sz="2000"/>
              <a:t>Chinese		Korean			Dutch</a:t>
            </a:r>
          </a:p>
          <a:p>
            <a:pPr lvl="1">
              <a:buFontTx/>
              <a:buNone/>
            </a:pPr>
            <a:r>
              <a:rPr lang="en-US" altLang="en-US" sz="2000"/>
              <a:t>English		Portuguese		Italian</a:t>
            </a:r>
          </a:p>
          <a:p>
            <a:pPr lvl="1">
              <a:buFontTx/>
              <a:buNone/>
            </a:pPr>
            <a:r>
              <a:rPr lang="en-US" altLang="en-US" sz="2000"/>
              <a:t>French		Russian		Swedish</a:t>
            </a:r>
          </a:p>
          <a:p>
            <a:pPr lvl="1">
              <a:buFontTx/>
              <a:buNone/>
            </a:pPr>
            <a:r>
              <a:rPr lang="en-US" altLang="en-US" sz="2000"/>
              <a:t>German		Spanish</a:t>
            </a:r>
          </a:p>
          <a:p>
            <a:pPr lvl="1">
              <a:buFontTx/>
              <a:buNone/>
            </a:pPr>
            <a:r>
              <a:rPr lang="en-US" altLang="en-US" sz="2000"/>
              <a:t>Japanese		</a:t>
            </a:r>
          </a:p>
          <a:p>
            <a:pPr lvl="1">
              <a:buFontTx/>
              <a:buNone/>
            </a:pPr>
            <a:endParaRPr lang="en-US" altLang="en-US" sz="2000"/>
          </a:p>
        </p:txBody>
      </p:sp>
      <p:graphicFrame>
        <p:nvGraphicFramePr>
          <p:cNvPr id="143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3068638"/>
          <a:ext cx="10461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3187302" imgH="4850794" progId="">
                  <p:embed/>
                </p:oleObj>
              </mc:Choice>
              <mc:Fallback>
                <p:oleObj r:id="rId4" imgW="3187302" imgH="4850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068638"/>
                        <a:ext cx="104616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62325" y="2924175"/>
          <a:ext cx="1047750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2031746" imgH="3377778" progId="">
                  <p:embed/>
                </p:oleObj>
              </mc:Choice>
              <mc:Fallback>
                <p:oleObj r:id="rId6" imgW="2031746" imgH="33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924175"/>
                        <a:ext cx="1047750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5961063" y="2997200"/>
          <a:ext cx="1062037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8" imgW="2031746" imgH="3111111" progId="">
                  <p:embed/>
                </p:oleObj>
              </mc:Choice>
              <mc:Fallback>
                <p:oleObj r:id="rId8" imgW="2031746" imgH="31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2997200"/>
                        <a:ext cx="1062037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1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Disambiguation</a:t>
            </a:r>
            <a:endParaRPr lang="en-US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Disambiguation: process of identifying the sense of a word in a sentence. </a:t>
            </a:r>
            <a:r>
              <a:rPr lang="en-US" altLang="en-US" sz="1200"/>
              <a:t>http://en.wikipedia.org/wiki/Disambiguation_%28disambiguation%29</a:t>
            </a:r>
          </a:p>
          <a:p>
            <a:pPr marL="457200" indent="-457200">
              <a:buFontTx/>
              <a:buNone/>
            </a:pPr>
            <a:endParaRPr lang="en-US" altLang="en-US" sz="1200"/>
          </a:p>
          <a:p>
            <a:pPr marL="457200" indent="-457200">
              <a:buFontTx/>
              <a:buNone/>
            </a:pPr>
            <a:r>
              <a:rPr lang="en-US" altLang="en-US"/>
              <a:t>Disambiguation is applied to keywords:</a:t>
            </a:r>
          </a:p>
          <a:p>
            <a:pPr marL="457200" indent="-457200">
              <a:buFontTx/>
              <a:buNone/>
            </a:pPr>
            <a:endParaRPr lang="en-US" altLang="en-US"/>
          </a:p>
          <a:p>
            <a:pPr marL="457200" indent="-457200">
              <a:buFontTx/>
              <a:buAutoNum type="arabicPeriod"/>
            </a:pPr>
            <a:r>
              <a:rPr lang="en-US" altLang="en-US"/>
              <a:t>Technical domains based on the IPC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Synonyms selection </a:t>
            </a:r>
          </a:p>
        </p:txBody>
      </p:sp>
    </p:spTree>
    <p:extLst>
      <p:ext uri="{BB962C8B-B14F-4D97-AF65-F5344CB8AC3E}">
        <p14:creationId xmlns:p14="http://schemas.microsoft.com/office/powerpoint/2010/main" val="1978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What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is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next</a:t>
            </a:r>
            <a:r>
              <a:rPr lang="fr-CH" altLang="en-US" dirty="0" smtClean="0"/>
              <a:t>?</a:t>
            </a:r>
            <a:endParaRPr lang="en-US" alt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PMingLiU" pitchFamily="18" charset="-120"/>
              </a:rPr>
              <a:t>Improve terminology coverage of </a:t>
            </a:r>
            <a:r>
              <a:rPr lang="en-US" altLang="zh-TW" dirty="0" smtClean="0">
                <a:ea typeface="PMingLiU" pitchFamily="18" charset="-120"/>
              </a:rPr>
              <a:t>Korean, Chinese and Japanese</a:t>
            </a:r>
            <a:endParaRPr lang="en-US" altLang="zh-TW" dirty="0">
              <a:ea typeface="PMingLiU" pitchFamily="18" charset="-120"/>
            </a:endParaRPr>
          </a:p>
          <a:p>
            <a:pPr>
              <a:buFontTx/>
              <a:buNone/>
            </a:pPr>
            <a:endParaRPr lang="en-US" altLang="zh-TW" dirty="0">
              <a:ea typeface="PMingLiU" pitchFamily="18" charset="-120"/>
            </a:endParaRPr>
          </a:p>
          <a:p>
            <a:r>
              <a:rPr lang="en-US" altLang="zh-TW" dirty="0">
                <a:ea typeface="PMingLiU" pitchFamily="18" charset="-120"/>
              </a:rPr>
              <a:t>Add </a:t>
            </a:r>
            <a:r>
              <a:rPr lang="en-US" altLang="zh-TW" dirty="0" smtClean="0">
                <a:ea typeface="PMingLiU" pitchFamily="18" charset="-120"/>
              </a:rPr>
              <a:t>Polish and Danish</a:t>
            </a:r>
            <a:endParaRPr lang="en-US" altLang="en-US" dirty="0">
              <a:ea typeface="PMingLiU" pitchFamily="18" charset="-120"/>
            </a:endParaRP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Latest</a:t>
            </a:r>
            <a:r>
              <a:rPr lang="fr-CH" dirty="0" smtClean="0"/>
              <a:t> </a:t>
            </a:r>
            <a:r>
              <a:rPr lang="fr-CH" dirty="0" err="1" smtClean="0"/>
              <a:t>developements</a:t>
            </a:r>
            <a:endParaRPr lang="es-BO" dirty="0"/>
          </a:p>
        </p:txBody>
      </p:sp>
      <p:pic>
        <p:nvPicPr>
          <p:cNvPr id="20482" name="Picture 2" descr="http://staging.mediawales.co.uk/_files/images/jun_10/mw__1276511479_News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144000" cy="54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Q:1: About </a:t>
            </a:r>
            <a:r>
              <a:rPr lang="fr-CH" sz="2800" dirty="0" err="1" smtClean="0">
                <a:solidFill>
                  <a:srgbClr val="0070C0"/>
                </a:solidFill>
              </a:rPr>
              <a:t>latest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developments</a:t>
            </a:r>
            <a:r>
              <a:rPr lang="fr-CH" sz="2800" dirty="0" smtClean="0">
                <a:solidFill>
                  <a:srgbClr val="0070C0"/>
                </a:solidFill>
              </a:rPr>
              <a:t>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Some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fee-based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features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>
                <a:solidFill>
                  <a:srgbClr val="0070C0"/>
                </a:solidFill>
              </a:rPr>
              <a:t>S</a:t>
            </a:r>
            <a:r>
              <a:rPr lang="fr-CH" sz="2800" dirty="0" smtClean="0">
                <a:solidFill>
                  <a:srgbClr val="0070C0"/>
                </a:solidFill>
              </a:rPr>
              <a:t>ecure https </a:t>
            </a:r>
            <a:r>
              <a:rPr lang="fr-CH" sz="2800" dirty="0" err="1" smtClean="0">
                <a:solidFill>
                  <a:srgbClr val="0070C0"/>
                </a:solidFill>
              </a:rPr>
              <a:t>protocol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>
                <a:solidFill>
                  <a:schemeClr val="tx2"/>
                </a:solidFill>
              </a:rPr>
              <a:t>: </a:t>
            </a:r>
            <a:r>
              <a:rPr lang="fr-CH" sz="2800" dirty="0" smtClean="0">
                <a:solidFill>
                  <a:schemeClr val="tx2"/>
                </a:solidFill>
              </a:rPr>
              <a:t>1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>
                <a:solidFill>
                  <a:srgbClr val="0070C0"/>
                </a:solidFill>
              </a:rPr>
              <a:t>About </a:t>
            </a:r>
            <a:r>
              <a:rPr lang="fr-CH" sz="2800" dirty="0" err="1">
                <a:solidFill>
                  <a:srgbClr val="0070C0"/>
                </a:solidFill>
              </a:rPr>
              <a:t>latest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developments</a:t>
            </a:r>
            <a:r>
              <a:rPr lang="fr-CH" sz="2800" dirty="0">
                <a:solidFill>
                  <a:srgbClr val="0070C0"/>
                </a:solidFill>
              </a:rPr>
              <a:t> … 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Some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fee-based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features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secure</a:t>
            </a:r>
            <a:r>
              <a:rPr lang="fr-CH" sz="2800" dirty="0">
                <a:solidFill>
                  <a:srgbClr val="0070C0"/>
                </a:solidFill>
              </a:rPr>
              <a:t> https </a:t>
            </a:r>
            <a:r>
              <a:rPr lang="fr-CH" sz="2800" dirty="0" err="1">
                <a:solidFill>
                  <a:srgbClr val="0070C0"/>
                </a:solidFill>
              </a:rPr>
              <a:t>protocol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Q:2: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languages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supported</a:t>
            </a:r>
            <a:r>
              <a:rPr lang="fr-CH" sz="2800" dirty="0" smtClean="0">
                <a:solidFill>
                  <a:srgbClr val="0070C0"/>
                </a:solidFill>
              </a:rPr>
              <a:t> by CLIR?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Korean</a:t>
            </a:r>
            <a:endParaRPr lang="es-BO" sz="28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French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8564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Q:2: 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languages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supported</a:t>
            </a:r>
            <a:r>
              <a:rPr lang="fr-CH" sz="2800" dirty="0">
                <a:solidFill>
                  <a:srgbClr val="0070C0"/>
                </a:solidFill>
              </a:rPr>
              <a:t> by CLIR?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3211394" cy="73031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3211394" cy="7375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Korean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hlinkMouseOver r:id="" action="ppaction://noaction">
                  <a:snd r:embed="rId5" name="applause.wav"/>
                </a:hlinkMouseOver>
              </a:rPr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French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2303"/>
            <a:ext cx="833585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expansion mode </a:t>
            </a:r>
            <a:r>
              <a:rPr lang="fr-CH" sz="2800" dirty="0" err="1" smtClean="0">
                <a:solidFill>
                  <a:srgbClr val="0070C0"/>
                </a:solidFill>
              </a:rPr>
              <a:t>was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used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obtain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this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expansion mode </a:t>
            </a:r>
            <a:r>
              <a:rPr lang="fr-CH" sz="2800" dirty="0" err="1">
                <a:solidFill>
                  <a:srgbClr val="0070C0"/>
                </a:solidFill>
              </a:rPr>
              <a:t>was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used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obtain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this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r>
              <a:rPr lang="fr-CH" sz="2800" dirty="0" smtClean="0">
                <a:solidFill>
                  <a:srgbClr val="0070C0"/>
                </a:solidFill>
              </a:rPr>
              <a:t>	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9367" y="2748013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4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0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New: https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2" y="1371600"/>
            <a:ext cx="8077200" cy="4044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0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 patent collections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added</a:t>
            </a:r>
            <a:r>
              <a:rPr lang="fr-CH" dirty="0" smtClean="0"/>
              <a:t> in the future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UK</a:t>
            </a:r>
          </a:p>
          <a:p>
            <a:r>
              <a:rPr lang="fr-CH" dirty="0" smtClean="0"/>
              <a:t>DK</a:t>
            </a:r>
          </a:p>
          <a:p>
            <a:r>
              <a:rPr lang="fr-CH" dirty="0" smtClean="0"/>
              <a:t>AU </a:t>
            </a:r>
          </a:p>
          <a:p>
            <a:r>
              <a:rPr lang="fr-CH" dirty="0" smtClean="0"/>
              <a:t>NZ</a:t>
            </a:r>
            <a:endParaRPr lang="es-B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3649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9472"/>
            <a:ext cx="845616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1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9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template_english-9</Template>
  <TotalTime>0</TotalTime>
  <Words>659</Words>
  <Application>Microsoft Office PowerPoint</Application>
  <PresentationFormat>On-screen Show (4:3)</PresentationFormat>
  <Paragraphs>257</Paragraphs>
  <Slides>59</Slides>
  <Notes>13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template_english-9</vt:lpstr>
      <vt:lpstr>PowerPoint Presentation</vt:lpstr>
      <vt:lpstr>PowerPoint Presentation</vt:lpstr>
      <vt:lpstr>PowerPoint Presentation</vt:lpstr>
      <vt:lpstr>Agenda</vt:lpstr>
      <vt:lpstr>Latest developements</vt:lpstr>
      <vt:lpstr>New: https</vt:lpstr>
      <vt:lpstr>National patent collections be added in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it?</vt:lpstr>
      <vt:lpstr>CLIR – 12 languages available</vt:lpstr>
      <vt:lpstr>How to use it?</vt:lpstr>
      <vt:lpstr>Interface</vt:lpstr>
      <vt:lpstr>Query language</vt:lpstr>
      <vt:lpstr>Expansion mode</vt:lpstr>
      <vt:lpstr>CLIR: precision vs recall</vt:lpstr>
      <vt:lpstr>CLIR: precision vs recall</vt:lpstr>
      <vt:lpstr>Example: precision</vt:lpstr>
      <vt:lpstr>Results for «precision»</vt:lpstr>
      <vt:lpstr>Example: recall</vt:lpstr>
      <vt:lpstr>Results for «recall»</vt:lpstr>
      <vt:lpstr>Examples </vt:lpstr>
      <vt:lpstr>Automatic mode</vt:lpstr>
      <vt:lpstr>PowerPoint Presentation</vt:lpstr>
      <vt:lpstr>Result list</vt:lpstr>
      <vt:lpstr>Supervised mode</vt:lpstr>
      <vt:lpstr>Step 1: technical field selection</vt:lpstr>
      <vt:lpstr>Step 2: synonym selection</vt:lpstr>
      <vt:lpstr>Step 3: translated term selection</vt:lpstr>
      <vt:lpstr>Relevance checking</vt:lpstr>
      <vt:lpstr>Fields</vt:lpstr>
      <vt:lpstr>Acceptable distance</vt:lpstr>
      <vt:lpstr>Stemming</vt:lpstr>
      <vt:lpstr>Stemming</vt:lpstr>
      <vt:lpstr>IPC checking</vt:lpstr>
      <vt:lpstr>PowerPoint Presentation</vt:lpstr>
      <vt:lpstr>PowerPoint Presentation</vt:lpstr>
      <vt:lpstr>Why is CLIR useful?</vt:lpstr>
      <vt:lpstr>How to make the most of out CLIR?</vt:lpstr>
      <vt:lpstr>How to make the most of out CLIR?</vt:lpstr>
      <vt:lpstr>How was it developed?</vt:lpstr>
      <vt:lpstr>Quality of dictionaries</vt:lpstr>
      <vt:lpstr>Disambiguation</vt:lpstr>
      <vt:lpstr>What is next?</vt:lpstr>
      <vt:lpstr>PowerPoint Presentation</vt:lpstr>
      <vt:lpstr>Q:1: About latest developments …</vt:lpstr>
      <vt:lpstr>Q: 1: About latest developments … </vt:lpstr>
      <vt:lpstr>Q:2: which languages are supported by CLIR?</vt:lpstr>
      <vt:lpstr>Q:2:  which languages are supported by CLIR?</vt:lpstr>
      <vt:lpstr>PowerPoint Presentation</vt:lpstr>
      <vt:lpstr>Q:3 which expansion mode was used to obtain this result list?</vt:lpstr>
      <vt:lpstr>Q:3: which expansion mode was used to obtain this result list?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2015-04-30T11:54:03Z</dcterms:created>
  <dcterms:modified xsi:type="dcterms:W3CDTF">2015-04-30T11:54:57Z</dcterms:modified>
</cp:coreProperties>
</file>