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4"/>
  </p:notes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558" autoAdjust="0"/>
  </p:normalViewPr>
  <p:slideViewPr>
    <p:cSldViewPr>
      <p:cViewPr varScale="1">
        <p:scale>
          <a:sx n="73" d="100"/>
          <a:sy n="73"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92F5DA-764B-4292-9881-EC504B7C35DB}" type="datetimeFigureOut">
              <a:rPr lang="en-US" smtClean="0"/>
              <a:pPr/>
              <a:t>10/13/2009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3E0AF-9D6F-4FDA-9986-566ED1F854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Fair trade is a vision of the world in which all producers can enjoy secure and sustainable livelihoods, fulfil their potential and decide on their future. Trade can be a fundamental driver of poverty reduction and greater sustainable development, but only if it is managed for that purpose, with greater equity and transparency than is currently the norm. </a:t>
            </a:r>
          </a:p>
          <a:p>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People can overcome disadvantage and marginalization if they are empowered to take more control over their work and their lives, if they are better organised, resourced and supported, and can secure access to mainstream markets under fair trading conditions.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People, businesses and civil society institutions in the developed world are supportive of trading in this way. This is particularly the case when they understand the needs of producers and the opportunities that Fair trade offers to change and improve their situation. Informed consumer choices, and the desire of business to meet the expectations of their customers, both of which provide crucial support for wider campaigning to reform international trade rules and create a fairer economic system.</a:t>
            </a:r>
          </a:p>
          <a:p>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mission of an organization like of FLO (</a:t>
            </a:r>
            <a:r>
              <a:rPr lang="en-GB" sz="1200" kern="1200" dirty="0" err="1" smtClean="0">
                <a:solidFill>
                  <a:schemeClr val="tx1"/>
                </a:solidFill>
                <a:latin typeface="+mn-lt"/>
                <a:ea typeface="+mn-ea"/>
                <a:cs typeface="+mn-cs"/>
              </a:rPr>
              <a:t>Fairtrade</a:t>
            </a:r>
            <a:r>
              <a:rPr lang="en-GB" sz="1200" kern="1200" dirty="0" smtClean="0">
                <a:solidFill>
                  <a:schemeClr val="tx1"/>
                </a:solidFill>
                <a:latin typeface="+mn-lt"/>
                <a:ea typeface="+mn-ea"/>
                <a:cs typeface="+mn-cs"/>
              </a:rPr>
              <a:t> Labelling Organization) for example,  is to connect consumers and producers via a label which promotes fairer trading conditions, through which producers who are disadvantaged by conventional trade can combat poverty, strengthen their position and take more control over their lives.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BD3E0AF-9D6F-4FDA-9986-566ED1F854F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i="1" dirty="0" err="1" smtClean="0"/>
              <a:t>Fairtrade</a:t>
            </a:r>
            <a:r>
              <a:rPr lang="en-US" i="1" dirty="0" smtClean="0"/>
              <a:t> Certification Mark</a:t>
            </a:r>
            <a:r>
              <a:rPr lang="en-US" dirty="0" smtClean="0"/>
              <a:t>: Shops and supermarkets like to sell fair trade products with a </a:t>
            </a:r>
            <a:r>
              <a:rPr lang="en-US" dirty="0" err="1" smtClean="0"/>
              <a:t>Fairtrade</a:t>
            </a:r>
            <a:r>
              <a:rPr lang="en-US" dirty="0" smtClean="0"/>
              <a:t> Mark because it shows people who are buying them that the shop has paid a fair price for the product. </a:t>
            </a:r>
          </a:p>
          <a:p>
            <a:pPr marL="0" marR="0" indent="0" algn="l" defTabSz="914400" rtl="0" eaLnBrk="1" fontAlgn="auto" latinLnBrk="0" hangingPunct="1">
              <a:lnSpc>
                <a:spcPct val="100000"/>
              </a:lnSpc>
              <a:spcBef>
                <a:spcPts val="0"/>
              </a:spcBef>
              <a:spcAft>
                <a:spcPts val="0"/>
              </a:spcAft>
              <a:buClrTx/>
              <a:buSzTx/>
              <a:buFontTx/>
              <a:buNone/>
              <a:tabLst/>
              <a:defRPr/>
            </a:pPr>
            <a:endParaRPr lang="fr-CH"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smtClean="0"/>
              <a:t>Fairtrade</a:t>
            </a:r>
            <a:r>
              <a:rPr lang="en-US" i="1" dirty="0" smtClean="0"/>
              <a:t> Certification</a:t>
            </a:r>
            <a:r>
              <a:rPr lang="en-US" dirty="0" smtClean="0"/>
              <a:t>: a producer </a:t>
            </a:r>
            <a:r>
              <a:rPr lang="en-US" dirty="0" err="1" smtClean="0"/>
              <a:t>organisation</a:t>
            </a:r>
            <a:r>
              <a:rPr lang="en-US" dirty="0" smtClean="0"/>
              <a:t> or plantation producing a product for which a </a:t>
            </a:r>
            <a:r>
              <a:rPr lang="en-US" dirty="0" err="1" smtClean="0"/>
              <a:t>Fairtrade</a:t>
            </a:r>
            <a:r>
              <a:rPr lang="en-US" dirty="0" smtClean="0"/>
              <a:t> Standard exists, can apply for certification.</a:t>
            </a:r>
          </a:p>
          <a:p>
            <a:pPr marL="0" marR="0" indent="0" algn="l" defTabSz="914400" rtl="0" eaLnBrk="1" fontAlgn="auto" latinLnBrk="0" hangingPunct="1">
              <a:lnSpc>
                <a:spcPct val="100000"/>
              </a:lnSpc>
              <a:spcBef>
                <a:spcPts val="0"/>
              </a:spcBef>
              <a:spcAft>
                <a:spcPts val="0"/>
              </a:spcAft>
              <a:buClrTx/>
              <a:buSzTx/>
              <a:buFontTx/>
              <a:buNone/>
              <a:tabLst/>
              <a:defRPr/>
            </a:pPr>
            <a:endParaRPr lang="fr-CH"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smtClean="0"/>
              <a:t>Fairtrade</a:t>
            </a:r>
            <a:r>
              <a:rPr lang="en-US" i="1" dirty="0" smtClean="0"/>
              <a:t> Standards</a:t>
            </a:r>
            <a:r>
              <a:rPr lang="en-US" dirty="0" smtClean="0"/>
              <a:t>: The </a:t>
            </a:r>
            <a:r>
              <a:rPr lang="en-US" dirty="0" err="1" smtClean="0"/>
              <a:t>Fairtrade</a:t>
            </a:r>
            <a:r>
              <a:rPr lang="en-US" dirty="0" smtClean="0"/>
              <a:t> Standard for a product is set by the not-for-profit </a:t>
            </a:r>
            <a:r>
              <a:rPr lang="en-US" dirty="0" err="1" smtClean="0"/>
              <a:t>Fairtrade</a:t>
            </a:r>
            <a:r>
              <a:rPr lang="en-US" dirty="0" smtClean="0"/>
              <a:t> </a:t>
            </a:r>
            <a:r>
              <a:rPr lang="en-US" dirty="0" err="1" smtClean="0"/>
              <a:t>Labelling</a:t>
            </a:r>
            <a:r>
              <a:rPr lang="en-US" dirty="0" smtClean="0"/>
              <a:t> Organizations International (FLO). FLO is progressively developing FT standards for more and more products coming from developing countries.</a:t>
            </a:r>
          </a:p>
          <a:p>
            <a:pPr marL="0" marR="0" indent="0" algn="l" defTabSz="914400" rtl="0" eaLnBrk="1" fontAlgn="auto" latinLnBrk="0" hangingPunct="1">
              <a:lnSpc>
                <a:spcPct val="100000"/>
              </a:lnSpc>
              <a:spcBef>
                <a:spcPts val="0"/>
              </a:spcBef>
              <a:spcAft>
                <a:spcPts val="0"/>
              </a:spcAft>
              <a:buClrTx/>
              <a:buSzTx/>
              <a:buFontTx/>
              <a:buNone/>
              <a:tabLst/>
              <a:defRPr/>
            </a:pPr>
            <a:endParaRPr lang="fr-CH"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smtClean="0"/>
              <a:t>Fairtrade</a:t>
            </a:r>
            <a:r>
              <a:rPr lang="en-US" i="1" dirty="0" smtClean="0"/>
              <a:t> Minimum Price</a:t>
            </a:r>
            <a:r>
              <a:rPr lang="en-US" dirty="0" smtClean="0"/>
              <a:t>: </a:t>
            </a:r>
            <a:r>
              <a:rPr lang="en-US" dirty="0" err="1" smtClean="0"/>
              <a:t>Fairtrade</a:t>
            </a:r>
            <a:r>
              <a:rPr lang="en-US" dirty="0" smtClean="0"/>
              <a:t> says that producers should get a minimum price for their product which should cover </a:t>
            </a:r>
            <a:r>
              <a:rPr lang="en-US" dirty="0" err="1" smtClean="0"/>
              <a:t>alltheir</a:t>
            </a:r>
            <a:r>
              <a:rPr lang="en-US" dirty="0" smtClean="0"/>
              <a:t> costs of production.</a:t>
            </a:r>
          </a:p>
          <a:p>
            <a:pPr marL="0" marR="0" indent="0" algn="l" defTabSz="914400" rtl="0" eaLnBrk="1" fontAlgn="auto" latinLnBrk="0" hangingPunct="1">
              <a:lnSpc>
                <a:spcPct val="100000"/>
              </a:lnSpc>
              <a:spcBef>
                <a:spcPts val="0"/>
              </a:spcBef>
              <a:spcAft>
                <a:spcPts val="0"/>
              </a:spcAft>
              <a:buClrTx/>
              <a:buSzTx/>
              <a:buFontTx/>
              <a:buNone/>
              <a:tabLst/>
              <a:defRPr/>
            </a:pPr>
            <a:endParaRPr lang="fr-CH"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Labels</a:t>
            </a:r>
            <a:r>
              <a:rPr lang="en-US" dirty="0" smtClean="0"/>
              <a:t>: A certification label is a label or symbol indicating that compliance with standards has been verified.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lvl="0"/>
            <a:endParaRPr lang="fr-CH" dirty="0" smtClean="0">
              <a:sym typeface="Wingdings" pitchFamily="2" charset="2"/>
            </a:endParaRPr>
          </a:p>
          <a:p>
            <a:pPr lvl="0"/>
            <a:r>
              <a:rPr lang="fr-CH" dirty="0" smtClean="0">
                <a:sym typeface="Wingdings" pitchFamily="2" charset="2"/>
              </a:rPr>
              <a:t></a:t>
            </a:r>
            <a:r>
              <a:rPr lang="en-US" sz="1200" i="1" kern="1200" dirty="0" smtClean="0">
                <a:solidFill>
                  <a:schemeClr val="tx1"/>
                </a:solidFill>
                <a:latin typeface="+mn-lt"/>
                <a:ea typeface="+mn-ea"/>
                <a:cs typeface="+mn-cs"/>
              </a:rPr>
              <a:t>The </a:t>
            </a:r>
            <a:r>
              <a:rPr lang="en-US" sz="1200" i="1" kern="1200" dirty="0" err="1" smtClean="0">
                <a:solidFill>
                  <a:schemeClr val="tx1"/>
                </a:solidFill>
                <a:latin typeface="+mn-lt"/>
                <a:ea typeface="+mn-ea"/>
                <a:cs typeface="+mn-cs"/>
              </a:rPr>
              <a:t>Fairtrade</a:t>
            </a:r>
            <a:r>
              <a:rPr lang="en-US" sz="1200" i="1" kern="1200" dirty="0" smtClean="0">
                <a:solidFill>
                  <a:schemeClr val="tx1"/>
                </a:solidFill>
                <a:latin typeface="+mn-lt"/>
                <a:ea typeface="+mn-ea"/>
                <a:cs typeface="+mn-cs"/>
              </a:rPr>
              <a:t> Certification Mark</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Shops and supermarkets like to sell fair trade products with a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Mark</a:t>
            </a:r>
          </a:p>
          <a:p>
            <a:r>
              <a:rPr lang="en-US" sz="1200" kern="1200" dirty="0" smtClean="0">
                <a:solidFill>
                  <a:schemeClr val="tx1"/>
                </a:solidFill>
                <a:latin typeface="+mn-lt"/>
                <a:ea typeface="+mn-ea"/>
                <a:cs typeface="+mn-cs"/>
              </a:rPr>
              <a:t>because it shows people who are buying them that the shop has paid a fair</a:t>
            </a:r>
          </a:p>
          <a:p>
            <a:r>
              <a:rPr lang="en-US" sz="1200" kern="1200" dirty="0" smtClean="0">
                <a:solidFill>
                  <a:schemeClr val="tx1"/>
                </a:solidFill>
                <a:latin typeface="+mn-lt"/>
                <a:ea typeface="+mn-ea"/>
                <a:cs typeface="+mn-cs"/>
              </a:rPr>
              <a:t>price for the product. It also shows that the shop is working with the people</a:t>
            </a:r>
          </a:p>
          <a:p>
            <a:r>
              <a:rPr lang="en-US" sz="1200" kern="1200" dirty="0" smtClean="0">
                <a:solidFill>
                  <a:schemeClr val="tx1"/>
                </a:solidFill>
                <a:latin typeface="+mn-lt"/>
                <a:ea typeface="+mn-ea"/>
                <a:cs typeface="+mn-cs"/>
              </a:rPr>
              <a:t>who made the product (the producer) in a fair way.</a:t>
            </a:r>
          </a:p>
          <a:p>
            <a:r>
              <a:rPr lang="en-US" sz="1200" kern="1200" dirty="0" smtClean="0">
                <a:solidFill>
                  <a:schemeClr val="tx1"/>
                </a:solidFill>
                <a:latin typeface="+mn-lt"/>
                <a:ea typeface="+mn-ea"/>
                <a:cs typeface="+mn-cs"/>
              </a:rPr>
              <a:t> </a:t>
            </a:r>
          </a:p>
          <a:p>
            <a:pPr lvl="0"/>
            <a:r>
              <a:rPr lang="en-US" sz="1200" i="1" kern="1200" dirty="0" err="1" smtClean="0">
                <a:solidFill>
                  <a:schemeClr val="tx1"/>
                </a:solidFill>
                <a:latin typeface="+mn-lt"/>
                <a:ea typeface="+mn-ea"/>
                <a:cs typeface="+mn-cs"/>
              </a:rPr>
              <a:t>Fairtrade</a:t>
            </a:r>
            <a:r>
              <a:rPr lang="en-US" sz="1200" i="1" kern="1200" dirty="0" smtClean="0">
                <a:solidFill>
                  <a:schemeClr val="tx1"/>
                </a:solidFill>
                <a:latin typeface="+mn-lt"/>
                <a:ea typeface="+mn-ea"/>
                <a:cs typeface="+mn-cs"/>
              </a:rPr>
              <a:t> Certification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producer </a:t>
            </a:r>
            <a:r>
              <a:rPr lang="en-US" sz="1200" kern="1200" dirty="0" err="1" smtClean="0">
                <a:solidFill>
                  <a:schemeClr val="tx1"/>
                </a:solidFill>
                <a:latin typeface="+mn-lt"/>
                <a:ea typeface="+mn-ea"/>
                <a:cs typeface="+mn-cs"/>
              </a:rPr>
              <a:t>organisation</a:t>
            </a:r>
            <a:r>
              <a:rPr lang="en-US" sz="1200" kern="1200" dirty="0" smtClean="0">
                <a:solidFill>
                  <a:schemeClr val="tx1"/>
                </a:solidFill>
                <a:latin typeface="+mn-lt"/>
                <a:ea typeface="+mn-ea"/>
                <a:cs typeface="+mn-cs"/>
              </a:rPr>
              <a:t> or plantation producing a product for which a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Standard</a:t>
            </a:r>
          </a:p>
          <a:p>
            <a:r>
              <a:rPr lang="en-US" sz="1200" kern="1200" dirty="0" smtClean="0">
                <a:solidFill>
                  <a:schemeClr val="tx1"/>
                </a:solidFill>
                <a:latin typeface="+mn-lt"/>
                <a:ea typeface="+mn-ea"/>
                <a:cs typeface="+mn-cs"/>
              </a:rPr>
              <a:t>exists, can apply for certification.</a:t>
            </a:r>
          </a:p>
          <a:p>
            <a:r>
              <a:rPr lang="en-US" sz="1200" kern="1200" dirty="0" smtClean="0">
                <a:solidFill>
                  <a:schemeClr val="tx1"/>
                </a:solidFill>
                <a:latin typeface="+mn-lt"/>
                <a:ea typeface="+mn-ea"/>
                <a:cs typeface="+mn-cs"/>
              </a:rPr>
              <a:t>The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Standards can be found on the website: www.fairtrade.net</a:t>
            </a:r>
          </a:p>
          <a:p>
            <a:r>
              <a:rPr lang="en-US" sz="1200" kern="1200" dirty="0" smtClean="0">
                <a:solidFill>
                  <a:schemeClr val="tx1"/>
                </a:solidFill>
                <a:latin typeface="+mn-lt"/>
                <a:ea typeface="+mn-ea"/>
                <a:cs typeface="+mn-cs"/>
              </a:rPr>
              <a:t>The certification is currently carried out by FLO-Cert GmbH.</a:t>
            </a:r>
          </a:p>
          <a:p>
            <a:r>
              <a:rPr lang="en-US" sz="1200" kern="1200" dirty="0" smtClean="0">
                <a:solidFill>
                  <a:schemeClr val="tx1"/>
                </a:solidFill>
                <a:latin typeface="+mn-lt"/>
                <a:ea typeface="+mn-ea"/>
                <a:cs typeface="+mn-cs"/>
              </a:rPr>
              <a:t>Once the application is accepted an accredited inspector will visit the applicant and conduct</a:t>
            </a:r>
          </a:p>
          <a:p>
            <a:r>
              <a:rPr lang="en-US" sz="1200" kern="1200" dirty="0" smtClean="0">
                <a:solidFill>
                  <a:schemeClr val="tx1"/>
                </a:solidFill>
                <a:latin typeface="+mn-lt"/>
                <a:ea typeface="+mn-ea"/>
                <a:cs typeface="+mn-cs"/>
              </a:rPr>
              <a:t>an initial inspection against the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Standards.</a:t>
            </a:r>
          </a:p>
          <a:p>
            <a:r>
              <a:rPr lang="en-US" sz="1200" kern="1200" dirty="0" smtClean="0">
                <a:solidFill>
                  <a:schemeClr val="tx1"/>
                </a:solidFill>
                <a:latin typeface="+mn-lt"/>
                <a:ea typeface="+mn-ea"/>
                <a:cs typeface="+mn-cs"/>
              </a:rPr>
              <a:t>Traders, such as exporters, importers, processors and manufacturers can become </a:t>
            </a:r>
            <a:r>
              <a:rPr lang="en-US" sz="1200" kern="1200" dirty="0" err="1" smtClean="0">
                <a:solidFill>
                  <a:schemeClr val="tx1"/>
                </a:solidFill>
                <a:latin typeface="+mn-lt"/>
                <a:ea typeface="+mn-ea"/>
                <a:cs typeface="+mn-cs"/>
              </a:rPr>
              <a:t>Fairtrade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registered. Traders are also inspected to assure that they pass on the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minimum</a:t>
            </a:r>
          </a:p>
          <a:p>
            <a:r>
              <a:rPr lang="en-US" sz="1200" kern="1200" dirty="0" smtClean="0">
                <a:solidFill>
                  <a:schemeClr val="tx1"/>
                </a:solidFill>
                <a:latin typeface="+mn-lt"/>
                <a:ea typeface="+mn-ea"/>
                <a:cs typeface="+mn-cs"/>
              </a:rPr>
              <a:t>price and premium and that the agreements made between the producer and trader are</a:t>
            </a:r>
          </a:p>
          <a:p>
            <a:r>
              <a:rPr lang="en-US" sz="1200" kern="1200" dirty="0" smtClean="0">
                <a:solidFill>
                  <a:schemeClr val="tx1"/>
                </a:solidFill>
                <a:latin typeface="+mn-lt"/>
                <a:ea typeface="+mn-ea"/>
                <a:cs typeface="+mn-cs"/>
              </a:rPr>
              <a:t>based on long term and stable relationships in which the rights and interests of both parties</a:t>
            </a:r>
          </a:p>
          <a:p>
            <a:r>
              <a:rPr lang="en-US" sz="1200" kern="1200" dirty="0" smtClean="0">
                <a:solidFill>
                  <a:schemeClr val="tx1"/>
                </a:solidFill>
                <a:latin typeface="+mn-lt"/>
                <a:ea typeface="+mn-ea"/>
                <a:cs typeface="+mn-cs"/>
              </a:rPr>
              <a:t>are mutually respected.</a:t>
            </a:r>
          </a:p>
          <a:p>
            <a:r>
              <a:rPr lang="en-US" sz="1200" kern="1200" dirty="0" smtClean="0">
                <a:solidFill>
                  <a:schemeClr val="tx1"/>
                </a:solidFill>
                <a:latin typeface="+mn-lt"/>
                <a:ea typeface="+mn-ea"/>
                <a:cs typeface="+mn-cs"/>
              </a:rPr>
              <a:t> </a:t>
            </a:r>
          </a:p>
          <a:p>
            <a:pPr lvl="0"/>
            <a:r>
              <a:rPr lang="en-US" sz="1200" i="1" kern="1200" dirty="0" err="1" smtClean="0">
                <a:solidFill>
                  <a:schemeClr val="tx1"/>
                </a:solidFill>
                <a:latin typeface="+mn-lt"/>
                <a:ea typeface="+mn-ea"/>
                <a:cs typeface="+mn-cs"/>
              </a:rPr>
              <a:t>Fairtrade</a:t>
            </a:r>
            <a:r>
              <a:rPr lang="en-US" sz="1200" i="1" kern="1200" dirty="0" smtClean="0">
                <a:solidFill>
                  <a:schemeClr val="tx1"/>
                </a:solidFill>
                <a:latin typeface="+mn-lt"/>
                <a:ea typeface="+mn-ea"/>
                <a:cs typeface="+mn-cs"/>
              </a:rPr>
              <a:t> Standards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Standard for a product is set by the not-for-profit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Labelling</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Organizations International (FLO). FLO is progressively developing FT standards for more</a:t>
            </a:r>
          </a:p>
          <a:p>
            <a:r>
              <a:rPr lang="en-US" sz="1200" kern="1200" dirty="0" smtClean="0">
                <a:solidFill>
                  <a:schemeClr val="tx1"/>
                </a:solidFill>
                <a:latin typeface="+mn-lt"/>
                <a:ea typeface="+mn-ea"/>
                <a:cs typeface="+mn-cs"/>
              </a:rPr>
              <a:t>and more products coming from developing countries.</a:t>
            </a:r>
          </a:p>
          <a:p>
            <a:r>
              <a:rPr lang="en-US" sz="1200" kern="1200" dirty="0" smtClean="0">
                <a:solidFill>
                  <a:schemeClr val="tx1"/>
                </a:solidFill>
                <a:latin typeface="+mn-lt"/>
                <a:ea typeface="+mn-ea"/>
                <a:cs typeface="+mn-cs"/>
              </a:rPr>
              <a:t>The Standard is set after discussion with many different sorts of people who are involved in</a:t>
            </a:r>
          </a:p>
          <a:p>
            <a:r>
              <a:rPr lang="en-US" sz="1200" kern="1200" dirty="0" smtClean="0">
                <a:solidFill>
                  <a:schemeClr val="tx1"/>
                </a:solidFill>
                <a:latin typeface="+mn-lt"/>
                <a:ea typeface="+mn-ea"/>
                <a:cs typeface="+mn-cs"/>
              </a:rPr>
              <a:t>the production and trading of that product, including the producers and traders as well as</a:t>
            </a:r>
          </a:p>
          <a:p>
            <a:r>
              <a:rPr lang="en-US" sz="1200" kern="1200" dirty="0" smtClean="0">
                <a:solidFill>
                  <a:schemeClr val="tx1"/>
                </a:solidFill>
                <a:latin typeface="+mn-lt"/>
                <a:ea typeface="+mn-ea"/>
                <a:cs typeface="+mn-cs"/>
              </a:rPr>
              <a:t>national </a:t>
            </a:r>
            <a:r>
              <a:rPr lang="en-US" sz="1200" kern="1200" dirty="0" err="1" smtClean="0">
                <a:solidFill>
                  <a:schemeClr val="tx1"/>
                </a:solidFill>
                <a:latin typeface="+mn-lt"/>
                <a:ea typeface="+mn-ea"/>
                <a:cs typeface="+mn-cs"/>
              </a:rPr>
              <a:t>labelling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organisations</a:t>
            </a:r>
            <a:r>
              <a:rPr lang="en-US" sz="1200" kern="1200" dirty="0" smtClean="0">
                <a:solidFill>
                  <a:schemeClr val="tx1"/>
                </a:solidFill>
                <a:latin typeface="+mn-lt"/>
                <a:ea typeface="+mn-ea"/>
                <a:cs typeface="+mn-cs"/>
              </a:rPr>
              <a:t> and external experts.</a:t>
            </a:r>
          </a:p>
          <a:p>
            <a:r>
              <a:rPr lang="en-US" sz="1200" kern="1200" dirty="0" smtClean="0">
                <a:solidFill>
                  <a:schemeClr val="tx1"/>
                </a:solidFill>
                <a:latin typeface="+mn-lt"/>
                <a:ea typeface="+mn-ea"/>
                <a:cs typeface="+mn-cs"/>
              </a:rPr>
              <a:t>If there is a set of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standards for a product category then it will include the generic</a:t>
            </a:r>
          </a:p>
          <a:p>
            <a:r>
              <a:rPr lang="en-US" sz="1200" kern="1200" dirty="0" smtClean="0">
                <a:solidFill>
                  <a:schemeClr val="tx1"/>
                </a:solidFill>
                <a:latin typeface="+mn-lt"/>
                <a:ea typeface="+mn-ea"/>
                <a:cs typeface="+mn-cs"/>
              </a:rPr>
              <a:t>standard (section A) as well as product specifications, if available (section B) and product</a:t>
            </a:r>
          </a:p>
          <a:p>
            <a:r>
              <a:rPr lang="en-US" sz="1200" kern="1200" dirty="0" smtClean="0">
                <a:solidFill>
                  <a:schemeClr val="tx1"/>
                </a:solidFill>
                <a:latin typeface="+mn-lt"/>
                <a:ea typeface="+mn-ea"/>
                <a:cs typeface="+mn-cs"/>
              </a:rPr>
              <a:t>specific trade standards (section C).</a:t>
            </a:r>
          </a:p>
          <a:p>
            <a:r>
              <a:rPr lang="en-US" sz="1200" kern="1200" dirty="0" smtClean="0">
                <a:solidFill>
                  <a:schemeClr val="tx1"/>
                </a:solidFill>
                <a:latin typeface="+mn-lt"/>
                <a:ea typeface="+mn-ea"/>
                <a:cs typeface="+mn-cs"/>
              </a:rPr>
              <a:t>There are different generic standards depending on whether the producer are small farmers’</a:t>
            </a:r>
          </a:p>
          <a:p>
            <a:r>
              <a:rPr lang="en-US" sz="1200" kern="1200" dirty="0" err="1" smtClean="0">
                <a:solidFill>
                  <a:schemeClr val="tx1"/>
                </a:solidFill>
                <a:latin typeface="+mn-lt"/>
                <a:ea typeface="+mn-ea"/>
                <a:cs typeface="+mn-cs"/>
              </a:rPr>
              <a:t>organisation</a:t>
            </a:r>
            <a:r>
              <a:rPr lang="en-US" sz="1200" kern="1200" dirty="0" smtClean="0">
                <a:solidFill>
                  <a:schemeClr val="tx1"/>
                </a:solidFill>
                <a:latin typeface="+mn-lt"/>
                <a:ea typeface="+mn-ea"/>
                <a:cs typeface="+mn-cs"/>
              </a:rPr>
              <a:t> or are in a hired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situation.</a:t>
            </a:r>
          </a:p>
          <a:p>
            <a:r>
              <a:rPr lang="en-US" sz="1200" kern="1200" dirty="0" smtClean="0">
                <a:solidFill>
                  <a:schemeClr val="tx1"/>
                </a:solidFill>
                <a:latin typeface="+mn-lt"/>
                <a:ea typeface="+mn-ea"/>
                <a:cs typeface="+mn-cs"/>
              </a:rPr>
              <a:t>A ‘small farmers’ </a:t>
            </a:r>
            <a:r>
              <a:rPr lang="en-US" sz="1200" kern="1200" dirty="0" err="1" smtClean="0">
                <a:solidFill>
                  <a:schemeClr val="tx1"/>
                </a:solidFill>
                <a:latin typeface="+mn-lt"/>
                <a:ea typeface="+mn-ea"/>
                <a:cs typeface="+mn-cs"/>
              </a:rPr>
              <a:t>organisation</a:t>
            </a:r>
            <a:r>
              <a:rPr lang="en-US" sz="1200" kern="1200" dirty="0" smtClean="0">
                <a:solidFill>
                  <a:schemeClr val="tx1"/>
                </a:solidFill>
                <a:latin typeface="+mn-lt"/>
                <a:ea typeface="+mn-ea"/>
                <a:cs typeface="+mn-cs"/>
              </a:rPr>
              <a:t>’ is made up of a group of individual small farmers or producers</a:t>
            </a:r>
          </a:p>
          <a:p>
            <a:r>
              <a:rPr lang="en-US" sz="1200" kern="1200" dirty="0" smtClean="0">
                <a:solidFill>
                  <a:schemeClr val="tx1"/>
                </a:solidFill>
                <a:latin typeface="+mn-lt"/>
                <a:ea typeface="+mn-ea"/>
                <a:cs typeface="+mn-cs"/>
              </a:rPr>
              <a:t>of a product who mainly depend on their own or their families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though they might employ some seasonal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Hired workers, usually on estates or in factories, often face</a:t>
            </a:r>
          </a:p>
          <a:p>
            <a:r>
              <a:rPr lang="en-US" sz="1200" kern="1200" dirty="0" smtClean="0">
                <a:solidFill>
                  <a:schemeClr val="tx1"/>
                </a:solidFill>
                <a:latin typeface="+mn-lt"/>
                <a:ea typeface="+mn-ea"/>
                <a:cs typeface="+mn-cs"/>
              </a:rPr>
              <a:t>different situations and that is why there are different standards.</a:t>
            </a:r>
          </a:p>
          <a:p>
            <a:r>
              <a:rPr lang="en-US" sz="1200" kern="1200" dirty="0" smtClean="0">
                <a:solidFill>
                  <a:schemeClr val="tx1"/>
                </a:solidFill>
                <a:latin typeface="+mn-lt"/>
                <a:ea typeface="+mn-ea"/>
                <a:cs typeface="+mn-cs"/>
              </a:rPr>
              <a:t> </a:t>
            </a:r>
          </a:p>
          <a:p>
            <a:pPr lvl="0"/>
            <a:r>
              <a:rPr lang="en-US" sz="1200" i="1" kern="1200" dirty="0" err="1" smtClean="0">
                <a:solidFill>
                  <a:schemeClr val="tx1"/>
                </a:solidFill>
                <a:latin typeface="+mn-lt"/>
                <a:ea typeface="+mn-ea"/>
                <a:cs typeface="+mn-cs"/>
              </a:rPr>
              <a:t>Fairtrade</a:t>
            </a:r>
            <a:r>
              <a:rPr lang="en-US" sz="1200" i="1" kern="1200" dirty="0" smtClean="0">
                <a:solidFill>
                  <a:schemeClr val="tx1"/>
                </a:solidFill>
                <a:latin typeface="+mn-lt"/>
                <a:ea typeface="+mn-ea"/>
                <a:cs typeface="+mn-cs"/>
              </a:rPr>
              <a:t> Minimum Price</a:t>
            </a:r>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says that producers should get a minimum price for their product which should cover </a:t>
            </a:r>
            <a:r>
              <a:rPr lang="en-US" sz="1200" kern="1200" dirty="0" err="1" smtClean="0">
                <a:solidFill>
                  <a:schemeClr val="tx1"/>
                </a:solidFill>
                <a:latin typeface="+mn-lt"/>
                <a:ea typeface="+mn-ea"/>
                <a:cs typeface="+mn-cs"/>
              </a:rPr>
              <a:t>alltheir</a:t>
            </a:r>
            <a:r>
              <a:rPr lang="en-US" sz="1200" kern="1200" dirty="0" smtClean="0">
                <a:solidFill>
                  <a:schemeClr val="tx1"/>
                </a:solidFill>
                <a:latin typeface="+mn-lt"/>
                <a:ea typeface="+mn-ea"/>
                <a:cs typeface="+mn-cs"/>
              </a:rPr>
              <a:t> costs of production.</a:t>
            </a:r>
          </a:p>
          <a:p>
            <a:r>
              <a:rPr lang="en-US" sz="1200" kern="1200" dirty="0" smtClean="0">
                <a:solidFill>
                  <a:schemeClr val="tx1"/>
                </a:solidFill>
                <a:latin typeface="+mn-lt"/>
                <a:ea typeface="+mn-ea"/>
                <a:cs typeface="+mn-cs"/>
              </a:rPr>
              <a:t>This price is set by the international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Labelling</a:t>
            </a:r>
            <a:r>
              <a:rPr lang="en-US" sz="1200" kern="1200" dirty="0" smtClean="0">
                <a:solidFill>
                  <a:schemeClr val="tx1"/>
                </a:solidFill>
                <a:latin typeface="+mn-lt"/>
                <a:ea typeface="+mn-ea"/>
                <a:cs typeface="+mn-cs"/>
              </a:rPr>
              <a:t> Organizations International (FLO) and can be found on the FLO website. www.fairtrade.net To decide on the price, FLO, through its</a:t>
            </a:r>
          </a:p>
          <a:p>
            <a:r>
              <a:rPr lang="en-US" sz="1200" kern="1200" dirty="0" smtClean="0">
                <a:solidFill>
                  <a:schemeClr val="tx1"/>
                </a:solidFill>
                <a:latin typeface="+mn-lt"/>
                <a:ea typeface="+mn-ea"/>
                <a:cs typeface="+mn-cs"/>
              </a:rPr>
              <a:t>Standards Unit, talk with lots of people who are involved in different ways in the production and trading of the product, including people like you. The price will be set when the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product is first launched and will be updated when necessary.</a:t>
            </a:r>
          </a:p>
          <a:p>
            <a:r>
              <a:rPr lang="en-US" sz="1200" kern="1200" dirty="0" smtClean="0">
                <a:solidFill>
                  <a:schemeClr val="tx1"/>
                </a:solidFill>
                <a:latin typeface="+mn-lt"/>
                <a:ea typeface="+mn-ea"/>
                <a:cs typeface="+mn-cs"/>
              </a:rPr>
              <a:t>The price producers get should pay for the work and all the other costs they and their organization have in growing and producing this product efficiently.</a:t>
            </a:r>
          </a:p>
          <a:p>
            <a:r>
              <a:rPr lang="en-US" sz="1200" kern="1200" dirty="0" smtClean="0">
                <a:solidFill>
                  <a:schemeClr val="tx1"/>
                </a:solidFill>
                <a:latin typeface="+mn-lt"/>
                <a:ea typeface="+mn-ea"/>
                <a:cs typeface="+mn-cs"/>
              </a:rPr>
              <a:t>Under </a:t>
            </a:r>
            <a:r>
              <a:rPr lang="en-US" sz="1200" kern="1200" dirty="0" err="1" smtClean="0">
                <a:solidFill>
                  <a:schemeClr val="tx1"/>
                </a:solidFill>
                <a:latin typeface="+mn-lt"/>
                <a:ea typeface="+mn-ea"/>
                <a:cs typeface="+mn-cs"/>
              </a:rPr>
              <a:t>Fairtrade</a:t>
            </a:r>
            <a:r>
              <a:rPr lang="en-US" sz="1200" kern="1200" dirty="0" smtClean="0">
                <a:solidFill>
                  <a:schemeClr val="tx1"/>
                </a:solidFill>
                <a:latin typeface="+mn-lt"/>
                <a:ea typeface="+mn-ea"/>
                <a:cs typeface="+mn-cs"/>
              </a:rPr>
              <a:t> conditions, producers must make sure that the trader who buys the product from them pays at least that minimum price.</a:t>
            </a:r>
          </a:p>
          <a:p>
            <a:r>
              <a:rPr lang="en-US" sz="1200" kern="1200" dirty="0" smtClean="0">
                <a:solidFill>
                  <a:schemeClr val="tx1"/>
                </a:solidFill>
                <a:latin typeface="+mn-lt"/>
                <a:ea typeface="+mn-ea"/>
                <a:cs typeface="+mn-cs"/>
              </a:rPr>
              <a:t>The minimum price may be different for the same product in different countries, because the costs may be different too.</a:t>
            </a:r>
          </a:p>
          <a:p>
            <a:r>
              <a:rPr lang="en-US" sz="1200" kern="1200" dirty="0" smtClean="0">
                <a:solidFill>
                  <a:schemeClr val="tx1"/>
                </a:solidFill>
                <a:latin typeface="+mn-lt"/>
                <a:ea typeface="+mn-ea"/>
                <a:cs typeface="+mn-cs"/>
              </a:rPr>
              <a:t>Producers should actively discuss and try to negotiate with the person who wants to buy their produce to pay a price which is higher than the minimum price. </a:t>
            </a:r>
          </a:p>
          <a:p>
            <a:r>
              <a:rPr lang="en-U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BD3E0AF-9D6F-4FDA-9986-566ED1F854F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buFont typeface="Arial" pitchFamily="34" charset="0"/>
              <a:buChar char="•"/>
            </a:pPr>
            <a:r>
              <a:rPr lang="en-GB" dirty="0" smtClean="0"/>
              <a:t>A procedure by which a third party gives written assurance that a product, process or service is in conformity with certain standards</a:t>
            </a:r>
          </a:p>
          <a:p>
            <a:pPr>
              <a:buFont typeface="Arial" pitchFamily="34" charset="0"/>
              <a:buNone/>
            </a:pPr>
            <a:endParaRPr lang="en-GB"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Demonstrates to the buyer that the supplier complies with certain standards, which might be more convincing than if the supplier itself provided the assurance.</a:t>
            </a:r>
          </a:p>
          <a:p>
            <a:pPr>
              <a:buFont typeface="Arial" pitchFamily="34" charset="0"/>
              <a:buChar char="•"/>
            </a:pPr>
            <a:endParaRPr lang="fr-CH" dirty="0" smtClean="0"/>
          </a:p>
          <a:p>
            <a:r>
              <a:rPr lang="fr-CH" dirty="0" smtClean="0">
                <a:sym typeface="Wingdings" pitchFamily="2" charset="2"/>
              </a:rPr>
              <a:t></a:t>
            </a:r>
            <a:r>
              <a:rPr lang="en-GB" sz="1200" kern="1200" dirty="0" smtClean="0">
                <a:solidFill>
                  <a:schemeClr val="tx1"/>
                </a:solidFill>
                <a:latin typeface="+mn-lt"/>
                <a:ea typeface="+mn-ea"/>
                <a:cs typeface="+mn-cs"/>
              </a:rPr>
              <a:t>Certification is a procedure by which a third party gives written assurance that a product, process or service is in conformity with certain standards.</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Certification can be seen as a form of communication along the supply chain. The certificate demonstrates to the buyer that the supplier complies with certain standards, which might be more convincing than if the supplier itself provided the assurance.</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organization performing the certification is called a certification body or certifier. The certification body might do the actual inspection, or contract the inspection out to an inspector or inspection body. The certification decision, i.e. the granting of the written assurance or “certificate”, is based on the inspection report, possibly complemented by other information sources.</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Certification is always done by a third party. The verification is done and the assurance is provided by a party without direct interest in the economic relationship between the supplier and buyer. An internal control is a first-party verification. When a buyer verifies if the supplier adheres to a standard, it is a second-party verification.</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It is important to note that third-party verification does not automatically guarantee impartiality or absence of conflicts of interest. First, the standard-setting can be done by any party.</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producer (first party) can set the standard, in which case the producers’ interests are likely to be reflected in the standard. Also the buyer (second party) can set the standard, in which case business interests will be reflected in the standard. Second, if the standard-setting and certification body are one and the same body, this can also cause conflicts of interest. The standard-setting body would like to see high implementation rates of its standard, or have a bias against certain types of producers for ideological reasons, which can influence certification decisions. Third, a conflict of interest might arise depending on who pays for the certification costs. Commercial certification bodies face competition from other bodies and they might lose clients if they are too strict.</a:t>
            </a:r>
            <a:endParaRPr lang="en-US" sz="1200" kern="1200" dirty="0" smtClean="0">
              <a:solidFill>
                <a:schemeClr val="tx1"/>
              </a:solidFill>
              <a:latin typeface="+mn-lt"/>
              <a:ea typeface="+mn-ea"/>
              <a:cs typeface="+mn-cs"/>
            </a:endParaRP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1BD3E0AF-9D6F-4FDA-9986-566ED1F854F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Ultimate goal: connect consumers and producers via a label which promotes fairer trading conditions, through which producers who are disadvantaged by conventional trade can combat poverty, strengthen their position and take more control over their lives.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 certification label is a label or symbol indicating that compliance with standards has been verified.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CH"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Where certification bodies certify against their own specific standards, the label can be owned by the certification body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CH"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While the certificate is a form of communication between seller and buyer, the label is a form of communication with the end consumer.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r>
              <a:rPr lang="fr-CH" dirty="0" smtClean="0">
                <a:sym typeface="Wingdings" pitchFamily="2" charset="2"/>
              </a:rPr>
              <a:t> </a:t>
            </a:r>
            <a:r>
              <a:rPr lang="en-US" sz="1200" kern="1200" dirty="0" smtClean="0">
                <a:solidFill>
                  <a:schemeClr val="tx1"/>
                </a:solidFill>
                <a:latin typeface="+mn-lt"/>
                <a:ea typeface="+mn-ea"/>
                <a:cs typeface="+mn-cs"/>
              </a:rPr>
              <a:t>A certification label is a label or symbol indicating that compliance with standards has been verified. Use of the label is usually controlled by the standard-setting body. Where certification bodies certify against their own specific standards, the label can be owned by the certification body.</a:t>
            </a:r>
          </a:p>
          <a:p>
            <a:r>
              <a:rPr lang="en-US" sz="1200" kern="1200" dirty="0" smtClean="0">
                <a:solidFill>
                  <a:schemeClr val="tx1"/>
                </a:solidFill>
                <a:latin typeface="+mn-lt"/>
                <a:ea typeface="+mn-ea"/>
                <a:cs typeface="+mn-cs"/>
              </a:rPr>
              <a:t>While the certificate is a form of communication between seller and buyer, the label is a form of communication with the end consumer. For this communication to be effective, the label must be meaningful. For the Consumers’ Union in the United States of America, a meaningful label is not only backed up by a good certification system without conflicts of interest, but the system must also be transparent, information on the content and the organization behind the label must be accessible and there should be opportunities for public comment. The Consumers’ Union also advocates that the meaning of the label must be consistent across the range of products that carry that label.</a:t>
            </a:r>
          </a:p>
          <a:p>
            <a:pPr lvl="0"/>
            <a:r>
              <a:rPr lang="en-U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BD3E0AF-9D6F-4FDA-9986-566ED1F854F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There is a difference in the power-balance; small-scale fishers and their organizations are often facing big retailing chains, which are not necessarily interested in small fisheries as they demand consistent supplies.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Retailers have a tendency to pass on the costs involved to the fisher. In this context, it was questioned whether it was actually the certification that was the problem, or the power of the retailers. Fair-trade labels were perceived by some as less retailer-driven.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CH"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Certification can be perceived as an additional burden as there are many other checklists to comply with, in terms of food safety for example, and that as a result, a product which is produced according to ecologically sustainable methods may fail on the export market because of food safety regulations.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CH"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Certification could be confusing for SSF as there are so many labels, and also that </a:t>
            </a:r>
            <a:r>
              <a:rPr lang="en-GB" dirty="0" smtClean="0"/>
              <a:t>labelling</a:t>
            </a:r>
            <a:r>
              <a:rPr lang="en-US" dirty="0" smtClean="0"/>
              <a:t> schemes exclude those not participating from the market.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CH"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There are so many fisheries and people involved in SSF and that the cost of assessing them all would not be met with adequate financing.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BD3E0AF-9D6F-4FDA-9986-566ED1F854F9}"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There is a big gap between the international market and many small-scale fisheries information flow is a critical component particularly relating to market demand and access to market chains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It is important to be well organized if benefits are to be gained from labelling or certification initiatives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In some circumstances there are market advantages to be </a:t>
            </a:r>
            <a:r>
              <a:rPr lang="en-GB" dirty="0" smtClean="0"/>
              <a:t>gained, </a:t>
            </a:r>
            <a:r>
              <a:rPr lang="en-GB" dirty="0" smtClean="0"/>
              <a:t>there are also resource sustainability advantages to be had </a:t>
            </a:r>
            <a:r>
              <a:rPr lang="en-GB" dirty="0" smtClean="0"/>
              <a:t>an </a:t>
            </a:r>
            <a:r>
              <a:rPr lang="en-GB" dirty="0" smtClean="0"/>
              <a:t>environmental type label will focus heavily on resource sustainability</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H" dirty="0" smtClean="0"/>
          </a:p>
          <a:p>
            <a:endParaRPr lang="en-US" dirty="0"/>
          </a:p>
        </p:txBody>
      </p:sp>
      <p:sp>
        <p:nvSpPr>
          <p:cNvPr id="4" name="Slide Number Placeholder 3"/>
          <p:cNvSpPr>
            <a:spLocks noGrp="1"/>
          </p:cNvSpPr>
          <p:nvPr>
            <p:ph type="sldNum" sz="quarter" idx="10"/>
          </p:nvPr>
        </p:nvSpPr>
        <p:spPr/>
        <p:txBody>
          <a:bodyPr/>
          <a:lstStyle/>
          <a:p>
            <a:fld id="{1BD3E0AF-9D6F-4FDA-9986-566ED1F854F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1500" y="2143116"/>
            <a:ext cx="7772400" cy="1470025"/>
          </a:xfrm>
          <a:prstGeom prst="rect">
            <a:avLst/>
          </a:prstGeom>
        </p:spPr>
        <p:txBody>
          <a:bodyPr anchor="b"/>
          <a:lstStyle>
            <a:lvl1pPr>
              <a:defRPr sz="3600">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71500" y="3571876"/>
            <a:ext cx="7700962" cy="857256"/>
          </a:xfrm>
        </p:spPr>
        <p:txBody>
          <a:bodyPr>
            <a:normAutofit/>
          </a:bodyPr>
          <a:lstStyle>
            <a:lvl1pPr marL="0" indent="0" algn="l">
              <a:buNone/>
              <a:defRPr sz="2400">
                <a:solidFill>
                  <a:schemeClr val="accent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2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158" y="500042"/>
            <a:ext cx="8229600" cy="552471"/>
          </a:xfrm>
          <a:prstGeom prst="rect">
            <a:avLst/>
          </a:prstGeom>
        </p:spPr>
        <p:txBody>
          <a:bodyPr/>
          <a:lstStyle>
            <a:lvl1pPr>
              <a:defRPr>
                <a:solidFill>
                  <a:schemeClr val="accent4"/>
                </a:solidFill>
                <a:latin typeface="Arial" pitchFamily="34" charset="0"/>
                <a:cs typeface="Arial" pitchFamily="34" charset="0"/>
              </a:defRPr>
            </a:lvl1pPr>
          </a:lstStyle>
          <a:p>
            <a:r>
              <a:rPr lang="en-US" dirty="0" smtClean="0"/>
              <a:t>New section title</a:t>
            </a:r>
            <a:endParaRPr lang="en-US" dirty="0"/>
          </a:p>
        </p:txBody>
      </p:sp>
      <p:sp>
        <p:nvSpPr>
          <p:cNvPr id="3" name="Content Placeholder 2"/>
          <p:cNvSpPr>
            <a:spLocks noGrp="1"/>
          </p:cNvSpPr>
          <p:nvPr>
            <p:ph idx="1"/>
          </p:nvPr>
        </p:nvSpPr>
        <p:spPr>
          <a:xfrm>
            <a:off x="357158" y="1628775"/>
            <a:ext cx="6807230" cy="4014803"/>
          </a:xfrm>
        </p:spPr>
        <p:txBody>
          <a:bodyPr>
            <a:normAutofit/>
          </a:bodyPr>
          <a:lstStyle>
            <a:lvl1pPr marL="174625" indent="-174625">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p>
            <a:fld id="{0331944A-CC5D-47AD-997D-F8C50A53EC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331944A-CC5D-47AD-997D-F8C50A53EC15}" type="slidenum">
              <a:rPr lang="en-US" smtClean="0"/>
              <a:pPr/>
              <a:t>‹#›</a:t>
            </a:fld>
            <a:endParaRPr lang="en-US"/>
          </a:p>
        </p:txBody>
      </p:sp>
      <p:sp>
        <p:nvSpPr>
          <p:cNvPr id="4" name="Rectangle 2"/>
          <p:cNvSpPr txBox="1">
            <a:spLocks noChangeArrowheads="1"/>
          </p:cNvSpPr>
          <p:nvPr/>
        </p:nvSpPr>
        <p:spPr bwMode="auto">
          <a:xfrm>
            <a:off x="307975" y="1449388"/>
            <a:ext cx="7127875" cy="1470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3600">
                <a:solidFill>
                  <a:schemeClr val="accent3"/>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600" b="0" i="0" u="none" strike="noStrike" kern="1200" cap="none" spc="0" normalizeH="0" baseline="0" noProof="0" dirty="0" smtClean="0">
                <a:ln>
                  <a:noFill/>
                </a:ln>
                <a:solidFill>
                  <a:schemeClr val="accent5"/>
                </a:solidFill>
                <a:effectLst/>
                <a:uLnTx/>
                <a:uFillTx/>
                <a:latin typeface="Arial" pitchFamily="34" charset="0"/>
                <a:ea typeface="+mj-ea"/>
                <a:cs typeface="Arial" pitchFamily="34" charset="0"/>
              </a:rPr>
              <a:t>New section title</a:t>
            </a:r>
            <a:endParaRPr kumimoji="0" lang="en-AU" sz="3600" b="0" i="0" u="none" strike="noStrike" kern="1200" cap="none" spc="0" normalizeH="0" baseline="0" noProof="0" dirty="0">
              <a:ln>
                <a:noFill/>
              </a:ln>
              <a:solidFill>
                <a:schemeClr val="accent5"/>
              </a:solidFill>
              <a:effectLst/>
              <a:uLnTx/>
              <a:uFillTx/>
              <a:latin typeface="Arial" pitchFamily="34" charset="0"/>
              <a:ea typeface="+mj-ea"/>
              <a:cs typeface="Arial" pitchFamily="34" charset="0"/>
            </a:endParaRPr>
          </a:p>
        </p:txBody>
      </p:sp>
      <p:sp>
        <p:nvSpPr>
          <p:cNvPr id="5" name="Rectangle 3"/>
          <p:cNvSpPr>
            <a:spLocks noGrp="1" noChangeArrowheads="1"/>
          </p:cNvSpPr>
          <p:nvPr>
            <p:ph type="subTitle" idx="1" hasCustomPrompt="1"/>
          </p:nvPr>
        </p:nvSpPr>
        <p:spPr>
          <a:xfrm>
            <a:off x="348316" y="2919413"/>
            <a:ext cx="6853238" cy="738187"/>
          </a:xfrm>
        </p:spPr>
        <p:txBody>
          <a:bodyPr/>
          <a:lstStyle>
            <a:lvl1pPr>
              <a:buNone/>
              <a:defRPr sz="2400"/>
            </a:lvl1pPr>
          </a:lstStyle>
          <a:p>
            <a:r>
              <a:rPr lang="en-AU" dirty="0" smtClean="0"/>
              <a:t>Sub-heading title</a:t>
            </a:r>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3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158" y="500042"/>
            <a:ext cx="8229600" cy="552471"/>
          </a:xfrm>
          <a:prstGeom prst="rect">
            <a:avLst/>
          </a:prstGeom>
        </p:spPr>
        <p:txBody>
          <a:bodyPr/>
          <a:lstStyle>
            <a:lvl1pPr>
              <a:defRPr>
                <a:solidFill>
                  <a:schemeClr val="accent5"/>
                </a:solidFill>
                <a:latin typeface="Arial" pitchFamily="34" charset="0"/>
                <a:cs typeface="Arial" pitchFamily="34" charset="0"/>
              </a:defRPr>
            </a:lvl1pPr>
          </a:lstStyle>
          <a:p>
            <a:r>
              <a:rPr lang="en-US" dirty="0" smtClean="0"/>
              <a:t>New section title</a:t>
            </a:r>
            <a:endParaRPr lang="en-US" dirty="0"/>
          </a:p>
        </p:txBody>
      </p:sp>
      <p:sp>
        <p:nvSpPr>
          <p:cNvPr id="3" name="Content Placeholder 2"/>
          <p:cNvSpPr>
            <a:spLocks noGrp="1"/>
          </p:cNvSpPr>
          <p:nvPr>
            <p:ph idx="1"/>
          </p:nvPr>
        </p:nvSpPr>
        <p:spPr>
          <a:xfrm>
            <a:off x="357158" y="1628775"/>
            <a:ext cx="6807230" cy="4014803"/>
          </a:xfrm>
        </p:spPr>
        <p:txBody>
          <a:bodyPr>
            <a:normAutofit/>
          </a:bodyPr>
          <a:lstStyle>
            <a:lvl1pPr marL="174625" indent="-174625">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p>
            <a:fld id="{0331944A-CC5D-47AD-997D-F8C50A53EC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552471"/>
          </a:xfrm>
          <a:prstGeom prst="rect">
            <a:avLst/>
          </a:prstGeo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158" y="1628775"/>
            <a:ext cx="6807230" cy="4014803"/>
          </a:xfrm>
        </p:spPr>
        <p:txBody>
          <a:bodyPr>
            <a:normAutofit/>
          </a:bodyPr>
          <a:lstStyle>
            <a:lvl1pPr marL="174625" indent="-174625">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p>
            <a:fld id="{0331944A-CC5D-47AD-997D-F8C50A53EC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6"/>
            <a:ext cx="7604149" cy="571500"/>
          </a:xfrm>
          <a:prstGeom prst="rect">
            <a:avLst/>
          </a:prstGeom>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331944A-CC5D-47AD-997D-F8C50A53EC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7158" y="602476"/>
            <a:ext cx="6429420" cy="476267"/>
          </a:xfrm>
          <a:prstGeom prst="rect">
            <a:avLst/>
          </a:prstGeom>
        </p:spPr>
        <p:txBody>
          <a:bodyPr anchor="b"/>
          <a:lstStyle>
            <a:lvl1pPr algn="l">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6143636" y="1628775"/>
            <a:ext cx="2706688" cy="4032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357159" y="1628775"/>
            <a:ext cx="5572164" cy="4032250"/>
          </a:xfrm>
        </p:spPr>
        <p:txBody>
          <a:bodyPr>
            <a:normAutofit/>
          </a:bodyPr>
          <a:lstStyle>
            <a:lvl1pPr marL="0" indent="0">
              <a:buNone/>
              <a:defRPr sz="1800">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text </a:t>
            </a:r>
          </a:p>
        </p:txBody>
      </p:sp>
      <p:sp>
        <p:nvSpPr>
          <p:cNvPr id="7" name="Slide Number Placeholder 6"/>
          <p:cNvSpPr>
            <a:spLocks noGrp="1"/>
          </p:cNvSpPr>
          <p:nvPr>
            <p:ph type="sldNum" sz="quarter" idx="12"/>
          </p:nvPr>
        </p:nvSpPr>
        <p:spPr/>
        <p:txBody>
          <a:bodyPr/>
          <a:lstStyle/>
          <a:p>
            <a:fld id="{0331944A-CC5D-47AD-997D-F8C50A53EC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7158" y="504808"/>
            <a:ext cx="5486400" cy="566738"/>
          </a:xfrm>
          <a:prstGeom prst="rect">
            <a:avLst/>
          </a:prstGeom>
        </p:spPr>
        <p:txBody>
          <a:bodyPr anchor="b"/>
          <a:lstStyle>
            <a:lvl1pPr algn="l">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6143636" y="1628775"/>
            <a:ext cx="2428892" cy="19431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357159" y="1628775"/>
            <a:ext cx="5572164" cy="4032250"/>
          </a:xfrm>
        </p:spPr>
        <p:txBody>
          <a:bodyPr>
            <a:normAutofit/>
          </a:bodyPr>
          <a:lstStyle>
            <a:lvl1pPr marL="0" indent="0">
              <a:buNone/>
              <a:defRPr sz="1800">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text </a:t>
            </a:r>
          </a:p>
        </p:txBody>
      </p:sp>
      <p:sp>
        <p:nvSpPr>
          <p:cNvPr id="7" name="Slide Number Placeholder 6"/>
          <p:cNvSpPr>
            <a:spLocks noGrp="1"/>
          </p:cNvSpPr>
          <p:nvPr>
            <p:ph type="sldNum" sz="quarter" idx="12"/>
          </p:nvPr>
        </p:nvSpPr>
        <p:spPr/>
        <p:txBody>
          <a:bodyPr/>
          <a:lstStyle/>
          <a:p>
            <a:fld id="{0331944A-CC5D-47AD-997D-F8C50A53EC15}" type="slidenum">
              <a:rPr lang="en-US" smtClean="0"/>
              <a:pPr/>
              <a:t>‹#›</a:t>
            </a:fld>
            <a:endParaRPr lang="en-US"/>
          </a:p>
        </p:txBody>
      </p:sp>
      <p:sp>
        <p:nvSpPr>
          <p:cNvPr id="6" name="Picture Placeholder 2"/>
          <p:cNvSpPr>
            <a:spLocks noGrp="1"/>
          </p:cNvSpPr>
          <p:nvPr>
            <p:ph type="pic" idx="13"/>
          </p:nvPr>
        </p:nvSpPr>
        <p:spPr>
          <a:xfrm>
            <a:off x="6143636" y="3714753"/>
            <a:ext cx="2428892" cy="19288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331944A-CC5D-47AD-997D-F8C50A53EC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331944A-CC5D-47AD-997D-F8C50A53EC15}" type="slidenum">
              <a:rPr lang="en-US" smtClean="0"/>
              <a:pPr/>
              <a:t>‹#›</a:t>
            </a:fld>
            <a:endParaRPr lang="en-US"/>
          </a:p>
        </p:txBody>
      </p:sp>
      <p:sp>
        <p:nvSpPr>
          <p:cNvPr id="4" name="Rectangle 2"/>
          <p:cNvSpPr txBox="1">
            <a:spLocks noChangeArrowheads="1"/>
          </p:cNvSpPr>
          <p:nvPr/>
        </p:nvSpPr>
        <p:spPr bwMode="auto">
          <a:xfrm>
            <a:off x="307975" y="1449388"/>
            <a:ext cx="7127875" cy="1470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3600">
                <a:solidFill>
                  <a:schemeClr val="accent3"/>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600" b="0" i="0" u="none" strike="noStrike" kern="1200" cap="none" spc="0" normalizeH="0" baseline="0" noProof="0" smtClean="0">
                <a:ln>
                  <a:noFill/>
                </a:ln>
                <a:solidFill>
                  <a:schemeClr val="accent3"/>
                </a:solidFill>
                <a:effectLst/>
                <a:uLnTx/>
                <a:uFillTx/>
                <a:latin typeface="Arial" pitchFamily="34" charset="0"/>
                <a:ea typeface="+mj-ea"/>
                <a:cs typeface="Arial" pitchFamily="34" charset="0"/>
              </a:rPr>
              <a:t>New section title</a:t>
            </a:r>
            <a:endParaRPr kumimoji="0" lang="en-AU" sz="3600" b="0" i="0" u="none" strike="noStrike" kern="1200" cap="none" spc="0" normalizeH="0" baseline="0" noProof="0" dirty="0">
              <a:ln>
                <a:noFill/>
              </a:ln>
              <a:solidFill>
                <a:schemeClr val="accent3"/>
              </a:solidFill>
              <a:effectLst/>
              <a:uLnTx/>
              <a:uFillTx/>
              <a:latin typeface="Arial" pitchFamily="34" charset="0"/>
              <a:ea typeface="+mj-ea"/>
              <a:cs typeface="Arial" pitchFamily="34" charset="0"/>
            </a:endParaRPr>
          </a:p>
        </p:txBody>
      </p:sp>
      <p:sp>
        <p:nvSpPr>
          <p:cNvPr id="5" name="Rectangle 3"/>
          <p:cNvSpPr>
            <a:spLocks noGrp="1" noChangeArrowheads="1"/>
          </p:cNvSpPr>
          <p:nvPr>
            <p:ph type="subTitle" idx="1" hasCustomPrompt="1"/>
          </p:nvPr>
        </p:nvSpPr>
        <p:spPr>
          <a:xfrm>
            <a:off x="348316" y="2919413"/>
            <a:ext cx="6853238" cy="738187"/>
          </a:xfrm>
        </p:spPr>
        <p:txBody>
          <a:bodyPr/>
          <a:lstStyle>
            <a:lvl1pPr>
              <a:buNone/>
              <a:defRPr sz="2400"/>
            </a:lvl1pPr>
          </a:lstStyle>
          <a:p>
            <a:r>
              <a:rPr lang="en-AU" dirty="0" smtClean="0"/>
              <a:t>Sub-heading title</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158" y="500042"/>
            <a:ext cx="8229600" cy="552471"/>
          </a:xfrm>
          <a:prstGeom prst="rect">
            <a:avLst/>
          </a:prstGeom>
        </p:spPr>
        <p:txBody>
          <a:bodyPr/>
          <a:lstStyle>
            <a:lvl1pPr>
              <a:defRPr>
                <a:solidFill>
                  <a:schemeClr val="accent3"/>
                </a:solidFill>
                <a:latin typeface="Arial" pitchFamily="34" charset="0"/>
                <a:cs typeface="Arial" pitchFamily="34" charset="0"/>
              </a:defRPr>
            </a:lvl1pPr>
          </a:lstStyle>
          <a:p>
            <a:r>
              <a:rPr lang="en-US" dirty="0" smtClean="0"/>
              <a:t>New section title</a:t>
            </a:r>
            <a:endParaRPr lang="en-US" dirty="0"/>
          </a:p>
        </p:txBody>
      </p:sp>
      <p:sp>
        <p:nvSpPr>
          <p:cNvPr id="3" name="Content Placeholder 2"/>
          <p:cNvSpPr>
            <a:spLocks noGrp="1"/>
          </p:cNvSpPr>
          <p:nvPr>
            <p:ph idx="1"/>
          </p:nvPr>
        </p:nvSpPr>
        <p:spPr>
          <a:xfrm>
            <a:off x="357158" y="1628775"/>
            <a:ext cx="6807230" cy="4014803"/>
          </a:xfrm>
        </p:spPr>
        <p:txBody>
          <a:bodyPr>
            <a:normAutofit/>
          </a:bodyPr>
          <a:lstStyle>
            <a:lvl1pPr marL="174625" indent="-174625">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p>
            <a:fld id="{0331944A-CC5D-47AD-997D-F8C50A53EC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331944A-CC5D-47AD-997D-F8C50A53EC15}" type="slidenum">
              <a:rPr lang="en-US" smtClean="0"/>
              <a:pPr/>
              <a:t>‹#›</a:t>
            </a:fld>
            <a:endParaRPr lang="en-US"/>
          </a:p>
        </p:txBody>
      </p:sp>
      <p:sp>
        <p:nvSpPr>
          <p:cNvPr id="4" name="Rectangle 2"/>
          <p:cNvSpPr txBox="1">
            <a:spLocks noChangeArrowheads="1"/>
          </p:cNvSpPr>
          <p:nvPr/>
        </p:nvSpPr>
        <p:spPr bwMode="auto">
          <a:xfrm>
            <a:off x="307975" y="1449388"/>
            <a:ext cx="7127875" cy="1470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3600">
                <a:solidFill>
                  <a:schemeClr val="accent3"/>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600" b="0" i="0" u="none" strike="noStrike" kern="1200" cap="none" spc="0" normalizeH="0" baseline="0" noProof="0" dirty="0" smtClean="0">
                <a:ln>
                  <a:noFill/>
                </a:ln>
                <a:solidFill>
                  <a:schemeClr val="accent4"/>
                </a:solidFill>
                <a:effectLst/>
                <a:uLnTx/>
                <a:uFillTx/>
                <a:latin typeface="Arial" pitchFamily="34" charset="0"/>
                <a:ea typeface="+mj-ea"/>
                <a:cs typeface="Arial" pitchFamily="34" charset="0"/>
              </a:rPr>
              <a:t>New section title</a:t>
            </a:r>
            <a:endParaRPr kumimoji="0" lang="en-AU" sz="3600" b="0" i="0" u="none" strike="noStrike" kern="1200" cap="none" spc="0" normalizeH="0" baseline="0" noProof="0" dirty="0">
              <a:ln>
                <a:noFill/>
              </a:ln>
              <a:solidFill>
                <a:schemeClr val="accent4"/>
              </a:solidFill>
              <a:effectLst/>
              <a:uLnTx/>
              <a:uFillTx/>
              <a:latin typeface="Arial" pitchFamily="34" charset="0"/>
              <a:ea typeface="+mj-ea"/>
              <a:cs typeface="Arial" pitchFamily="34" charset="0"/>
            </a:endParaRPr>
          </a:p>
        </p:txBody>
      </p:sp>
      <p:sp>
        <p:nvSpPr>
          <p:cNvPr id="5" name="Rectangle 3"/>
          <p:cNvSpPr>
            <a:spLocks noGrp="1" noChangeArrowheads="1"/>
          </p:cNvSpPr>
          <p:nvPr>
            <p:ph type="subTitle" idx="1" hasCustomPrompt="1"/>
          </p:nvPr>
        </p:nvSpPr>
        <p:spPr>
          <a:xfrm>
            <a:off x="348316" y="2919413"/>
            <a:ext cx="6853238" cy="738187"/>
          </a:xfrm>
        </p:spPr>
        <p:txBody>
          <a:bodyPr/>
          <a:lstStyle>
            <a:lvl1pPr>
              <a:buNone/>
              <a:defRPr sz="2400"/>
            </a:lvl1pPr>
          </a:lstStyle>
          <a:p>
            <a:r>
              <a:rPr lang="en-AU" dirty="0" smtClean="0"/>
              <a:t>Sub-heading title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3071" y="1600201"/>
            <a:ext cx="6801317" cy="4043378"/>
          </a:xfrm>
          <a:prstGeom prst="rect">
            <a:avLst/>
          </a:prstGeom>
        </p:spPr>
        <p:txBody>
          <a:bodyPr vert="horz" lIns="91440" tIns="45720" rIns="91440" bIns="45720" rtlCol="0">
            <a:normAutofit/>
          </a:bodyPr>
          <a:lstStyle/>
          <a:p>
            <a:r>
              <a:rPr lang="fr-CH" dirty="0" smtClean="0"/>
              <a:t>Click here to edit text</a:t>
            </a:r>
          </a:p>
          <a:p>
            <a:pPr marL="530225" lvl="1" indent="-173038"/>
            <a:r>
              <a:rPr lang="fr-CH" dirty="0" smtClean="0"/>
              <a:t>Second level</a:t>
            </a:r>
          </a:p>
          <a:p>
            <a:pPr marL="900113" lvl="2" indent="-177800"/>
            <a:r>
              <a:rPr lang="fr-CH" dirty="0" smtClean="0"/>
              <a:t>Third level</a:t>
            </a:r>
            <a:endParaRPr lang="en-US" dirty="0" smtClean="0"/>
          </a:p>
          <a:p>
            <a:pPr lvl="3"/>
            <a:r>
              <a:rPr lang="en-AU" dirty="0" smtClean="0"/>
              <a:t>Fourth level</a:t>
            </a:r>
          </a:p>
        </p:txBody>
      </p:sp>
      <p:sp>
        <p:nvSpPr>
          <p:cNvPr id="6" name="Slide Number Placeholder 5"/>
          <p:cNvSpPr>
            <a:spLocks noGrp="1"/>
          </p:cNvSpPr>
          <p:nvPr>
            <p:ph type="sldNum" sz="quarter" idx="4"/>
          </p:nvPr>
        </p:nvSpPr>
        <p:spPr>
          <a:xfrm>
            <a:off x="8143900" y="0"/>
            <a:ext cx="64291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1944A-CC5D-47AD-997D-F8C50A53EC15}" type="slidenum">
              <a:rPr lang="en-US" smtClean="0"/>
              <a:pPr/>
              <a:t>‹#›</a:t>
            </a:fld>
            <a:endParaRPr lang="en-US"/>
          </a:p>
        </p:txBody>
      </p:sp>
      <p:sp>
        <p:nvSpPr>
          <p:cNvPr id="8" name="Rectangle 2"/>
          <p:cNvSpPr>
            <a:spLocks noGrp="1" noChangeArrowheads="1"/>
          </p:cNvSpPr>
          <p:nvPr>
            <p:ph type="title"/>
          </p:nvPr>
        </p:nvSpPr>
        <p:spPr bwMode="auto">
          <a:xfrm>
            <a:off x="324295" y="442472"/>
            <a:ext cx="8229600" cy="5386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AU" dirty="0" smtClean="0"/>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l" defTabSz="914400" rtl="0" eaLnBrk="1" latinLnBrk="0" hangingPunct="1">
        <a:spcBef>
          <a:spcPct val="0"/>
        </a:spcBef>
        <a:buNone/>
        <a:defRPr sz="3200" kern="1200">
          <a:solidFill>
            <a:schemeClr val="tx2"/>
          </a:solidFill>
          <a:latin typeface="Arial" pitchFamily="34" charset="0"/>
          <a:ea typeface="+mj-ea"/>
          <a:cs typeface="Arial" pitchFamily="34" charset="0"/>
        </a:defRPr>
      </a:lvl1pPr>
    </p:titleStyle>
    <p:bodyStyle>
      <a:lvl1pPr marL="174625" indent="-174625" algn="l" defTabSz="914400" rtl="0" eaLnBrk="1" latinLnBrk="0" hangingPunct="1">
        <a:spcBef>
          <a:spcPct val="20000"/>
        </a:spcBef>
        <a:buFont typeface="Arial" pitchFamily="34" charset="0"/>
        <a:buChar char="•"/>
        <a:tabLst/>
        <a:defRPr sz="1800" kern="1200">
          <a:solidFill>
            <a:schemeClr val="accent2"/>
          </a:solidFill>
          <a:latin typeface="+mn-lt"/>
          <a:ea typeface="+mn-ea"/>
          <a:cs typeface="+mn-cs"/>
        </a:defRPr>
      </a:lvl1pPr>
      <a:lvl2pPr marL="530225" indent="-173038" algn="l" defTabSz="914400" rtl="0" eaLnBrk="1" latinLnBrk="0" hangingPunct="1">
        <a:spcBef>
          <a:spcPct val="20000"/>
        </a:spcBef>
        <a:buFont typeface="Arial" pitchFamily="34" charset="0"/>
        <a:buChar char="•"/>
        <a:defRPr sz="1800" kern="1200">
          <a:solidFill>
            <a:schemeClr val="accent2"/>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600" kern="1200">
          <a:solidFill>
            <a:schemeClr val="accent2"/>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1400" kern="1200">
          <a:solidFill>
            <a:schemeClr val="accent2"/>
          </a:solidFill>
          <a:latin typeface="+mn-lt"/>
          <a:ea typeface="+mn-ea"/>
          <a:cs typeface="+mn-cs"/>
        </a:defRPr>
      </a:lvl4pPr>
      <a:lvl5pPr marL="20574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r-CH" dirty="0" smtClean="0"/>
              <a:t>LABELLING, CERTIFICATION AND FAIR TRADE</a:t>
            </a:r>
            <a:endParaRPr lang="en-US" dirty="0"/>
          </a:p>
        </p:txBody>
      </p:sp>
      <p:sp>
        <p:nvSpPr>
          <p:cNvPr id="3" name="Subtitle 2"/>
          <p:cNvSpPr>
            <a:spLocks noGrp="1"/>
          </p:cNvSpPr>
          <p:nvPr>
            <p:ph type="subTitle" idx="1"/>
          </p:nvPr>
        </p:nvSpPr>
        <p:spPr>
          <a:xfrm>
            <a:off x="500034" y="4357694"/>
            <a:ext cx="7700962" cy="1500198"/>
          </a:xfrm>
        </p:spPr>
        <p:txBody>
          <a:bodyPr>
            <a:normAutofit fontScale="92500" lnSpcReduction="10000"/>
          </a:bodyPr>
          <a:lstStyle/>
          <a:p>
            <a:pPr algn="ctr"/>
            <a:r>
              <a:rPr lang="fr-CH" dirty="0" smtClean="0"/>
              <a:t>Fabrice Leclercq</a:t>
            </a:r>
          </a:p>
          <a:p>
            <a:pPr algn="ctr"/>
            <a:endParaRPr lang="fr-CH" dirty="0" smtClean="0"/>
          </a:p>
          <a:p>
            <a:pPr algn="ctr"/>
            <a:endParaRPr lang="fr-CH" dirty="0" smtClean="0"/>
          </a:p>
          <a:p>
            <a:pPr algn="ctr"/>
            <a:r>
              <a:rPr lang="fr-CH" dirty="0" err="1" smtClean="0"/>
              <a:t>October</a:t>
            </a:r>
            <a:r>
              <a:rPr lang="fr-CH" dirty="0" smtClean="0"/>
              <a:t>, 13th 2009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714380"/>
          </a:xfrm>
        </p:spPr>
        <p:txBody>
          <a:bodyPr/>
          <a:lstStyle/>
          <a:p>
            <a:r>
              <a:rPr lang="en-US" sz="2000" b="1" u="sng" dirty="0" smtClean="0">
                <a:solidFill>
                  <a:schemeClr val="tx2"/>
                </a:solidFill>
              </a:rPr>
              <a:t>Labeling and Certification: How can they improve market access for productions? Example of small-scale fisheries (SSF).</a:t>
            </a:r>
            <a:endParaRPr lang="en-US" sz="2000" u="sng" dirty="0"/>
          </a:p>
        </p:txBody>
      </p:sp>
      <p:sp>
        <p:nvSpPr>
          <p:cNvPr id="3" name="Content Placeholder 2"/>
          <p:cNvSpPr>
            <a:spLocks noGrp="1"/>
          </p:cNvSpPr>
          <p:nvPr>
            <p:ph idx="1"/>
          </p:nvPr>
        </p:nvSpPr>
        <p:spPr/>
        <p:txBody>
          <a:bodyPr>
            <a:normAutofit/>
          </a:bodyPr>
          <a:lstStyle/>
          <a:p>
            <a:pPr>
              <a:buNone/>
            </a:pPr>
            <a:r>
              <a:rPr lang="en-US" b="1" u="sng" dirty="0" smtClean="0"/>
              <a:t>Impacts on livelihoods </a:t>
            </a:r>
          </a:p>
          <a:p>
            <a:endParaRPr lang="en-US" dirty="0" smtClean="0"/>
          </a:p>
          <a:p>
            <a:r>
              <a:rPr lang="en-US" dirty="0" smtClean="0"/>
              <a:t>There is a difference in the power-balance</a:t>
            </a:r>
          </a:p>
          <a:p>
            <a:r>
              <a:rPr lang="en-US" dirty="0" smtClean="0"/>
              <a:t>Retailers have a tendency to pass on the costs involved to the </a:t>
            </a:r>
            <a:r>
              <a:rPr lang="en-US" dirty="0" smtClean="0"/>
              <a:t>fisher</a:t>
            </a:r>
            <a:r>
              <a:rPr lang="en-US" dirty="0" smtClean="0"/>
              <a:t>men</a:t>
            </a:r>
            <a:endParaRPr lang="en-US" dirty="0" smtClean="0"/>
          </a:p>
          <a:p>
            <a:r>
              <a:rPr lang="en-US" dirty="0" smtClean="0"/>
              <a:t>Certification can be perceived as an additional burden</a:t>
            </a:r>
          </a:p>
          <a:p>
            <a:r>
              <a:rPr lang="en-US" dirty="0" smtClean="0"/>
              <a:t>Certification could be confusing for SSF</a:t>
            </a:r>
          </a:p>
          <a:p>
            <a:r>
              <a:rPr lang="en-US" dirty="0" smtClean="0"/>
              <a:t>Cost of assessing all the people involved in </a:t>
            </a:r>
            <a:r>
              <a:rPr lang="en-US" dirty="0" smtClean="0"/>
              <a:t>SSF, would </a:t>
            </a:r>
            <a:r>
              <a:rPr lang="en-US" dirty="0" smtClean="0"/>
              <a:t>not be met with adequate financing.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785818"/>
          </a:xfrm>
        </p:spPr>
        <p:txBody>
          <a:bodyPr/>
          <a:lstStyle/>
          <a:p>
            <a:r>
              <a:rPr lang="en-US" sz="2000" b="1" u="sng" dirty="0" smtClean="0">
                <a:solidFill>
                  <a:schemeClr val="tx2"/>
                </a:solidFill>
              </a:rPr>
              <a:t>Labeling and Certification: How can they improve market access for productions? Example of small-scale fisheries (SSF).</a:t>
            </a:r>
            <a:endParaRPr lang="en-US" sz="2000" u="sng" dirty="0"/>
          </a:p>
        </p:txBody>
      </p:sp>
      <p:sp>
        <p:nvSpPr>
          <p:cNvPr id="3" name="Content Placeholder 2"/>
          <p:cNvSpPr>
            <a:spLocks noGrp="1"/>
          </p:cNvSpPr>
          <p:nvPr>
            <p:ph idx="1"/>
          </p:nvPr>
        </p:nvSpPr>
        <p:spPr/>
        <p:txBody>
          <a:bodyPr>
            <a:normAutofit/>
          </a:bodyPr>
          <a:lstStyle/>
          <a:p>
            <a:pPr>
              <a:buNone/>
            </a:pPr>
            <a:r>
              <a:rPr lang="en-US" b="1" dirty="0" smtClean="0"/>
              <a:t>Conclusion: </a:t>
            </a:r>
          </a:p>
          <a:p>
            <a:pPr>
              <a:buNone/>
            </a:pPr>
            <a:endParaRPr lang="fr-CH" dirty="0" smtClean="0"/>
          </a:p>
          <a:p>
            <a:r>
              <a:rPr lang="en-GB" dirty="0" smtClean="0"/>
              <a:t>There is a big gap between the international market and many small-scale fisheries</a:t>
            </a:r>
            <a:endParaRPr lang="fr-CH" dirty="0" smtClean="0"/>
          </a:p>
          <a:p>
            <a:r>
              <a:rPr lang="en-GB" dirty="0" smtClean="0"/>
              <a:t>It is </a:t>
            </a:r>
            <a:r>
              <a:rPr lang="en-GB" dirty="0" smtClean="0"/>
              <a:t>important for the SSF </a:t>
            </a:r>
            <a:r>
              <a:rPr lang="en-GB" dirty="0" smtClean="0"/>
              <a:t>to be well organized</a:t>
            </a:r>
          </a:p>
          <a:p>
            <a:pPr>
              <a:buNone/>
            </a:pPr>
            <a:r>
              <a:rPr lang="en-GB" dirty="0" smtClean="0"/>
              <a:t>But</a:t>
            </a:r>
            <a:r>
              <a:rPr lang="en-GB" b="1" dirty="0" smtClean="0"/>
              <a:t>,</a:t>
            </a:r>
          </a:p>
          <a:p>
            <a:r>
              <a:rPr lang="en-GB" dirty="0" smtClean="0"/>
              <a:t>There are market advantages to be gained </a:t>
            </a:r>
          </a:p>
          <a:p>
            <a:r>
              <a:rPr lang="en-GB" dirty="0" smtClean="0"/>
              <a:t>Creation of advantages in terms of resource sustainability</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r-CH" sz="4800" dirty="0" smtClean="0"/>
              <a:t>THANK YOU </a:t>
            </a:r>
            <a:endParaRPr lang="en-US"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chemeClr val="tx2"/>
                </a:solidFill>
              </a:rPr>
              <a:t>What is Fair trade?</a:t>
            </a:r>
            <a:r>
              <a:rPr lang="en-US" dirty="0" smtClean="0"/>
              <a:t/>
            </a:r>
            <a:br>
              <a:rPr lang="en-US" dirty="0" smtClean="0"/>
            </a:br>
            <a:endParaRPr lang="en-US" dirty="0">
              <a:solidFill>
                <a:schemeClr val="tx2"/>
              </a:solidFill>
            </a:endParaRPr>
          </a:p>
        </p:txBody>
      </p:sp>
      <p:sp>
        <p:nvSpPr>
          <p:cNvPr id="3" name="Content Placeholder 2"/>
          <p:cNvSpPr>
            <a:spLocks noGrp="1"/>
          </p:cNvSpPr>
          <p:nvPr>
            <p:ph idx="1"/>
          </p:nvPr>
        </p:nvSpPr>
        <p:spPr/>
        <p:txBody>
          <a:bodyPr/>
          <a:lstStyle/>
          <a:p>
            <a:r>
              <a:rPr lang="en-GB" dirty="0" smtClean="0"/>
              <a:t>A vision of the world in which all producers can enjoy secure and sustainable livelihoods</a:t>
            </a:r>
          </a:p>
          <a:p>
            <a:r>
              <a:rPr lang="en-GB" dirty="0" smtClean="0"/>
              <a:t>Producers fulfil their potential and decide on their future</a:t>
            </a:r>
          </a:p>
          <a:p>
            <a:r>
              <a:rPr lang="en-GB" dirty="0" smtClean="0"/>
              <a:t>Trade </a:t>
            </a:r>
            <a:r>
              <a:rPr lang="en-GB" dirty="0" smtClean="0"/>
              <a:t>can be a fundamental driver of poverty reduction and greater sustainable development, </a:t>
            </a:r>
          </a:p>
          <a:p>
            <a:r>
              <a:rPr lang="en-GB" dirty="0" smtClean="0"/>
              <a:t>but </a:t>
            </a:r>
            <a:r>
              <a:rPr lang="en-GB" u="sng" dirty="0" smtClean="0"/>
              <a:t>only</a:t>
            </a:r>
            <a:r>
              <a:rPr lang="en-GB" dirty="0" smtClean="0"/>
              <a:t> if it is managed for that purpose, with greater equity and transparency than is currently the norm.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b="1" u="sng" dirty="0" err="1" smtClean="0">
                <a:solidFill>
                  <a:schemeClr val="tx2"/>
                </a:solidFill>
              </a:rPr>
              <a:t>Means</a:t>
            </a:r>
            <a:r>
              <a:rPr lang="fr-CH" b="1" u="sng" dirty="0" smtClean="0">
                <a:solidFill>
                  <a:schemeClr val="tx2"/>
                </a:solidFill>
              </a:rPr>
              <a:t> to </a:t>
            </a:r>
            <a:r>
              <a:rPr lang="fr-CH" b="1" u="sng" dirty="0" err="1" smtClean="0">
                <a:solidFill>
                  <a:schemeClr val="tx2"/>
                </a:solidFill>
              </a:rPr>
              <a:t>reach</a:t>
            </a:r>
            <a:r>
              <a:rPr lang="fr-CH" b="1" u="sng" dirty="0" smtClean="0">
                <a:solidFill>
                  <a:schemeClr val="tx2"/>
                </a:solidFill>
              </a:rPr>
              <a:t> </a:t>
            </a:r>
            <a:r>
              <a:rPr lang="fr-CH" b="1" u="sng" dirty="0" err="1" smtClean="0">
                <a:solidFill>
                  <a:schemeClr val="tx2"/>
                </a:solidFill>
              </a:rPr>
              <a:t>this</a:t>
            </a:r>
            <a:r>
              <a:rPr lang="fr-CH" b="1" u="sng" dirty="0" smtClean="0">
                <a:solidFill>
                  <a:schemeClr val="tx2"/>
                </a:solidFill>
              </a:rPr>
              <a:t> vision of </a:t>
            </a:r>
            <a:r>
              <a:rPr lang="fr-CH" b="1" u="sng" dirty="0" err="1" smtClean="0">
                <a:solidFill>
                  <a:schemeClr val="tx2"/>
                </a:solidFill>
              </a:rPr>
              <a:t>Fair</a:t>
            </a:r>
            <a:r>
              <a:rPr lang="fr-CH" b="1" u="sng" dirty="0" smtClean="0">
                <a:solidFill>
                  <a:schemeClr val="tx2"/>
                </a:solidFill>
              </a:rPr>
              <a:t> </a:t>
            </a:r>
            <a:r>
              <a:rPr lang="fr-CH" b="1" u="sng" dirty="0" err="1" smtClean="0">
                <a:solidFill>
                  <a:schemeClr val="tx2"/>
                </a:solidFill>
              </a:rPr>
              <a:t>trade</a:t>
            </a:r>
            <a:r>
              <a:rPr lang="fr-CH" b="1" u="sng" dirty="0" smtClean="0">
                <a:solidFill>
                  <a:schemeClr val="tx2"/>
                </a:solidFill>
              </a:rPr>
              <a:t>: Labelling and Certification</a:t>
            </a:r>
            <a:br>
              <a:rPr lang="fr-CH" b="1" u="sng" dirty="0" smtClean="0">
                <a:solidFill>
                  <a:schemeClr val="tx2"/>
                </a:solidFill>
              </a:rPr>
            </a:br>
            <a:r>
              <a:rPr lang="fr-CH" b="1" u="sng" dirty="0" smtClean="0">
                <a:solidFill>
                  <a:schemeClr val="tx2"/>
                </a:solidFill>
              </a:rPr>
              <a:t/>
            </a:r>
            <a:br>
              <a:rPr lang="fr-CH" b="1" u="sng" dirty="0" smtClean="0">
                <a:solidFill>
                  <a:schemeClr val="tx2"/>
                </a:solidFill>
              </a:rPr>
            </a:br>
            <a:endParaRPr lang="en-US" b="1" u="sng" dirty="0">
              <a:solidFill>
                <a:schemeClr val="tx2"/>
              </a:solidFill>
            </a:endParaRPr>
          </a:p>
        </p:txBody>
      </p:sp>
      <p:sp>
        <p:nvSpPr>
          <p:cNvPr id="3" name="Content Placeholder 2"/>
          <p:cNvSpPr>
            <a:spLocks noGrp="1"/>
          </p:cNvSpPr>
          <p:nvPr>
            <p:ph idx="1"/>
          </p:nvPr>
        </p:nvSpPr>
        <p:spPr/>
        <p:txBody>
          <a:bodyPr>
            <a:normAutofit/>
          </a:bodyPr>
          <a:lstStyle/>
          <a:p>
            <a:endParaRPr lang="en-GB" dirty="0" smtClean="0"/>
          </a:p>
          <a:p>
            <a:r>
              <a:rPr lang="en-US" dirty="0" smtClean="0"/>
              <a:t>Fair trade Certification Mark</a:t>
            </a:r>
          </a:p>
          <a:p>
            <a:r>
              <a:rPr lang="en-US" dirty="0" smtClean="0"/>
              <a:t>Fair trade Certification</a:t>
            </a:r>
          </a:p>
          <a:p>
            <a:r>
              <a:rPr lang="en-US" dirty="0" smtClean="0"/>
              <a:t>Fair trade </a:t>
            </a:r>
            <a:r>
              <a:rPr lang="en-US" dirty="0" smtClean="0"/>
              <a:t>Standards</a:t>
            </a:r>
            <a:endParaRPr lang="en-US" dirty="0" smtClean="0"/>
          </a:p>
          <a:p>
            <a:r>
              <a:rPr lang="en-US" dirty="0" smtClean="0"/>
              <a:t>Fair trade Minimum </a:t>
            </a:r>
            <a:r>
              <a:rPr lang="en-US" dirty="0" smtClean="0"/>
              <a:t>Price</a:t>
            </a:r>
            <a:endParaRPr lang="en-US" dirty="0" smtClean="0"/>
          </a:p>
          <a:p>
            <a:r>
              <a:rPr lang="en-US" dirty="0" smtClean="0"/>
              <a:t>Labels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chemeClr val="tx2"/>
                </a:solidFill>
              </a:rPr>
              <a:t>What is certification?</a:t>
            </a:r>
            <a:r>
              <a:rPr lang="en-GB" b="1" u="sng" dirty="0" smtClean="0"/>
              <a:t/>
            </a:r>
            <a:br>
              <a:rPr lang="en-GB" b="1" u="sng" dirty="0" smtClean="0"/>
            </a:br>
            <a:endParaRPr lang="en-US" b="1" u="sng" dirty="0">
              <a:solidFill>
                <a:schemeClr val="tx2"/>
              </a:solidFill>
            </a:endParaRPr>
          </a:p>
        </p:txBody>
      </p:sp>
      <p:sp>
        <p:nvSpPr>
          <p:cNvPr id="3" name="Content Placeholder 2"/>
          <p:cNvSpPr>
            <a:spLocks noGrp="1"/>
          </p:cNvSpPr>
          <p:nvPr>
            <p:ph idx="1"/>
          </p:nvPr>
        </p:nvSpPr>
        <p:spPr/>
        <p:txBody>
          <a:bodyPr/>
          <a:lstStyle/>
          <a:p>
            <a:r>
              <a:rPr lang="en-GB" dirty="0" smtClean="0"/>
              <a:t>A procedure that </a:t>
            </a:r>
            <a:r>
              <a:rPr lang="en-GB" dirty="0" smtClean="0"/>
              <a:t>gives </a:t>
            </a:r>
            <a:r>
              <a:rPr lang="en-GB" dirty="0" smtClean="0"/>
              <a:t>assurance that a product or service is in conformity with certain </a:t>
            </a:r>
            <a:r>
              <a:rPr lang="en-GB" dirty="0" smtClean="0"/>
              <a:t>standards.</a:t>
            </a:r>
            <a:endParaRPr lang="en-US" dirty="0" smtClean="0"/>
          </a:p>
          <a:p>
            <a:r>
              <a:rPr lang="en-GB" dirty="0" smtClean="0"/>
              <a:t>Can be seen as a form of communication along the supply </a:t>
            </a:r>
            <a:r>
              <a:rPr lang="en-GB" dirty="0" smtClean="0"/>
              <a:t>chain.</a:t>
            </a:r>
            <a:endParaRPr lang="en-GB" dirty="0" smtClean="0"/>
          </a:p>
          <a:p>
            <a:r>
              <a:rPr lang="en-GB" dirty="0" smtClean="0"/>
              <a:t>Demonstrates to the buyer that the supplier complies with certain standards</a:t>
            </a:r>
          </a:p>
          <a:p>
            <a:r>
              <a:rPr lang="en-US" dirty="0" smtClean="0"/>
              <a:t>At least, two different kinds of certification schemes: environmental, and </a:t>
            </a:r>
            <a:r>
              <a:rPr lang="en-US" dirty="0" smtClean="0"/>
              <a:t>social.</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b="1" u="sng" dirty="0" err="1" smtClean="0">
                <a:solidFill>
                  <a:schemeClr val="tx2"/>
                </a:solidFill>
              </a:rPr>
              <a:t>What</a:t>
            </a:r>
            <a:r>
              <a:rPr lang="fr-CH" b="1" u="sng" dirty="0" smtClean="0">
                <a:solidFill>
                  <a:schemeClr val="tx2"/>
                </a:solidFill>
              </a:rPr>
              <a:t> </a:t>
            </a:r>
            <a:r>
              <a:rPr lang="fr-CH" b="1" u="sng" dirty="0" err="1" smtClean="0">
                <a:solidFill>
                  <a:schemeClr val="tx2"/>
                </a:solidFill>
              </a:rPr>
              <a:t>is</a:t>
            </a:r>
            <a:r>
              <a:rPr lang="fr-CH" b="1" u="sng" dirty="0" smtClean="0">
                <a:solidFill>
                  <a:schemeClr val="tx2"/>
                </a:solidFill>
              </a:rPr>
              <a:t> labelling?</a:t>
            </a:r>
            <a:endParaRPr lang="en-US" b="1" u="sng" dirty="0">
              <a:solidFill>
                <a:schemeClr val="tx2"/>
              </a:solidFill>
            </a:endParaRPr>
          </a:p>
        </p:txBody>
      </p:sp>
      <p:sp>
        <p:nvSpPr>
          <p:cNvPr id="3" name="Content Placeholder 2"/>
          <p:cNvSpPr>
            <a:spLocks noGrp="1"/>
          </p:cNvSpPr>
          <p:nvPr>
            <p:ph idx="1"/>
          </p:nvPr>
        </p:nvSpPr>
        <p:spPr/>
        <p:txBody>
          <a:bodyPr>
            <a:normAutofit/>
          </a:bodyPr>
          <a:lstStyle/>
          <a:p>
            <a:r>
              <a:rPr lang="en-GB" dirty="0" smtClean="0"/>
              <a:t>Ultimate goal: connect consumers and producers via a label</a:t>
            </a:r>
            <a:endParaRPr lang="en-US" dirty="0" smtClean="0"/>
          </a:p>
          <a:p>
            <a:r>
              <a:rPr lang="en-US" dirty="0" smtClean="0"/>
              <a:t>A </a:t>
            </a:r>
            <a:r>
              <a:rPr lang="en-US" dirty="0" smtClean="0"/>
              <a:t>certification label: </a:t>
            </a:r>
            <a:r>
              <a:rPr lang="en-US" dirty="0" smtClean="0"/>
              <a:t>symbol indicating that compliance with standards has been verified. </a:t>
            </a:r>
          </a:p>
          <a:p>
            <a:r>
              <a:rPr lang="en-US" dirty="0" smtClean="0"/>
              <a:t>Use of the label is usually controlled by the standard-setting body. </a:t>
            </a:r>
          </a:p>
          <a:p>
            <a:r>
              <a:rPr lang="en-US" dirty="0" smtClean="0"/>
              <a:t>Where certification </a:t>
            </a:r>
            <a:r>
              <a:rPr lang="en-US" dirty="0" smtClean="0"/>
              <a:t>bodies certify against their own specific </a:t>
            </a:r>
            <a:r>
              <a:rPr lang="en-US" dirty="0" smtClean="0"/>
              <a:t>standards, </a:t>
            </a:r>
            <a:r>
              <a:rPr lang="en-US" dirty="0" smtClean="0"/>
              <a:t>the label can be owned by the certification body.</a:t>
            </a:r>
          </a:p>
          <a:p>
            <a:r>
              <a:rPr lang="en-US" dirty="0" smtClean="0"/>
              <a:t>The label is a form of communication with the end consumer.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u="sng" dirty="0" err="1" smtClean="0">
                <a:solidFill>
                  <a:schemeClr val="tx2"/>
                </a:solidFill>
              </a:rPr>
              <a:t>What</a:t>
            </a:r>
            <a:r>
              <a:rPr lang="fr-CH" u="sng" dirty="0" smtClean="0">
                <a:solidFill>
                  <a:schemeClr val="tx2"/>
                </a:solidFill>
              </a:rPr>
              <a:t> </a:t>
            </a:r>
            <a:r>
              <a:rPr lang="fr-CH" u="sng" dirty="0" err="1" smtClean="0">
                <a:solidFill>
                  <a:schemeClr val="tx2"/>
                </a:solidFill>
              </a:rPr>
              <a:t>is</a:t>
            </a:r>
            <a:r>
              <a:rPr lang="fr-CH" u="sng" dirty="0" smtClean="0">
                <a:solidFill>
                  <a:schemeClr val="tx2"/>
                </a:solidFill>
              </a:rPr>
              <a:t> </a:t>
            </a:r>
            <a:r>
              <a:rPr lang="fr-CH" u="sng" dirty="0" err="1" smtClean="0">
                <a:solidFill>
                  <a:schemeClr val="tx2"/>
                </a:solidFill>
              </a:rPr>
              <a:t>branding</a:t>
            </a:r>
            <a:r>
              <a:rPr lang="fr-CH" u="sng" dirty="0" smtClean="0">
                <a:solidFill>
                  <a:schemeClr val="tx2"/>
                </a:solidFill>
              </a:rPr>
              <a:t>?</a:t>
            </a:r>
            <a:endParaRPr lang="en-US" u="sng" dirty="0">
              <a:solidFill>
                <a:schemeClr val="tx2"/>
              </a:solidFill>
            </a:endParaRPr>
          </a:p>
        </p:txBody>
      </p:sp>
      <p:sp>
        <p:nvSpPr>
          <p:cNvPr id="3" name="Content Placeholder 2"/>
          <p:cNvSpPr>
            <a:spLocks noGrp="1"/>
          </p:cNvSpPr>
          <p:nvPr>
            <p:ph idx="1"/>
          </p:nvPr>
        </p:nvSpPr>
        <p:spPr/>
        <p:txBody>
          <a:bodyPr>
            <a:normAutofit fontScale="85000" lnSpcReduction="10000"/>
          </a:bodyPr>
          <a:lstStyle/>
          <a:p>
            <a:r>
              <a:rPr lang="fr-CH" dirty="0" smtClean="0"/>
              <a:t>Added value </a:t>
            </a:r>
            <a:r>
              <a:rPr lang="fr-CH" dirty="0" err="1" smtClean="0"/>
              <a:t>creation</a:t>
            </a:r>
            <a:r>
              <a:rPr lang="fr-CH" dirty="0" smtClean="0"/>
              <a:t> </a:t>
            </a:r>
            <a:r>
              <a:rPr lang="fr-CH" dirty="0" err="1" smtClean="0"/>
              <a:t>comes</a:t>
            </a:r>
            <a:r>
              <a:rPr lang="fr-CH" dirty="0" smtClean="0"/>
              <a:t> </a:t>
            </a:r>
            <a:r>
              <a:rPr lang="fr-CH" dirty="0" err="1" smtClean="0"/>
              <a:t>from</a:t>
            </a:r>
            <a:r>
              <a:rPr lang="fr-CH" dirty="0" smtClean="0"/>
              <a:t> </a:t>
            </a:r>
            <a:r>
              <a:rPr lang="fr-CH" dirty="0" err="1" smtClean="0"/>
              <a:t>differentiation</a:t>
            </a:r>
            <a:endParaRPr lang="fr-CH" dirty="0" smtClean="0"/>
          </a:p>
          <a:p>
            <a:pPr lvl="1"/>
            <a:r>
              <a:rPr lang="fr-CH" dirty="0" smtClean="0"/>
              <a:t>Certification </a:t>
            </a:r>
            <a:r>
              <a:rPr lang="fr-CH" dirty="0" err="1" smtClean="0"/>
              <a:t>schemes</a:t>
            </a:r>
            <a:r>
              <a:rPr lang="fr-CH" dirty="0" smtClean="0"/>
              <a:t> </a:t>
            </a:r>
            <a:r>
              <a:rPr lang="fr-CH" dirty="0" err="1" smtClean="0"/>
              <a:t>contribute</a:t>
            </a:r>
            <a:r>
              <a:rPr lang="fr-CH" dirty="0" smtClean="0"/>
              <a:t> to </a:t>
            </a:r>
            <a:r>
              <a:rPr lang="fr-CH" dirty="0" err="1" smtClean="0"/>
              <a:t>differentiate</a:t>
            </a:r>
            <a:r>
              <a:rPr lang="fr-CH" dirty="0" smtClean="0"/>
              <a:t> </a:t>
            </a:r>
            <a:r>
              <a:rPr lang="fr-CH" dirty="0" err="1" smtClean="0"/>
              <a:t>producer</a:t>
            </a:r>
            <a:r>
              <a:rPr lang="fr-CH" dirty="0" smtClean="0"/>
              <a:t> </a:t>
            </a:r>
            <a:r>
              <a:rPr lang="fr-CH" dirty="0" err="1" smtClean="0"/>
              <a:t>offers</a:t>
            </a:r>
            <a:r>
              <a:rPr lang="fr-CH" dirty="0" smtClean="0"/>
              <a:t> in the </a:t>
            </a:r>
            <a:r>
              <a:rPr lang="fr-CH" dirty="0" err="1" smtClean="0"/>
              <a:t>market</a:t>
            </a:r>
            <a:r>
              <a:rPr lang="fr-CH" dirty="0" smtClean="0"/>
              <a:t> place</a:t>
            </a:r>
          </a:p>
          <a:p>
            <a:pPr lvl="1"/>
            <a:r>
              <a:rPr lang="fr-CH" dirty="0" smtClean="0"/>
              <a:t>Double certification (</a:t>
            </a:r>
            <a:r>
              <a:rPr lang="fr-CH" dirty="0" err="1" smtClean="0"/>
              <a:t>e.g</a:t>
            </a:r>
            <a:r>
              <a:rPr lang="fr-CH" dirty="0" smtClean="0"/>
              <a:t>. </a:t>
            </a:r>
            <a:r>
              <a:rPr lang="fr-CH" dirty="0" err="1" smtClean="0"/>
              <a:t>fair</a:t>
            </a:r>
            <a:r>
              <a:rPr lang="fr-CH" dirty="0" smtClean="0"/>
              <a:t> </a:t>
            </a:r>
            <a:r>
              <a:rPr lang="fr-CH" dirty="0" err="1" smtClean="0"/>
              <a:t>trade</a:t>
            </a:r>
            <a:r>
              <a:rPr lang="fr-CH" dirty="0" smtClean="0"/>
              <a:t> and </a:t>
            </a:r>
            <a:r>
              <a:rPr lang="fr-CH" dirty="0" err="1" smtClean="0"/>
              <a:t>environment</a:t>
            </a:r>
            <a:r>
              <a:rPr lang="fr-CH" dirty="0" smtClean="0"/>
              <a:t> ) augment the power of </a:t>
            </a:r>
            <a:r>
              <a:rPr lang="fr-CH" dirty="0" err="1" smtClean="0"/>
              <a:t>differentiation</a:t>
            </a:r>
            <a:r>
              <a:rPr lang="fr-CH" dirty="0" smtClean="0"/>
              <a:t> </a:t>
            </a:r>
            <a:r>
              <a:rPr lang="fr-CH" dirty="0" err="1" smtClean="0"/>
              <a:t>amongst</a:t>
            </a:r>
            <a:r>
              <a:rPr lang="fr-CH" dirty="0" smtClean="0"/>
              <a:t> exporter </a:t>
            </a:r>
            <a:r>
              <a:rPr lang="fr-CH" dirty="0" err="1" smtClean="0"/>
              <a:t>offers</a:t>
            </a:r>
            <a:r>
              <a:rPr lang="fr-CH" dirty="0" smtClean="0"/>
              <a:t> (</a:t>
            </a:r>
            <a:r>
              <a:rPr lang="fr-CH" dirty="0" err="1" smtClean="0"/>
              <a:t>e.g</a:t>
            </a:r>
            <a:r>
              <a:rPr lang="fr-CH" dirty="0" smtClean="0"/>
              <a:t>. </a:t>
            </a:r>
            <a:r>
              <a:rPr lang="fr-CH" dirty="0" err="1" smtClean="0"/>
              <a:t>Utz</a:t>
            </a:r>
            <a:r>
              <a:rPr lang="fr-CH" dirty="0" smtClean="0"/>
              <a:t> </a:t>
            </a:r>
            <a:r>
              <a:rPr lang="fr-CH" dirty="0" err="1" smtClean="0"/>
              <a:t>Certified</a:t>
            </a:r>
            <a:r>
              <a:rPr lang="fr-CH" dirty="0" smtClean="0"/>
              <a:t>)</a:t>
            </a:r>
          </a:p>
          <a:p>
            <a:pPr lvl="1"/>
            <a:r>
              <a:rPr lang="fr-CH" dirty="0" err="1" smtClean="0"/>
              <a:t>Geographical</a:t>
            </a:r>
            <a:r>
              <a:rPr lang="fr-CH" dirty="0" smtClean="0"/>
              <a:t> </a:t>
            </a:r>
            <a:r>
              <a:rPr lang="fr-CH" dirty="0" err="1" smtClean="0"/>
              <a:t>indicators</a:t>
            </a:r>
            <a:r>
              <a:rPr lang="fr-CH" dirty="0" smtClean="0"/>
              <a:t> </a:t>
            </a:r>
            <a:r>
              <a:rPr lang="fr-CH" dirty="0" err="1" smtClean="0"/>
              <a:t>act</a:t>
            </a:r>
            <a:r>
              <a:rPr lang="fr-CH" dirty="0" smtClean="0"/>
              <a:t> as </a:t>
            </a:r>
            <a:r>
              <a:rPr lang="fr-CH" dirty="0" err="1" smtClean="0"/>
              <a:t>further</a:t>
            </a:r>
            <a:r>
              <a:rPr lang="fr-CH" dirty="0" smtClean="0"/>
              <a:t> </a:t>
            </a:r>
            <a:r>
              <a:rPr lang="fr-CH" dirty="0" err="1" smtClean="0"/>
              <a:t>differenciators</a:t>
            </a:r>
            <a:r>
              <a:rPr lang="fr-CH" dirty="0" smtClean="0"/>
              <a:t> </a:t>
            </a:r>
            <a:r>
              <a:rPr lang="fr-CH" dirty="0" err="1" smtClean="0"/>
              <a:t>alike</a:t>
            </a:r>
            <a:r>
              <a:rPr lang="fr-CH" dirty="0" smtClean="0"/>
              <a:t> (</a:t>
            </a:r>
            <a:r>
              <a:rPr lang="fr-CH" dirty="0" err="1" smtClean="0"/>
              <a:t>proudly</a:t>
            </a:r>
            <a:r>
              <a:rPr lang="fr-CH" dirty="0" smtClean="0"/>
              <a:t> South </a:t>
            </a:r>
            <a:r>
              <a:rPr lang="fr-CH" dirty="0" err="1" smtClean="0"/>
              <a:t>African</a:t>
            </a:r>
            <a:r>
              <a:rPr lang="fr-CH" dirty="0" smtClean="0"/>
              <a:t>, etc.), </a:t>
            </a:r>
            <a:r>
              <a:rPr lang="fr-CH" dirty="0" err="1" smtClean="0"/>
              <a:t>leading</a:t>
            </a:r>
            <a:r>
              <a:rPr lang="fr-CH" dirty="0" smtClean="0"/>
              <a:t> to « country » </a:t>
            </a:r>
            <a:r>
              <a:rPr lang="fr-CH" dirty="0" err="1" smtClean="0"/>
              <a:t>generic</a:t>
            </a:r>
            <a:r>
              <a:rPr lang="fr-CH" dirty="0" smtClean="0"/>
              <a:t> or </a:t>
            </a:r>
            <a:r>
              <a:rPr lang="fr-CH" dirty="0" err="1" smtClean="0"/>
              <a:t>regional</a:t>
            </a:r>
            <a:r>
              <a:rPr lang="fr-CH" dirty="0" smtClean="0"/>
              <a:t> </a:t>
            </a:r>
            <a:r>
              <a:rPr lang="fr-CH" dirty="0" err="1" smtClean="0"/>
              <a:t>specific</a:t>
            </a:r>
            <a:r>
              <a:rPr lang="fr-CH" dirty="0" smtClean="0"/>
              <a:t> brand </a:t>
            </a:r>
            <a:r>
              <a:rPr lang="fr-CH" dirty="0" err="1" smtClean="0"/>
              <a:t>developments</a:t>
            </a:r>
            <a:r>
              <a:rPr lang="fr-CH" dirty="0" smtClean="0"/>
              <a:t> (</a:t>
            </a:r>
            <a:r>
              <a:rPr lang="fr-CH" dirty="0" err="1" smtClean="0"/>
              <a:t>e.g</a:t>
            </a:r>
            <a:r>
              <a:rPr lang="fr-CH" dirty="0" smtClean="0"/>
              <a:t>. EDENGUI)</a:t>
            </a:r>
          </a:p>
          <a:p>
            <a:pPr lvl="1"/>
            <a:r>
              <a:rPr lang="fr-CH" dirty="0" smtClean="0"/>
              <a:t>All of the </a:t>
            </a:r>
            <a:r>
              <a:rPr lang="fr-CH" dirty="0" err="1" smtClean="0"/>
              <a:t>above</a:t>
            </a:r>
            <a:r>
              <a:rPr lang="fr-CH" dirty="0" smtClean="0"/>
              <a:t> </a:t>
            </a:r>
            <a:r>
              <a:rPr lang="fr-CH" dirty="0" err="1" smtClean="0"/>
              <a:t>next</a:t>
            </a:r>
            <a:r>
              <a:rPr lang="fr-CH" dirty="0" smtClean="0"/>
              <a:t> to </a:t>
            </a:r>
            <a:r>
              <a:rPr lang="fr-CH" dirty="0" err="1" smtClean="0"/>
              <a:t>individual</a:t>
            </a:r>
            <a:r>
              <a:rPr lang="fr-CH" dirty="0" smtClean="0"/>
              <a:t> (or collective) </a:t>
            </a:r>
            <a:r>
              <a:rPr lang="fr-CH" dirty="0" err="1" smtClean="0"/>
              <a:t>producer</a:t>
            </a:r>
            <a:r>
              <a:rPr lang="fr-CH" dirty="0" smtClean="0"/>
              <a:t> brands</a:t>
            </a:r>
          </a:p>
          <a:p>
            <a:pPr lvl="1"/>
            <a:endParaRPr lang="fr-CH" dirty="0" smtClean="0"/>
          </a:p>
          <a:p>
            <a:r>
              <a:rPr lang="fr-CH" dirty="0" smtClean="0"/>
              <a:t>Brands </a:t>
            </a:r>
            <a:r>
              <a:rPr lang="fr-CH" dirty="0" err="1" smtClean="0"/>
              <a:t>act</a:t>
            </a:r>
            <a:r>
              <a:rPr lang="fr-CH" dirty="0" smtClean="0"/>
              <a:t> as value </a:t>
            </a:r>
            <a:r>
              <a:rPr lang="fr-CH" dirty="0" err="1" smtClean="0"/>
              <a:t>enhancers</a:t>
            </a:r>
            <a:r>
              <a:rPr lang="fr-CH" dirty="0" smtClean="0"/>
              <a:t> for </a:t>
            </a:r>
            <a:r>
              <a:rPr lang="fr-CH" dirty="0" err="1" smtClean="0"/>
              <a:t>enterprises</a:t>
            </a:r>
            <a:r>
              <a:rPr lang="fr-CH" dirty="0" smtClean="0"/>
              <a:t>. </a:t>
            </a:r>
            <a:r>
              <a:rPr lang="fr-CH" dirty="0" err="1" smtClean="0"/>
              <a:t>They</a:t>
            </a:r>
            <a:r>
              <a:rPr lang="fr-CH" dirty="0" smtClean="0"/>
              <a:t> carry the expression and the unique performance </a:t>
            </a:r>
            <a:r>
              <a:rPr lang="fr-CH" dirty="0" err="1" smtClean="0"/>
              <a:t>attributes</a:t>
            </a:r>
            <a:r>
              <a:rPr lang="fr-CH" dirty="0" smtClean="0"/>
              <a:t> of the </a:t>
            </a:r>
            <a:r>
              <a:rPr lang="fr-CH" dirty="0" err="1" smtClean="0"/>
              <a:t>firm</a:t>
            </a:r>
            <a:r>
              <a:rPr lang="fr-CH" dirty="0" smtClean="0"/>
              <a:t> </a:t>
            </a:r>
            <a:r>
              <a:rPr lang="fr-CH" dirty="0" err="1" smtClean="0"/>
              <a:t>way</a:t>
            </a:r>
            <a:r>
              <a:rPr lang="fr-CH" dirty="0" smtClean="0"/>
              <a:t> </a:t>
            </a:r>
            <a:r>
              <a:rPr lang="fr-CH" dirty="0" err="1" smtClean="0"/>
              <a:t>beyond</a:t>
            </a:r>
            <a:r>
              <a:rPr lang="fr-CH" dirty="0" smtClean="0"/>
              <a:t> the sole </a:t>
            </a:r>
            <a:r>
              <a:rPr lang="fr-CH" dirty="0" err="1" smtClean="0"/>
              <a:t>product</a:t>
            </a:r>
            <a:r>
              <a:rPr lang="fr-CH" dirty="0" smtClean="0"/>
              <a:t> of services </a:t>
            </a:r>
            <a:r>
              <a:rPr lang="fr-CH" dirty="0" err="1" smtClean="0"/>
              <a:t>offer</a:t>
            </a:r>
            <a:r>
              <a:rPr lang="fr-CH" dirty="0" smtClean="0"/>
              <a:t>, to </a:t>
            </a:r>
            <a:r>
              <a:rPr lang="fr-CH" dirty="0" err="1" smtClean="0"/>
              <a:t>include</a:t>
            </a:r>
            <a:r>
              <a:rPr lang="fr-CH" dirty="0" smtClean="0"/>
              <a:t> the full </a:t>
            </a:r>
            <a:r>
              <a:rPr lang="fr-CH" dirty="0" err="1" smtClean="0"/>
              <a:t>enterprise</a:t>
            </a:r>
            <a:r>
              <a:rPr lang="fr-CH" dirty="0" smtClean="0"/>
              <a:t> performance package: </a:t>
            </a:r>
            <a:r>
              <a:rPr lang="fr-CH" dirty="0" err="1" smtClean="0"/>
              <a:t>product</a:t>
            </a:r>
            <a:r>
              <a:rPr lang="fr-CH" dirty="0" smtClean="0"/>
              <a:t> </a:t>
            </a:r>
            <a:r>
              <a:rPr lang="fr-CH" dirty="0" err="1" smtClean="0"/>
              <a:t>quality</a:t>
            </a:r>
            <a:r>
              <a:rPr lang="fr-CH" dirty="0" smtClean="0"/>
              <a:t>, service </a:t>
            </a:r>
            <a:r>
              <a:rPr lang="fr-CH" dirty="0" err="1" smtClean="0"/>
              <a:t>delivery</a:t>
            </a:r>
            <a:r>
              <a:rPr lang="fr-CH" dirty="0" smtClean="0"/>
              <a:t>, </a:t>
            </a:r>
            <a:r>
              <a:rPr lang="fr-CH" dirty="0" err="1" smtClean="0"/>
              <a:t>customer</a:t>
            </a:r>
            <a:r>
              <a:rPr lang="fr-CH" dirty="0" smtClean="0"/>
              <a:t> care, etc. As </a:t>
            </a:r>
            <a:r>
              <a:rPr lang="fr-CH" dirty="0" err="1" smtClean="0"/>
              <a:t>such</a:t>
            </a:r>
            <a:r>
              <a:rPr lang="fr-CH" dirty="0" smtClean="0"/>
              <a:t>, </a:t>
            </a:r>
            <a:r>
              <a:rPr lang="fr-CH" dirty="0" smtClean="0"/>
              <a:t>brands are the </a:t>
            </a:r>
            <a:r>
              <a:rPr lang="fr-CH" dirty="0" err="1" smtClean="0"/>
              <a:t>most</a:t>
            </a:r>
            <a:r>
              <a:rPr lang="fr-CH" dirty="0" smtClean="0"/>
              <a:t> </a:t>
            </a:r>
            <a:r>
              <a:rPr lang="fr-CH" dirty="0" err="1" smtClean="0"/>
              <a:t>proprietary</a:t>
            </a:r>
            <a:r>
              <a:rPr lang="fr-CH" dirty="0" smtClean="0"/>
              <a:t> value building </a:t>
            </a:r>
            <a:r>
              <a:rPr lang="fr-CH" dirty="0" err="1" smtClean="0"/>
              <a:t>asset</a:t>
            </a:r>
            <a:r>
              <a:rPr lang="fr-CH" dirty="0" smtClean="0"/>
              <a:t> of an </a:t>
            </a:r>
            <a:r>
              <a:rPr lang="fr-CH" dirty="0" err="1" smtClean="0"/>
              <a:t>enterprise</a:t>
            </a:r>
            <a:r>
              <a:rPr lang="fr-CH"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785818"/>
          </a:xfrm>
        </p:spPr>
        <p:txBody>
          <a:bodyPr/>
          <a:lstStyle/>
          <a:p>
            <a:r>
              <a:rPr lang="en-US" sz="2000" b="1" u="sng" dirty="0" smtClean="0">
                <a:solidFill>
                  <a:schemeClr val="tx2"/>
                </a:solidFill>
              </a:rPr>
              <a:t>Labeling and Certification: How can they improve market access for productions? Example of small-scale fisheries (SSF). </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lstStyle/>
          <a:p>
            <a:pPr>
              <a:buNone/>
            </a:pPr>
            <a:r>
              <a:rPr lang="en-US" u="sng" dirty="0" smtClean="0"/>
              <a:t>Three main questions: </a:t>
            </a:r>
          </a:p>
          <a:p>
            <a:pPr lvl="0"/>
            <a:r>
              <a:rPr lang="en-US" b="1" dirty="0" smtClean="0"/>
              <a:t>Regarding Markets</a:t>
            </a:r>
            <a:r>
              <a:rPr lang="en-US" dirty="0" smtClean="0"/>
              <a:t>: what happens in the marketplace, both domestic and in terms of export/imports? </a:t>
            </a:r>
          </a:p>
          <a:p>
            <a:pPr lvl="0"/>
            <a:r>
              <a:rPr lang="en-US" b="1" dirty="0" smtClean="0"/>
              <a:t>Regarding Resources</a:t>
            </a:r>
            <a:r>
              <a:rPr lang="en-US" dirty="0" smtClean="0"/>
              <a:t>: what happens to the fisheries resources – is there a clear linkage to responsible fisheries? </a:t>
            </a:r>
          </a:p>
          <a:p>
            <a:pPr lvl="0"/>
            <a:r>
              <a:rPr lang="en-US" b="1" dirty="0" smtClean="0"/>
              <a:t>Regarding People</a:t>
            </a:r>
            <a:r>
              <a:rPr lang="en-US" dirty="0" smtClean="0"/>
              <a:t>: what happens to those involved – </a:t>
            </a:r>
            <a:r>
              <a:rPr lang="en-US" dirty="0" smtClean="0"/>
              <a:t>fishermen, </a:t>
            </a:r>
            <a:r>
              <a:rPr lang="en-US" dirty="0" smtClean="0"/>
              <a:t>as well as the communities in which they live?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714380"/>
          </a:xfrm>
        </p:spPr>
        <p:txBody>
          <a:bodyPr/>
          <a:lstStyle/>
          <a:p>
            <a:r>
              <a:rPr lang="en-US" sz="2000" b="1" u="sng" dirty="0" smtClean="0">
                <a:solidFill>
                  <a:schemeClr val="tx2"/>
                </a:solidFill>
              </a:rPr>
              <a:t>Labeling and Certification: How can they improve market access for productions? Example of small-scale fisheries (SSF).</a:t>
            </a:r>
            <a:endParaRPr lang="en-US" sz="2000" u="sng" dirty="0"/>
          </a:p>
        </p:txBody>
      </p:sp>
      <p:sp>
        <p:nvSpPr>
          <p:cNvPr id="3" name="Content Placeholder 2"/>
          <p:cNvSpPr>
            <a:spLocks noGrp="1"/>
          </p:cNvSpPr>
          <p:nvPr>
            <p:ph idx="1"/>
          </p:nvPr>
        </p:nvSpPr>
        <p:spPr/>
        <p:txBody>
          <a:bodyPr>
            <a:normAutofit fontScale="92500" lnSpcReduction="20000"/>
          </a:bodyPr>
          <a:lstStyle/>
          <a:p>
            <a:pPr>
              <a:buNone/>
            </a:pPr>
            <a:r>
              <a:rPr lang="en-US" b="1" u="sng" dirty="0" smtClean="0"/>
              <a:t>Markets </a:t>
            </a:r>
          </a:p>
          <a:p>
            <a:pPr>
              <a:buNone/>
            </a:pPr>
            <a:endParaRPr lang="en-US" dirty="0" smtClean="0"/>
          </a:p>
          <a:p>
            <a:r>
              <a:rPr lang="en-US" b="1" i="1" dirty="0" smtClean="0"/>
              <a:t>Positive</a:t>
            </a:r>
            <a:r>
              <a:rPr lang="en-US" i="1" dirty="0" smtClean="0"/>
              <a:t> market-related viewpoints on certification schemes, and branding: </a:t>
            </a:r>
            <a:endParaRPr lang="en-US" dirty="0" smtClean="0"/>
          </a:p>
          <a:p>
            <a:pPr lvl="0"/>
            <a:r>
              <a:rPr lang="en-US" dirty="0" smtClean="0"/>
              <a:t>Generates increased income, and profits </a:t>
            </a:r>
          </a:p>
          <a:p>
            <a:pPr lvl="0"/>
            <a:r>
              <a:rPr lang="en-US" dirty="0" smtClean="0"/>
              <a:t>All family members have potential to be involved </a:t>
            </a:r>
          </a:p>
          <a:p>
            <a:pPr lvl="0"/>
            <a:r>
              <a:rPr lang="en-US" dirty="0" smtClean="0"/>
              <a:t>Can promote </a:t>
            </a:r>
            <a:r>
              <a:rPr lang="en-US" dirty="0" smtClean="0"/>
              <a:t>demand </a:t>
            </a:r>
            <a:r>
              <a:rPr lang="en-US" dirty="0" smtClean="0"/>
              <a:t>for good products </a:t>
            </a:r>
          </a:p>
          <a:p>
            <a:pPr lvl="0"/>
            <a:r>
              <a:rPr lang="en-US" dirty="0" smtClean="0"/>
              <a:t>May improve product profile/image </a:t>
            </a:r>
          </a:p>
          <a:p>
            <a:pPr lvl="0"/>
            <a:r>
              <a:rPr lang="en-US" dirty="0" smtClean="0"/>
              <a:t>Producers obtain a better price if the parameters surrounding that product are clear </a:t>
            </a:r>
          </a:p>
          <a:p>
            <a:pPr lvl="0"/>
            <a:r>
              <a:rPr lang="en-US" dirty="0" smtClean="0"/>
              <a:t>Quality and food safety may improve as a result of embarking upon a scheme </a:t>
            </a:r>
          </a:p>
          <a:p>
            <a:pPr lvl="0"/>
            <a:r>
              <a:rPr lang="en-US" dirty="0" smtClean="0"/>
              <a:t>Competitive advantages – development of a niche, at least in the short-term </a:t>
            </a:r>
          </a:p>
          <a:p>
            <a:pPr lvl="0"/>
            <a:r>
              <a:rPr lang="en-US" dirty="0" smtClean="0"/>
              <a:t>Branding may secure markets </a:t>
            </a:r>
          </a:p>
          <a:p>
            <a:pPr lvl="0"/>
            <a:r>
              <a:rPr lang="en-US" dirty="0" smtClean="0"/>
              <a:t>Branding may have very little cost involved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714380"/>
          </a:xfrm>
        </p:spPr>
        <p:txBody>
          <a:bodyPr/>
          <a:lstStyle/>
          <a:p>
            <a:r>
              <a:rPr lang="en-US" sz="2000" b="1" u="sng" dirty="0" smtClean="0">
                <a:solidFill>
                  <a:schemeClr val="tx2"/>
                </a:solidFill>
              </a:rPr>
              <a:t>Labeling and Certification: How can they improve market access for productions? Example of small-scale fisheries (SSF).</a:t>
            </a:r>
            <a:endParaRPr lang="en-US" sz="2000" u="sng" dirty="0">
              <a:solidFill>
                <a:schemeClr val="tx2"/>
              </a:solidFill>
            </a:endParaRPr>
          </a:p>
        </p:txBody>
      </p:sp>
      <p:sp>
        <p:nvSpPr>
          <p:cNvPr id="3" name="Content Placeholder 2"/>
          <p:cNvSpPr>
            <a:spLocks noGrp="1"/>
          </p:cNvSpPr>
          <p:nvPr>
            <p:ph idx="1"/>
          </p:nvPr>
        </p:nvSpPr>
        <p:spPr/>
        <p:txBody>
          <a:bodyPr>
            <a:normAutofit fontScale="85000" lnSpcReduction="20000"/>
          </a:bodyPr>
          <a:lstStyle/>
          <a:p>
            <a:pPr>
              <a:buNone/>
            </a:pPr>
            <a:r>
              <a:rPr lang="en-US" b="1" u="sng" dirty="0" smtClean="0"/>
              <a:t>Markets </a:t>
            </a:r>
            <a:endParaRPr lang="en-US" dirty="0" smtClean="0"/>
          </a:p>
          <a:p>
            <a:pPr>
              <a:buNone/>
            </a:pPr>
            <a:endParaRPr lang="en-US" b="1" i="1" dirty="0" smtClean="0"/>
          </a:p>
          <a:p>
            <a:pPr>
              <a:buNone/>
            </a:pPr>
            <a:r>
              <a:rPr lang="en-US" b="1" i="1" dirty="0" smtClean="0"/>
              <a:t>Negative </a:t>
            </a:r>
            <a:r>
              <a:rPr lang="en-US" i="1" dirty="0" smtClean="0"/>
              <a:t>market-related viewpoints on certification schemes, and branding: </a:t>
            </a:r>
          </a:p>
          <a:p>
            <a:pPr>
              <a:buNone/>
            </a:pPr>
            <a:endParaRPr lang="en-US" dirty="0" smtClean="0"/>
          </a:p>
          <a:p>
            <a:pPr lvl="0"/>
            <a:r>
              <a:rPr lang="en-US" dirty="0" smtClean="0"/>
              <a:t>Many hurdles to tackle before reaching the destination </a:t>
            </a:r>
          </a:p>
          <a:p>
            <a:pPr lvl="0"/>
            <a:r>
              <a:rPr lang="en-US" dirty="0" smtClean="0"/>
              <a:t>Very expensive to start for SSF </a:t>
            </a:r>
          </a:p>
          <a:p>
            <a:pPr lvl="0"/>
            <a:r>
              <a:rPr lang="en-US" dirty="0" smtClean="0"/>
              <a:t>May result in a reduction in material supply </a:t>
            </a:r>
            <a:r>
              <a:rPr lang="en-US" i="1" dirty="0" smtClean="0"/>
              <a:t>to other markets </a:t>
            </a:r>
            <a:endParaRPr lang="en-US" dirty="0" smtClean="0"/>
          </a:p>
          <a:p>
            <a:pPr lvl="0"/>
            <a:r>
              <a:rPr lang="en-US" dirty="0" smtClean="0"/>
              <a:t>Export mainly to the most “politically correct markets”, not necessarily those who pay the best price </a:t>
            </a:r>
          </a:p>
          <a:p>
            <a:pPr lvl="0"/>
            <a:r>
              <a:rPr lang="en-US" dirty="0" smtClean="0"/>
              <a:t>If involving high-quality fish, perhaps beneficial to the trader but the local/domestic market may suffer </a:t>
            </a:r>
          </a:p>
          <a:p>
            <a:pPr lvl="0"/>
            <a:r>
              <a:rPr lang="en-US" dirty="0" smtClean="0"/>
              <a:t>Fishermen </a:t>
            </a:r>
            <a:r>
              <a:rPr lang="en-US" dirty="0" smtClean="0"/>
              <a:t>who do not get certified become isolated and do not have the same market access </a:t>
            </a:r>
          </a:p>
          <a:p>
            <a:pPr lvl="0"/>
            <a:r>
              <a:rPr lang="en-US" dirty="0" smtClean="0"/>
              <a:t>Increased fishing pressure may result from increased demand </a:t>
            </a:r>
          </a:p>
          <a:p>
            <a:pPr lvl="0"/>
            <a:r>
              <a:rPr lang="en-US" dirty="0" smtClean="0"/>
              <a:t>How to tackle illegal or unreported fishing within a certified fishery? </a:t>
            </a:r>
          </a:p>
          <a:p>
            <a:pPr lvl="0"/>
            <a:r>
              <a:rPr lang="en-US" dirty="0" smtClean="0"/>
              <a:t>Eco-</a:t>
            </a:r>
            <a:r>
              <a:rPr lang="en-US" dirty="0" err="1" smtClean="0"/>
              <a:t>labelling</a:t>
            </a:r>
            <a:r>
              <a:rPr lang="en-US" dirty="0" smtClean="0"/>
              <a:t> </a:t>
            </a:r>
            <a:r>
              <a:rPr lang="en-US" dirty="0" smtClean="0"/>
              <a:t>requires a lot of data </a:t>
            </a:r>
          </a:p>
          <a:p>
            <a:pPr lvl="0"/>
            <a:r>
              <a:rPr lang="en-US" dirty="0" smtClean="0"/>
              <a:t>Domestic </a:t>
            </a:r>
            <a:r>
              <a:rPr lang="en-US" dirty="0" smtClean="0"/>
              <a:t>market gets the reduced-quality fish and become marginalized – reduces local supplies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C-theme-powerpoint">
  <a:themeElements>
    <a:clrScheme name="ITC color">
      <a:dk1>
        <a:srgbClr val="595959"/>
      </a:dk1>
      <a:lt1>
        <a:srgbClr val="595959"/>
      </a:lt1>
      <a:dk2>
        <a:srgbClr val="36A7E9"/>
      </a:dk2>
      <a:lt2>
        <a:srgbClr val="FFFFFF"/>
      </a:lt2>
      <a:accent1>
        <a:srgbClr val="36A7E9"/>
      </a:accent1>
      <a:accent2>
        <a:srgbClr val="636363"/>
      </a:accent2>
      <a:accent3>
        <a:srgbClr val="C1413B"/>
      </a:accent3>
      <a:accent4>
        <a:srgbClr val="789C3C"/>
      </a:accent4>
      <a:accent5>
        <a:srgbClr val="424884"/>
      </a:accent5>
      <a:accent6>
        <a:srgbClr val="8F0063"/>
      </a:accent6>
      <a:hlink>
        <a:srgbClr val="36A7E9"/>
      </a:hlink>
      <a:folHlink>
        <a:srgbClr val="36A7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ITC-theme-powerpoint</Template>
  <TotalTime>276</TotalTime>
  <Words>2058</Words>
  <Application>Microsoft Office PowerPoint</Application>
  <PresentationFormat>On-screen Show (4:3)</PresentationFormat>
  <Paragraphs>192</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ITC-theme-powerpoint</vt:lpstr>
      <vt:lpstr>LABELLING, CERTIFICATION AND FAIR TRADE</vt:lpstr>
      <vt:lpstr>What is Fair trade? </vt:lpstr>
      <vt:lpstr>Means to reach this vision of Fair trade: Labelling and Certification  </vt:lpstr>
      <vt:lpstr>What is certification? </vt:lpstr>
      <vt:lpstr>What is labelling?</vt:lpstr>
      <vt:lpstr>What is branding?</vt:lpstr>
      <vt:lpstr>Labeling and Certification: How can they improve market access for productions? Example of small-scale fisheries (SSF).    </vt:lpstr>
      <vt:lpstr>Labeling and Certification: How can they improve market access for productions? Example of small-scale fisheries (SSF).</vt:lpstr>
      <vt:lpstr>Labeling and Certification: How can they improve market access for productions? Example of small-scale fisheries (SSF).</vt:lpstr>
      <vt:lpstr>Labeling and Certification: How can they improve market access for productions? Example of small-scale fisheries (SSF).</vt:lpstr>
      <vt:lpstr>Labeling and Certification: How can they improve market access for productions? Example of small-scale fisheries (SSF).</vt:lpstr>
      <vt:lpstr>THANK YOU </vt:lpstr>
    </vt:vector>
  </TitlesOfParts>
  <Company>International Trade Centre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LABELLING, CERTIFICATION AND FAIR TRADE</dc:title>
  <dc:creator>tounkara</dc:creator>
  <cp:lastModifiedBy>tounkara</cp:lastModifiedBy>
  <cp:revision>69</cp:revision>
  <dcterms:created xsi:type="dcterms:W3CDTF">2009-10-08T15:40:06Z</dcterms:created>
  <dcterms:modified xsi:type="dcterms:W3CDTF">2009-10-13T08:11:15Z</dcterms:modified>
</cp:coreProperties>
</file>