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874" r:id="rId2"/>
  </p:sldMasterIdLst>
  <p:notesMasterIdLst>
    <p:notesMasterId r:id="rId34"/>
  </p:notesMasterIdLst>
  <p:sldIdLst>
    <p:sldId id="291" r:id="rId3"/>
    <p:sldId id="339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9" r:id="rId13"/>
    <p:sldId id="370" r:id="rId14"/>
    <p:sldId id="371" r:id="rId15"/>
    <p:sldId id="317" r:id="rId16"/>
    <p:sldId id="347" r:id="rId17"/>
    <p:sldId id="348" r:id="rId18"/>
    <p:sldId id="318" r:id="rId19"/>
    <p:sldId id="319" r:id="rId20"/>
    <p:sldId id="320" r:id="rId21"/>
    <p:sldId id="321" r:id="rId22"/>
    <p:sldId id="322" r:id="rId23"/>
    <p:sldId id="324" r:id="rId24"/>
    <p:sldId id="338" r:id="rId25"/>
    <p:sldId id="363" r:id="rId26"/>
    <p:sldId id="364" r:id="rId27"/>
    <p:sldId id="365" r:id="rId28"/>
    <p:sldId id="366" r:id="rId29"/>
    <p:sldId id="367" r:id="rId30"/>
    <p:sldId id="368" r:id="rId31"/>
    <p:sldId id="341" r:id="rId32"/>
    <p:sldId id="354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3300"/>
    <a:srgbClr val="006600"/>
    <a:srgbClr val="996633"/>
    <a:srgbClr val="660066"/>
    <a:srgbClr val="990000"/>
    <a:srgbClr val="FF9966"/>
    <a:srgbClr val="990099"/>
    <a:srgbClr val="CCCCFF"/>
    <a:srgbClr val="CCFF99"/>
    <a:srgbClr val="A500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737" autoAdjust="0"/>
  </p:normalViewPr>
  <p:slideViewPr>
    <p:cSldViewPr>
      <p:cViewPr varScale="1">
        <p:scale>
          <a:sx n="48" d="100"/>
          <a:sy n="48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45AEA7-8BC7-4543-B068-52437EA1D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2838450" y="1751013"/>
            <a:ext cx="3465513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336600">
                  <a:alpha val="25000"/>
                </a:srgbClr>
              </a:gs>
              <a:gs pos="100000">
                <a:srgbClr val="336600">
                  <a:gamma/>
                  <a:shade val="81176"/>
                  <a:invGamma/>
                  <a:alpha val="25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/>
          </a:p>
        </p:txBody>
      </p:sp>
      <p:pic>
        <p:nvPicPr>
          <p:cNvPr id="6" name="Picture 18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429000"/>
            <a:ext cx="8742363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B25EE-E467-45F7-9F24-FE4B3442A949}" type="datetime4">
              <a:rPr lang="en-US"/>
              <a:pPr>
                <a:defRPr/>
              </a:pPr>
              <a:t>January 10, 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EB0C0-7FE5-4C53-8A17-27EBDDE3A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EC1A-B33F-49C7-A7DF-57E0E68143B0}" type="datetime4">
              <a:rPr lang="en-US"/>
              <a:pPr>
                <a:defRPr/>
              </a:pPr>
              <a:t>January 10, 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00A20-C326-4707-9ACA-F143D5BFC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63967-09D0-422E-8F9E-106D8A20EC49}" type="datetime4">
              <a:rPr lang="en-US"/>
              <a:pPr>
                <a:defRPr/>
              </a:pPr>
              <a:t>January 10, 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352EA-BFD8-46E7-AEB5-4B3EE2F45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6337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337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C3240-35E4-4BA1-9517-715E828FF26E}" type="datetime4">
              <a:rPr lang="en-US"/>
              <a:pPr>
                <a:defRPr/>
              </a:pPr>
              <a:t>January 10, 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C95C1-A32A-4292-BA0E-C31A63DBA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CADB-E405-44F1-A363-158BB6FC2DCD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268E-7CC2-4691-B094-21D7E6EC7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CADB-E405-44F1-A363-158BB6FC2DCD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268E-7CC2-4691-B094-21D7E6EC7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CADB-E405-44F1-A363-158BB6FC2DCD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268E-7CC2-4691-B094-21D7E6EC7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CADB-E405-44F1-A363-158BB6FC2DCD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268E-7CC2-4691-B094-21D7E6EC7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CADB-E405-44F1-A363-158BB6FC2DCD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268E-7CC2-4691-B094-21D7E6EC7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CADB-E405-44F1-A363-158BB6FC2DCD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268E-7CC2-4691-B094-21D7E6EC7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70CE5-3634-4B61-8182-38AD9079E1B4}" type="datetime4">
              <a:rPr lang="en-US"/>
              <a:pPr>
                <a:defRPr/>
              </a:pPr>
              <a:t>January 10, 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26C4C-2B25-4FA8-838F-E6B9F5176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CADB-E405-44F1-A363-158BB6FC2DCD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268E-7CC2-4691-B094-21D7E6EC7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CADB-E405-44F1-A363-158BB6FC2DCD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268E-7CC2-4691-B094-21D7E6EC7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CADB-E405-44F1-A363-158BB6FC2DCD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268E-7CC2-4691-B094-21D7E6EC7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CADB-E405-44F1-A363-158BB6FC2DCD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268E-7CC2-4691-B094-21D7E6EC7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CADB-E405-44F1-A363-158BB6FC2DCD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268E-7CC2-4691-B094-21D7E6EC7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CADB-E405-44F1-A363-158BB6FC2DCD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268E-7CC2-4691-B094-21D7E6EC7F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2838450" y="1751013"/>
            <a:ext cx="3465513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BEEF4">
              <a:alpha val="9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>
              <a:latin typeface="Arial" charset="0"/>
              <a:cs typeface="+mn-cs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429000"/>
            <a:ext cx="8742363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1"/>
          <p:cNvSpPr txBox="1"/>
          <p:nvPr userDrawn="1"/>
        </p:nvSpPr>
        <p:spPr>
          <a:xfrm>
            <a:off x="1790700" y="6457950"/>
            <a:ext cx="419100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dirty="0">
                <a:latin typeface="+mn-lt"/>
                <a:cs typeface="+mn-cs"/>
              </a:rPr>
              <a:t>™</a:t>
            </a:r>
          </a:p>
        </p:txBody>
      </p:sp>
      <p:pic>
        <p:nvPicPr>
          <p:cNvPr id="8" name="Picture 20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6643688"/>
            <a:ext cx="71437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800" b="1">
                <a:solidFill>
                  <a:srgbClr val="000066"/>
                </a:solidFill>
                <a:latin typeface="Monotype Corsiva" pitchFamily="66" charset="0"/>
              </a:defRPr>
            </a:lvl1pPr>
          </a:lstStyle>
          <a:p>
            <a:pPr>
              <a:defRPr/>
            </a:pPr>
            <a:r>
              <a:rPr lang="en-US"/>
              <a:t>Copyright 2007</a:t>
            </a:r>
          </a:p>
          <a:p>
            <a:pPr>
              <a:defRPr/>
            </a:pPr>
            <a:r>
              <a:rPr lang="en-US"/>
              <a:t>Xellect IP Solutions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610BD-C45B-4B26-99D6-05E47FBE77E2}" type="datetime4">
              <a:rPr lang="en-US"/>
              <a:pPr>
                <a:defRPr/>
              </a:pPr>
              <a:t>January 10, 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</a:t>
            </a:r>
          </a:p>
          <a:p>
            <a:pPr>
              <a:defRPr/>
            </a:pPr>
            <a:r>
              <a:rPr lang="en-US"/>
              <a:t>Xellect IP Solutions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9971C-2AA6-4D94-A3DF-2146F0905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313A3-7DCE-463B-AE8E-3EF0F6B5CF3D}" type="datetime4">
              <a:rPr lang="en-US"/>
              <a:pPr>
                <a:defRPr/>
              </a:pPr>
              <a:t>January 10, 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7FD44-6E1B-4391-864B-CFA938783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58E83-32CE-476A-8FAA-27AEAC98CD8F}" type="datetime4">
              <a:rPr lang="en-US"/>
              <a:pPr>
                <a:defRPr/>
              </a:pPr>
              <a:t>January 10, 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BD14B-15D8-4499-B054-0731B784F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5ECC7-D5FA-431A-A869-D462E2E40A4D}" type="datetime4">
              <a:rPr lang="en-US"/>
              <a:pPr>
                <a:defRPr/>
              </a:pPr>
              <a:t>January 10, 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5F0A8-48AC-4BB2-9FDF-23DA5676F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2EAA3-103E-4716-9E6F-02CAD2972492}" type="datetime4">
              <a:rPr lang="en-US"/>
              <a:pPr>
                <a:defRPr/>
              </a:pPr>
              <a:t>January 10, 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EA6DA-3F19-4857-B4EC-D84712DFE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0033-5328-4622-BB8C-29821F659B99}" type="datetime4">
              <a:rPr lang="en-US"/>
              <a:pPr>
                <a:defRPr/>
              </a:pPr>
              <a:t>January 10, 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DBC99-8030-4956-AA01-5EEEDDC2E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D47CD-BECC-4562-8EF0-F49F633E06BA}" type="datetime4">
              <a:rPr lang="en-US"/>
              <a:pPr>
                <a:defRPr/>
              </a:pPr>
              <a:t>January 10, 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DC1B7-3D34-4852-8A52-C892DC2A4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FDF07-3BF7-4875-9D98-DB49F72F0437}" type="datetime4">
              <a:rPr lang="en-US"/>
              <a:pPr>
                <a:defRPr/>
              </a:pPr>
              <a:t>January 10, 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BBA69-FE0F-4971-849C-B605436E9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 userDrawn="1"/>
        </p:nvPicPr>
        <p:blipFill>
          <a:blip r:embed="rId15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2838450" y="1751013"/>
            <a:ext cx="3465513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336600">
                  <a:alpha val="25000"/>
                </a:srgbClr>
              </a:gs>
              <a:gs pos="100000">
                <a:srgbClr val="336600">
                  <a:gamma/>
                  <a:shade val="81176"/>
                  <a:invGamma/>
                  <a:alpha val="25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97625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i="1">
                <a:solidFill>
                  <a:srgbClr val="003399"/>
                </a:solidFill>
                <a:latin typeface="Monotype Corsiva" pitchFamily="66" charset="0"/>
              </a:defRPr>
            </a:lvl1pPr>
          </a:lstStyle>
          <a:p>
            <a:pPr>
              <a:defRPr/>
            </a:pPr>
            <a:fld id="{5B5E3BB6-B698-4DFB-984F-C6FC8E68C694}" type="datetime4">
              <a:rPr lang="en-US"/>
              <a:pPr>
                <a:defRPr/>
              </a:pPr>
              <a:t>January 10, 2011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i="1">
                <a:solidFill>
                  <a:srgbClr val="003399"/>
                </a:solidFill>
                <a:latin typeface="Monotype Corsiva" pitchFamily="66" charset="0"/>
              </a:defRPr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397625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3399"/>
                </a:solidFill>
                <a:latin typeface="Monotype Corsiva" pitchFamily="66" charset="0"/>
              </a:defRPr>
            </a:lvl1pPr>
          </a:lstStyle>
          <a:p>
            <a:pPr>
              <a:defRPr/>
            </a:pPr>
            <a:fld id="{0E1DF9EF-C084-4AF8-A589-DE9B7217F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13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73038" y="914400"/>
            <a:ext cx="874236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har char="•"/>
        <a:defRPr sz="3200">
          <a:solidFill>
            <a:srgbClr val="66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har char="–"/>
        <a:defRPr sz="2800">
          <a:solidFill>
            <a:srgbClr val="663300"/>
          </a:solidFill>
          <a:latin typeface="+mn-lt"/>
        </a:defRPr>
      </a:lvl2pPr>
      <a:lvl3pPr marL="11430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har char="•"/>
        <a:defRPr sz="2400">
          <a:solidFill>
            <a:srgbClr val="663300"/>
          </a:solidFill>
          <a:latin typeface="+mn-lt"/>
        </a:defRPr>
      </a:lvl3pPr>
      <a:lvl4pPr marL="16002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663300"/>
          </a:solidFill>
          <a:latin typeface="+mn-lt"/>
        </a:defRPr>
      </a:lvl4pPr>
      <a:lvl5pPr marL="20574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5pPr>
      <a:lvl6pPr marL="25146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6pPr>
      <a:lvl7pPr marL="29718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7pPr>
      <a:lvl8pPr marL="34290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8pPr>
      <a:lvl9pPr marL="38862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BEEF4">
              <a:alpha val="89804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 dirty="0">
              <a:latin typeface="Arial" charset="0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1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KACST</a:t>
            </a:r>
            <a:endParaRPr lang="en-IN" dirty="0">
              <a:latin typeface="Arial" charset="0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FCADB-E405-44F1-A363-158BB6FC2DCD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C268E-7CC2-4691-B094-21D7E6EC7F7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13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73038" y="1066800"/>
            <a:ext cx="874236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WIPO Home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78800" y="304800"/>
            <a:ext cx="8937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 txBox="1">
            <a:spLocks noChangeArrowheads="1"/>
          </p:cNvSpPr>
          <p:nvPr userDrawn="1"/>
        </p:nvSpPr>
        <p:spPr>
          <a:xfrm>
            <a:off x="76200" y="6626225"/>
            <a:ext cx="838200" cy="155575"/>
          </a:xfrm>
          <a:prstGeom prst="rect">
            <a:avLst/>
          </a:prstGeom>
          <a:ln/>
        </p:spPr>
        <p:txBody>
          <a:bodyPr/>
          <a:lstStyle>
            <a:lvl1pPr algn="ctr">
              <a:defRPr sz="800" b="1">
                <a:solidFill>
                  <a:srgbClr val="000066"/>
                </a:solidFill>
                <a:latin typeface="Monotype Corsiva" pitchFamily="66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183621-8C8C-4FBC-8FBF-C52EA14BA46D}" type="datetime4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January 10, 2011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13" name="Rectangle 5"/>
          <p:cNvSpPr txBox="1">
            <a:spLocks noChangeArrowheads="1"/>
          </p:cNvSpPr>
          <p:nvPr userDrawn="1"/>
        </p:nvSpPr>
        <p:spPr>
          <a:xfrm>
            <a:off x="3962400" y="6553200"/>
            <a:ext cx="12954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800" b="1">
                <a:solidFill>
                  <a:srgbClr val="000066"/>
                </a:solidFill>
                <a:latin typeface="Monotype Corsiva" pitchFamily="66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Arial" charset="0"/>
              </a:rPr>
              <a:t>Copyright 2007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Arial" charset="0"/>
              </a:rPr>
              <a:t>Xellect IP Solutions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19300" y="6457950"/>
            <a:ext cx="419100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dirty="0">
                <a:latin typeface="+mn-lt"/>
                <a:cs typeface="+mn-cs"/>
              </a:rPr>
              <a:t>™</a:t>
            </a:r>
          </a:p>
        </p:txBody>
      </p:sp>
      <p:pic>
        <p:nvPicPr>
          <p:cNvPr id="16" name="Picture 1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447800" y="6643688"/>
            <a:ext cx="71437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lang="en-IN" sz="4400" b="1" kern="1200" dirty="0">
          <a:solidFill>
            <a:schemeClr val="tx1"/>
          </a:solidFill>
          <a:latin typeface="Arial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answers.com/topic/carlson-chester-f-gif" TargetMode="Externa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5/5d/1889_Edison_Mimeograph.jpg" TargetMode="Externa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6/62/Xerox_Logo.svg" TargetMode="External"/><Relationship Id="rId2" Type="http://schemas.openxmlformats.org/officeDocument/2006/relationships/hyperlink" Target="http://en.wikipedia.org/wiki/Fujifilm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5" Type="http://schemas.openxmlformats.org/officeDocument/2006/relationships/hyperlink" Target="http://upload.wikimedia.org/wikipedia/en/d/db/Xerox_2008_Logo.png" TargetMode="Externa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2396"/>
            <a:ext cx="4572000" cy="460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15925"/>
            <a:ext cx="52578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3524250" y="1295400"/>
            <a:ext cx="234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http://xellectip.com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2286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KACST</a:t>
            </a:r>
            <a:endParaRPr lang="en-IN" b="1" dirty="0"/>
          </a:p>
        </p:txBody>
      </p:sp>
    </p:spTree>
  </p:cSld>
  <p:clrMapOvr>
    <a:masterClrMapping/>
  </p:clrMapOvr>
  <p:transition advTm="8792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fontAlgn="base" hangingPunct="1">
              <a:spcAft>
                <a:spcPct val="0"/>
              </a:spcAft>
            </a:pPr>
            <a:r>
              <a:rPr lang="en-US" b="1" dirty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Invention Methods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663300"/>
                </a:solidFill>
              </a:rPr>
              <a:t>Systematic or Incremental Approach</a:t>
            </a:r>
          </a:p>
          <a:p>
            <a:pPr eaLnBrk="1" hangingPunct="1">
              <a:buNone/>
            </a:pPr>
            <a:endParaRPr lang="en-US" dirty="0" smtClean="0">
              <a:solidFill>
                <a:srgbClr val="6633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663300"/>
                </a:solidFill>
              </a:rPr>
              <a:t>Out-of-the-box Approach</a:t>
            </a:r>
          </a:p>
          <a:p>
            <a:pPr eaLnBrk="1" hangingPunct="1">
              <a:buNone/>
            </a:pPr>
            <a:endParaRPr lang="en-US" dirty="0" smtClean="0">
              <a:solidFill>
                <a:srgbClr val="6633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663300"/>
                </a:solidFill>
              </a:rPr>
              <a:t>Breakthrough</a:t>
            </a:r>
          </a:p>
          <a:p>
            <a:pPr eaLnBrk="1" hangingPunct="1">
              <a:buNone/>
            </a:pPr>
            <a:endParaRPr lang="en-US" dirty="0" smtClean="0">
              <a:solidFill>
                <a:srgbClr val="6633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663300"/>
                </a:solidFill>
              </a:rPr>
              <a:t>Serendipity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298930F-091D-41BA-8269-017A6BDEED65}" type="slidenum">
              <a:rPr lang="en-US" smtClean="0">
                <a:cs typeface="Arial" pitchFamily="34" charset="0"/>
              </a:rPr>
              <a:pPr/>
              <a:t>10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KACST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6600"/>
                </a:solidFill>
              </a:rPr>
              <a:t>Patents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5791200" cy="4525963"/>
          </a:xfrm>
          <a:noFill/>
        </p:spPr>
        <p:txBody>
          <a:bodyPr>
            <a:normAutofit fontScale="92500"/>
          </a:bodyPr>
          <a:lstStyle/>
          <a:p>
            <a:pPr eaLnBrk="1" hangingPunct="1"/>
            <a:r>
              <a:rPr lang="en-US" sz="2400"/>
              <a:t>The term "patent" originates from the Latin word </a:t>
            </a:r>
            <a:r>
              <a:rPr lang="en-US" sz="2400" i="1"/>
              <a:t>patere</a:t>
            </a:r>
            <a:r>
              <a:rPr lang="en-US" sz="2400"/>
              <a:t> which means "</a:t>
            </a:r>
            <a:r>
              <a:rPr lang="en-US" sz="2600">
                <a:solidFill>
                  <a:srgbClr val="006600"/>
                </a:solidFill>
              </a:rPr>
              <a:t>to lay open</a:t>
            </a:r>
            <a:r>
              <a:rPr lang="en-US" sz="2400"/>
              <a:t>" (i.e., make available for public inspection)</a:t>
            </a:r>
          </a:p>
          <a:p>
            <a:pPr eaLnBrk="1" hangingPunct="1"/>
            <a:r>
              <a:rPr lang="en-US" sz="2400"/>
              <a:t>Patent provides a set of </a:t>
            </a:r>
            <a:r>
              <a:rPr lang="en-US" sz="2600">
                <a:solidFill>
                  <a:srgbClr val="006600"/>
                </a:solidFill>
              </a:rPr>
              <a:t>exclusive rights</a:t>
            </a:r>
            <a:r>
              <a:rPr lang="en-US" sz="2400"/>
              <a:t> granted by a </a:t>
            </a:r>
            <a:r>
              <a:rPr lang="en-US" sz="2600">
                <a:solidFill>
                  <a:srgbClr val="006600"/>
                </a:solidFill>
              </a:rPr>
              <a:t>state</a:t>
            </a:r>
            <a:r>
              <a:rPr lang="en-US" sz="2400"/>
              <a:t> to a patentee for a </a:t>
            </a:r>
            <a:r>
              <a:rPr lang="en-US" sz="2600">
                <a:solidFill>
                  <a:srgbClr val="006600"/>
                </a:solidFill>
              </a:rPr>
              <a:t>fixed period of time</a:t>
            </a:r>
            <a:r>
              <a:rPr lang="en-US" sz="2400"/>
              <a:t> in exchange for a </a:t>
            </a:r>
            <a:r>
              <a:rPr lang="en-US" sz="2600">
                <a:solidFill>
                  <a:srgbClr val="CC6600"/>
                </a:solidFill>
              </a:rPr>
              <a:t>full disclosure</a:t>
            </a:r>
            <a:r>
              <a:rPr lang="en-US" sz="2400"/>
              <a:t> of an invention</a:t>
            </a:r>
          </a:p>
          <a:p>
            <a:pPr eaLnBrk="1" hangingPunct="1"/>
            <a:r>
              <a:rPr lang="en-US" sz="2400"/>
              <a:t>Encompasses any new and useful process, machine, article of manufacture, or composition of matter</a:t>
            </a:r>
          </a:p>
          <a:p>
            <a:pPr eaLnBrk="1" hangingPunct="1"/>
            <a:r>
              <a:rPr lang="en-US" sz="2400"/>
              <a:t>Also included are any new and useful improvements thereof</a:t>
            </a:r>
          </a:p>
        </p:txBody>
      </p:sp>
      <p:pic>
        <p:nvPicPr>
          <p:cNvPr id="15364" name="Picture 4" descr="uspat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219200"/>
            <a:ext cx="30972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CC6DC-60FD-7D4B-A272-420554EA8E3B}" type="slidenum">
              <a:rPr lang="en-US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2286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KACST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34CE64-3059-8D4F-8CE4-832F73D78738}" type="slidenum">
              <a:rPr lang="en-US"/>
              <a:pPr/>
              <a:t>12</a:t>
            </a:fld>
            <a:endParaRPr lang="en-US"/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1" y="368014"/>
            <a:ext cx="5867400" cy="62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905000" y="304800"/>
            <a:ext cx="59578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Monotype Corsiva" charset="0"/>
              </a:rPr>
              <a:t>Three Tenets of Patentability™</a:t>
            </a:r>
          </a:p>
        </p:txBody>
      </p:sp>
      <p:sp>
        <p:nvSpPr>
          <p:cNvPr id="16391" name="TextBox 10"/>
          <p:cNvSpPr txBox="1">
            <a:spLocks noChangeArrowheads="1"/>
          </p:cNvSpPr>
          <p:nvPr/>
        </p:nvSpPr>
        <p:spPr bwMode="auto">
          <a:xfrm>
            <a:off x="3810000" y="2057400"/>
            <a:ext cx="1484313" cy="522288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Novelty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905000" y="3048000"/>
            <a:ext cx="2209800" cy="8382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b="1">
                <a:solidFill>
                  <a:srgbClr val="000099"/>
                </a:solidFill>
                <a:ea typeface="Arial" charset="0"/>
                <a:cs typeface="Arial" charset="0"/>
              </a:rPr>
              <a:t>Non-Obviousness</a:t>
            </a:r>
          </a:p>
        </p:txBody>
      </p:sp>
      <p:sp>
        <p:nvSpPr>
          <p:cNvPr id="16393" name="TextBox 21"/>
          <p:cNvSpPr txBox="1">
            <a:spLocks noChangeArrowheads="1"/>
          </p:cNvSpPr>
          <p:nvPr/>
        </p:nvSpPr>
        <p:spPr bwMode="auto">
          <a:xfrm>
            <a:off x="4343400" y="3136900"/>
            <a:ext cx="466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C00000"/>
                </a:solidFill>
              </a:rPr>
              <a:t>≈</a:t>
            </a:r>
          </a:p>
        </p:txBody>
      </p:sp>
      <p:sp>
        <p:nvSpPr>
          <p:cNvPr id="23" name="Rounded Rectangle 22"/>
          <p:cNvSpPr>
            <a:spLocks noChangeAspect="1"/>
          </p:cNvSpPr>
          <p:nvPr/>
        </p:nvSpPr>
        <p:spPr>
          <a:xfrm>
            <a:off x="5029200" y="3130550"/>
            <a:ext cx="2286000" cy="67945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b="1">
                <a:solidFill>
                  <a:srgbClr val="000099"/>
                </a:solidFill>
                <a:ea typeface="Arial" charset="0"/>
                <a:cs typeface="Arial" charset="0"/>
              </a:rPr>
              <a:t>Inventiveness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057400" y="4267200"/>
            <a:ext cx="2209800" cy="8382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b="1">
                <a:solidFill>
                  <a:srgbClr val="CC0000"/>
                </a:solidFill>
                <a:ea typeface="Arial" charset="0"/>
                <a:cs typeface="Arial" charset="0"/>
              </a:rPr>
              <a:t>Utility/ Usefulness</a:t>
            </a:r>
          </a:p>
        </p:txBody>
      </p:sp>
      <p:sp>
        <p:nvSpPr>
          <p:cNvPr id="16396" name="TextBox 24"/>
          <p:cNvSpPr txBox="1">
            <a:spLocks noChangeArrowheads="1"/>
          </p:cNvSpPr>
          <p:nvPr/>
        </p:nvSpPr>
        <p:spPr bwMode="auto">
          <a:xfrm>
            <a:off x="4389438" y="4356100"/>
            <a:ext cx="4111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C00000"/>
                </a:solidFill>
              </a:rPr>
              <a:t>≠</a:t>
            </a:r>
          </a:p>
        </p:txBody>
      </p:sp>
      <p:sp>
        <p:nvSpPr>
          <p:cNvPr id="26" name="Rounded Rectangle 25"/>
          <p:cNvSpPr>
            <a:spLocks noChangeAspect="1"/>
          </p:cNvSpPr>
          <p:nvPr/>
        </p:nvSpPr>
        <p:spPr>
          <a:xfrm>
            <a:off x="5029200" y="4349750"/>
            <a:ext cx="2286000" cy="67945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b="1">
                <a:solidFill>
                  <a:srgbClr val="CC0000"/>
                </a:solidFill>
                <a:ea typeface="Arial" charset="0"/>
                <a:cs typeface="Arial" charset="0"/>
              </a:rPr>
              <a:t>Industrial Applicability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2286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KACST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0960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Utility Models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4678363"/>
          </a:xfrm>
        </p:spPr>
        <p:txBody>
          <a:bodyPr>
            <a:normAutofit fontScale="550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663300"/>
                </a:solidFill>
              </a:rPr>
              <a:t>Similar to Patents but only for “Minor improvements” to existing products</a:t>
            </a:r>
          </a:p>
          <a:p>
            <a:pPr>
              <a:buFont typeface="Wingdings" charset="2"/>
              <a:buChar char="Ø"/>
            </a:pPr>
            <a:endParaRPr lang="en-US" dirty="0" smtClean="0">
              <a:solidFill>
                <a:srgbClr val="663300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3273" dirty="0" smtClean="0">
                <a:solidFill>
                  <a:srgbClr val="663300"/>
                </a:solidFill>
              </a:rPr>
              <a:t>The requirements for acquiring a utility model are less stringent than for patents</a:t>
            </a:r>
          </a:p>
          <a:p>
            <a:pPr>
              <a:buFont typeface="Wingdings" charset="2"/>
              <a:buChar char="Ø"/>
            </a:pPr>
            <a:endParaRPr lang="en-US" dirty="0" smtClean="0">
              <a:solidFill>
                <a:srgbClr val="663300"/>
              </a:solidFill>
            </a:endParaRP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663300"/>
                </a:solidFill>
              </a:rPr>
              <a:t>“Novelty” requirement is always to be met, that of "inventive step" or "non-obviousness" may be much lower or absent altogether</a:t>
            </a:r>
          </a:p>
          <a:p>
            <a:pPr>
              <a:buNone/>
            </a:pPr>
            <a:endParaRPr lang="en-US" sz="3158" dirty="0" smtClean="0">
              <a:solidFill>
                <a:srgbClr val="663300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663300"/>
                </a:solidFill>
              </a:rPr>
              <a:t>The term of protection for utility models is shorter than for patents and varies from country to country (usually between 7 and 10 years)</a:t>
            </a:r>
          </a:p>
          <a:p>
            <a:pPr>
              <a:buNone/>
            </a:pPr>
            <a:endParaRPr lang="en-US" dirty="0" smtClean="0">
              <a:solidFill>
                <a:srgbClr val="663300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663300"/>
                </a:solidFill>
              </a:rPr>
              <a:t>In most countries where utility model protection is available, patent offices do not examine applications as to substance prior to registration</a:t>
            </a:r>
          </a:p>
          <a:p>
            <a:pPr>
              <a:buNone/>
            </a:pPr>
            <a:endParaRPr lang="en-US" dirty="0" smtClean="0">
              <a:solidFill>
                <a:srgbClr val="663300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663300"/>
                </a:solidFill>
              </a:rPr>
              <a:t>Utility models are much cheaper to obtain and to maintain</a:t>
            </a:r>
          </a:p>
          <a:p>
            <a:pPr>
              <a:buNone/>
            </a:pPr>
            <a:endParaRPr lang="en-US" dirty="0" smtClean="0">
              <a:solidFill>
                <a:srgbClr val="663300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663300"/>
                </a:solidFill>
              </a:rPr>
              <a:t>In some countries, utility model protection can only be obtained for certain fields of technology and only for products but not for processes.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2286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KACST</a:t>
            </a:r>
            <a:endParaRPr lang="en-IN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0BDA95-4532-434D-BB3E-CF4B9B78CC5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381000" y="30480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The Central Theme</a:t>
            </a:r>
            <a:endParaRPr lang="en-IN" b="1" dirty="0" smtClean="0">
              <a:solidFill>
                <a:srgbClr val="006600"/>
              </a:solidFill>
            </a:endParaRPr>
          </a:p>
        </p:txBody>
      </p:sp>
      <p:sp>
        <p:nvSpPr>
          <p:cNvPr id="12291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762000" y="2667000"/>
            <a:ext cx="8305800" cy="1905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 smtClean="0">
                <a:solidFill>
                  <a:srgbClr val="663300"/>
                </a:solidFill>
              </a:rPr>
              <a:t>“How a Lone Inventor and an Unknown Company Created the Biggest Communication Breakthrough </a:t>
            </a:r>
            <a:r>
              <a:rPr lang="en-US" dirty="0" smtClean="0">
                <a:solidFill>
                  <a:srgbClr val="663300"/>
                </a:solidFill>
              </a:rPr>
              <a:t>Since Gutenberg</a:t>
            </a:r>
            <a:r>
              <a:rPr lang="en-US" baseline="30000" dirty="0" smtClean="0">
                <a:solidFill>
                  <a:srgbClr val="663300"/>
                </a:solidFill>
                <a:cs typeface="Arial" charset="0"/>
              </a:rPr>
              <a:t>†</a:t>
            </a:r>
            <a:r>
              <a:rPr lang="en-US" sz="2800" dirty="0" smtClean="0">
                <a:solidFill>
                  <a:srgbClr val="663300"/>
                </a:solidFill>
              </a:rPr>
              <a:t>”</a:t>
            </a:r>
            <a:endParaRPr lang="en-IN" sz="2800" dirty="0" smtClean="0">
              <a:solidFill>
                <a:srgbClr val="663300"/>
              </a:solidFill>
            </a:endParaRPr>
          </a:p>
        </p:txBody>
      </p:sp>
      <p:sp>
        <p:nvSpPr>
          <p:cNvPr id="12295" name="Text Box 16"/>
          <p:cNvSpPr txBox="1">
            <a:spLocks noChangeArrowheads="1"/>
          </p:cNvSpPr>
          <p:nvPr/>
        </p:nvSpPr>
        <p:spPr bwMode="auto">
          <a:xfrm>
            <a:off x="1219200" y="4724400"/>
            <a:ext cx="617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baseline="30000">
                <a:solidFill>
                  <a:srgbClr val="006600"/>
                </a:solidFill>
              </a:rPr>
              <a:t>†</a:t>
            </a:r>
            <a:r>
              <a:rPr lang="en-US" sz="1400" b="1">
                <a:solidFill>
                  <a:srgbClr val="006600"/>
                </a:solidFill>
              </a:rPr>
              <a:t> Part of the title of the biography of Chester Carlson by David Owen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2286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KACST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791A91-1242-40D4-A4B9-81EFD75B711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3314" name="Title 7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The Inventor</a:t>
            </a:r>
            <a:endParaRPr lang="en-IN" b="1" dirty="0">
              <a:solidFill>
                <a:srgbClr val="006600"/>
              </a:solidFill>
            </a:endParaRPr>
          </a:p>
        </p:txBody>
      </p:sp>
      <p:sp>
        <p:nvSpPr>
          <p:cNvPr id="13315" name="Content Placeholder 8"/>
          <p:cNvSpPr>
            <a:spLocks noGrp="1"/>
          </p:cNvSpPr>
          <p:nvPr>
            <p:ph idx="4294967295"/>
          </p:nvPr>
        </p:nvSpPr>
        <p:spPr>
          <a:xfrm>
            <a:off x="0" y="1646237"/>
            <a:ext cx="5791200" cy="4525963"/>
          </a:xfrm>
        </p:spPr>
        <p:txBody>
          <a:bodyPr/>
          <a:lstStyle/>
          <a:p>
            <a:r>
              <a:rPr lang="en-US" sz="2400" dirty="0" smtClean="0">
                <a:solidFill>
                  <a:srgbClr val="663300"/>
                </a:solidFill>
              </a:rPr>
              <a:t>B.S. in Physics from California Institute of Technology in 1930</a:t>
            </a:r>
          </a:p>
          <a:p>
            <a:r>
              <a:rPr lang="en-US" sz="2400" dirty="0" smtClean="0">
                <a:solidFill>
                  <a:srgbClr val="663300"/>
                </a:solidFill>
              </a:rPr>
              <a:t>Research Engineer in Bell Laboratories</a:t>
            </a:r>
          </a:p>
          <a:p>
            <a:pPr lvl="1"/>
            <a:r>
              <a:rPr lang="en-US" sz="2000" dirty="0" smtClean="0">
                <a:solidFill>
                  <a:srgbClr val="663300"/>
                </a:solidFill>
              </a:rPr>
              <a:t>Found work “Dull and Routine”</a:t>
            </a:r>
          </a:p>
          <a:p>
            <a:r>
              <a:rPr lang="en-US" sz="2400" dirty="0" smtClean="0">
                <a:solidFill>
                  <a:srgbClr val="663300"/>
                </a:solidFill>
              </a:rPr>
              <a:t>Transferred to the Patent Department</a:t>
            </a:r>
          </a:p>
          <a:p>
            <a:r>
              <a:rPr lang="en-US" sz="2400" dirty="0" smtClean="0">
                <a:solidFill>
                  <a:srgbClr val="663300"/>
                </a:solidFill>
              </a:rPr>
              <a:t>Laid off during the Great Depression</a:t>
            </a:r>
          </a:p>
          <a:p>
            <a:r>
              <a:rPr lang="en-US" sz="2400" dirty="0" smtClean="0">
                <a:solidFill>
                  <a:srgbClr val="663300"/>
                </a:solidFill>
              </a:rPr>
              <a:t>Found work in an electronics firm</a:t>
            </a:r>
          </a:p>
          <a:p>
            <a:pPr lvl="1"/>
            <a:r>
              <a:rPr lang="en-US" sz="2000" dirty="0" smtClean="0">
                <a:solidFill>
                  <a:srgbClr val="663300"/>
                </a:solidFill>
              </a:rPr>
              <a:t>Promoted to head of Patent Department in a few years</a:t>
            </a:r>
          </a:p>
          <a:p>
            <a:r>
              <a:rPr lang="en-US" sz="2400" dirty="0" smtClean="0">
                <a:solidFill>
                  <a:srgbClr val="663300"/>
                </a:solidFill>
              </a:rPr>
              <a:t>Got his L.L.B degree in 1939</a:t>
            </a:r>
            <a:endParaRPr lang="en-IN" sz="2400" dirty="0" smtClean="0">
              <a:solidFill>
                <a:srgbClr val="663300"/>
              </a:solidFill>
            </a:endParaRPr>
          </a:p>
        </p:txBody>
      </p:sp>
      <p:pic>
        <p:nvPicPr>
          <p:cNvPr id="13319" name="Picture 14" descr="Chester Carls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399" y="1628983"/>
            <a:ext cx="2703513" cy="385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6132513" y="5486400"/>
            <a:ext cx="2935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Chester Carlson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2286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KACST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7A7C40-06C6-44AA-905D-C7F91441921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rgbClr val="006600"/>
                </a:solidFill>
              </a:rPr>
              <a:t>Problem</a:t>
            </a:r>
            <a:endParaRPr lang="en-IN" b="1">
              <a:solidFill>
                <a:srgbClr val="006600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914400" y="3733800"/>
            <a:ext cx="8229600" cy="3505200"/>
          </a:xfrm>
        </p:spPr>
        <p:txBody>
          <a:bodyPr/>
          <a:lstStyle/>
          <a:p>
            <a:pPr marL="0" lvl="1" indent="0">
              <a:buFontTx/>
              <a:buNone/>
            </a:pPr>
            <a:r>
              <a:rPr lang="en-US" dirty="0" smtClean="0">
                <a:solidFill>
                  <a:srgbClr val="663300"/>
                </a:solidFill>
              </a:rPr>
              <a:t>Mimeograph process made wet copies which then required a long drying time</a:t>
            </a:r>
          </a:p>
          <a:p>
            <a:pPr marL="0" lvl="1" indent="0">
              <a:buFontTx/>
              <a:buNone/>
            </a:pPr>
            <a:r>
              <a:rPr lang="en-US" dirty="0" smtClean="0">
                <a:solidFill>
                  <a:srgbClr val="663300"/>
                </a:solidFill>
              </a:rPr>
              <a:t>Photostats were adequate but too expensive</a:t>
            </a:r>
          </a:p>
          <a:p>
            <a:pPr marL="0" lvl="1" indent="0">
              <a:buFontTx/>
              <a:buNone/>
            </a:pPr>
            <a:endParaRPr lang="en-US" dirty="0" smtClean="0">
              <a:solidFill>
                <a:srgbClr val="663300"/>
              </a:solidFill>
            </a:endParaRPr>
          </a:p>
          <a:p>
            <a:pPr marL="0" lvl="1" indent="0">
              <a:buFontTx/>
              <a:buNone/>
            </a:pPr>
            <a:r>
              <a:rPr lang="en-US" dirty="0" smtClean="0">
                <a:solidFill>
                  <a:srgbClr val="663300"/>
                </a:solidFill>
              </a:rPr>
              <a:t>Desirable to make “Xerographs” or “Dry Copies”</a:t>
            </a:r>
          </a:p>
        </p:txBody>
      </p:sp>
      <p:pic>
        <p:nvPicPr>
          <p:cNvPr id="14343" name="Picture 2" descr="Image:1889 Edison Mimeograp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731818"/>
            <a:ext cx="2895600" cy="177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2286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KACST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BAF2EB-490F-4809-944C-2D88472F5F4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5362" name="Title 7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rgbClr val="006600"/>
                </a:solidFill>
              </a:rPr>
              <a:t>The Principle</a:t>
            </a:r>
            <a:endParaRPr lang="en-IN" b="1">
              <a:solidFill>
                <a:srgbClr val="0066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0" y="2286000"/>
            <a:ext cx="8229600" cy="3048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solidFill>
                  <a:srgbClr val="663300"/>
                </a:solidFill>
              </a:rPr>
              <a:t>Simple basic principle that led to a revolutionary technology:</a:t>
            </a:r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dirty="0" smtClean="0">
              <a:solidFill>
                <a:srgbClr val="663300"/>
              </a:solidFill>
            </a:endParaRPr>
          </a:p>
          <a:p>
            <a:pPr marL="627063" lvl="1" indent="0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solidFill>
                  <a:srgbClr val="663300"/>
                </a:solidFill>
              </a:rPr>
              <a:t>when light and shadow strike a charged plate, the dark parts attract a special powder while the light parts repel</a:t>
            </a: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2286000" y="1639887"/>
            <a:ext cx="41862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err="1"/>
              <a:t>Electrophotography</a:t>
            </a:r>
            <a:endParaRPr lang="en-IN" sz="3600" dirty="0"/>
          </a:p>
        </p:txBody>
      </p:sp>
      <p:pic>
        <p:nvPicPr>
          <p:cNvPr id="15368" name="Picture 7" descr="C:\Users\Arvind\AppData\Local\Microsoft\Windows\Temporary Internet Files\Content.IE5\H8KDUV29\MCj038329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572000"/>
            <a:ext cx="18478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8" descr="C:\Users\Arvind\AppData\Local\Microsoft\Windows\Temporary Internet Files\Content.IE5\RQJ8YAUM\MPj0435875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80060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4800" y="2286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KACST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C28AFF-D8F0-4273-BF33-389035F2EB9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229600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The Patenting Strategy</a:t>
            </a:r>
            <a:endParaRPr lang="en-IN" b="1" dirty="0">
              <a:solidFill>
                <a:srgbClr val="006600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381000" y="1874837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663300"/>
                </a:solidFill>
              </a:rPr>
              <a:t>First patent filed in 1937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663300"/>
                </a:solidFill>
              </a:rPr>
              <a:t>Developed the technology over 15 years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663300"/>
                </a:solidFill>
              </a:rPr>
              <a:t>Filed several patents along the way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rgbClr val="663300"/>
                </a:solidFill>
              </a:rPr>
              <a:t>His training in patent law stood him in good stead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KACST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4EBF49-B4B1-4DCB-9796-E651A91F159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Commercialization</a:t>
            </a:r>
            <a:endParaRPr lang="en-IN" b="1" dirty="0">
              <a:solidFill>
                <a:srgbClr val="006600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663300"/>
                </a:solidFill>
              </a:rPr>
              <a:t>Tried to convince organizations to invest in the invention, unsuccessfully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Included giants like General Electric, IBM, RCA and the U.S. Army Signal Corps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663300"/>
                </a:solidFill>
              </a:rPr>
              <a:t>Finally struck a deal with Battelle Memorial Institute in 1944 to prove feasibility of technology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663300"/>
                </a:solidFill>
              </a:rPr>
              <a:t>Subsequently licensed to </a:t>
            </a:r>
            <a:r>
              <a:rPr lang="en-US" sz="2800" dirty="0" err="1" smtClean="0">
                <a:solidFill>
                  <a:srgbClr val="663300"/>
                </a:solidFill>
              </a:rPr>
              <a:t>Haloid</a:t>
            </a:r>
            <a:r>
              <a:rPr lang="en-US" sz="2800" dirty="0" smtClean="0">
                <a:solidFill>
                  <a:srgbClr val="663300"/>
                </a:solidFill>
              </a:rPr>
              <a:t> Corporation for commercialization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KACST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1470025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rgbClr val="663300"/>
                </a:solidFill>
              </a:rPr>
              <a:t>Inventing the Future</a:t>
            </a:r>
          </a:p>
        </p:txBody>
      </p:sp>
      <p:sp>
        <p:nvSpPr>
          <p:cNvPr id="4099" name="Subtitle 5"/>
          <p:cNvSpPr>
            <a:spLocks noGrp="1"/>
          </p:cNvSpPr>
          <p:nvPr>
            <p:ph type="subTitle" idx="1"/>
          </p:nvPr>
        </p:nvSpPr>
        <p:spPr>
          <a:xfrm>
            <a:off x="1066800" y="4495800"/>
            <a:ext cx="7315200" cy="990600"/>
          </a:xfrm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The Role of Utility Models and Patents in Leveraging Technical Innovation in the Marketplace</a:t>
            </a:r>
            <a:endParaRPr lang="en-IN" sz="2400" dirty="0" smtClean="0">
              <a:solidFill>
                <a:srgbClr val="6633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2895600" y="5629275"/>
            <a:ext cx="3124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Monotype Corsiva" pitchFamily="66" charset="0"/>
              </a:rPr>
              <a:t>Rachna Singh </a:t>
            </a:r>
            <a:r>
              <a:rPr lang="en-US" dirty="0" err="1" smtClean="0">
                <a:latin typeface="Monotype Corsiva" pitchFamily="66" charset="0"/>
              </a:rPr>
              <a:t>Puri</a:t>
            </a:r>
            <a:r>
              <a:rPr lang="en-US" dirty="0" smtClean="0">
                <a:latin typeface="Monotype Corsiva" pitchFamily="66" charset="0"/>
              </a:rPr>
              <a:t> </a:t>
            </a:r>
          </a:p>
          <a:p>
            <a:pPr algn="ctr"/>
            <a:r>
              <a:rPr lang="en-US" dirty="0" err="1" smtClean="0">
                <a:latin typeface="Monotype Corsiva" pitchFamily="66" charset="0"/>
              </a:rPr>
              <a:t>Xellect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>
                <a:latin typeface="Monotype Corsiva" pitchFamily="66" charset="0"/>
              </a:rPr>
              <a:t>IP Solutions, </a:t>
            </a:r>
            <a:r>
              <a:rPr lang="en-US" dirty="0" smtClean="0">
                <a:latin typeface="Monotype Corsiva" pitchFamily="66" charset="0"/>
              </a:rPr>
              <a:t>India</a:t>
            </a:r>
          </a:p>
          <a:p>
            <a:pPr algn="ctr"/>
            <a:r>
              <a:rPr lang="en-US" dirty="0" smtClean="0">
                <a:latin typeface="Monotype Corsiva" pitchFamily="66" charset="0"/>
              </a:rPr>
              <a:t>www.xellectip.com</a:t>
            </a:r>
            <a:endParaRPr lang="en-IN" dirty="0">
              <a:latin typeface="Monotype Corsiva" pitchFamily="66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371600" y="1447800"/>
            <a:ext cx="6324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A50021"/>
                </a:solidFill>
                <a:latin typeface="Monotype Corsiva" pitchFamily="66" charset="0"/>
              </a:rPr>
              <a:t>WIPO TRAINING OF TRAINERS PROGRAM </a:t>
            </a:r>
          </a:p>
          <a:p>
            <a:pPr algn="ctr"/>
            <a:r>
              <a:rPr lang="en-US" sz="2400" b="1" dirty="0">
                <a:latin typeface="Monotype Corsiva" pitchFamily="66" charset="0"/>
              </a:rPr>
              <a:t>ON EFFECTIVE INTELLECTUAL PROPERTY ASSET </a:t>
            </a:r>
            <a:r>
              <a:rPr lang="en-US" sz="2400" b="1" dirty="0" smtClean="0">
                <a:latin typeface="Monotype Corsiva" pitchFamily="66" charset="0"/>
              </a:rPr>
              <a:t> MANAGEMENT  BY </a:t>
            </a:r>
            <a:r>
              <a:rPr lang="en-US" sz="2400" b="1" dirty="0">
                <a:latin typeface="Monotype Corsiva" pitchFamily="66" charset="0"/>
              </a:rPr>
              <a:t>SMALL AND MEDIUM-SIZED ENTERPRISES IN DUBAI</a:t>
            </a:r>
            <a:endParaRPr lang="en-IN" sz="2400" b="1" dirty="0">
              <a:latin typeface="Monotype Corsiva" pitchFamily="66" charset="0"/>
            </a:endParaRPr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3200400" y="3167063"/>
            <a:ext cx="3276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/>
              <a:t>Riyadh</a:t>
            </a:r>
            <a:r>
              <a:rPr lang="en-US" sz="1600" dirty="0" smtClean="0"/>
              <a:t>, Jan 29 </a:t>
            </a:r>
            <a:r>
              <a:rPr lang="en-US" sz="1600" dirty="0"/>
              <a:t>to </a:t>
            </a:r>
            <a:r>
              <a:rPr lang="en-US" sz="1600" dirty="0" smtClean="0"/>
              <a:t>Feb 2, 2011</a:t>
            </a:r>
            <a:endParaRPr lang="en-IN" sz="1600" dirty="0">
              <a:solidFill>
                <a:srgbClr val="000066"/>
              </a:solidFill>
            </a:endParaRPr>
          </a:p>
        </p:txBody>
      </p:sp>
      <p:pic>
        <p:nvPicPr>
          <p:cNvPr id="9" name="Picture 16" descr="WIPO H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7900" y="152400"/>
            <a:ext cx="15621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562600" y="838200"/>
            <a:ext cx="2743200" cy="195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75">
              <a:lnSpc>
                <a:spcPts val="800"/>
              </a:lnSpc>
              <a:spcAft>
                <a:spcPts val="600"/>
              </a:spcAft>
              <a:defRPr/>
            </a:pPr>
            <a:r>
              <a:rPr lang="en-US" sz="800" cap="all" dirty="0">
                <a:latin typeface="Arial"/>
                <a:ea typeface="Times New Roman"/>
                <a:cs typeface="Times New Roman"/>
              </a:rPr>
              <a:t>WORLD INTELLECTUAL PROPERTY ORGANIZATION</a:t>
            </a:r>
            <a:endParaRPr lang="en-IN" sz="800" cap="all" dirty="0">
              <a:latin typeface="Arial"/>
              <a:ea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2286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KACST</a:t>
            </a:r>
            <a:endParaRPr lang="en-IN" b="1" dirty="0"/>
          </a:p>
        </p:txBody>
      </p:sp>
    </p:spTree>
  </p:cSld>
  <p:clrMapOvr>
    <a:masterClrMapping/>
  </p:clrMapOvr>
  <p:transition advTm="2015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25137B-1343-46DE-9037-AC77E592374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rgbClr val="006600"/>
                </a:solidFill>
              </a:rPr>
              <a:t>Naming</a:t>
            </a:r>
            <a:endParaRPr lang="en-IN" b="1">
              <a:solidFill>
                <a:srgbClr val="006600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152400" y="1752600"/>
            <a:ext cx="8229600" cy="4525963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 err="1" smtClean="0">
                <a:solidFill>
                  <a:srgbClr val="663300"/>
                </a:solidFill>
              </a:rPr>
              <a:t>Haloid</a:t>
            </a:r>
            <a:r>
              <a:rPr lang="en-US" dirty="0" smtClean="0">
                <a:solidFill>
                  <a:srgbClr val="663300"/>
                </a:solidFill>
              </a:rPr>
              <a:t> Corporation sold its first photocopier in 1950</a:t>
            </a:r>
          </a:p>
          <a:p>
            <a:pPr marL="742950" lvl="2" indent="-342900"/>
            <a:r>
              <a:rPr lang="en-US" dirty="0" smtClean="0">
                <a:solidFill>
                  <a:srgbClr val="663300"/>
                </a:solidFill>
              </a:rPr>
              <a:t>Used Carlson’s concept of ‘Xerography’</a:t>
            </a:r>
          </a:p>
          <a:p>
            <a:pPr marL="342900" lvl="1" indent="-342900">
              <a:buFontTx/>
              <a:buChar char="•"/>
            </a:pPr>
            <a:r>
              <a:rPr lang="en-US" dirty="0" smtClean="0">
                <a:solidFill>
                  <a:srgbClr val="663300"/>
                </a:solidFill>
              </a:rPr>
              <a:t>Plain paper push button Photocopier first introduced in 1959</a:t>
            </a:r>
          </a:p>
          <a:p>
            <a:pPr marL="342900" lvl="1" indent="-342900">
              <a:buFontTx/>
              <a:buChar char="•"/>
            </a:pPr>
            <a:r>
              <a:rPr lang="en-US" dirty="0" smtClean="0">
                <a:solidFill>
                  <a:srgbClr val="663300"/>
                </a:solidFill>
              </a:rPr>
              <a:t>The parent company coined the term </a:t>
            </a:r>
            <a:r>
              <a:rPr lang="en-US" dirty="0" err="1" smtClean="0">
                <a:solidFill>
                  <a:srgbClr val="663300"/>
                </a:solidFill>
              </a:rPr>
              <a:t>XeroX</a:t>
            </a:r>
            <a:endParaRPr lang="en-US" dirty="0" smtClean="0">
              <a:solidFill>
                <a:srgbClr val="663300"/>
              </a:solidFill>
            </a:endParaRPr>
          </a:p>
          <a:p>
            <a:pPr marL="742950" lvl="2" indent="-342900"/>
            <a:r>
              <a:rPr lang="en-US" dirty="0" smtClean="0">
                <a:solidFill>
                  <a:srgbClr val="663300"/>
                </a:solidFill>
              </a:rPr>
              <a:t>Short for Xerography</a:t>
            </a:r>
          </a:p>
          <a:p>
            <a:pPr marL="342900" lvl="1" indent="-342900">
              <a:buFontTx/>
              <a:buChar char="•"/>
            </a:pPr>
            <a:r>
              <a:rPr lang="en-US" dirty="0" smtClean="0">
                <a:solidFill>
                  <a:srgbClr val="663300"/>
                </a:solidFill>
              </a:rPr>
              <a:t>Reinvented itself as </a:t>
            </a:r>
            <a:r>
              <a:rPr lang="en-US" dirty="0" err="1" smtClean="0">
                <a:solidFill>
                  <a:srgbClr val="663300"/>
                </a:solidFill>
              </a:rPr>
              <a:t>Haloid</a:t>
            </a:r>
            <a:r>
              <a:rPr lang="en-US" dirty="0" smtClean="0">
                <a:solidFill>
                  <a:srgbClr val="663300"/>
                </a:solidFill>
              </a:rPr>
              <a:t> Xerox in 1958</a:t>
            </a:r>
          </a:p>
          <a:p>
            <a:pPr marL="342900" lvl="1" indent="-342900">
              <a:buFontTx/>
              <a:buChar char="•"/>
            </a:pPr>
            <a:r>
              <a:rPr lang="en-US" dirty="0" smtClean="0">
                <a:solidFill>
                  <a:srgbClr val="663300"/>
                </a:solidFill>
              </a:rPr>
              <a:t>Renamed itself as Xerox Corporation in 1961</a:t>
            </a:r>
          </a:p>
        </p:txBody>
      </p:sp>
      <p:pic>
        <p:nvPicPr>
          <p:cNvPr id="18439" name="Picture 7" descr="C:\Users\Arvind\AppData\Local\Microsoft\Windows\Temporary Internet Files\Content.IE5\R4X81TDV\MCj029015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3273425"/>
            <a:ext cx="1909762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2286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KACST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C:\Users\Arvind\AppData\Local\Microsoft\Windows\Temporary Internet Files\Content.IE5\H8KDUV29\MPj04309360000[1].jpg"/>
          <p:cNvPicPr>
            <a:picLocks noChangeAspect="1" noChangeArrowheads="1"/>
          </p:cNvPicPr>
          <p:nvPr/>
        </p:nvPicPr>
        <p:blipFill>
          <a:blip r:embed="rId2" cstate="print">
            <a:lum bright="40000" contrast="-52000"/>
          </a:blip>
          <a:srcRect/>
          <a:stretch>
            <a:fillRect/>
          </a:stretch>
        </p:blipFill>
        <p:spPr bwMode="auto">
          <a:xfrm>
            <a:off x="533400" y="1421878"/>
            <a:ext cx="7620000" cy="507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9129FA-755C-4217-873B-8952375E4F3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9459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rgbClr val="006600"/>
                </a:solidFill>
              </a:rPr>
              <a:t>Revenues</a:t>
            </a:r>
            <a:endParaRPr lang="en-IN" b="1">
              <a:solidFill>
                <a:srgbClr val="006600"/>
              </a:solidFill>
            </a:endParaRPr>
          </a:p>
        </p:txBody>
      </p:sp>
      <p:sp>
        <p:nvSpPr>
          <p:cNvPr id="19460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28800"/>
            <a:ext cx="7772400" cy="3992563"/>
          </a:xfrm>
        </p:spPr>
        <p:txBody>
          <a:bodyPr/>
          <a:lstStyle/>
          <a:p>
            <a:r>
              <a:rPr lang="en-US" sz="2800" dirty="0" smtClean="0">
                <a:solidFill>
                  <a:srgbClr val="663300"/>
                </a:solidFill>
              </a:rPr>
              <a:t>The initial model Xerox 914 made $60 million in revenue in the year 1961 alone</a:t>
            </a:r>
          </a:p>
          <a:p>
            <a:pPr lvl="1"/>
            <a:r>
              <a:rPr lang="en-US" sz="2400" dirty="0" smtClean="0">
                <a:solidFill>
                  <a:srgbClr val="663300"/>
                </a:solidFill>
              </a:rPr>
              <a:t>Met their long term sales target within 6 months</a:t>
            </a:r>
          </a:p>
          <a:p>
            <a:r>
              <a:rPr lang="en-US" sz="2800" dirty="0" smtClean="0">
                <a:solidFill>
                  <a:srgbClr val="663300"/>
                </a:solidFill>
              </a:rPr>
              <a:t>Revenues leaped to more than $500 million within 5 years*</a:t>
            </a:r>
          </a:p>
          <a:p>
            <a:r>
              <a:rPr lang="en-US" sz="2800" dirty="0" smtClean="0">
                <a:solidFill>
                  <a:srgbClr val="663300"/>
                </a:solidFill>
              </a:rPr>
              <a:t>Chester Carlson grossed about $150,000,000 from his invention eventually</a:t>
            </a:r>
          </a:p>
        </p:txBody>
      </p:sp>
      <p:sp>
        <p:nvSpPr>
          <p:cNvPr id="19464" name="TextBox 6"/>
          <p:cNvSpPr txBox="1">
            <a:spLocks noChangeArrowheads="1"/>
          </p:cNvSpPr>
          <p:nvPr/>
        </p:nvSpPr>
        <p:spPr bwMode="auto">
          <a:xfrm>
            <a:off x="1066800" y="5791200"/>
            <a:ext cx="637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C3300"/>
                </a:solidFill>
              </a:rPr>
              <a:t>*: By this time, most of the original patents had expired</a:t>
            </a:r>
            <a:endParaRPr lang="en-IN" sz="2000" dirty="0">
              <a:solidFill>
                <a:srgbClr val="CC33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286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KACST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FFF72E-17C4-4CD1-9554-561AA9C27C5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rgbClr val="006600"/>
                </a:solidFill>
              </a:rPr>
              <a:t>Currently</a:t>
            </a:r>
            <a:endParaRPr lang="en-IN" b="1">
              <a:solidFill>
                <a:srgbClr val="006600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524000"/>
            <a:ext cx="8686800" cy="3124200"/>
          </a:xfrm>
        </p:spPr>
        <p:txBody>
          <a:bodyPr/>
          <a:lstStyle/>
          <a:p>
            <a:r>
              <a:rPr lang="en-US" sz="2000" dirty="0" smtClean="0">
                <a:solidFill>
                  <a:srgbClr val="663300"/>
                </a:solidFill>
              </a:rPr>
              <a:t>Xerox Corporation has adapted to modern day demands</a:t>
            </a:r>
          </a:p>
          <a:p>
            <a:pPr lvl="1"/>
            <a:r>
              <a:rPr lang="en-US" sz="1800" dirty="0" smtClean="0">
                <a:solidFill>
                  <a:srgbClr val="663300"/>
                </a:solidFill>
              </a:rPr>
              <a:t>Reinvented itself as ‘The Document Company’</a:t>
            </a:r>
          </a:p>
          <a:p>
            <a:pPr lvl="1"/>
            <a:r>
              <a:rPr lang="en-US" sz="1800" dirty="0" smtClean="0">
                <a:solidFill>
                  <a:srgbClr val="663300"/>
                </a:solidFill>
              </a:rPr>
              <a:t>No more stand-alone copiers, but printers, scanners etc. associated with it</a:t>
            </a:r>
          </a:p>
          <a:p>
            <a:r>
              <a:rPr lang="en-US" sz="2000" dirty="0" smtClean="0">
                <a:solidFill>
                  <a:srgbClr val="663300"/>
                </a:solidFill>
              </a:rPr>
              <a:t>Aware of environmental concerns of paper usage</a:t>
            </a:r>
          </a:p>
          <a:p>
            <a:pPr lvl="1"/>
            <a:r>
              <a:rPr lang="en-IN" sz="1800" dirty="0" smtClean="0">
                <a:solidFill>
                  <a:srgbClr val="663300"/>
                </a:solidFill>
              </a:rPr>
              <a:t>According to a study conducted by Xerox, around 40 percent of the pages printed are only viewed once before being thrown away</a:t>
            </a:r>
          </a:p>
          <a:p>
            <a:pPr lvl="1"/>
            <a:r>
              <a:rPr lang="en-US" sz="1800" dirty="0" smtClean="0">
                <a:solidFill>
                  <a:srgbClr val="663300"/>
                </a:solidFill>
              </a:rPr>
              <a:t>In the process of developing “Erasable” Paper</a:t>
            </a:r>
            <a:endParaRPr lang="en-IN" sz="1800" dirty="0" smtClean="0">
              <a:solidFill>
                <a:srgbClr val="663300"/>
              </a:solidFill>
            </a:endParaRPr>
          </a:p>
        </p:txBody>
      </p:sp>
      <p:sp>
        <p:nvSpPr>
          <p:cNvPr id="20487" name="Rectangle 7">
            <a:hlinkClick r:id="rId2" tooltip="Fujifilm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20488" name="Rectangle 8">
            <a:hlinkClick r:id="rId2" tooltip="Fujifilm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IN"/>
          </a:p>
        </p:txBody>
      </p:sp>
      <p:pic>
        <p:nvPicPr>
          <p:cNvPr id="20489" name="Picture 10" descr="Image:Xerox Logo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2850" y="4343400"/>
            <a:ext cx="178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165225" y="4953000"/>
            <a:ext cx="2035175" cy="3079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400" dirty="0">
                <a:solidFill>
                  <a:srgbClr val="FFCC66"/>
                </a:solidFill>
              </a:rPr>
              <a:t>Xerox logo 1971–2008 </a:t>
            </a:r>
          </a:p>
        </p:txBody>
      </p:sp>
      <p:pic>
        <p:nvPicPr>
          <p:cNvPr id="20491" name="Picture 12" descr="Image:Xerox 2008 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962400"/>
            <a:ext cx="28194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943600" y="4876800"/>
            <a:ext cx="2286000" cy="8302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IN" sz="1600" dirty="0">
                <a:solidFill>
                  <a:srgbClr val="FFFFCC"/>
                </a:solidFill>
              </a:rPr>
              <a:t>Redesigned the logo to reflect the changes in corporate strategy</a:t>
            </a:r>
          </a:p>
        </p:txBody>
      </p:sp>
      <p:sp>
        <p:nvSpPr>
          <p:cNvPr id="20493" name="TextBox 14"/>
          <p:cNvSpPr txBox="1">
            <a:spLocks noChangeArrowheads="1"/>
          </p:cNvSpPr>
          <p:nvPr/>
        </p:nvSpPr>
        <p:spPr bwMode="auto">
          <a:xfrm>
            <a:off x="228600" y="6019800"/>
            <a:ext cx="868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C00000"/>
                </a:solidFill>
              </a:rPr>
              <a:t>Logos used herein are </a:t>
            </a:r>
            <a:r>
              <a:rPr lang="en-IN" sz="1400">
                <a:solidFill>
                  <a:srgbClr val="C00000"/>
                </a:solidFill>
              </a:rPr>
              <a:t>a registered trademark and/or copyrighted logo belonging to Xerox Corporation.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2286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KACST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830C19-BE37-4060-8224-0021C33C21B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76200"/>
            <a:ext cx="8229600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IP and the Big Picture</a:t>
            </a:r>
          </a:p>
        </p:txBody>
      </p:sp>
      <p:pic>
        <p:nvPicPr>
          <p:cNvPr id="249870" name="Picture 14" descr="Tylenol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48400" y="3857625"/>
            <a:ext cx="1676400" cy="485775"/>
          </a:xfrm>
          <a:noFill/>
        </p:spPr>
      </p:pic>
      <p:sp>
        <p:nvSpPr>
          <p:cNvPr id="249860" name="Text Box 4"/>
          <p:cNvSpPr txBox="1">
            <a:spLocks noChangeArrowheads="1"/>
          </p:cNvSpPr>
          <p:nvPr/>
        </p:nvSpPr>
        <p:spPr bwMode="auto">
          <a:xfrm>
            <a:off x="1230313" y="1279525"/>
            <a:ext cx="1665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800000"/>
                </a:solidFill>
              </a:rPr>
              <a:t>Introduction</a:t>
            </a:r>
          </a:p>
        </p:txBody>
      </p:sp>
      <p:sp>
        <p:nvSpPr>
          <p:cNvPr id="249861" name="Rectangle 5"/>
          <p:cNvSpPr>
            <a:spLocks noChangeArrowheads="1"/>
          </p:cNvSpPr>
          <p:nvPr/>
        </p:nvSpPr>
        <p:spPr bwMode="auto">
          <a:xfrm>
            <a:off x="76200" y="1781175"/>
            <a:ext cx="4572000" cy="11906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Tylenol®- a popular over-the-counter drug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Comes in various grades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Sold by McNeil Laboratories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Now a subsidiary of J&amp;J</a:t>
            </a:r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5029200" y="1689100"/>
            <a:ext cx="4038600" cy="173990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In Fall 1982, 7 people died after ingesting Extra Strength Tylenol®</a:t>
            </a:r>
          </a:p>
          <a:p>
            <a:pPr lvl="2"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Capsules deliberately contaminated with cyanide</a:t>
            </a:r>
          </a:p>
          <a:p>
            <a:pPr lvl="2"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Killer never caught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Brand sales collapsed immediately</a:t>
            </a:r>
          </a:p>
        </p:txBody>
      </p:sp>
      <p:sp>
        <p:nvSpPr>
          <p:cNvPr id="249863" name="Text Box 7"/>
          <p:cNvSpPr txBox="1">
            <a:spLocks noChangeArrowheads="1"/>
          </p:cNvSpPr>
          <p:nvPr/>
        </p:nvSpPr>
        <p:spPr bwMode="auto">
          <a:xfrm>
            <a:off x="6005513" y="1143000"/>
            <a:ext cx="1157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800000"/>
                </a:solidFill>
              </a:rPr>
              <a:t>Incident</a:t>
            </a:r>
          </a:p>
        </p:txBody>
      </p:sp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685800" y="3022600"/>
            <a:ext cx="214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800000"/>
                </a:solidFill>
              </a:rPr>
              <a:t>Damage</a:t>
            </a:r>
            <a:r>
              <a:rPr lang="en-US" sz="2000"/>
              <a:t> </a:t>
            </a:r>
            <a:r>
              <a:rPr lang="en-US" sz="2000" b="1">
                <a:solidFill>
                  <a:srgbClr val="800000"/>
                </a:solidFill>
              </a:rPr>
              <a:t>Control</a:t>
            </a:r>
          </a:p>
        </p:txBody>
      </p:sp>
      <p:sp>
        <p:nvSpPr>
          <p:cNvPr id="249865" name="Rectangle 9"/>
          <p:cNvSpPr>
            <a:spLocks noChangeArrowheads="1"/>
          </p:cNvSpPr>
          <p:nvPr/>
        </p:nvSpPr>
        <p:spPr bwMode="auto">
          <a:xfrm>
            <a:off x="76200" y="3422650"/>
            <a:ext cx="4343400" cy="2292350"/>
          </a:xfrm>
          <a:prstGeom prst="rect">
            <a:avLst/>
          </a:prstGeom>
          <a:solidFill>
            <a:srgbClr val="33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600">
                <a:solidFill>
                  <a:srgbClr val="FFFF66"/>
                </a:solidFill>
              </a:rPr>
              <a:t>Within a week, parent company recalled all products</a:t>
            </a:r>
          </a:p>
          <a:p>
            <a:pPr lvl="1">
              <a:buFontTx/>
              <a:buChar char="•"/>
            </a:pPr>
            <a:r>
              <a:rPr lang="en-US" sz="1600">
                <a:solidFill>
                  <a:srgbClr val="FFFF66"/>
                </a:solidFill>
              </a:rPr>
              <a:t>Estimated retail value of US$100 million</a:t>
            </a:r>
          </a:p>
          <a:p>
            <a:pPr>
              <a:buFontTx/>
              <a:buChar char="•"/>
            </a:pPr>
            <a:r>
              <a:rPr lang="en-US" sz="1600">
                <a:solidFill>
                  <a:srgbClr val="FFFF66"/>
                </a:solidFill>
              </a:rPr>
              <a:t>Issued warning on all national media</a:t>
            </a:r>
          </a:p>
          <a:p>
            <a:pPr>
              <a:buFontTx/>
              <a:buChar char="•"/>
            </a:pPr>
            <a:r>
              <a:rPr lang="en-US" sz="1600">
                <a:solidFill>
                  <a:srgbClr val="FFFF66"/>
                </a:solidFill>
              </a:rPr>
              <a:t>Offered to exchange all capsules purchased</a:t>
            </a:r>
          </a:p>
          <a:p>
            <a:pPr>
              <a:buFontTx/>
              <a:buChar char="•"/>
            </a:pPr>
            <a:r>
              <a:rPr lang="en-US" sz="1600">
                <a:solidFill>
                  <a:srgbClr val="FFFF66"/>
                </a:solidFill>
              </a:rPr>
              <a:t>Reintroduced product with triple-seal package very quickly</a:t>
            </a:r>
          </a:p>
          <a:p>
            <a:pPr>
              <a:buFontTx/>
              <a:buChar char="•"/>
            </a:pPr>
            <a:r>
              <a:rPr lang="en-US" sz="1600">
                <a:solidFill>
                  <a:srgbClr val="FFFF66"/>
                </a:solidFill>
              </a:rPr>
              <a:t>Helped develop tamper-resistant packaging</a:t>
            </a:r>
          </a:p>
          <a:p>
            <a:pPr>
              <a:buFontTx/>
              <a:buChar char="•"/>
            </a:pPr>
            <a:r>
              <a:rPr lang="en-US" sz="1600">
                <a:solidFill>
                  <a:srgbClr val="FFFF66"/>
                </a:solidFill>
              </a:rPr>
              <a:t>Introduced heavy price promotions</a:t>
            </a:r>
          </a:p>
        </p:txBody>
      </p:sp>
      <p:sp>
        <p:nvSpPr>
          <p:cNvPr id="249866" name="Text Box 10"/>
          <p:cNvSpPr txBox="1">
            <a:spLocks noChangeArrowheads="1"/>
          </p:cNvSpPr>
          <p:nvPr/>
        </p:nvSpPr>
        <p:spPr bwMode="auto">
          <a:xfrm>
            <a:off x="6659563" y="4479925"/>
            <a:ext cx="11255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800000"/>
                </a:solidFill>
              </a:rPr>
              <a:t>Result</a:t>
            </a:r>
          </a:p>
        </p:txBody>
      </p:sp>
      <p:sp>
        <p:nvSpPr>
          <p:cNvPr id="249867" name="Rectangle 11"/>
          <p:cNvSpPr>
            <a:spLocks noChangeArrowheads="1"/>
          </p:cNvSpPr>
          <p:nvPr/>
        </p:nvSpPr>
        <p:spPr bwMode="auto">
          <a:xfrm>
            <a:off x="5562600" y="5105400"/>
            <a:ext cx="3276600" cy="53498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1">
                <a:solidFill>
                  <a:srgbClr val="336600"/>
                </a:solidFill>
              </a:rPr>
              <a:t>Within a few years, regained market dominance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2286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KACST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2498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1000"/>
                                        <p:tgtEl>
                                          <p:spTgt spid="249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1000"/>
                                        <p:tgtEl>
                                          <p:spTgt spid="249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1000"/>
                                        <p:tgtEl>
                                          <p:spTgt spid="249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249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498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1000"/>
                                        <p:tgtEl>
                                          <p:spTgt spid="249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8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1000"/>
                                        <p:tgtEl>
                                          <p:spTgt spid="249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8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1000"/>
                                        <p:tgtEl>
                                          <p:spTgt spid="249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1000"/>
                                        <p:tgtEl>
                                          <p:spTgt spid="249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5" dur="1000"/>
                                        <p:tgtEl>
                                          <p:spTgt spid="2498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1000"/>
                                        <p:tgtEl>
                                          <p:spTgt spid="249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1000"/>
                                        <p:tgtEl>
                                          <p:spTgt spid="249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1000"/>
                                        <p:tgtEl>
                                          <p:spTgt spid="249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1000"/>
                                        <p:tgtEl>
                                          <p:spTgt spid="249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1000"/>
                                        <p:tgtEl>
                                          <p:spTgt spid="249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1000"/>
                                        <p:tgtEl>
                                          <p:spTgt spid="249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1000"/>
                                        <p:tgtEl>
                                          <p:spTgt spid="249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498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49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8" dur="500" fill="hold"/>
                                        <p:tgtEl>
                                          <p:spTgt spid="249867">
                                            <p:bg/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0" dur="500" fill="hold"/>
                                        <p:tgtEl>
                                          <p:spTgt spid="249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0" grpId="0"/>
      <p:bldP spid="249861" grpId="0" build="allAtOnce" animBg="1"/>
      <p:bldP spid="249862" grpId="0" build="allAtOnce" animBg="1"/>
      <p:bldP spid="249863" grpId="0"/>
      <p:bldP spid="249864" grpId="0"/>
      <p:bldP spid="249865" grpId="0" build="allAtOnce" animBg="1"/>
      <p:bldP spid="249866" grpId="0"/>
      <p:bldP spid="249867" grpId="0" build="allAtOnce" animBg="1"/>
      <p:bldP spid="249867" grpId="1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  <a:cs typeface="Arial" pitchFamily="34" charset="0"/>
              </a:rPr>
              <a:t>Shrewd Businessman</a:t>
            </a:r>
          </a:p>
        </p:txBody>
      </p:sp>
      <p:sp>
        <p:nvSpPr>
          <p:cNvPr id="37891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3300"/>
                </a:solidFill>
              </a:rPr>
              <a:t>Using Patents to Get Initial Monopoly</a:t>
            </a:r>
          </a:p>
          <a:p>
            <a:r>
              <a:rPr lang="en-US" dirty="0" smtClean="0">
                <a:solidFill>
                  <a:srgbClr val="663300"/>
                </a:solidFill>
              </a:rPr>
              <a:t>Making Room to Enjoy Business Success</a:t>
            </a:r>
            <a:endParaRPr lang="en-IN" dirty="0" smtClean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6400800" cy="9144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6600"/>
                </a:solidFill>
              </a:rPr>
              <a:t>“You press the button, we do the rest</a:t>
            </a:r>
            <a:r>
              <a:rPr lang="en-US" sz="4000" b="1" baseline="30000" dirty="0" smtClean="0">
                <a:solidFill>
                  <a:srgbClr val="006600"/>
                </a:solidFill>
              </a:rPr>
              <a:t>†</a:t>
            </a:r>
            <a:r>
              <a:rPr lang="en-US" sz="3200" b="1" dirty="0" smtClean="0">
                <a:solidFill>
                  <a:srgbClr val="006600"/>
                </a:solidFill>
              </a:rPr>
              <a:t>”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46237"/>
            <a:ext cx="53340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Developed and patented a dry photographic plate in 1880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In 1884, patented a photographic medium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663300"/>
                </a:solidFill>
              </a:rPr>
              <a:t>Both in England and U.S.A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Patented roll film camera in 1888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Filed key patents in all important facets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Then, focused the company to making film when competition heated in the camera industry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663300"/>
                </a:solidFill>
              </a:rPr>
              <a:t> By providing quality and </a:t>
            </a:r>
            <a:r>
              <a:rPr lang="en-US" sz="2000" dirty="0" err="1" smtClean="0">
                <a:solidFill>
                  <a:srgbClr val="663300"/>
                </a:solidFill>
              </a:rPr>
              <a:t>affortable</a:t>
            </a:r>
            <a:r>
              <a:rPr lang="en-US" sz="2000" dirty="0" smtClean="0">
                <a:solidFill>
                  <a:srgbClr val="663300"/>
                </a:solidFill>
              </a:rPr>
              <a:t> film to every camera manufacturer, Kodak managed to turn all competition into more business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solidFill>
                <a:srgbClr val="663300"/>
              </a:solidFill>
            </a:endParaRP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5562600" y="5257800"/>
            <a:ext cx="3013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George Eastman</a:t>
            </a:r>
          </a:p>
        </p:txBody>
      </p:sp>
      <p:pic>
        <p:nvPicPr>
          <p:cNvPr id="38917" name="Picture 7" descr="eastman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1371600"/>
            <a:ext cx="2598738" cy="3733800"/>
          </a:xfrm>
          <a:noFill/>
        </p:spPr>
      </p:pic>
      <p:sp>
        <p:nvSpPr>
          <p:cNvPr id="38918" name="Text Box 9"/>
          <p:cNvSpPr txBox="1">
            <a:spLocks noChangeArrowheads="1"/>
          </p:cNvSpPr>
          <p:nvPr/>
        </p:nvSpPr>
        <p:spPr bwMode="auto">
          <a:xfrm>
            <a:off x="5867400" y="60198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baseline="30000">
                <a:solidFill>
                  <a:srgbClr val="006600"/>
                </a:solidFill>
              </a:rPr>
              <a:t>†</a:t>
            </a:r>
            <a:r>
              <a:rPr lang="en-US" sz="1200" b="1">
                <a:solidFill>
                  <a:srgbClr val="006600"/>
                </a:solidFill>
              </a:rPr>
              <a:t> Marketing phrase coined for the film roll camera created by Geaorge Eastman</a:t>
            </a:r>
          </a:p>
        </p:txBody>
      </p:sp>
      <p:sp>
        <p:nvSpPr>
          <p:cNvPr id="38921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2951D4A-93D5-48CA-93DB-FC55D3DFB016}" type="slidenum">
              <a:rPr lang="en-US" smtClean="0">
                <a:cs typeface="Arial" pitchFamily="34" charset="0"/>
              </a:rPr>
              <a:pPr/>
              <a:t>25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286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KACST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  <a:cs typeface="Arial" pitchFamily="34" charset="0"/>
              </a:rPr>
              <a:t>Shifting Paradigms</a:t>
            </a:r>
          </a:p>
        </p:txBody>
      </p:sp>
      <p:sp>
        <p:nvSpPr>
          <p:cNvPr id="39939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663300"/>
                </a:solidFill>
              </a:rPr>
              <a:t>“Next killer product is the patent itself†”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000" smtClean="0">
                <a:cs typeface="Arial" pitchFamily="34" charset="0"/>
              </a:rPr>
              <a:t>Copyright 2007</a:t>
            </a:r>
          </a:p>
          <a:p>
            <a:r>
              <a:rPr lang="en-US" sz="1000" smtClean="0">
                <a:cs typeface="Arial" pitchFamily="34" charset="0"/>
              </a:rPr>
              <a:t>Xellect IP Solutions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953000" y="6324600"/>
            <a:ext cx="411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baseline="30000">
                <a:solidFill>
                  <a:srgbClr val="006600"/>
                </a:solidFill>
              </a:rPr>
              <a:t>†</a:t>
            </a:r>
            <a:r>
              <a:rPr lang="en-US" sz="1200" b="1">
                <a:solidFill>
                  <a:srgbClr val="006600"/>
                </a:solidFill>
              </a:rPr>
              <a:t> Title of the article written by Rick Merritt in EETimes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6600"/>
                </a:solidFill>
              </a:rPr>
              <a:t>The Organization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41437"/>
            <a:ext cx="89154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Patriot Scientific Corp.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Based out of Carlsbad, CA, USA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Six-person company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Focused on establishing a new microprocessor architecture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In the process filed several patents related to its core technology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08E55130-4054-4E3B-BD05-44A6D6EFCE0A}" type="slidenum">
              <a:rPr lang="en-US" smtClean="0">
                <a:cs typeface="Arial" pitchFamily="34" charset="0"/>
              </a:rPr>
              <a:pPr/>
              <a:t>27</a:t>
            </a:fld>
            <a:endParaRPr lang="en-US" smtClean="0">
              <a:cs typeface="Arial" pitchFamily="34" charset="0"/>
            </a:endParaRPr>
          </a:p>
        </p:txBody>
      </p:sp>
      <p:pic>
        <p:nvPicPr>
          <p:cNvPr id="40967" name="Picture 8" descr="C:\Users\Arvind\AppData\Local\Microsoft\Windows\Temporary Internet Files\Content.IE5\7LXNJEYB\MC90025027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276600"/>
            <a:ext cx="24765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10" descr="C:\Users\Arvind\AppData\Local\Microsoft\Windows\Temporary Internet Files\Content.IE5\649F5R4Y\MC90043383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200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11" descr="C:\Program Files\Microsoft Office\MEDIA\CAGCAT10\j019980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191000"/>
            <a:ext cx="178911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4800" y="2286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KACST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Shift in Focus</a:t>
            </a:r>
            <a:endParaRPr lang="en-IN" b="1" dirty="0" smtClean="0">
              <a:solidFill>
                <a:srgbClr val="006600"/>
              </a:solidFill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152400" y="1722437"/>
            <a:ext cx="88392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663300"/>
                </a:solidFill>
              </a:rPr>
              <a:t>The six-person company netted more than $24 million in 2005 by licensing seven U.S. patents fundamental to CPUs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663300"/>
                </a:solidFill>
              </a:rPr>
              <a:t>Advanced Micro Devices, Casio, Fujitsu, Intel, Hewlett-Packard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663300"/>
                </a:solidFill>
              </a:rPr>
              <a:t>Will be collecting more from royalties on sales of all microprocessor-based systems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663300"/>
                </a:solidFill>
              </a:rPr>
              <a:t>Virtually every electronic product is touched by this portfolio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663300"/>
                </a:solidFill>
              </a:rPr>
              <a:t>sales estimated at $200 billion a year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663300"/>
                </a:solidFill>
              </a:rPr>
              <a:t>Further, hundreds of companies have been put on notice as potential infringers</a:t>
            </a:r>
          </a:p>
          <a:p>
            <a:endParaRPr lang="en-IN" sz="4000" dirty="0" smtClean="0">
              <a:solidFill>
                <a:srgbClr val="663300"/>
              </a:solidFill>
            </a:endParaRPr>
          </a:p>
        </p:txBody>
      </p:sp>
      <p:sp>
        <p:nvSpPr>
          <p:cNvPr id="419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EBEA348-802A-4679-8662-E919CCC23074}" type="slidenum">
              <a:rPr lang="en-US" smtClean="0">
                <a:cs typeface="Arial" pitchFamily="34" charset="0"/>
              </a:rPr>
              <a:pPr/>
              <a:t>28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KACST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162800" cy="1417638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6600"/>
                </a:solidFill>
              </a:rPr>
              <a:t>Repositioning the Organization</a:t>
            </a:r>
            <a:endParaRPr lang="en-IN" sz="3600" b="1" dirty="0" smtClean="0">
              <a:solidFill>
                <a:srgbClr val="006600"/>
              </a:solidFill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Then, clarified company’s strategy &amp; acquired a strong IP portfolio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Subsequently, outsourced enforcement of its patents in a joint venture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Commissioned a study to look at how it might dispose of its CPU business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Decided that "</a:t>
            </a:r>
            <a:r>
              <a:rPr lang="en-US" sz="2400" dirty="0" smtClean="0">
                <a:solidFill>
                  <a:srgbClr val="C00000"/>
                </a:solidFill>
              </a:rPr>
              <a:t>This company doesn't need to be manufacturing anything or marketing a product"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Essentially relied on the </a:t>
            </a:r>
            <a:r>
              <a:rPr lang="en-US" sz="2400" dirty="0" smtClean="0">
                <a:solidFill>
                  <a:srgbClr val="C00000"/>
                </a:solidFill>
              </a:rPr>
              <a:t>licensing</a:t>
            </a:r>
            <a:r>
              <a:rPr lang="en-US" sz="2400" dirty="0" smtClean="0">
                <a:solidFill>
                  <a:srgbClr val="663300"/>
                </a:solidFill>
              </a:rPr>
              <a:t> team to create revenue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Are one of a rising number of Patent Licensing and Enforcement Companies (PLECs)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Multiple venture funds are forming to bankroll the efforts of these PLECs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Effort to carve out business models in the midst of a gold rush in intellectual property</a:t>
            </a:r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66A01CE-3E4B-421A-9AA0-6D450609F5F0}" type="slidenum">
              <a:rPr lang="en-US" smtClean="0">
                <a:cs typeface="Arial" pitchFamily="34" charset="0"/>
              </a:rPr>
              <a:pPr/>
              <a:t>29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KACST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6600"/>
                </a:solidFill>
              </a:rPr>
              <a:t>Marketplace &amp;Competitiveness   </a:t>
            </a:r>
            <a:endParaRPr lang="en-IN" sz="3600" b="1" dirty="0" smtClean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IN" sz="2800" dirty="0" smtClean="0">
                <a:solidFill>
                  <a:srgbClr val="000066"/>
                </a:solidFill>
              </a:rPr>
              <a:t>Defined as the ability of a firm to increase in size, market share and profitability. May be achieved by:</a:t>
            </a:r>
          </a:p>
          <a:p>
            <a:pPr eaLnBrk="1" hangingPunct="1">
              <a:defRPr/>
            </a:pPr>
            <a:r>
              <a:rPr lang="en-IN" sz="2800" dirty="0" smtClean="0">
                <a:solidFill>
                  <a:srgbClr val="663300"/>
                </a:solidFill>
              </a:rPr>
              <a:t>Producing more cheaply, for example by finding ways to reduce labour costs</a:t>
            </a:r>
          </a:p>
          <a:p>
            <a:pPr eaLnBrk="1" hangingPunct="1">
              <a:defRPr/>
            </a:pPr>
            <a:r>
              <a:rPr lang="en-IN" sz="2800" dirty="0" smtClean="0">
                <a:solidFill>
                  <a:srgbClr val="663300"/>
                </a:solidFill>
              </a:rPr>
              <a:t>Applying other non-price factors such as:</a:t>
            </a:r>
          </a:p>
          <a:p>
            <a:pPr lvl="1" eaLnBrk="1" hangingPunct="1">
              <a:defRPr/>
            </a:pPr>
            <a:r>
              <a:rPr lang="en-IN" sz="2400" dirty="0" smtClean="0">
                <a:solidFill>
                  <a:srgbClr val="663300"/>
                </a:solidFill>
              </a:rPr>
              <a:t>Human resource endowments, such as skills and worker motivation</a:t>
            </a:r>
          </a:p>
          <a:p>
            <a:pPr lvl="1" eaLnBrk="1" hangingPunct="1">
              <a:defRPr/>
            </a:pPr>
            <a:r>
              <a:rPr lang="en-IN" sz="2400" dirty="0" smtClean="0">
                <a:solidFill>
                  <a:srgbClr val="663300"/>
                </a:solidFill>
              </a:rPr>
              <a:t>Technical factors such as R&amp;D capabilities, and the ability to adapt and use technologies</a:t>
            </a:r>
          </a:p>
          <a:p>
            <a:pPr lvl="1" eaLnBrk="1" hangingPunct="1">
              <a:defRPr/>
            </a:pPr>
            <a:r>
              <a:rPr lang="en-IN" sz="2400" dirty="0" smtClean="0">
                <a:solidFill>
                  <a:srgbClr val="663300"/>
                </a:solidFill>
              </a:rPr>
              <a:t>Managerial and organisational factors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7269A03D-A26A-4782-8E25-51CDBCA99B98}" type="slidenum">
              <a:rPr lang="en-US" smtClean="0">
                <a:cs typeface="Arial" pitchFamily="34" charset="0"/>
              </a:rPr>
              <a:pPr/>
              <a:t>3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286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KACST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00291A-56EF-4490-9B78-EE5ACE35B66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76200"/>
            <a:ext cx="8229600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Intellectual Property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295400"/>
            <a:ext cx="8077200" cy="52578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dirty="0" smtClean="0"/>
          </a:p>
          <a:p>
            <a:pPr marL="0" indent="0" algn="ctr">
              <a:buFontTx/>
              <a:buNone/>
            </a:pPr>
            <a:r>
              <a:rPr lang="en-US" dirty="0" smtClean="0"/>
              <a:t>“If you Think it, Protect it…”</a:t>
            </a:r>
          </a:p>
          <a:p>
            <a:pPr marL="0" indent="0" algn="ctr">
              <a:buFontTx/>
              <a:buNone/>
            </a:pPr>
            <a:endParaRPr lang="en-US" dirty="0" smtClean="0"/>
          </a:p>
          <a:p>
            <a:pPr marL="0" indent="0" algn="ctr">
              <a:buFontTx/>
              <a:buNone/>
            </a:pPr>
            <a:endParaRPr lang="en-US" dirty="0" smtClean="0"/>
          </a:p>
          <a:p>
            <a:pPr marL="0" indent="0" algn="ctr">
              <a:buFontTx/>
              <a:buNone/>
            </a:pPr>
            <a:r>
              <a:rPr lang="en-US" dirty="0" smtClean="0"/>
              <a:t>“Because if it is worth copying, it is worth protecting”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KACST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143000"/>
            <a:ext cx="88011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1905000" y="228601"/>
            <a:ext cx="601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WIPO RESOURCES FOR SMEs</a:t>
            </a:r>
            <a:endParaRPr lang="en-IN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2286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KACST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Innovation</a:t>
            </a:r>
            <a:endParaRPr lang="en-IN" b="1" dirty="0">
              <a:solidFill>
                <a:srgbClr val="006600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04800" y="1570037"/>
            <a:ext cx="8915400" cy="4525963"/>
          </a:xfrm>
        </p:spPr>
        <p:txBody>
          <a:bodyPr/>
          <a:lstStyle/>
          <a:p>
            <a:r>
              <a:rPr lang="en-US" dirty="0" smtClean="0">
                <a:solidFill>
                  <a:srgbClr val="663300"/>
                </a:solidFill>
              </a:rPr>
              <a:t>Ideas applied successfully in practice</a:t>
            </a:r>
          </a:p>
          <a:p>
            <a:r>
              <a:rPr lang="en-US" dirty="0" smtClean="0">
                <a:solidFill>
                  <a:srgbClr val="663300"/>
                </a:solidFill>
              </a:rPr>
              <a:t>Typically is expected to lead to a drastic change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In the system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By introduction of new products or services</a:t>
            </a:r>
          </a:p>
          <a:p>
            <a:r>
              <a:rPr lang="en-US" dirty="0" smtClean="0">
                <a:solidFill>
                  <a:srgbClr val="663300"/>
                </a:solidFill>
              </a:rPr>
              <a:t>Expected to clear out the old and in with the new</a:t>
            </a:r>
          </a:p>
          <a:p>
            <a:r>
              <a:rPr lang="en-US" dirty="0" smtClean="0">
                <a:solidFill>
                  <a:srgbClr val="663300"/>
                </a:solidFill>
              </a:rPr>
              <a:t>No limit to where innovations may be applied</a:t>
            </a:r>
            <a:endParaRPr lang="en-IN" dirty="0" smtClean="0">
              <a:solidFill>
                <a:srgbClr val="663300"/>
              </a:solidFill>
            </a:endParaRP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44E29F6F-0B28-43DD-80CA-E670C3375106}" type="slidenum">
              <a:rPr lang="en-US" smtClean="0">
                <a:cs typeface="Arial" pitchFamily="34" charset="0"/>
              </a:rPr>
              <a:pPr/>
              <a:t>4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KACST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6324600" cy="9906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6600"/>
                </a:solidFill>
              </a:rPr>
              <a:t>Characteristics of Technical Innovation</a:t>
            </a:r>
            <a:endParaRPr lang="en-IN" sz="3600" b="1" dirty="0">
              <a:solidFill>
                <a:srgbClr val="006600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IN" dirty="0" smtClean="0">
                <a:solidFill>
                  <a:srgbClr val="663300"/>
                </a:solidFill>
              </a:rPr>
              <a:t>Coupling (of changing technology, production and markets)</a:t>
            </a:r>
          </a:p>
          <a:p>
            <a:pPr eaLnBrk="1" hangingPunct="1"/>
            <a:r>
              <a:rPr lang="en-IN" dirty="0" smtClean="0">
                <a:solidFill>
                  <a:srgbClr val="663300"/>
                </a:solidFill>
              </a:rPr>
              <a:t>Creating (new products, processes, systems and industries)</a:t>
            </a:r>
          </a:p>
          <a:p>
            <a:pPr eaLnBrk="1" hangingPunct="1"/>
            <a:r>
              <a:rPr lang="en-IN" dirty="0" smtClean="0">
                <a:solidFill>
                  <a:srgbClr val="663300"/>
                </a:solidFill>
              </a:rPr>
              <a:t>Clustering (of groups of related innovations)</a:t>
            </a:r>
          </a:p>
          <a:p>
            <a:pPr eaLnBrk="1" hangingPunct="1"/>
            <a:r>
              <a:rPr lang="en-IN" dirty="0" smtClean="0">
                <a:solidFill>
                  <a:srgbClr val="663300"/>
                </a:solidFill>
              </a:rPr>
              <a:t>Comprehending (new skills, new technologies, new markets)</a:t>
            </a:r>
          </a:p>
          <a:p>
            <a:pPr eaLnBrk="1" hangingPunct="1"/>
            <a:r>
              <a:rPr lang="en-IN" dirty="0" smtClean="0">
                <a:solidFill>
                  <a:srgbClr val="663300"/>
                </a:solidFill>
              </a:rPr>
              <a:t>Coping (with the technical and market uncertainty of innovation)</a:t>
            </a: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304800" y="6153150"/>
            <a:ext cx="853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1000"/>
              <a:t>TECHNOLOGICAL INFRASTRUCTURE AND INTERNATIONAL COMPETITIVENESS Draft paper submitted to the OECD ad hoc group on science, technology and competitiveness. August 1982 C. Freeman</a:t>
            </a:r>
          </a:p>
        </p:txBody>
      </p:sp>
      <p:sp>
        <p:nvSpPr>
          <p:cNvPr id="9223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60AD4EA-8CA3-450E-B415-03C369EB4AAB}" type="slidenum">
              <a:rPr lang="en-US" smtClean="0">
                <a:cs typeface="Arial" pitchFamily="34" charset="0"/>
              </a:rPr>
              <a:pPr/>
              <a:t>5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286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KACST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Drivers of Innovation</a:t>
            </a:r>
            <a:endParaRPr lang="en-IN" b="1" dirty="0">
              <a:solidFill>
                <a:srgbClr val="006600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464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663300"/>
                </a:solidFill>
              </a:rPr>
              <a:t>Market Forces (Competition)</a:t>
            </a:r>
          </a:p>
          <a:p>
            <a:pPr eaLnBrk="1" hangingPunct="1"/>
            <a:r>
              <a:rPr lang="en-US" dirty="0" smtClean="0">
                <a:solidFill>
                  <a:srgbClr val="663300"/>
                </a:solidFill>
              </a:rPr>
              <a:t>Consumers (Value-Add to Existing Products)</a:t>
            </a:r>
          </a:p>
          <a:p>
            <a:pPr eaLnBrk="1" hangingPunct="1"/>
            <a:r>
              <a:rPr lang="en-US" dirty="0" smtClean="0">
                <a:solidFill>
                  <a:srgbClr val="663300"/>
                </a:solidFill>
              </a:rPr>
              <a:t>Regulatory Requirements (Pollution Control by EHS, ISO Certification etc.)</a:t>
            </a:r>
          </a:p>
          <a:p>
            <a:pPr eaLnBrk="1" hangingPunct="1"/>
            <a:r>
              <a:rPr lang="en-US" dirty="0" smtClean="0">
                <a:solidFill>
                  <a:srgbClr val="663300"/>
                </a:solidFill>
              </a:rPr>
              <a:t>Quality (Process Improvements, Waste &amp; Defect Reduction, Increasing Productivity)</a:t>
            </a:r>
            <a:endParaRPr lang="en-IN" dirty="0" smtClean="0">
              <a:solidFill>
                <a:srgbClr val="6633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5571948-148F-4749-8AFE-52A053409D74}" type="slidenum">
              <a:rPr lang="en-US" smtClean="0">
                <a:cs typeface="Arial" pitchFamily="34" charset="0"/>
              </a:rPr>
              <a:pPr/>
              <a:t>6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KACST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Inventions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663300"/>
                </a:solidFill>
              </a:rPr>
              <a:t>Solves a problem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663300"/>
                </a:solidFill>
              </a:rPr>
              <a:t>Stems from a novel &amp; non-obvious idea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663300"/>
                </a:solidFill>
              </a:rPr>
              <a:t>Subsequently, the working idea is applied to a specific or several applications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663300"/>
                </a:solidFill>
              </a:rPr>
              <a:t>Comes out of a business choice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663300"/>
                </a:solidFill>
              </a:rPr>
              <a:t>Determined by market needs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663300"/>
                </a:solidFill>
              </a:rPr>
              <a:t>Core competency taken into account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663300"/>
                </a:solidFill>
              </a:rPr>
              <a:t>High monetary returns expected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663300"/>
                </a:solidFill>
              </a:rPr>
              <a:t>Also typically one problem or application area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06B5372-FE32-4E7D-9F3E-8A00D5249B50}" type="slidenum">
              <a:rPr lang="en-US" smtClean="0">
                <a:cs typeface="Arial" pitchFamily="34" charset="0"/>
              </a:rPr>
              <a:pPr/>
              <a:t>7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KACST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905000" y="228600"/>
            <a:ext cx="617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6600"/>
                </a:solidFill>
              </a:rPr>
              <a:t>Innovation vs. Invention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609600" y="1447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663300"/>
                </a:solidFill>
              </a:rPr>
              <a:t>Invention solves an existing problem by providing solutions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663300"/>
                </a:solidFill>
              </a:rPr>
              <a:t>Innovation utilizes the invention and brings it to practice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663300"/>
                </a:solidFill>
              </a:rPr>
              <a:t>Innovation does not require a problem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3300"/>
                </a:solidFill>
              </a:rPr>
              <a:t>Creates its own problem and provides solutions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1DDBBE4-D244-49E2-8C22-16173673A3F4}" type="slidenum">
              <a:rPr lang="en-US" smtClean="0">
                <a:cs typeface="Arial" pitchFamily="34" charset="0"/>
              </a:rPr>
              <a:pPr/>
              <a:t>8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KACST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6858000" cy="639762"/>
          </a:xfr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0000"/>
          </a:bodyPr>
          <a:lstStyle/>
          <a:p>
            <a:pPr eaLnBrk="1" fontAlgn="base" hangingPunct="1">
              <a:spcAft>
                <a:spcPct val="0"/>
              </a:spcAft>
            </a:pPr>
            <a:r>
              <a:rPr lang="en-US" sz="4000" b="1" dirty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Invention Methodology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663300"/>
                </a:solidFill>
              </a:rPr>
              <a:t>Problem Identification</a:t>
            </a:r>
          </a:p>
          <a:p>
            <a:pPr eaLnBrk="1" hangingPunct="1"/>
            <a:r>
              <a:rPr lang="en-US" dirty="0" smtClean="0">
                <a:solidFill>
                  <a:srgbClr val="663300"/>
                </a:solidFill>
              </a:rPr>
              <a:t>Problem Definition</a:t>
            </a:r>
          </a:p>
          <a:p>
            <a:pPr eaLnBrk="1" hangingPunct="1"/>
            <a:r>
              <a:rPr lang="en-US" dirty="0" smtClean="0">
                <a:solidFill>
                  <a:srgbClr val="663300"/>
                </a:solidFill>
              </a:rPr>
              <a:t>Appraisal of State-of-the-Art</a:t>
            </a:r>
          </a:p>
          <a:p>
            <a:pPr eaLnBrk="1" hangingPunct="1"/>
            <a:r>
              <a:rPr lang="en-US" dirty="0" smtClean="0">
                <a:solidFill>
                  <a:srgbClr val="663300"/>
                </a:solidFill>
              </a:rPr>
              <a:t>Identify Plausible Solutions</a:t>
            </a:r>
          </a:p>
          <a:p>
            <a:pPr eaLnBrk="1" hangingPunct="1"/>
            <a:r>
              <a:rPr lang="en-US" dirty="0" smtClean="0">
                <a:solidFill>
                  <a:srgbClr val="663300"/>
                </a:solidFill>
              </a:rPr>
              <a:t>Identify Best Mode of Operation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12006EF-60C1-4A17-B27E-8460A6AE98F4}" type="slidenum">
              <a:rPr lang="en-US" smtClean="0">
                <a:cs typeface="Arial" pitchFamily="34" charset="0"/>
              </a:rPr>
              <a:pPr/>
              <a:t>9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KACST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3707</TotalTime>
  <Words>1631</Words>
  <Application>Microsoft Office PowerPoint</Application>
  <PresentationFormat>On-screen Show (4:3)</PresentationFormat>
  <Paragraphs>270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Custom Design</vt:lpstr>
      <vt:lpstr>1_Custom Design</vt:lpstr>
      <vt:lpstr>Slide 1</vt:lpstr>
      <vt:lpstr>Inventing the Future</vt:lpstr>
      <vt:lpstr>Marketplace &amp;Competitiveness   </vt:lpstr>
      <vt:lpstr>Innovation</vt:lpstr>
      <vt:lpstr>Characteristics of Technical Innovation</vt:lpstr>
      <vt:lpstr>Drivers of Innovation</vt:lpstr>
      <vt:lpstr>Inventions</vt:lpstr>
      <vt:lpstr>Slide 8</vt:lpstr>
      <vt:lpstr>Invention Methodology</vt:lpstr>
      <vt:lpstr>Invention Methods</vt:lpstr>
      <vt:lpstr>Patents</vt:lpstr>
      <vt:lpstr>Slide 12</vt:lpstr>
      <vt:lpstr>Utility Models</vt:lpstr>
      <vt:lpstr>The Central Theme</vt:lpstr>
      <vt:lpstr>The Inventor</vt:lpstr>
      <vt:lpstr>Problem</vt:lpstr>
      <vt:lpstr>The Principle</vt:lpstr>
      <vt:lpstr>The Patenting Strategy</vt:lpstr>
      <vt:lpstr>Commercialization</vt:lpstr>
      <vt:lpstr>Naming</vt:lpstr>
      <vt:lpstr>Revenues</vt:lpstr>
      <vt:lpstr>Currently</vt:lpstr>
      <vt:lpstr>IP and the Big Picture</vt:lpstr>
      <vt:lpstr>Shrewd Businessman</vt:lpstr>
      <vt:lpstr>“You press the button, we do the rest†”</vt:lpstr>
      <vt:lpstr>Shifting Paradigms</vt:lpstr>
      <vt:lpstr>The Organization</vt:lpstr>
      <vt:lpstr>Shift in Focus</vt:lpstr>
      <vt:lpstr>Repositioning the Organization</vt:lpstr>
      <vt:lpstr>Intellectual Property</vt:lpstr>
      <vt:lpstr>Slide 31</vt:lpstr>
    </vt:vector>
  </TitlesOfParts>
  <Company>University of Montana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Arvind Viswanathan</dc:creator>
  <cp:lastModifiedBy>Rachna</cp:lastModifiedBy>
  <cp:revision>316</cp:revision>
  <dcterms:created xsi:type="dcterms:W3CDTF">2010-12-15T05:19:36Z</dcterms:created>
  <dcterms:modified xsi:type="dcterms:W3CDTF">2011-01-10T18:04:07Z</dcterms:modified>
</cp:coreProperties>
</file>