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63" r:id="rId3"/>
    <p:sldId id="257" r:id="rId4"/>
    <p:sldId id="267" r:id="rId5"/>
    <p:sldId id="270" r:id="rId6"/>
    <p:sldId id="271" r:id="rId7"/>
    <p:sldId id="272" r:id="rId8"/>
    <p:sldId id="273" r:id="rId9"/>
    <p:sldId id="274" r:id="rId10"/>
    <p:sldId id="264" r:id="rId11"/>
    <p:sldId id="258" r:id="rId12"/>
    <p:sldId id="259" r:id="rId13"/>
    <p:sldId id="265" r:id="rId14"/>
    <p:sldId id="260" r:id="rId15"/>
    <p:sldId id="266" r:id="rId16"/>
    <p:sldId id="268" r:id="rId17"/>
    <p:sldId id="269" r:id="rId18"/>
    <p:sldId id="275" r:id="rId19"/>
    <p:sldId id="276" r:id="rId20"/>
    <p:sldId id="277"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63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38676-9D29-496D-BD40-B17C5DDCEAAC}" type="datetimeFigureOut">
              <a:rPr lang="en-US" smtClean="0"/>
              <a:pPr/>
              <a:t>6/18/2010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DC0B20-C827-4F79-94EB-1A5C3F76D2D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0DC0B20-C827-4F79-94EB-1A5C3F76D2D5}" type="slidenum">
              <a:rPr lang="en-GB" smtClean="0"/>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7B10F07-C633-4ABF-BEE8-C8334DA499C5}" type="datetimeFigureOut">
              <a:rPr lang="en-US" smtClean="0"/>
              <a:pPr/>
              <a:t>6/18/2010</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63915CB-C386-4E09-8E85-ECB8CE271E99}"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B10F07-C633-4ABF-BEE8-C8334DA499C5}" type="datetimeFigureOut">
              <a:rPr lang="en-US" smtClean="0"/>
              <a:pPr/>
              <a:t>6/18/2010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915CB-C386-4E09-8E85-ECB8CE271E9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B10F07-C633-4ABF-BEE8-C8334DA499C5}" type="datetimeFigureOut">
              <a:rPr lang="en-US" smtClean="0"/>
              <a:pPr/>
              <a:t>6/18/2010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915CB-C386-4E09-8E85-ECB8CE271E9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7B10F07-C633-4ABF-BEE8-C8334DA499C5}" type="datetimeFigureOut">
              <a:rPr lang="en-US" smtClean="0"/>
              <a:pPr/>
              <a:t>6/18/2010</a:t>
            </a:fld>
            <a:endParaRPr lang="en-GB"/>
          </a:p>
        </p:txBody>
      </p:sp>
      <p:sp>
        <p:nvSpPr>
          <p:cNvPr id="9" name="Slide Number Placeholder 8"/>
          <p:cNvSpPr>
            <a:spLocks noGrp="1"/>
          </p:cNvSpPr>
          <p:nvPr>
            <p:ph type="sldNum" sz="quarter" idx="15"/>
          </p:nvPr>
        </p:nvSpPr>
        <p:spPr/>
        <p:txBody>
          <a:bodyPr rtlCol="0"/>
          <a:lstStyle/>
          <a:p>
            <a:fld id="{C63915CB-C386-4E09-8E85-ECB8CE271E99}"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7B10F07-C633-4ABF-BEE8-C8334DA499C5}" type="datetimeFigureOut">
              <a:rPr lang="en-US" smtClean="0"/>
              <a:pPr/>
              <a:t>6/18/2010</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63915CB-C386-4E09-8E85-ECB8CE271E99}"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7B10F07-C633-4ABF-BEE8-C8334DA499C5}" type="datetimeFigureOut">
              <a:rPr lang="en-US" smtClean="0"/>
              <a:pPr/>
              <a:t>6/18/2010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915CB-C386-4E09-8E85-ECB8CE271E99}"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7B10F07-C633-4ABF-BEE8-C8334DA499C5}" type="datetimeFigureOut">
              <a:rPr lang="en-US" smtClean="0"/>
              <a:pPr/>
              <a:t>6/18/2010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915CB-C386-4E09-8E85-ECB8CE271E99}"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7B10F07-C633-4ABF-BEE8-C8334DA499C5}" type="datetimeFigureOut">
              <a:rPr lang="en-US" smtClean="0"/>
              <a:pPr/>
              <a:t>6/18/2010</a:t>
            </a:fld>
            <a:endParaRPr lang="en-GB"/>
          </a:p>
        </p:txBody>
      </p:sp>
      <p:sp>
        <p:nvSpPr>
          <p:cNvPr id="7" name="Slide Number Placeholder 6"/>
          <p:cNvSpPr>
            <a:spLocks noGrp="1"/>
          </p:cNvSpPr>
          <p:nvPr>
            <p:ph type="sldNum" sz="quarter" idx="11"/>
          </p:nvPr>
        </p:nvSpPr>
        <p:spPr/>
        <p:txBody>
          <a:bodyPr rtlCol="0"/>
          <a:lstStyle/>
          <a:p>
            <a:fld id="{C63915CB-C386-4E09-8E85-ECB8CE271E99}"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10F07-C633-4ABF-BEE8-C8334DA499C5}" type="datetimeFigureOut">
              <a:rPr lang="en-US" smtClean="0"/>
              <a:pPr/>
              <a:t>6/18/2010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915CB-C386-4E09-8E85-ECB8CE271E9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7B10F07-C633-4ABF-BEE8-C8334DA499C5}" type="datetimeFigureOut">
              <a:rPr lang="en-US" smtClean="0"/>
              <a:pPr/>
              <a:t>6/18/2010</a:t>
            </a:fld>
            <a:endParaRPr lang="en-GB"/>
          </a:p>
        </p:txBody>
      </p:sp>
      <p:sp>
        <p:nvSpPr>
          <p:cNvPr id="22" name="Slide Number Placeholder 21"/>
          <p:cNvSpPr>
            <a:spLocks noGrp="1"/>
          </p:cNvSpPr>
          <p:nvPr>
            <p:ph type="sldNum" sz="quarter" idx="15"/>
          </p:nvPr>
        </p:nvSpPr>
        <p:spPr/>
        <p:txBody>
          <a:bodyPr rtlCol="0"/>
          <a:lstStyle/>
          <a:p>
            <a:fld id="{C63915CB-C386-4E09-8E85-ECB8CE271E99}"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7B10F07-C633-4ABF-BEE8-C8334DA499C5}" type="datetimeFigureOut">
              <a:rPr lang="en-US" smtClean="0"/>
              <a:pPr/>
              <a:t>6/18/2010</a:t>
            </a:fld>
            <a:endParaRPr lang="en-GB"/>
          </a:p>
        </p:txBody>
      </p:sp>
      <p:sp>
        <p:nvSpPr>
          <p:cNvPr id="18" name="Slide Number Placeholder 17"/>
          <p:cNvSpPr>
            <a:spLocks noGrp="1"/>
          </p:cNvSpPr>
          <p:nvPr>
            <p:ph type="sldNum" sz="quarter" idx="11"/>
          </p:nvPr>
        </p:nvSpPr>
        <p:spPr/>
        <p:txBody>
          <a:bodyPr rtlCol="0"/>
          <a:lstStyle/>
          <a:p>
            <a:fld id="{C63915CB-C386-4E09-8E85-ECB8CE271E99}"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7B10F07-C633-4ABF-BEE8-C8334DA499C5}" type="datetimeFigureOut">
              <a:rPr lang="en-US" smtClean="0"/>
              <a:pPr/>
              <a:t>6/18/2010</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63915CB-C386-4E09-8E85-ECB8CE271E9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n1"/><Relationship Id="rId2" Type="http://schemas.openxmlformats.org/officeDocument/2006/relationships/hyperlink" Target="#n1"/><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IP Consulting for the Strategic Use of IP Assets in Business </a:t>
            </a:r>
            <a:br>
              <a:rPr lang="en-GB" dirty="0"/>
            </a:br>
            <a:endParaRPr lang="en-GB" dirty="0"/>
          </a:p>
        </p:txBody>
      </p:sp>
      <p:sp>
        <p:nvSpPr>
          <p:cNvPr id="3" name="Subtitle 2"/>
          <p:cNvSpPr>
            <a:spLocks noGrp="1"/>
          </p:cNvSpPr>
          <p:nvPr>
            <p:ph type="subTitle" idx="1"/>
          </p:nvPr>
        </p:nvSpPr>
        <p:spPr/>
        <p:txBody>
          <a:bodyPr>
            <a:normAutofit/>
          </a:bodyPr>
          <a:lstStyle/>
          <a:p>
            <a:r>
              <a:rPr lang="en-US" dirty="0" smtClean="0"/>
              <a:t>Delivered By Yahaya Maikori</a:t>
            </a:r>
          </a:p>
          <a:p>
            <a:r>
              <a:rPr lang="en-US" dirty="0" smtClean="0"/>
              <a:t>Principal Partner- Law Allianz</a:t>
            </a:r>
            <a:endParaRPr lang="en-GB"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benefits of IP?</a:t>
            </a:r>
            <a:endParaRPr lang="en-GB" dirty="0"/>
          </a:p>
        </p:txBody>
      </p:sp>
      <p:sp>
        <p:nvSpPr>
          <p:cNvPr id="3" name="Content Placeholder 2"/>
          <p:cNvSpPr>
            <a:spLocks noGrp="1"/>
          </p:cNvSpPr>
          <p:nvPr>
            <p:ph sz="quarter" idx="1"/>
          </p:nvPr>
        </p:nvSpPr>
        <p:spPr/>
        <p:txBody>
          <a:bodyPr>
            <a:normAutofit/>
          </a:bodyPr>
          <a:lstStyle/>
          <a:p>
            <a:r>
              <a:rPr lang="en-US" dirty="0" smtClean="0"/>
              <a:t>Intellectual property or IP can generate income through licensing, sale, commercialization of IP-protected products or services that may significantly improve an enterprise’s market share or raise its profit margins. </a:t>
            </a:r>
          </a:p>
          <a:p>
            <a:pPr>
              <a:buNone/>
            </a:pPr>
            <a:endParaRPr lang="en-US" dirty="0" smtClean="0"/>
          </a:p>
          <a:p>
            <a:r>
              <a:rPr lang="en-US" dirty="0" smtClean="0"/>
              <a:t>IP assets can also enhance the value of worth of the enterprise in the eyes of investors or financing institutions and in the event of sale, merger or acquisition, IP assets may significantly raise the value of SME.</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IP Strategy?</a:t>
            </a:r>
            <a:endParaRPr lang="en-GB" dirty="0"/>
          </a:p>
        </p:txBody>
      </p:sp>
      <p:sp>
        <p:nvSpPr>
          <p:cNvPr id="3" name="Content Placeholder 2"/>
          <p:cNvSpPr>
            <a:spLocks noGrp="1"/>
          </p:cNvSpPr>
          <p:nvPr>
            <p:ph sz="quarter" idx="1"/>
          </p:nvPr>
        </p:nvSpPr>
        <p:spPr/>
        <p:txBody>
          <a:bodyPr>
            <a:normAutofit fontScale="85000" lnSpcReduction="10000"/>
          </a:bodyPr>
          <a:lstStyle/>
          <a:p>
            <a:r>
              <a:rPr lang="en-US" dirty="0" smtClean="0"/>
              <a:t>Trade Secret Law. A trade secret is "a secret formula, method, or device that gives one an advantage over competitors." (The American Heritage</a:t>
            </a:r>
            <a:r>
              <a:rPr lang="en-US" baseline="30000" dirty="0" smtClean="0"/>
              <a:t>®</a:t>
            </a:r>
            <a:r>
              <a:rPr lang="en-US" dirty="0" smtClean="0"/>
              <a:t> Dictionary of the English Language, Fourth Edition Copyright</a:t>
            </a:r>
            <a:r>
              <a:rPr lang="en-US" baseline="30000" dirty="0" smtClean="0"/>
              <a:t>©</a:t>
            </a:r>
            <a:r>
              <a:rPr lang="en-US" dirty="0" smtClean="0"/>
              <a:t> 2000 by Houghton Mifflin Company. Published by Houghton Mifflin Company. All rights reserved.) In order to be a trade secret, the information must be such that it is not generally known to others in the business community. </a:t>
            </a:r>
          </a:p>
          <a:p>
            <a:r>
              <a:rPr lang="en-US" dirty="0" smtClean="0"/>
              <a:t>If the owner of the trade secret takes reasonable steps to keep the trade secret under wraps, courts will protect the trade secret owner from unauthorized disclosure by </a:t>
            </a:r>
          </a:p>
          <a:p>
            <a:pPr marL="457200" indent="-457200">
              <a:buFont typeface="+mj-lt"/>
              <a:buAutoNum type="arabicPeriod"/>
            </a:pPr>
            <a:r>
              <a:rPr lang="en-US" dirty="0" smtClean="0"/>
              <a:t>industrial spies, </a:t>
            </a:r>
          </a:p>
          <a:p>
            <a:pPr marL="457200" indent="-457200">
              <a:buFont typeface="+mj-lt"/>
              <a:buAutoNum type="arabicPeriod"/>
            </a:pPr>
            <a:r>
              <a:rPr lang="en-US" dirty="0" smtClean="0"/>
              <a:t>competitors who wrongfully acquire the trade secret,</a:t>
            </a:r>
          </a:p>
          <a:p>
            <a:pPr marL="457200" indent="-457200">
              <a:buFont typeface="+mj-lt"/>
              <a:buAutoNum type="arabicPeriod"/>
            </a:pPr>
            <a:r>
              <a:rPr lang="en-US" dirty="0" smtClean="0"/>
              <a:t> employees of the owner of the trade secret, and  </a:t>
            </a:r>
          </a:p>
          <a:p>
            <a:pPr marL="457200" indent="-457200">
              <a:buFont typeface="+mj-lt"/>
              <a:buAutoNum type="arabicPeriod"/>
            </a:pPr>
            <a:r>
              <a:rPr lang="en-US" dirty="0" smtClean="0"/>
              <a:t>anyone with any type of duty not to disclose the information.</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IP Consulting can do for SMEs</a:t>
            </a:r>
            <a:endParaRPr lang="en-GB" dirty="0"/>
          </a:p>
        </p:txBody>
      </p:sp>
      <p:sp>
        <p:nvSpPr>
          <p:cNvPr id="3" name="Content Placeholder 2"/>
          <p:cNvSpPr>
            <a:spLocks noGrp="1"/>
          </p:cNvSpPr>
          <p:nvPr>
            <p:ph sz="quarter" idx="1"/>
          </p:nvPr>
        </p:nvSpPr>
        <p:spPr/>
        <p:txBody>
          <a:bodyPr>
            <a:normAutofit fontScale="70000" lnSpcReduction="20000"/>
          </a:bodyPr>
          <a:lstStyle/>
          <a:p>
            <a:r>
              <a:rPr lang="en-US" dirty="0" smtClean="0"/>
              <a:t>Licensing, royalty, cost and pricing compliance</a:t>
            </a:r>
          </a:p>
          <a:p>
            <a:r>
              <a:rPr lang="en-US" dirty="0" smtClean="0"/>
              <a:t>Valuing IP for acquisitions, sales, joint ventures, merger transactions, cross-licensing, securitization (using IP assets,) and tax-related purposes</a:t>
            </a:r>
          </a:p>
          <a:p>
            <a:r>
              <a:rPr lang="en-US" dirty="0" smtClean="0"/>
              <a:t>Calculating damages</a:t>
            </a:r>
          </a:p>
          <a:p>
            <a:r>
              <a:rPr lang="en-US" dirty="0" smtClean="0"/>
              <a:t>Testifying on intellectual property damage cases filed in federal and state courts, as well as with the Federal and International Trade Commissions</a:t>
            </a:r>
          </a:p>
          <a:p>
            <a:r>
              <a:rPr lang="en-US" dirty="0" smtClean="0"/>
              <a:t>Performing license and royalty compliance testing</a:t>
            </a:r>
          </a:p>
          <a:p>
            <a:r>
              <a:rPr lang="en-US" dirty="0" smtClean="0"/>
              <a:t>Helping evaluate, structure and execute intellectual property transactions, such as licensing, cross-licensing, joint venture and start-up company creation</a:t>
            </a:r>
          </a:p>
          <a:p>
            <a:r>
              <a:rPr lang="en-US" dirty="0" smtClean="0"/>
              <a:t>Providing competitive market assessments</a:t>
            </a:r>
          </a:p>
          <a:p>
            <a:r>
              <a:rPr lang="en-US" dirty="0" smtClean="0"/>
              <a:t>Developing recommendations for value extraction from existing and future intellectual assets within client portfolio</a:t>
            </a:r>
          </a:p>
          <a:p>
            <a:r>
              <a:rPr lang="en-US" dirty="0" smtClean="0"/>
              <a:t>Providing focused management of intellectual assets including IP holding companies</a:t>
            </a:r>
          </a:p>
          <a:p>
            <a:r>
              <a:rPr lang="en-US" dirty="0" smtClean="0"/>
              <a:t>Litigation support and expert witness services</a:t>
            </a:r>
            <a:br>
              <a:rPr lang="en-US" dirty="0" smtClean="0"/>
            </a:br>
            <a:endParaRPr lang="en-US"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Valuing IP- Defining the Parameters</a:t>
            </a:r>
            <a:endParaRPr lang="en-GB" dirty="0"/>
          </a:p>
        </p:txBody>
      </p:sp>
      <p:sp>
        <p:nvSpPr>
          <p:cNvPr id="3" name="Content Placeholder 2"/>
          <p:cNvSpPr>
            <a:spLocks noGrp="1"/>
          </p:cNvSpPr>
          <p:nvPr>
            <p:ph sz="quarter" idx="1"/>
          </p:nvPr>
        </p:nvSpPr>
        <p:spPr/>
        <p:txBody>
          <a:bodyPr/>
          <a:lstStyle/>
          <a:p>
            <a:pPr marL="514350" indent="-514350">
              <a:buAutoNum type="arabicPeriod"/>
            </a:pPr>
            <a:r>
              <a:rPr lang="en-US" dirty="0" smtClean="0"/>
              <a:t>WHAT?: What is the IP to be valued (Patent, Copyright, Trademark,  Know-how  e.t.c)</a:t>
            </a:r>
          </a:p>
          <a:p>
            <a:pPr marL="514350" indent="-514350">
              <a:buAutoNum type="arabicPeriod"/>
            </a:pPr>
            <a:r>
              <a:rPr lang="en-US" dirty="0" smtClean="0"/>
              <a:t>WHO?: For whom is the valuation being done?</a:t>
            </a:r>
          </a:p>
          <a:p>
            <a:pPr marL="514350" indent="-514350">
              <a:buAutoNum type="arabicPeriod"/>
            </a:pPr>
            <a:r>
              <a:rPr lang="en-US" dirty="0" smtClean="0"/>
              <a:t>WHY? What is the purpose of the valuation?</a:t>
            </a:r>
          </a:p>
          <a:p>
            <a:pPr marL="514350" indent="-514350">
              <a:buAutoNum type="arabicPeriod"/>
            </a:pPr>
            <a:r>
              <a:rPr lang="en-US" dirty="0" smtClean="0"/>
              <a:t>WHEN?:  The date of the valuation, (in the context of a dated balance sheet of the company)</a:t>
            </a:r>
          </a:p>
          <a:p>
            <a:pPr marL="514350" indent="-514350">
              <a:buAutoNum type="arabicPeriod"/>
            </a:pPr>
            <a:r>
              <a:rPr lang="en-US" dirty="0" smtClean="0"/>
              <a:t>WHICH?- Which valuation method is most appropriate under the circumstances?</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Valuing IP- Methods</a:t>
            </a:r>
            <a:endParaRPr lang="en-GB" dirty="0"/>
          </a:p>
        </p:txBody>
      </p:sp>
      <p:sp>
        <p:nvSpPr>
          <p:cNvPr id="3" name="Content Placeholder 2"/>
          <p:cNvSpPr>
            <a:spLocks noGrp="1"/>
          </p:cNvSpPr>
          <p:nvPr>
            <p:ph sz="quarter" idx="1"/>
          </p:nvPr>
        </p:nvSpPr>
        <p:spPr/>
        <p:txBody>
          <a:bodyPr/>
          <a:lstStyle/>
          <a:p>
            <a:r>
              <a:rPr lang="en-US" dirty="0" smtClean="0"/>
              <a:t>There are four main approaches to valuing Intellectual Property namely:</a:t>
            </a:r>
          </a:p>
          <a:p>
            <a:pPr>
              <a:buNone/>
            </a:pPr>
            <a:endParaRPr lang="en-US" dirty="0" smtClean="0"/>
          </a:p>
          <a:p>
            <a:pPr marL="514350" indent="-514350">
              <a:buAutoNum type="arabicPeriod"/>
            </a:pPr>
            <a:r>
              <a:rPr lang="en-US" dirty="0" smtClean="0"/>
              <a:t>Market value of company LESS Net Tangible Assets</a:t>
            </a:r>
          </a:p>
          <a:p>
            <a:pPr marL="514350" indent="-514350">
              <a:buAutoNum type="arabicPeriod"/>
            </a:pPr>
            <a:r>
              <a:rPr lang="en-US" dirty="0" smtClean="0"/>
              <a:t>Cost based (Historical &amp; Replacement costs)</a:t>
            </a:r>
          </a:p>
          <a:p>
            <a:pPr marL="514350" indent="-514350">
              <a:buAutoNum type="arabicPeriod"/>
            </a:pPr>
            <a:r>
              <a:rPr lang="en-US" dirty="0" smtClean="0"/>
              <a:t>Comparable Market Valuations</a:t>
            </a:r>
          </a:p>
          <a:p>
            <a:pPr marL="514350" indent="-514350">
              <a:buAutoNum type="arabicPeriod"/>
            </a:pPr>
            <a:r>
              <a:rPr lang="en-US" dirty="0" smtClean="0"/>
              <a:t>Economic Benefits Method</a:t>
            </a:r>
          </a:p>
          <a:p>
            <a:pPr>
              <a:buNone/>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the comparative method</a:t>
            </a:r>
            <a:br>
              <a:rPr lang="en-US" dirty="0" smtClean="0"/>
            </a:br>
            <a:endParaRPr lang="en-GB" dirty="0"/>
          </a:p>
        </p:txBody>
      </p:sp>
      <p:sp>
        <p:nvSpPr>
          <p:cNvPr id="3" name="Content Placeholder 2"/>
          <p:cNvSpPr>
            <a:spLocks noGrp="1"/>
          </p:cNvSpPr>
          <p:nvPr>
            <p:ph sz="quarter" idx="1"/>
          </p:nvPr>
        </p:nvSpPr>
        <p:spPr/>
        <p:txBody>
          <a:bodyPr>
            <a:normAutofit fontScale="77500" lnSpcReduction="20000"/>
          </a:bodyPr>
          <a:lstStyle/>
          <a:p>
            <a:r>
              <a:rPr lang="en-US" dirty="0" smtClean="0"/>
              <a:t>It is devoted to asses IPR market value by reference to comparable market transactions. </a:t>
            </a:r>
          </a:p>
          <a:p>
            <a:endParaRPr lang="en-US" dirty="0" smtClean="0"/>
          </a:p>
          <a:p>
            <a:r>
              <a:rPr lang="en-US" dirty="0" smtClean="0"/>
              <a:t>The method basically consists of assessing prices and/or profits achieved by third parties in comparable market transactions, such as mergers and acquisitions as far as the IPR assets are concerned, IPR sales or the grant of IPR-related </a:t>
            </a:r>
            <a:r>
              <a:rPr lang="en-US" dirty="0" err="1" smtClean="0"/>
              <a:t>licences</a:t>
            </a:r>
            <a:r>
              <a:rPr lang="en-US" dirty="0" smtClean="0"/>
              <a:t>. </a:t>
            </a:r>
          </a:p>
          <a:p>
            <a:endParaRPr lang="en-US" dirty="0" smtClean="0"/>
          </a:p>
          <a:p>
            <a:r>
              <a:rPr lang="en-US" dirty="0" smtClean="0"/>
              <a:t>An </a:t>
            </a:r>
            <a:r>
              <a:rPr lang="en-US" dirty="0" err="1" smtClean="0"/>
              <a:t>itemisation</a:t>
            </a:r>
            <a:r>
              <a:rPr lang="en-US" dirty="0" smtClean="0"/>
              <a:t> of such model is the relief-from royalty method that takes into account only previous licensing royalties prices determining the value of related IPR. Such methods imply serious problems mostly when comparable transactions cannot be found with regard to the relevant IPR. </a:t>
            </a:r>
            <a:br>
              <a:rPr lang="en-US" dirty="0" smtClean="0"/>
            </a:br>
            <a:r>
              <a:rPr lang="en-US" dirty="0" smtClean="0"/>
              <a:t/>
            </a:r>
            <a:br>
              <a:rPr lang="en-US" dirty="0" smtClean="0"/>
            </a:br>
            <a:r>
              <a:rPr lang="en-US" dirty="0" smtClean="0"/>
              <a:t>b</a:t>
            </a:r>
            <a:br>
              <a:rPr lang="en-US" dirty="0" smtClean="0"/>
            </a:br>
            <a:r>
              <a:rPr lang="en-US" dirty="0" smtClean="0"/>
              <a:t/>
            </a:r>
            <a:br>
              <a:rPr lang="en-US" dirty="0" smtClean="0"/>
            </a:br>
            <a:r>
              <a:rPr lang="en-US" dirty="0" smtClean="0"/>
              <a:t>c</a:t>
            </a:r>
            <a:br>
              <a:rPr lang="en-US" dirty="0" smtClean="0"/>
            </a:b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cost based method</a:t>
            </a:r>
            <a:endParaRPr lang="en-GB"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This method assumes a direct impact of costs on the IPR value. </a:t>
            </a:r>
          </a:p>
          <a:p>
            <a:pPr>
              <a:buNone/>
            </a:pPr>
            <a:endParaRPr lang="en-US" dirty="0" smtClean="0"/>
          </a:p>
          <a:p>
            <a:pPr>
              <a:buNone/>
            </a:pPr>
            <a:r>
              <a:rPr lang="en-US" dirty="0" smtClean="0"/>
              <a:t>It is based on the analysis of costs necessary to replace the IPR concerned, as well as on costs that have been invested for the development, application, maintenance and </a:t>
            </a:r>
            <a:r>
              <a:rPr lang="en-US" dirty="0" err="1" smtClean="0"/>
              <a:t>commercialisation</a:t>
            </a:r>
            <a:r>
              <a:rPr lang="en-US" dirty="0" smtClean="0"/>
              <a:t> of IPR, and on a consideration of costs which may have been avoided by establishing IPR such as royalties for licensing-in a related technology. </a:t>
            </a:r>
          </a:p>
          <a:p>
            <a:pPr>
              <a:buNone/>
            </a:pPr>
            <a:endParaRPr lang="en-US" dirty="0" smtClean="0"/>
          </a:p>
          <a:p>
            <a:pPr>
              <a:buNone/>
            </a:pPr>
            <a:r>
              <a:rPr lang="en-US" dirty="0" smtClean="0"/>
              <a:t>The disadvantage of this method is that, not considering IPR market indicators, it does not allow to establish a fair relationship between IPR costs and related IPR real market value.</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profit based method</a:t>
            </a:r>
            <a:endParaRPr lang="en-GB" dirty="0"/>
          </a:p>
        </p:txBody>
      </p:sp>
      <p:sp>
        <p:nvSpPr>
          <p:cNvPr id="3" name="Content Placeholder 2"/>
          <p:cNvSpPr>
            <a:spLocks noGrp="1"/>
          </p:cNvSpPr>
          <p:nvPr>
            <p:ph sz="quarter" idx="1"/>
          </p:nvPr>
        </p:nvSpPr>
        <p:spPr/>
        <p:txBody>
          <a:bodyPr>
            <a:normAutofit fontScale="92500"/>
          </a:bodyPr>
          <a:lstStyle/>
          <a:p>
            <a:pPr>
              <a:buNone/>
            </a:pPr>
            <a:r>
              <a:rPr lang="en-US" dirty="0" smtClean="0"/>
              <a:t>Such method is the most comprehensive one as it aims at determining the IPR potential for market revenue growth, the profit to be expected by the future </a:t>
            </a:r>
            <a:r>
              <a:rPr lang="en-US" dirty="0" err="1" smtClean="0"/>
              <a:t>commercialisation</a:t>
            </a:r>
            <a:r>
              <a:rPr lang="en-US" dirty="0" smtClean="0"/>
              <a:t> of the IPR concerned. </a:t>
            </a:r>
          </a:p>
          <a:p>
            <a:pPr>
              <a:buNone/>
            </a:pPr>
            <a:endParaRPr lang="en-US" dirty="0" smtClean="0">
              <a:hlinkClick r:id="rId2" action="ppaction://hlinkfile"/>
            </a:endParaRPr>
          </a:p>
          <a:p>
            <a:pPr>
              <a:buNone/>
            </a:pPr>
            <a:r>
              <a:rPr lang="en-US" dirty="0" smtClean="0">
                <a:hlinkClick r:id="rId3" action="ppaction://hlinkfile"/>
              </a:rPr>
              <a:t> </a:t>
            </a:r>
            <a:r>
              <a:rPr lang="en-US" dirty="0" smtClean="0"/>
              <a:t>This method analyses the nature of the asset, its legal status, its related marketability as well as market conditions, likely performance and potential, and the time value of money. </a:t>
            </a:r>
          </a:p>
          <a:p>
            <a:pPr>
              <a:buNone/>
            </a:pPr>
            <a:endParaRPr lang="en-US" dirty="0" smtClean="0"/>
          </a:p>
          <a:p>
            <a:pPr>
              <a:buNone/>
            </a:pPr>
            <a:r>
              <a:rPr lang="en-US" dirty="0" smtClean="0"/>
              <a:t>It is illustrative, demonstrating (or not) the cash flow potential of the property and is highly regarded and widely accepted in the financial community.</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1</a:t>
            </a:r>
            <a:endParaRPr lang="en-GB" dirty="0"/>
          </a:p>
        </p:txBody>
      </p:sp>
      <p:sp>
        <p:nvSpPr>
          <p:cNvPr id="3" name="Content Placeholder 2"/>
          <p:cNvSpPr>
            <a:spLocks noGrp="1"/>
          </p:cNvSpPr>
          <p:nvPr>
            <p:ph sz="quarter" idx="1"/>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2</a:t>
            </a:r>
            <a:endParaRPr lang="en-GB" dirty="0"/>
          </a:p>
        </p:txBody>
      </p:sp>
      <p:sp>
        <p:nvSpPr>
          <p:cNvPr id="3" name="Content Placeholder 2"/>
          <p:cNvSpPr>
            <a:spLocks noGrp="1"/>
          </p:cNvSpPr>
          <p:nvPr>
            <p:ph sz="quarter" idx="1"/>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GB" dirty="0"/>
          </a:p>
        </p:txBody>
      </p:sp>
      <p:sp>
        <p:nvSpPr>
          <p:cNvPr id="3" name="Content Placeholder 2"/>
          <p:cNvSpPr>
            <a:spLocks noGrp="1"/>
          </p:cNvSpPr>
          <p:nvPr>
            <p:ph sz="quarter" idx="1"/>
          </p:nvPr>
        </p:nvSpPr>
        <p:spPr/>
        <p:txBody>
          <a:bodyPr>
            <a:normAutofit fontScale="70000" lnSpcReduction="20000"/>
          </a:bodyPr>
          <a:lstStyle/>
          <a:p>
            <a:r>
              <a:rPr lang="en-US" dirty="0" smtClean="0"/>
              <a:t>At no other time in History has Intellectual Property been as valuable as it is now. </a:t>
            </a:r>
          </a:p>
          <a:p>
            <a:endParaRPr lang="en-US" dirty="0" smtClean="0"/>
          </a:p>
          <a:p>
            <a:r>
              <a:rPr lang="en-US" dirty="0" smtClean="0"/>
              <a:t>Ideas, innovations and other intellectual based assets are rapidly replacing land, energy, raw materials and labor as the engines of growth for many companies around the world.</a:t>
            </a:r>
          </a:p>
          <a:p>
            <a:endParaRPr lang="en-US" dirty="0" smtClean="0"/>
          </a:p>
          <a:p>
            <a:r>
              <a:rPr lang="en-US" dirty="0" smtClean="0"/>
              <a:t>According to former Federal Reserve Chairman Alan Greenspan, as much as 75 percent of the value of publicity traded companies in the United States can be attributed to intangible assets up from 40 percent in the early 1980s.</a:t>
            </a:r>
          </a:p>
          <a:p>
            <a:endParaRPr lang="en-US" dirty="0" smtClean="0"/>
          </a:p>
          <a:p>
            <a:r>
              <a:rPr lang="en-US" dirty="0" smtClean="0"/>
              <a:t>However, the value of intellectual property is usually underappreciated especially in developing countries such as ours. </a:t>
            </a:r>
          </a:p>
          <a:p>
            <a:pPr>
              <a:buNone/>
            </a:pPr>
            <a:endParaRPr lang="en-US" dirty="0" smtClean="0"/>
          </a:p>
          <a:p>
            <a:r>
              <a:rPr lang="en-US" dirty="0" smtClean="0"/>
              <a:t>The challenge is for companies to understand the value of their intangible assets for the purposes of maximizing business growth opportunities. This is where Intellectual Property Consulting becomes important.</a:t>
            </a:r>
          </a:p>
          <a:p>
            <a:endParaRPr lang="en-US"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3</a:t>
            </a:r>
            <a:endParaRPr lang="en-GB" dirty="0"/>
          </a:p>
        </p:txBody>
      </p:sp>
      <p:sp>
        <p:nvSpPr>
          <p:cNvPr id="3" name="Content Placeholder 2"/>
          <p:cNvSpPr>
            <a:spLocks noGrp="1"/>
          </p:cNvSpPr>
          <p:nvPr>
            <p:ph sz="quarter" idx="1"/>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GB" dirty="0"/>
          </a:p>
        </p:txBody>
      </p:sp>
      <p:sp>
        <p:nvSpPr>
          <p:cNvPr id="3" name="Content Placeholder 2"/>
          <p:cNvSpPr>
            <a:spLocks noGrp="1"/>
          </p:cNvSpPr>
          <p:nvPr>
            <p:ph sz="quarter" idx="1"/>
          </p:nvPr>
        </p:nvSpPr>
        <p:spPr/>
        <p:txBody>
          <a:bodyPr/>
          <a:lstStyle/>
          <a:p>
            <a:r>
              <a:rPr lang="en-US" dirty="0" smtClean="0"/>
              <a:t>Intellectual property is increasingly becoming a source of value for businesses big and small.</a:t>
            </a:r>
          </a:p>
          <a:p>
            <a:endParaRPr lang="en-US" dirty="0" smtClean="0"/>
          </a:p>
          <a:p>
            <a:r>
              <a:rPr lang="en-US" dirty="0" smtClean="0"/>
              <a:t>There is a need for companies to be able to identify, value and maximize the potential of their intellectual property.</a:t>
            </a:r>
          </a:p>
          <a:p>
            <a:endParaRPr lang="en-US" dirty="0" smtClean="0"/>
          </a:p>
          <a:p>
            <a:r>
              <a:rPr lang="en-US" dirty="0" smtClean="0"/>
              <a:t>This makes obtaining the help of Intellectual Property Consultants a critical decision  for businesses to make.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Intellectual Property?</a:t>
            </a:r>
            <a:endParaRPr lang="en-GB" dirty="0"/>
          </a:p>
        </p:txBody>
      </p:sp>
      <p:sp>
        <p:nvSpPr>
          <p:cNvPr id="3" name="Content Placeholder 2"/>
          <p:cNvSpPr>
            <a:spLocks noGrp="1"/>
          </p:cNvSpPr>
          <p:nvPr>
            <p:ph sz="quarter" idx="1"/>
          </p:nvPr>
        </p:nvSpPr>
        <p:spPr/>
        <p:txBody>
          <a:bodyPr>
            <a:normAutofit fontScale="77500" lnSpcReduction="20000"/>
          </a:bodyPr>
          <a:lstStyle/>
          <a:p>
            <a:r>
              <a:rPr lang="en-US" dirty="0" smtClean="0"/>
              <a:t>Intellectual property (IP) refers to creations of the mind: inventions, literary and artistic works, and symbols, names, images, and designs used in commerce.</a:t>
            </a:r>
          </a:p>
          <a:p>
            <a:pPr>
              <a:buNone/>
            </a:pPr>
            <a:endParaRPr lang="en-US" dirty="0" smtClean="0"/>
          </a:p>
          <a:p>
            <a:r>
              <a:rPr lang="en-US" dirty="0" smtClean="0"/>
              <a:t>IP is divided into two categories:  </a:t>
            </a:r>
          </a:p>
          <a:p>
            <a:endParaRPr lang="en-US" dirty="0" smtClean="0"/>
          </a:p>
          <a:p>
            <a:pPr marL="457200" indent="-457200">
              <a:buAutoNum type="arabicPeriod"/>
            </a:pPr>
            <a:r>
              <a:rPr lang="en-US" dirty="0" smtClean="0">
                <a:solidFill>
                  <a:srgbClr val="FF0000"/>
                </a:solidFill>
              </a:rPr>
              <a:t>Industrial property</a:t>
            </a:r>
            <a:r>
              <a:rPr lang="en-US" dirty="0" smtClean="0"/>
              <a:t>, which includes inventions (patents), trademarks, </a:t>
            </a:r>
            <a:r>
              <a:rPr lang="en-US" dirty="0" smtClean="0"/>
              <a:t> as well as industrial </a:t>
            </a:r>
            <a:r>
              <a:rPr lang="en-US" dirty="0" smtClean="0"/>
              <a:t>designs</a:t>
            </a:r>
            <a:r>
              <a:rPr lang="en-US" dirty="0" smtClean="0"/>
              <a:t>, </a:t>
            </a:r>
            <a:r>
              <a:rPr lang="en-US" dirty="0" smtClean="0"/>
              <a:t>and </a:t>
            </a:r>
          </a:p>
          <a:p>
            <a:pPr marL="457200" indent="-457200">
              <a:buNone/>
            </a:pPr>
            <a:endParaRPr lang="en-US" dirty="0" smtClean="0"/>
          </a:p>
          <a:p>
            <a:pPr marL="457200" indent="-457200">
              <a:buAutoNum type="arabicPeriod"/>
            </a:pPr>
            <a:r>
              <a:rPr lang="en-US" dirty="0" smtClean="0">
                <a:solidFill>
                  <a:srgbClr val="FF0000"/>
                </a:solidFill>
              </a:rPr>
              <a:t>Copyright, </a:t>
            </a:r>
            <a:r>
              <a:rPr lang="en-US" dirty="0" smtClean="0"/>
              <a:t>which includes literary and artistic works such as novels, poems and plays, films, musical works, artistic works such as drawings, paintings, photographs and sculptures, and architectural designs.  </a:t>
            </a:r>
          </a:p>
          <a:p>
            <a:pPr marL="457200" indent="-457200">
              <a:buNone/>
            </a:pPr>
            <a:endParaRPr lang="en-US" dirty="0" smtClean="0"/>
          </a:p>
          <a:p>
            <a:pPr marL="457200" indent="-457200"/>
            <a:r>
              <a:rPr lang="en-US" dirty="0" smtClean="0"/>
              <a:t>Rights related to copyright include those of performing artists in their performances, producers of phonograms in their recordings, and those of broadcasters in their radio and television programs.  </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intellectual property</a:t>
            </a:r>
            <a:endParaRPr lang="en-GB" dirty="0"/>
          </a:p>
        </p:txBody>
      </p:sp>
      <p:sp>
        <p:nvSpPr>
          <p:cNvPr id="6" name="Content Placeholder 5"/>
          <p:cNvSpPr>
            <a:spLocks noGrp="1"/>
          </p:cNvSpPr>
          <p:nvPr>
            <p:ph sz="quarter" idx="1"/>
          </p:nvPr>
        </p:nvSpPr>
        <p:spPr/>
        <p:txBody>
          <a:bodyPr/>
          <a:lstStyle/>
          <a:p>
            <a:r>
              <a:rPr lang="en-US" dirty="0" smtClean="0"/>
              <a:t>In general, there are five basic types of intellectual property work that attorneys do. While this list could certainly be toyed with after some debate, for all intents and purposes, these areas are: </a:t>
            </a:r>
          </a:p>
          <a:p>
            <a:pPr>
              <a:buNone/>
            </a:pPr>
            <a:endParaRPr lang="en-US" dirty="0" smtClean="0"/>
          </a:p>
          <a:p>
            <a:pPr marL="457200" indent="-457200">
              <a:buAutoNum type="arabicPeriod"/>
            </a:pPr>
            <a:r>
              <a:rPr lang="en-US" dirty="0" smtClean="0"/>
              <a:t>Trademark</a:t>
            </a:r>
          </a:p>
          <a:p>
            <a:pPr marL="457200" indent="-457200">
              <a:buAutoNum type="arabicPeriod"/>
            </a:pPr>
            <a:r>
              <a:rPr lang="en-US" dirty="0" smtClean="0"/>
              <a:t>Copyright</a:t>
            </a:r>
          </a:p>
          <a:p>
            <a:pPr marL="457200" indent="-457200">
              <a:buAutoNum type="arabicPeriod"/>
            </a:pPr>
            <a:r>
              <a:rPr lang="en-US" dirty="0" smtClean="0"/>
              <a:t>Trade Secret</a:t>
            </a:r>
          </a:p>
          <a:p>
            <a:pPr marL="457200" indent="-457200">
              <a:buAutoNum type="arabicPeriod"/>
            </a:pPr>
            <a:r>
              <a:rPr lang="en-US" dirty="0" smtClean="0"/>
              <a:t>Patent</a:t>
            </a:r>
          </a:p>
          <a:p>
            <a:pPr marL="457200" indent="-457200">
              <a:buAutoNum type="arabicPeriod"/>
            </a:pPr>
            <a:r>
              <a:rPr lang="en-US" dirty="0" smtClean="0"/>
              <a:t>Licensing</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 </a:t>
            </a:r>
            <a:endParaRPr lang="en-GB" dirty="0"/>
          </a:p>
        </p:txBody>
      </p:sp>
      <p:sp>
        <p:nvSpPr>
          <p:cNvPr id="3" name="Content Placeholder 2"/>
          <p:cNvSpPr>
            <a:spLocks noGrp="1"/>
          </p:cNvSpPr>
          <p:nvPr>
            <p:ph sz="quarter" idx="1"/>
          </p:nvPr>
        </p:nvSpPr>
        <p:spPr/>
        <p:txBody>
          <a:bodyPr/>
          <a:lstStyle/>
          <a:p>
            <a:pPr>
              <a:buNone/>
            </a:pPr>
            <a:r>
              <a:rPr lang="en-US" dirty="0" smtClean="0"/>
              <a:t>Trademark law protects </a:t>
            </a:r>
            <a:r>
              <a:rPr lang="en-US" dirty="0" smtClean="0">
                <a:solidFill>
                  <a:srgbClr val="FF0000"/>
                </a:solidFill>
              </a:rPr>
              <a:t>words, phrases, logo</a:t>
            </a:r>
            <a:r>
              <a:rPr lang="en-US" dirty="0" smtClean="0"/>
              <a:t>s, or symbols used to distinguish one product from another. </a:t>
            </a:r>
            <a:endParaRPr lang="en-US" dirty="0" smtClean="0"/>
          </a:p>
          <a:p>
            <a:pPr>
              <a:buNone/>
            </a:pPr>
            <a:endParaRPr lang="en-US" dirty="0" smtClean="0"/>
          </a:p>
          <a:p>
            <a:pPr>
              <a:buNone/>
            </a:pPr>
            <a:r>
              <a:rPr lang="en-US" dirty="0" smtClean="0"/>
              <a:t>In </a:t>
            </a:r>
            <a:r>
              <a:rPr lang="en-US" dirty="0" smtClean="0"/>
              <a:t>circumstances where a competitor uses a protected trademark, the holder of the trademark can go to court and obtain an </a:t>
            </a:r>
            <a:r>
              <a:rPr lang="en-US" dirty="0" smtClean="0">
                <a:solidFill>
                  <a:srgbClr val="FF0000"/>
                </a:solidFill>
              </a:rPr>
              <a:t>injunction</a:t>
            </a:r>
            <a:r>
              <a:rPr lang="en-US" dirty="0" smtClean="0"/>
              <a:t> to stop the use. </a:t>
            </a:r>
            <a:br>
              <a:rPr lang="en-US" dirty="0" smtClean="0"/>
            </a:b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a:t>
            </a:r>
            <a:endParaRPr lang="en-GB" dirty="0"/>
          </a:p>
        </p:txBody>
      </p:sp>
      <p:sp>
        <p:nvSpPr>
          <p:cNvPr id="3" name="Content Placeholder 2"/>
          <p:cNvSpPr>
            <a:spLocks noGrp="1"/>
          </p:cNvSpPr>
          <p:nvPr>
            <p:ph sz="quarter" idx="1"/>
          </p:nvPr>
        </p:nvSpPr>
        <p:spPr/>
        <p:txBody>
          <a:bodyPr>
            <a:normAutofit fontScale="77500" lnSpcReduction="20000"/>
          </a:bodyPr>
          <a:lstStyle/>
          <a:p>
            <a:r>
              <a:rPr lang="en-US" dirty="0" smtClean="0"/>
              <a:t>Copyright Law. Copyright law protects the creators of expressive works, such as artists, photographers, writers, and musicians and gives them the exclusive right to protect how their works are used. It is important to note that unlike trademark law, copyright law does not protect names or titles, for example. </a:t>
            </a:r>
          </a:p>
          <a:p>
            <a:endParaRPr lang="en-US" dirty="0" smtClean="0"/>
          </a:p>
          <a:p>
            <a:r>
              <a:rPr lang="en-US" dirty="0" smtClean="0"/>
              <a:t>One way that copyright law can be distinguished from trademark law is in the advertising context. Trademark law would commonly protect the name of the product being advertised, while copyright law would protect the expression. </a:t>
            </a:r>
          </a:p>
          <a:p>
            <a:endParaRPr lang="en-US" dirty="0" smtClean="0"/>
          </a:p>
          <a:p>
            <a:r>
              <a:rPr lang="en-US" dirty="0" smtClean="0"/>
              <a:t>For example, the statement in an advertisement: "If you drive this X car, you will undoubtedly realize it is among the best in the market for what it does," is an example of something that would have elements of copyright and trademark within it. </a:t>
            </a:r>
            <a:br>
              <a:rPr lang="en-US" dirty="0" smtClean="0"/>
            </a:b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Patents</a:t>
            </a:r>
            <a:endParaRPr lang="en-GB" dirty="0"/>
          </a:p>
        </p:txBody>
      </p:sp>
      <p:sp>
        <p:nvSpPr>
          <p:cNvPr id="3" name="Content Placeholder 2"/>
          <p:cNvSpPr>
            <a:spLocks noGrp="1"/>
          </p:cNvSpPr>
          <p:nvPr>
            <p:ph sz="quarter" idx="1"/>
          </p:nvPr>
        </p:nvSpPr>
        <p:spPr/>
        <p:txBody>
          <a:bodyPr>
            <a:normAutofit fontScale="62500" lnSpcReduction="20000"/>
          </a:bodyPr>
          <a:lstStyle/>
          <a:p>
            <a:r>
              <a:rPr lang="en-US" dirty="0" smtClean="0"/>
              <a:t>Patent law protects inventions. By filing and obtaining a patent from the United States Patent and Trademark Office, the inventor of a product receives a monopoly on the commercial exploitation and use of a product for up to 20 years. </a:t>
            </a:r>
          </a:p>
          <a:p>
            <a:endParaRPr lang="en-US" dirty="0" smtClean="0"/>
          </a:p>
          <a:p>
            <a:r>
              <a:rPr lang="en-US" dirty="0" smtClean="0"/>
              <a:t>Patents can protect the functional features of a process, machine, manufactured item, asexually reproduced plant, or composition of matter, for example. </a:t>
            </a:r>
          </a:p>
          <a:p>
            <a:pPr>
              <a:buNone/>
            </a:pPr>
            <a:endParaRPr lang="en-US" dirty="0" smtClean="0"/>
          </a:p>
          <a:p>
            <a:pPr>
              <a:buNone/>
            </a:pPr>
            <a:r>
              <a:rPr lang="en-US" dirty="0" smtClean="0"/>
              <a:t>In general, the United States Patent and Trademark Office will not issue a patent for anything unless it is: </a:t>
            </a:r>
          </a:p>
          <a:p>
            <a:pPr marL="457200" indent="-457200">
              <a:buAutoNum type="arabicPeriod"/>
            </a:pPr>
            <a:r>
              <a:rPr lang="en-US" dirty="0" smtClean="0"/>
              <a:t>Non-obvious - Surprising to a person with ordinary skills in the relevant subject matter of the invention.</a:t>
            </a:r>
          </a:p>
          <a:p>
            <a:pPr marL="457200" indent="-457200">
              <a:buAutoNum type="arabicPeriod"/>
            </a:pPr>
            <a:r>
              <a:rPr lang="en-US" dirty="0" smtClean="0"/>
              <a:t>Novel - New and unique in one or more elements when it is compared to previous technology.</a:t>
            </a:r>
          </a:p>
          <a:p>
            <a:r>
              <a:rPr lang="en-US" dirty="0" smtClean="0"/>
              <a:t>The United States Patent and Trademark Office generally issues three types of patents: Plant Patents - Patents to protect certain types of plants.</a:t>
            </a:r>
          </a:p>
          <a:p>
            <a:r>
              <a:rPr lang="en-US" dirty="0" smtClean="0"/>
              <a:t>Design Patents - Patents to protect the ornamental characteristics of a given device.</a:t>
            </a:r>
          </a:p>
          <a:p>
            <a:r>
              <a:rPr lang="en-US" dirty="0" smtClean="0"/>
              <a:t>Utility Patents - Patents to protect inventions that have some type of usefulness.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secrets</a:t>
            </a:r>
            <a:endParaRPr lang="en-GB" dirty="0"/>
          </a:p>
        </p:txBody>
      </p:sp>
      <p:sp>
        <p:nvSpPr>
          <p:cNvPr id="3" name="Content Placeholder 2"/>
          <p:cNvSpPr>
            <a:spLocks noGrp="1"/>
          </p:cNvSpPr>
          <p:nvPr>
            <p:ph sz="quarter" idx="1"/>
          </p:nvPr>
        </p:nvSpPr>
        <p:spPr/>
        <p:txBody>
          <a:bodyPr>
            <a:normAutofit fontScale="77500" lnSpcReduction="20000"/>
          </a:bodyPr>
          <a:lstStyle/>
          <a:p>
            <a:r>
              <a:rPr lang="en-US" dirty="0" smtClean="0"/>
              <a:t>A trade secret is "a secret formula, method, or device that gives one an advantage over competitors." (The American Heritage</a:t>
            </a:r>
            <a:r>
              <a:rPr lang="en-US" baseline="30000" dirty="0" smtClean="0"/>
              <a:t>®</a:t>
            </a:r>
            <a:r>
              <a:rPr lang="en-US" dirty="0" smtClean="0"/>
              <a:t> Dictionary of the English Language, Fourth Edition Copyright</a:t>
            </a:r>
            <a:r>
              <a:rPr lang="en-US" baseline="30000" dirty="0" smtClean="0"/>
              <a:t>©</a:t>
            </a:r>
            <a:r>
              <a:rPr lang="en-US" dirty="0" smtClean="0"/>
              <a:t> 2000 by Houghton Mifflin Company. Published by Houghton Mifflin Company. All rights reserved.) </a:t>
            </a:r>
          </a:p>
          <a:p>
            <a:endParaRPr lang="en-US" dirty="0" smtClean="0"/>
          </a:p>
          <a:p>
            <a:r>
              <a:rPr lang="en-US" dirty="0" smtClean="0"/>
              <a:t>In order to be a trade secret, the information must be such that it is not generally known to others in the business community. </a:t>
            </a:r>
          </a:p>
          <a:p>
            <a:endParaRPr lang="en-US" dirty="0" smtClean="0"/>
          </a:p>
          <a:p>
            <a:r>
              <a:rPr lang="en-US" dirty="0" smtClean="0"/>
              <a:t>If the owner of the trade secret takes reasonable steps to keep the trade secret under wraps, courts will protect the trade secret owner from unauthorized disclosure by:</a:t>
            </a:r>
          </a:p>
          <a:p>
            <a:pPr>
              <a:buNone/>
            </a:pPr>
            <a:r>
              <a:rPr lang="en-US" dirty="0" smtClean="0"/>
              <a:t> </a:t>
            </a:r>
          </a:p>
          <a:p>
            <a:pPr>
              <a:buNone/>
            </a:pPr>
            <a:r>
              <a:rPr lang="en-US" dirty="0" smtClean="0"/>
              <a:t>(1) industrial spies, (2) competitors who wrongfully acquire the trade secret, (3) employees of the owner of the trade secret, and (4) anyone with any type of duty not to disclose the information.</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 </a:t>
            </a:r>
            <a:endParaRPr lang="en-GB" dirty="0"/>
          </a:p>
        </p:txBody>
      </p:sp>
      <p:sp>
        <p:nvSpPr>
          <p:cNvPr id="3" name="Content Placeholder 2"/>
          <p:cNvSpPr>
            <a:spLocks noGrp="1"/>
          </p:cNvSpPr>
          <p:nvPr>
            <p:ph sz="quarter" idx="1"/>
          </p:nvPr>
        </p:nvSpPr>
        <p:spPr/>
        <p:txBody>
          <a:bodyPr>
            <a:normAutofit fontScale="85000" lnSpcReduction="20000"/>
          </a:bodyPr>
          <a:lstStyle/>
          <a:p>
            <a:r>
              <a:rPr lang="en-US" dirty="0" smtClean="0"/>
              <a:t>While licensing law may make use of all the areas of law above, it is a popular enough type of work that it merits some discussion. A license is a grant of permission to do something with an otherwise protected work or product. A copyright holder, for example, can give permission to other individuals to copy their work. </a:t>
            </a:r>
          </a:p>
          <a:p>
            <a:endParaRPr lang="en-US" dirty="0" smtClean="0"/>
          </a:p>
          <a:p>
            <a:r>
              <a:rPr lang="en-US" dirty="0" smtClean="0"/>
              <a:t>In general, licenses grant rights to do one or more of the following things: To reproduce a work that is otherwise protected.</a:t>
            </a:r>
          </a:p>
          <a:p>
            <a:pPr>
              <a:buNone/>
            </a:pPr>
            <a:endParaRPr lang="en-US" dirty="0" smtClean="0"/>
          </a:p>
          <a:p>
            <a:r>
              <a:rPr lang="en-US" dirty="0" smtClean="0"/>
              <a:t>To distribute copies of the work to others by rental, sale, or lease, for example.</a:t>
            </a:r>
          </a:p>
          <a:p>
            <a:r>
              <a:rPr lang="en-US" dirty="0" smtClean="0"/>
              <a:t>To display the work.</a:t>
            </a:r>
          </a:p>
          <a:p>
            <a:r>
              <a:rPr lang="en-US" dirty="0" smtClean="0"/>
              <a:t>To prepare derivative works from the original work using protected expression from the original work.</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1210</TotalTime>
  <Words>1759</Words>
  <Application>Microsoft Office PowerPoint</Application>
  <PresentationFormat>On-screen Show (4:3)</PresentationFormat>
  <Paragraphs>131</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IP Consulting for the Strategic Use of IP Assets in Business  </vt:lpstr>
      <vt:lpstr>Introduction</vt:lpstr>
      <vt:lpstr>What is Intellectual Property?</vt:lpstr>
      <vt:lpstr>Types of intellectual property</vt:lpstr>
      <vt:lpstr>Trademark </vt:lpstr>
      <vt:lpstr>Copyright </vt:lpstr>
      <vt:lpstr>Patents</vt:lpstr>
      <vt:lpstr>Trade secrets</vt:lpstr>
      <vt:lpstr>licensing </vt:lpstr>
      <vt:lpstr>What are the benefits of IP?</vt:lpstr>
      <vt:lpstr>Why do we need IP Strategy?</vt:lpstr>
      <vt:lpstr>What  IP Consulting can do for SMEs</vt:lpstr>
      <vt:lpstr>Valuing IP- Defining the Parameters</vt:lpstr>
      <vt:lpstr>Valuing IP- Methods</vt:lpstr>
      <vt:lpstr>    the comparative method </vt:lpstr>
      <vt:lpstr>The cost based method</vt:lpstr>
      <vt:lpstr>The profit based method</vt:lpstr>
      <vt:lpstr>Case study 1</vt:lpstr>
      <vt:lpstr>Case study 2</vt:lpstr>
      <vt:lpstr>Case study 3</vt:lpstr>
      <vt:lpstr>In 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 Consulting for the Strategic Use of IP Assets in Business  </dc:title>
  <dc:creator>Law Allianz</dc:creator>
  <cp:lastModifiedBy>MOJI OGUNLEWE</cp:lastModifiedBy>
  <cp:revision>92</cp:revision>
  <dcterms:created xsi:type="dcterms:W3CDTF">2010-05-04T06:44:36Z</dcterms:created>
  <dcterms:modified xsi:type="dcterms:W3CDTF">2010-06-18T08:19:13Z</dcterms:modified>
</cp:coreProperties>
</file>