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 id="2147483664" r:id="rId3"/>
  </p:sldMasterIdLst>
  <p:notesMasterIdLst>
    <p:notesMasterId r:id="rId23"/>
  </p:notesMasterIdLst>
  <p:sldIdLst>
    <p:sldId id="290" r:id="rId4"/>
    <p:sldId id="288" r:id="rId5"/>
    <p:sldId id="289" r:id="rId6"/>
    <p:sldId id="291" r:id="rId7"/>
    <p:sldId id="264" r:id="rId8"/>
    <p:sldId id="266" r:id="rId9"/>
    <p:sldId id="270" r:id="rId10"/>
    <p:sldId id="275" r:id="rId11"/>
    <p:sldId id="280" r:id="rId12"/>
    <p:sldId id="281" r:id="rId13"/>
    <p:sldId id="282" r:id="rId14"/>
    <p:sldId id="283" r:id="rId15"/>
    <p:sldId id="284" r:id="rId16"/>
    <p:sldId id="279" r:id="rId17"/>
    <p:sldId id="286" r:id="rId18"/>
    <p:sldId id="287" r:id="rId19"/>
    <p:sldId id="274" r:id="rId20"/>
    <p:sldId id="292" r:id="rId21"/>
    <p:sldId id="26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615" autoAdjust="0"/>
    <p:restoredTop sz="86387" autoAdjust="0"/>
  </p:normalViewPr>
  <p:slideViewPr>
    <p:cSldViewPr>
      <p:cViewPr varScale="1">
        <p:scale>
          <a:sx n="74" d="100"/>
          <a:sy n="74" d="100"/>
        </p:scale>
        <p:origin x="-900" y="-102"/>
      </p:cViewPr>
      <p:guideLst>
        <p:guide orient="horz" pos="2160"/>
        <p:guide pos="2880"/>
      </p:guideLst>
    </p:cSldViewPr>
  </p:slideViewPr>
  <p:outlineViewPr>
    <p:cViewPr>
      <p:scale>
        <a:sx n="33" d="100"/>
        <a:sy n="33" d="100"/>
      </p:scale>
      <p:origin x="258" y="549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FD7EC2E-1C26-4320-A39D-13AE02567AF7}" type="datetimeFigureOut">
              <a:rPr lang="en-US"/>
              <a:pPr>
                <a:defRPr/>
              </a:pPr>
              <a:t>5/26/2010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D1614DA-70CE-4CD5-B7B2-F9B8CDC3A3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533EE-9BDA-4A72-B53F-FF32CC5BB58C}"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lvl="1"/>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F240C359-B645-413A-9B0C-BBBF65FD3F6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F240C359-B645-413A-9B0C-BBBF65FD3F6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F240C359-B645-413A-9B0C-BBBF65FD3F6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972250EC-9B03-46A3-8D7D-26E0609B443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A142BF68-9113-452A-959F-8D746068136A}"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502FE-C911-4645-BC02-ED4E16FF6CB7}" type="slidenum">
              <a:rPr lang="en-GB"/>
              <a:pPr/>
              <a:t>15</a:t>
            </a:fld>
            <a:endParaRPr lang="en-GB"/>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F240C359-B645-413A-9B0C-BBBF65FD3F6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BEA9C-1C5E-477C-B653-EB858D692E4E}" type="slidenum">
              <a:rPr lang="en-GB"/>
              <a:pPr/>
              <a:t>17</a:t>
            </a:fld>
            <a:endParaRPr lang="en-GB"/>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1D369-A06C-4162-A166-BD896DA859BB}" type="slidenum">
              <a:rPr lang="en-GB"/>
              <a:pPr/>
              <a:t>18</a:t>
            </a:fld>
            <a:endParaRPr lang="en-GB"/>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8A5A742-5BFD-4F80-925B-404EC4B88485}" type="slidenum">
              <a:rPr lang="en-GB" smtClean="0"/>
              <a:pPr/>
              <a:t>19</a:t>
            </a:fld>
            <a:endParaRPr lang="en-GB"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6291" y="4343400"/>
            <a:ext cx="5485419" cy="411480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972250EC-9B03-46A3-8D7D-26E0609B4431}"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972250EC-9B03-46A3-8D7D-26E0609B443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C672E8-977C-47E5-BE86-780408999A8C}"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F1FF393-C5C7-49F2-A2E7-64ED9A1A20AA}" type="slidenum">
              <a:rPr lang="en-GB" smtClean="0"/>
              <a:pPr/>
              <a:t>5</a:t>
            </a:fld>
            <a:endParaRPr lang="en-GB"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F1FF393-C5C7-49F2-A2E7-64ED9A1A20AA}" type="slidenum">
              <a:rPr lang="en-GB" smtClean="0"/>
              <a:pPr/>
              <a:t>6</a:t>
            </a:fld>
            <a:endParaRPr lang="en-GB"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smtClean="0"/>
          </a:p>
        </p:txBody>
      </p:sp>
      <p:sp>
        <p:nvSpPr>
          <p:cNvPr id="13316" name="Slide Number Placeholder 3"/>
          <p:cNvSpPr>
            <a:spLocks noGrp="1"/>
          </p:cNvSpPr>
          <p:nvPr>
            <p:ph type="sldNum" sz="quarter" idx="5"/>
          </p:nvPr>
        </p:nvSpPr>
        <p:spPr>
          <a:noFill/>
        </p:spPr>
        <p:txBody>
          <a:bodyPr/>
          <a:lstStyle/>
          <a:p>
            <a:fld id="{3CC91C9A-96DE-4EC0-8A13-CEFDF9E7535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F240C359-B645-413A-9B0C-BBBF65FD3F6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984375"/>
            <a:ext cx="1909762" cy="4467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984375"/>
            <a:ext cx="5581650" cy="4467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984375"/>
            <a:ext cx="1909762" cy="4467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984375"/>
            <a:ext cx="5581650" cy="4467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6042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04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B2056D8-4487-41D7-AFF8-634F1DC386A4}" type="slidenum">
              <a:rPr lang="en-US"/>
              <a:pPr>
                <a:defRPr/>
              </a:pPr>
              <a:t>‹#›</a:t>
            </a:fld>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97FC252-8572-4A07-B699-B0C0D8FD7E0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4D8CBBA-2D1A-4AAA-9A15-814EE404D3E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3D83490-78CC-4E5B-8BCC-D6B7C781327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C841879-7835-4B89-AD4E-97584430C7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14F8D7E-DACB-40BE-875A-881B03A1123E}"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556B957-009E-4EE6-B6D6-ABEA2696B75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4D97A49-0F2E-49D5-81D2-249D63CB7D9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C53A05D-819D-4632-9C2C-F686198175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5997F63-ADCD-478E-A98D-AFDA80BC22D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36A3E40-9C8D-412C-8CC6-EA8AA62B868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450" y="1984375"/>
            <a:ext cx="6553200" cy="508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6338" y="2492375"/>
            <a:ext cx="3744912" cy="3959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492375"/>
            <a:ext cx="3746500" cy="3959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000"/>
          </a:schemeClr>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429000"/>
            <a:ext cx="5724525" cy="1368425"/>
          </a:xfrm>
          <a:prstGeom prst="rect">
            <a:avLst/>
          </a:prstGeom>
          <a:solidFill>
            <a:schemeClr val="hlink"/>
          </a:solidFill>
          <a:ln w="9525">
            <a:noFill/>
            <a:miter lim="800000"/>
            <a:headEnd/>
            <a:tailEnd/>
          </a:ln>
          <a:effectLst/>
        </p:spPr>
        <p:txBody>
          <a:bodyPr wrap="none" anchor="ctr"/>
          <a:lstStyle/>
          <a:p>
            <a:pPr>
              <a:defRPr/>
            </a:pPr>
            <a:endParaRPr lang="en-US">
              <a:cs typeface="+mn-cs"/>
            </a:endParaRPr>
          </a:p>
        </p:txBody>
      </p:sp>
      <p:sp>
        <p:nvSpPr>
          <p:cNvPr id="1027" name="Rectangle 2"/>
          <p:cNvSpPr>
            <a:spLocks noGrp="1" noChangeArrowheads="1"/>
          </p:cNvSpPr>
          <p:nvPr>
            <p:ph type="title"/>
          </p:nvPr>
        </p:nvSpPr>
        <p:spPr bwMode="auto">
          <a:xfrm>
            <a:off x="1187450" y="1984375"/>
            <a:ext cx="65532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8" name="Rectangle 3"/>
          <p:cNvSpPr>
            <a:spLocks noGrp="1" noChangeArrowheads="1"/>
          </p:cNvSpPr>
          <p:nvPr>
            <p:ph type="body" idx="1"/>
          </p:nvPr>
        </p:nvSpPr>
        <p:spPr bwMode="auto">
          <a:xfrm>
            <a:off x="1176338" y="2492375"/>
            <a:ext cx="7643812" cy="3959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Arial" charset="0"/>
        </a:defRPr>
      </a:lvl2pPr>
      <a:lvl3pPr algn="l" rtl="0" eaLnBrk="0" fontAlgn="base" hangingPunct="0">
        <a:spcBef>
          <a:spcPct val="0"/>
        </a:spcBef>
        <a:spcAft>
          <a:spcPct val="0"/>
        </a:spcAft>
        <a:defRPr sz="3600">
          <a:solidFill>
            <a:schemeClr val="bg2"/>
          </a:solidFill>
          <a:latin typeface="Arial" charset="0"/>
        </a:defRPr>
      </a:lvl3pPr>
      <a:lvl4pPr algn="l" rtl="0" eaLnBrk="0" fontAlgn="base" hangingPunct="0">
        <a:spcBef>
          <a:spcPct val="0"/>
        </a:spcBef>
        <a:spcAft>
          <a:spcPct val="0"/>
        </a:spcAft>
        <a:defRPr sz="3600">
          <a:solidFill>
            <a:schemeClr val="bg2"/>
          </a:solidFill>
          <a:latin typeface="Arial" charset="0"/>
        </a:defRPr>
      </a:lvl4pPr>
      <a:lvl5pPr algn="l" rtl="0" eaLnBrk="0" fontAlgn="base" hangingPunct="0">
        <a:spcBef>
          <a:spcPct val="0"/>
        </a:spcBef>
        <a:spcAft>
          <a:spcPct val="0"/>
        </a:spcAft>
        <a:defRPr sz="3600">
          <a:solidFill>
            <a:schemeClr val="bg2"/>
          </a:solidFill>
          <a:latin typeface="Arial" charset="0"/>
        </a:defRPr>
      </a:lvl5pPr>
      <a:lvl6pPr marL="457200" algn="l" rtl="0" eaLnBrk="0" fontAlgn="base" hangingPunct="0">
        <a:spcBef>
          <a:spcPct val="0"/>
        </a:spcBef>
        <a:spcAft>
          <a:spcPct val="0"/>
        </a:spcAft>
        <a:defRPr sz="3600">
          <a:solidFill>
            <a:schemeClr val="bg2"/>
          </a:solidFill>
          <a:latin typeface="Arial" charset="0"/>
        </a:defRPr>
      </a:lvl6pPr>
      <a:lvl7pPr marL="914400" algn="l" rtl="0" eaLnBrk="0" fontAlgn="base" hangingPunct="0">
        <a:spcBef>
          <a:spcPct val="0"/>
        </a:spcBef>
        <a:spcAft>
          <a:spcPct val="0"/>
        </a:spcAft>
        <a:defRPr sz="3600">
          <a:solidFill>
            <a:schemeClr val="bg2"/>
          </a:solidFill>
          <a:latin typeface="Arial" charset="0"/>
        </a:defRPr>
      </a:lvl7pPr>
      <a:lvl8pPr marL="1371600" algn="l" rtl="0" eaLnBrk="0" fontAlgn="base" hangingPunct="0">
        <a:spcBef>
          <a:spcPct val="0"/>
        </a:spcBef>
        <a:spcAft>
          <a:spcPct val="0"/>
        </a:spcAft>
        <a:defRPr sz="3600">
          <a:solidFill>
            <a:schemeClr val="bg2"/>
          </a:solidFill>
          <a:latin typeface="Arial" charset="0"/>
        </a:defRPr>
      </a:lvl8pPr>
      <a:lvl9pPr marL="1828800" algn="l" rtl="0" eaLnBrk="0" fontAlgn="base" hangingPunct="0">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87450" y="1984375"/>
            <a:ext cx="65532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2051" name="Rectangle 3"/>
          <p:cNvSpPr>
            <a:spLocks noGrp="1" noChangeArrowheads="1"/>
          </p:cNvSpPr>
          <p:nvPr>
            <p:ph type="body" idx="1"/>
          </p:nvPr>
        </p:nvSpPr>
        <p:spPr bwMode="auto">
          <a:xfrm>
            <a:off x="1176338" y="2492375"/>
            <a:ext cx="7643812" cy="3959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Arial" charset="0"/>
        </a:defRPr>
      </a:lvl2pPr>
      <a:lvl3pPr algn="l" rtl="0" eaLnBrk="0" fontAlgn="base" hangingPunct="0">
        <a:spcBef>
          <a:spcPct val="0"/>
        </a:spcBef>
        <a:spcAft>
          <a:spcPct val="0"/>
        </a:spcAft>
        <a:defRPr sz="3600">
          <a:solidFill>
            <a:schemeClr val="bg2"/>
          </a:solidFill>
          <a:latin typeface="Arial" charset="0"/>
        </a:defRPr>
      </a:lvl3pPr>
      <a:lvl4pPr algn="l" rtl="0" eaLnBrk="0" fontAlgn="base" hangingPunct="0">
        <a:spcBef>
          <a:spcPct val="0"/>
        </a:spcBef>
        <a:spcAft>
          <a:spcPct val="0"/>
        </a:spcAft>
        <a:defRPr sz="3600">
          <a:solidFill>
            <a:schemeClr val="bg2"/>
          </a:solidFill>
          <a:latin typeface="Arial" charset="0"/>
        </a:defRPr>
      </a:lvl4pPr>
      <a:lvl5pPr algn="l" rtl="0" eaLnBrk="0" fontAlgn="base" hangingPunct="0">
        <a:spcBef>
          <a:spcPct val="0"/>
        </a:spcBef>
        <a:spcAft>
          <a:spcPct val="0"/>
        </a:spcAft>
        <a:defRPr sz="3600">
          <a:solidFill>
            <a:schemeClr val="bg2"/>
          </a:solidFill>
          <a:latin typeface="Arial" charset="0"/>
        </a:defRPr>
      </a:lvl5pPr>
      <a:lvl6pPr marL="457200" algn="l" rtl="0" eaLnBrk="0" fontAlgn="base" hangingPunct="0">
        <a:spcBef>
          <a:spcPct val="0"/>
        </a:spcBef>
        <a:spcAft>
          <a:spcPct val="0"/>
        </a:spcAft>
        <a:defRPr sz="3600">
          <a:solidFill>
            <a:schemeClr val="bg2"/>
          </a:solidFill>
          <a:latin typeface="Arial" charset="0"/>
        </a:defRPr>
      </a:lvl6pPr>
      <a:lvl7pPr marL="914400" algn="l" rtl="0" eaLnBrk="0" fontAlgn="base" hangingPunct="0">
        <a:spcBef>
          <a:spcPct val="0"/>
        </a:spcBef>
        <a:spcAft>
          <a:spcPct val="0"/>
        </a:spcAft>
        <a:defRPr sz="3600">
          <a:solidFill>
            <a:schemeClr val="bg2"/>
          </a:solidFill>
          <a:latin typeface="Arial" charset="0"/>
        </a:defRPr>
      </a:lvl7pPr>
      <a:lvl8pPr marL="1371600" algn="l" rtl="0" eaLnBrk="0" fontAlgn="base" hangingPunct="0">
        <a:spcBef>
          <a:spcPct val="0"/>
        </a:spcBef>
        <a:spcAft>
          <a:spcPct val="0"/>
        </a:spcAft>
        <a:defRPr sz="3600">
          <a:solidFill>
            <a:schemeClr val="bg2"/>
          </a:solidFill>
          <a:latin typeface="Arial" charset="0"/>
        </a:defRPr>
      </a:lvl8pPr>
      <a:lvl9pPr marL="1828800" algn="l" rtl="0" eaLnBrk="0" fontAlgn="base" hangingPunct="0">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4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9908A8-E13B-4427-A429-FFF90F7C23B4}" type="slidenum">
              <a:rPr lang="en-US"/>
              <a:pPr>
                <a:defRPr/>
              </a:pPr>
              <a:t>‹#›</a:t>
            </a:fld>
            <a:endParaRPr lang="en-US"/>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593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93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94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5940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594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94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940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94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4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594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13"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4" r:id="rId12"/>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fld id="{D0118493-918C-4C17-A4B5-7697C758BA92}" type="slidenum">
              <a:rPr lang="en-US"/>
              <a:pPr/>
              <a:t>1</a:t>
            </a:fld>
            <a:endParaRPr lang="en-US"/>
          </a:p>
        </p:txBody>
      </p:sp>
      <p:pic>
        <p:nvPicPr>
          <p:cNvPr id="2052" name="Picture 4" descr="Theater MPA Screen MCs cop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6"/>
          <p:cNvSpPr>
            <a:spLocks noChangeArrowheads="1"/>
          </p:cNvSpPr>
          <p:nvPr/>
        </p:nvSpPr>
        <p:spPr bwMode="auto">
          <a:xfrm>
            <a:off x="0" y="5715000"/>
            <a:ext cx="9144000" cy="1143000"/>
          </a:xfrm>
          <a:prstGeom prst="rect">
            <a:avLst/>
          </a:prstGeom>
          <a:solidFill>
            <a:srgbClr val="000000"/>
          </a:solidFill>
          <a:ln w="9525">
            <a:solidFill>
              <a:schemeClr val="tx1"/>
            </a:solidFill>
            <a:miter lim="800000"/>
            <a:headEnd/>
            <a:tailEnd/>
          </a:ln>
          <a:effectLst/>
        </p:spPr>
        <p:txBody>
          <a:bodyPr wrap="none" anchor="ctr"/>
          <a:lstStyle/>
          <a:p>
            <a:pPr algn="ctr"/>
            <a:endParaRPr lang="en-US" sz="1200" b="1" dirty="0">
              <a:solidFill>
                <a:schemeClr val="tx2"/>
              </a:solidFill>
            </a:endParaRPr>
          </a:p>
        </p:txBody>
      </p:sp>
      <p:sp>
        <p:nvSpPr>
          <p:cNvPr id="6" name="Rectangle 5"/>
          <p:cNvSpPr/>
          <p:nvPr/>
        </p:nvSpPr>
        <p:spPr bwMode="auto">
          <a:xfrm>
            <a:off x="0" y="0"/>
            <a:ext cx="3529263" cy="2057400"/>
          </a:xfrm>
          <a:prstGeom prst="rect">
            <a:avLst/>
          </a:prstGeom>
          <a:solidFill>
            <a:srgbClr val="00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2000" b="1" dirty="0" smtClean="0">
                <a:solidFill>
                  <a:srgbClr val="FFFF00"/>
                </a:solidFill>
              </a:rPr>
              <a:t>Ted Shapiro</a:t>
            </a:r>
          </a:p>
          <a:p>
            <a:pPr algn="ctr"/>
            <a:r>
              <a:rPr lang="en-US" sz="2000" b="1" dirty="0" smtClean="0">
                <a:solidFill>
                  <a:srgbClr val="FFFF00"/>
                </a:solidFill>
              </a:rPr>
              <a:t>SVP, General Counsel - Europe</a:t>
            </a:r>
          </a:p>
          <a:p>
            <a:pPr algn="ctr"/>
            <a:r>
              <a:rPr lang="en-US" sz="2000" b="1" dirty="0" smtClean="0">
                <a:solidFill>
                  <a:srgbClr val="FFFF00"/>
                </a:solidFill>
              </a:rPr>
              <a:t>Motion Picture Association-Europe</a:t>
            </a:r>
          </a:p>
          <a:p>
            <a:pPr algn="ctr"/>
            <a:r>
              <a:rPr lang="en-US" sz="2000" b="1" dirty="0" smtClean="0">
                <a:solidFill>
                  <a:srgbClr val="FFFF00"/>
                </a:solidFill>
              </a:rPr>
              <a:t>WIPO SEMINAR 27 May</a:t>
            </a:r>
            <a:endParaRPr lang="en-US" sz="2000" b="1"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14282" y="142852"/>
            <a:ext cx="8689086" cy="547710"/>
          </a:xfrm>
          <a:prstGeom prst="rect">
            <a:avLst/>
          </a:prstGeom>
          <a:solidFill>
            <a:srgbClr val="000000"/>
          </a:solidFill>
          <a:ln w="15875">
            <a:solidFill>
              <a:schemeClr val="hlink"/>
            </a:solidFill>
            <a:miter lim="800000"/>
            <a:headEnd/>
            <a:tailEnd/>
          </a:ln>
          <a:effectLst/>
        </p:spPr>
        <p:txBody>
          <a:bodyPr anchor="b"/>
          <a:lstStyle/>
          <a:p>
            <a:pPr algn="ctr"/>
            <a:r>
              <a:rPr lang="fr-BE" sz="3200" b="1" dirty="0" smtClean="0">
                <a:solidFill>
                  <a:srgbClr val="FFFF00"/>
                </a:solidFill>
                <a:effectLst/>
                <a:latin typeface="Arial" charset="0"/>
              </a:rPr>
              <a:t>Cases C-403/08 and 429/08: Premier </a:t>
            </a:r>
            <a:r>
              <a:rPr lang="fr-BE" sz="3200" b="1" dirty="0" err="1" smtClean="0">
                <a:solidFill>
                  <a:srgbClr val="FFFF00"/>
                </a:solidFill>
                <a:effectLst/>
                <a:latin typeface="Arial" charset="0"/>
              </a:rPr>
              <a:t>League</a:t>
            </a:r>
            <a:endParaRPr lang="en-US" sz="3200" b="1" dirty="0">
              <a:solidFill>
                <a:srgbClr val="FFFF00"/>
              </a:solidFill>
              <a:effectLst/>
              <a:latin typeface="Arial" charset="0"/>
            </a:endParaRPr>
          </a:p>
        </p:txBody>
      </p:sp>
      <p:sp>
        <p:nvSpPr>
          <p:cNvPr id="11" name="Rectangle 3"/>
          <p:cNvSpPr txBox="1">
            <a:spLocks noChangeArrowheads="1"/>
          </p:cNvSpPr>
          <p:nvPr/>
        </p:nvSpPr>
        <p:spPr bwMode="auto">
          <a:xfrm>
            <a:off x="142844" y="785794"/>
            <a:ext cx="8786874" cy="5857916"/>
          </a:xfrm>
          <a:prstGeom prst="rect">
            <a:avLst/>
          </a:prstGeom>
          <a:noFill/>
          <a:ln w="9525">
            <a:solidFill>
              <a:schemeClr val="bg2"/>
            </a:solidFill>
            <a:miter lim="800000"/>
            <a:headEnd/>
            <a:tailEnd/>
          </a:ln>
          <a:effectLst/>
        </p:spPr>
        <p:txBody>
          <a:bodyPr/>
          <a:lstStyle/>
          <a:p>
            <a:pPr marL="350838" indent="-228600">
              <a:buFont typeface="Arial" pitchFamily="34" charset="0"/>
              <a:buChar char="•"/>
            </a:pPr>
            <a:r>
              <a:rPr lang="en-GB" sz="2400" dirty="0" err="1" smtClean="0">
                <a:solidFill>
                  <a:srgbClr val="000000"/>
                </a:solidFill>
                <a:latin typeface="Arial" pitchFamily="34" charset="0"/>
                <a:cs typeface="Arial" pitchFamily="34" charset="0"/>
              </a:rPr>
              <a:t>Condacc</a:t>
            </a:r>
            <a:r>
              <a:rPr lang="en-GB" sz="2400" dirty="0" smtClean="0">
                <a:solidFill>
                  <a:srgbClr val="000000"/>
                </a:solidFill>
                <a:latin typeface="Arial" pitchFamily="34" charset="0"/>
                <a:cs typeface="Arial" pitchFamily="34" charset="0"/>
              </a:rPr>
              <a:t>, Copyright, </a:t>
            </a:r>
            <a:r>
              <a:rPr lang="en-GB" sz="2400" dirty="0" err="1" smtClean="0">
                <a:solidFill>
                  <a:srgbClr val="000000"/>
                </a:solidFill>
                <a:latin typeface="Arial" pitchFamily="34" charset="0"/>
                <a:cs typeface="Arial" pitchFamily="34" charset="0"/>
              </a:rPr>
              <a:t>CabSat</a:t>
            </a:r>
            <a:r>
              <a:rPr lang="en-GB" sz="2400" dirty="0" smtClean="0">
                <a:solidFill>
                  <a:srgbClr val="000000"/>
                </a:solidFill>
                <a:latin typeface="Arial" pitchFamily="34" charset="0"/>
                <a:cs typeface="Arial" pitchFamily="34" charset="0"/>
              </a:rPr>
              <a:t> Directives</a:t>
            </a:r>
          </a:p>
          <a:p>
            <a:pPr marL="350838" indent="-228600">
              <a:buFont typeface="Arial" pitchFamily="34" charset="0"/>
              <a:buChar char="•"/>
            </a:pPr>
            <a:r>
              <a:rPr lang="en-GB" sz="2400" dirty="0" smtClean="0">
                <a:solidFill>
                  <a:srgbClr val="000000"/>
                </a:solidFill>
                <a:latin typeface="Arial" pitchFamily="34" charset="0"/>
                <a:cs typeface="Arial" pitchFamily="34" charset="0"/>
              </a:rPr>
              <a:t>Free movement principles</a:t>
            </a:r>
          </a:p>
          <a:p>
            <a:pPr marL="350838" indent="-228600">
              <a:buFont typeface="Arial" pitchFamily="34" charset="0"/>
              <a:buChar char="•"/>
            </a:pPr>
            <a:r>
              <a:rPr lang="en-GB" sz="2400" dirty="0" smtClean="0">
                <a:solidFill>
                  <a:srgbClr val="000000"/>
                </a:solidFill>
                <a:latin typeface="Arial" pitchFamily="34" charset="0"/>
                <a:cs typeface="Arial" pitchFamily="34" charset="0"/>
              </a:rPr>
              <a:t>Competition law</a:t>
            </a:r>
          </a:p>
          <a:p>
            <a:pPr marL="350838" indent="-228600">
              <a:buFont typeface="Arial" pitchFamily="34" charset="0"/>
              <a:buChar char="•"/>
            </a:pPr>
            <a:r>
              <a:rPr lang="en-GB" sz="2400" dirty="0" smtClean="0">
                <a:solidFill>
                  <a:srgbClr val="000000"/>
                </a:solidFill>
                <a:latin typeface="Arial" pitchFamily="34" charset="0"/>
                <a:cs typeface="Arial" pitchFamily="34" charset="0"/>
              </a:rPr>
              <a:t>Territorial exclusive rights under </a:t>
            </a:r>
            <a:r>
              <a:rPr lang="en-US" sz="2400" dirty="0" smtClean="0">
                <a:solidFill>
                  <a:srgbClr val="000000"/>
                </a:solidFill>
                <a:latin typeface="Arial" pitchFamily="34" charset="0"/>
                <a:cs typeface="Arial" pitchFamily="34" charset="0"/>
              </a:rPr>
              <a:t>© </a:t>
            </a:r>
            <a:r>
              <a:rPr lang="en-GB" sz="2400" dirty="0" err="1" smtClean="0">
                <a:solidFill>
                  <a:srgbClr val="000000"/>
                </a:solidFill>
                <a:latin typeface="Arial" pitchFamily="34" charset="0"/>
                <a:cs typeface="Arial" pitchFamily="34" charset="0"/>
              </a:rPr>
              <a:t>acquis</a:t>
            </a:r>
            <a:endParaRPr lang="en-GB" sz="2400" dirty="0" smtClean="0">
              <a:solidFill>
                <a:srgbClr val="000000"/>
              </a:solidFill>
              <a:latin typeface="Arial" pitchFamily="34" charset="0"/>
              <a:cs typeface="Arial" pitchFamily="34" charset="0"/>
            </a:endParaRPr>
          </a:p>
          <a:p>
            <a:pPr marL="350838" indent="-228600">
              <a:buFont typeface="Arial" pitchFamily="34" charset="0"/>
              <a:buChar char="•"/>
            </a:pPr>
            <a:r>
              <a:rPr lang="en-GB" sz="2400" dirty="0" smtClean="0">
                <a:solidFill>
                  <a:srgbClr val="000000"/>
                </a:solidFill>
                <a:latin typeface="Arial" pitchFamily="34" charset="0"/>
                <a:cs typeface="Arial" pitchFamily="34" charset="0"/>
              </a:rPr>
              <a:t>Freedom to license. </a:t>
            </a:r>
          </a:p>
          <a:p>
            <a:pPr marL="350838" indent="-228600">
              <a:buFont typeface="Arial" pitchFamily="34" charset="0"/>
              <a:buChar char="•"/>
            </a:pPr>
            <a:r>
              <a:rPr lang="en-GB" sz="2400" dirty="0" smtClean="0">
                <a:solidFill>
                  <a:srgbClr val="000000"/>
                </a:solidFill>
                <a:latin typeface="Arial" pitchFamily="34" charset="0"/>
                <a:cs typeface="Arial" pitchFamily="34" charset="0"/>
              </a:rPr>
              <a:t>Financing /Production/Distribution/</a:t>
            </a:r>
          </a:p>
          <a:p>
            <a:pPr marL="350838" indent="-228600">
              <a:buFont typeface="Arial" pitchFamily="34" charset="0"/>
              <a:buChar char="•"/>
            </a:pPr>
            <a:r>
              <a:rPr lang="en-GB" sz="2400" dirty="0" smtClean="0">
                <a:solidFill>
                  <a:srgbClr val="000000"/>
                </a:solidFill>
                <a:latin typeface="Arial" pitchFamily="34" charset="0"/>
                <a:cs typeface="Arial" pitchFamily="34" charset="0"/>
              </a:rPr>
              <a:t>Impact of differing Nat’l Regulations</a:t>
            </a:r>
          </a:p>
          <a:p>
            <a:pPr marL="350838" indent="-228600">
              <a:buFont typeface="Arial" pitchFamily="34" charset="0"/>
              <a:buChar char="•"/>
            </a:pPr>
            <a:r>
              <a:rPr lang="en-US" sz="2400" dirty="0" smtClean="0">
                <a:solidFill>
                  <a:srgbClr val="000000"/>
                </a:solidFill>
                <a:latin typeface="Arial" pitchFamily="34" charset="0"/>
                <a:cs typeface="Arial" pitchFamily="34" charset="0"/>
              </a:rPr>
              <a:t>Concept of an illicit device (services include © works)</a:t>
            </a:r>
            <a:endParaRPr lang="en-GB" sz="2400" dirty="0" smtClean="0">
              <a:solidFill>
                <a:srgbClr val="000000"/>
              </a:solidFill>
              <a:latin typeface="Arial" pitchFamily="34" charset="0"/>
              <a:cs typeface="Arial" pitchFamily="34" charset="0"/>
            </a:endParaRPr>
          </a:p>
          <a:p>
            <a:pPr marL="350838" indent="-228600">
              <a:buFont typeface="Arial" pitchFamily="34" charset="0"/>
              <a:buChar char="•"/>
            </a:pPr>
            <a:r>
              <a:rPr lang="en-US" sz="2400" dirty="0" smtClean="0">
                <a:solidFill>
                  <a:srgbClr val="000000"/>
                </a:solidFill>
                <a:latin typeface="Arial" pitchFamily="34" charset="0"/>
                <a:cs typeface="Arial" pitchFamily="34" charset="0"/>
              </a:rPr>
              <a:t>© Issues </a:t>
            </a:r>
          </a:p>
          <a:p>
            <a:pPr marL="808038" lvl="1" indent="-228600">
              <a:buFont typeface="Arial" pitchFamily="34" charset="0"/>
              <a:buChar char="•"/>
            </a:pPr>
            <a:r>
              <a:rPr lang="en-US" sz="2400" dirty="0" smtClean="0">
                <a:solidFill>
                  <a:srgbClr val="000000"/>
                </a:solidFill>
                <a:latin typeface="Arial" pitchFamily="34" charset="0"/>
                <a:cs typeface="Arial" pitchFamily="34" charset="0"/>
              </a:rPr>
              <a:t>Scope of reproduction right/exception for temp copies</a:t>
            </a:r>
          </a:p>
          <a:p>
            <a:pPr marL="808038" lvl="1" indent="-228600">
              <a:buFont typeface="Arial" pitchFamily="34" charset="0"/>
              <a:buChar char="•"/>
            </a:pPr>
            <a:r>
              <a:rPr lang="en-US" sz="2400" dirty="0" smtClean="0">
                <a:solidFill>
                  <a:srgbClr val="000000"/>
                </a:solidFill>
                <a:latin typeface="Arial" pitchFamily="34" charset="0"/>
                <a:cs typeface="Arial" pitchFamily="34" charset="0"/>
              </a:rPr>
              <a:t>Communication to the pub (Spanish Hotels case)</a:t>
            </a:r>
          </a:p>
          <a:p>
            <a:pPr marL="808038" lvl="1" indent="-228600">
              <a:buFont typeface="Arial" pitchFamily="34" charset="0"/>
              <a:buChar char="•"/>
            </a:pPr>
            <a:r>
              <a:rPr lang="en-GB" sz="2400" dirty="0" smtClean="0">
                <a:solidFill>
                  <a:srgbClr val="000000"/>
                </a:solidFill>
                <a:latin typeface="Arial" pitchFamily="34" charset="0"/>
                <a:cs typeface="Arial" pitchFamily="34" charset="0"/>
              </a:rPr>
              <a:t>CABSAT DIR NOT RELEVANT</a:t>
            </a:r>
          </a:p>
          <a:p>
            <a:pPr marL="350838" lvl="0" indent="-228600">
              <a:spcBef>
                <a:spcPts val="0"/>
              </a:spcBef>
              <a:buFont typeface="Arial" pitchFamily="34" charset="0"/>
              <a:buChar char="•"/>
            </a:pPr>
            <a:r>
              <a:rPr lang="en-GB" sz="2400" dirty="0" smtClean="0">
                <a:solidFill>
                  <a:srgbClr val="000000"/>
                </a:solidFill>
                <a:latin typeface="Arial" pitchFamily="34" charset="0"/>
                <a:cs typeface="Arial" pitchFamily="34" charset="0"/>
              </a:rPr>
              <a:t>Competition law - </a:t>
            </a:r>
            <a:r>
              <a:rPr lang="en-GB" sz="2400" u="sng" dirty="0" err="1" smtClean="0">
                <a:solidFill>
                  <a:srgbClr val="000000"/>
                </a:solidFill>
                <a:latin typeface="Arial" pitchFamily="34" charset="0"/>
                <a:cs typeface="Arial" pitchFamily="34" charset="0"/>
              </a:rPr>
              <a:t>Coditel</a:t>
            </a:r>
            <a:r>
              <a:rPr lang="en-GB" sz="2400" dirty="0" smtClean="0">
                <a:solidFill>
                  <a:srgbClr val="000000"/>
                </a:solidFill>
                <a:latin typeface="Arial" pitchFamily="34" charset="0"/>
                <a:cs typeface="Arial" pitchFamily="34" charset="0"/>
              </a:rPr>
              <a:t> cases are good law</a:t>
            </a:r>
          </a:p>
          <a:p>
            <a:pPr lvl="2" indent="-228600">
              <a:spcBef>
                <a:spcPts val="0"/>
              </a:spcBef>
              <a:buFont typeface="Arial" pitchFamily="34" charset="0"/>
              <a:buChar char="•"/>
            </a:pPr>
            <a:r>
              <a:rPr lang="en-GB" sz="2400" dirty="0" smtClean="0">
                <a:solidFill>
                  <a:srgbClr val="000000"/>
                </a:solidFill>
                <a:latin typeface="Arial" pitchFamily="34" charset="0"/>
                <a:cs typeface="Arial" pitchFamily="34" charset="0"/>
              </a:rPr>
              <a:t>Market has not changed to extent it’s time to overrule it</a:t>
            </a:r>
          </a:p>
          <a:p>
            <a:pPr lvl="2" indent="-228600">
              <a:spcBef>
                <a:spcPts val="0"/>
              </a:spcBef>
              <a:buFont typeface="Arial" pitchFamily="34" charset="0"/>
              <a:buChar char="•"/>
            </a:pPr>
            <a:r>
              <a:rPr lang="en-GB" sz="2400" dirty="0" smtClean="0">
                <a:solidFill>
                  <a:srgbClr val="000000"/>
                </a:solidFill>
                <a:latin typeface="Arial" pitchFamily="34" charset="0"/>
                <a:cs typeface="Arial" pitchFamily="34" charset="0"/>
              </a:rPr>
              <a:t>Specific subject matter and essential function of </a:t>
            </a:r>
            <a:r>
              <a:rPr lang="en-US" sz="2400" dirty="0" smtClean="0">
                <a:solidFill>
                  <a:srgbClr val="000000"/>
                </a:solidFill>
                <a:latin typeface="Arial" pitchFamily="34" charset="0"/>
                <a:cs typeface="Arial" pitchFamily="34" charset="0"/>
              </a:rPr>
              <a:t>© </a:t>
            </a:r>
          </a:p>
          <a:p>
            <a:pPr lvl="2" indent="-228600">
              <a:spcBef>
                <a:spcPts val="0"/>
              </a:spcBef>
              <a:buFont typeface="Arial" pitchFamily="34" charset="0"/>
              <a:buChar char="•"/>
            </a:pPr>
            <a:r>
              <a:rPr lang="en-GB" sz="2400" dirty="0" smtClean="0">
                <a:solidFill>
                  <a:srgbClr val="000000"/>
                </a:solidFill>
                <a:latin typeface="Arial" pitchFamily="34" charset="0"/>
                <a:cs typeface="Arial" pitchFamily="34" charset="0"/>
              </a:rPr>
              <a:t>Ex Article 81 does not apply/ECJ set economic points</a:t>
            </a:r>
            <a:endParaRPr lang="en-GB" sz="2400" dirty="0" smtClean="0">
              <a:solidFill>
                <a:srgbClr val="000000"/>
              </a:solidFill>
            </a:endParaRPr>
          </a:p>
        </p:txBody>
      </p:sp>
      <p:pic>
        <p:nvPicPr>
          <p:cNvPr id="4" name="Picture 4"/>
          <p:cNvPicPr>
            <a:picLocks noChangeAspect="1" noChangeArrowheads="1"/>
          </p:cNvPicPr>
          <p:nvPr/>
        </p:nvPicPr>
        <p:blipFill>
          <a:blip r:embed="rId3" cstate="print"/>
          <a:srcRect/>
          <a:stretch>
            <a:fillRect/>
          </a:stretch>
        </p:blipFill>
        <p:spPr bwMode="auto">
          <a:xfrm>
            <a:off x="6286512" y="822952"/>
            <a:ext cx="2643206" cy="239173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547710"/>
          </a:xfrm>
          <a:prstGeom prst="rect">
            <a:avLst/>
          </a:prstGeom>
          <a:solidFill>
            <a:srgbClr val="000000"/>
          </a:solidFill>
          <a:ln w="15875">
            <a:solidFill>
              <a:schemeClr val="hlink"/>
            </a:solidFill>
            <a:miter lim="800000"/>
            <a:headEnd/>
            <a:tailEnd/>
          </a:ln>
          <a:effectLst/>
        </p:spPr>
        <p:txBody>
          <a:bodyPr anchor="b"/>
          <a:lstStyle/>
          <a:p>
            <a:pPr algn="ctr"/>
            <a:r>
              <a:rPr lang="fr-BE" sz="2600" b="1" dirty="0" err="1" smtClean="0">
                <a:solidFill>
                  <a:srgbClr val="FFFF00"/>
                </a:solidFill>
                <a:effectLst/>
                <a:latin typeface="Arial" charset="0"/>
              </a:rPr>
              <a:t>Thuiskopie</a:t>
            </a:r>
            <a:r>
              <a:rPr lang="fr-BE" sz="2600" b="1" dirty="0" smtClean="0">
                <a:solidFill>
                  <a:srgbClr val="FFFF00"/>
                </a:solidFill>
                <a:effectLst/>
                <a:latin typeface="Arial" charset="0"/>
              </a:rPr>
              <a:t> </a:t>
            </a:r>
            <a:r>
              <a:rPr lang="fr-BE" sz="2200" b="1" dirty="0" smtClean="0">
                <a:solidFill>
                  <a:srgbClr val="FFFF00"/>
                </a:solidFill>
                <a:effectLst/>
                <a:latin typeface="Arial" charset="0"/>
              </a:rPr>
              <a:t>(C-462/09)</a:t>
            </a:r>
            <a:r>
              <a:rPr lang="fr-BE" sz="2600" b="1" dirty="0" smtClean="0">
                <a:solidFill>
                  <a:srgbClr val="FFFF00"/>
                </a:solidFill>
                <a:effectLst/>
                <a:latin typeface="Arial" charset="0"/>
              </a:rPr>
              <a:t>, SGAE </a:t>
            </a:r>
            <a:r>
              <a:rPr lang="fr-BE" sz="2200" b="1" dirty="0" smtClean="0">
                <a:solidFill>
                  <a:srgbClr val="FFFF00"/>
                </a:solidFill>
                <a:effectLst/>
                <a:latin typeface="Arial" charset="0"/>
              </a:rPr>
              <a:t>(C-467/08)</a:t>
            </a:r>
            <a:r>
              <a:rPr lang="fr-BE" sz="2600" b="1" dirty="0" smtClean="0">
                <a:solidFill>
                  <a:srgbClr val="FFFF00"/>
                </a:solidFill>
              </a:rPr>
              <a:t> &amp; EGEDA </a:t>
            </a:r>
            <a:r>
              <a:rPr lang="fr-BE" sz="2200" b="1" dirty="0" smtClean="0">
                <a:solidFill>
                  <a:srgbClr val="FFFF00"/>
                </a:solidFill>
              </a:rPr>
              <a:t>(C-387/09)</a:t>
            </a:r>
            <a:r>
              <a:rPr lang="fr-BE" sz="2600" b="1" dirty="0" smtClean="0">
                <a:solidFill>
                  <a:srgbClr val="FFFF00"/>
                </a:solidFill>
              </a:rPr>
              <a:t> </a:t>
            </a:r>
            <a:endParaRPr lang="en-US" sz="2600" b="1" dirty="0">
              <a:solidFill>
                <a:srgbClr val="FFFF00"/>
              </a:solidFill>
              <a:effectLst/>
              <a:latin typeface="Arial" charset="0"/>
            </a:endParaRPr>
          </a:p>
        </p:txBody>
      </p:sp>
      <p:sp>
        <p:nvSpPr>
          <p:cNvPr id="7172" name="Rectangle 5"/>
          <p:cNvSpPr>
            <a:spLocks noChangeArrowheads="1"/>
          </p:cNvSpPr>
          <p:nvPr/>
        </p:nvSpPr>
        <p:spPr bwMode="auto">
          <a:xfrm>
            <a:off x="500063" y="142875"/>
            <a:ext cx="7624762" cy="508000"/>
          </a:xfrm>
          <a:prstGeom prst="rect">
            <a:avLst/>
          </a:prstGeom>
          <a:noFill/>
          <a:ln w="9525">
            <a:noFill/>
            <a:miter lim="800000"/>
            <a:headEnd/>
            <a:tailEnd/>
          </a:ln>
        </p:spPr>
        <p:txBody>
          <a:bodyPr anchor="ctr"/>
          <a:lstStyle/>
          <a:p>
            <a:endParaRPr lang="en-US" sz="4400" b="1">
              <a:solidFill>
                <a:srgbClr val="000000"/>
              </a:solidFill>
            </a:endParaRPr>
          </a:p>
        </p:txBody>
      </p:sp>
      <p:sp>
        <p:nvSpPr>
          <p:cNvPr id="11" name="Rectangle 3"/>
          <p:cNvSpPr txBox="1">
            <a:spLocks noChangeArrowheads="1"/>
          </p:cNvSpPr>
          <p:nvPr/>
        </p:nvSpPr>
        <p:spPr bwMode="auto">
          <a:xfrm>
            <a:off x="142844" y="609600"/>
            <a:ext cx="8501122" cy="6019800"/>
          </a:xfrm>
          <a:prstGeom prst="rect">
            <a:avLst/>
          </a:prstGeom>
          <a:noFill/>
          <a:ln w="9525">
            <a:solidFill>
              <a:schemeClr val="bg2"/>
            </a:solidFill>
            <a:miter lim="800000"/>
            <a:headEnd/>
            <a:tailEnd/>
          </a:ln>
          <a:effectLst/>
        </p:spPr>
        <p:txBody>
          <a:bodyPr/>
          <a:lstStyle/>
          <a:p>
            <a:pPr marL="120650" indent="-120650">
              <a:buFont typeface="Arial" pitchFamily="34" charset="0"/>
              <a:buChar char="•"/>
            </a:pPr>
            <a:r>
              <a:rPr lang="en-US" sz="2600" kern="0" dirty="0" smtClean="0">
                <a:solidFill>
                  <a:schemeClr val="bg2"/>
                </a:solidFill>
                <a:cs typeface="+mn-cs"/>
              </a:rPr>
              <a:t>Copyright Directive 2001/29/EC</a:t>
            </a:r>
          </a:p>
          <a:p>
            <a:pPr marL="396875" lvl="1" indent="-168275">
              <a:buFont typeface="Arial" pitchFamily="34" charset="0"/>
              <a:buChar char="•"/>
            </a:pPr>
            <a:r>
              <a:rPr lang="en-US" sz="2600" kern="0" dirty="0" smtClean="0">
                <a:solidFill>
                  <a:schemeClr val="bg2"/>
                </a:solidFill>
                <a:cs typeface="+mn-cs"/>
              </a:rPr>
              <a:t>Article 5.2b: Private Copy Exception</a:t>
            </a:r>
          </a:p>
          <a:p>
            <a:pPr marL="396875" lvl="1" indent="-168275">
              <a:buFont typeface="Arial" pitchFamily="34" charset="0"/>
              <a:buChar char="•"/>
            </a:pPr>
            <a:r>
              <a:rPr lang="en-US" sz="2600" kern="0" dirty="0" smtClean="0">
                <a:solidFill>
                  <a:schemeClr val="bg2"/>
                </a:solidFill>
                <a:cs typeface="+mn-cs"/>
              </a:rPr>
              <a:t>Article 5.5: 3 Step Test</a:t>
            </a:r>
          </a:p>
          <a:p>
            <a:pPr marL="120650" indent="-120650">
              <a:buFont typeface="Arial" pitchFamily="34" charset="0"/>
              <a:buChar char="•"/>
            </a:pPr>
            <a:r>
              <a:rPr lang="en-US" sz="2600" kern="0" dirty="0" smtClean="0">
                <a:solidFill>
                  <a:schemeClr val="bg2"/>
                </a:solidFill>
                <a:cs typeface="+mn-cs"/>
              </a:rPr>
              <a:t>Main issues</a:t>
            </a:r>
          </a:p>
          <a:p>
            <a:pPr marL="396875" lvl="1" indent="-168275">
              <a:buFont typeface="Arial" pitchFamily="34" charset="0"/>
              <a:buChar char="•"/>
            </a:pPr>
            <a:r>
              <a:rPr lang="en-US" sz="2600" kern="0" dirty="0" smtClean="0">
                <a:solidFill>
                  <a:schemeClr val="bg2"/>
                </a:solidFill>
                <a:cs typeface="+mn-cs"/>
              </a:rPr>
              <a:t>“Fair Compensation”</a:t>
            </a:r>
          </a:p>
          <a:p>
            <a:pPr marL="463550" lvl="2" indent="-182563">
              <a:buFont typeface="Arial" pitchFamily="34" charset="0"/>
              <a:buChar char="•"/>
            </a:pPr>
            <a:r>
              <a:rPr lang="en-US" sz="2400" kern="0" dirty="0" smtClean="0">
                <a:solidFill>
                  <a:schemeClr val="bg2"/>
                </a:solidFill>
                <a:cs typeface="+mn-cs"/>
              </a:rPr>
              <a:t>EU concept – uniform interpretation</a:t>
            </a:r>
          </a:p>
          <a:p>
            <a:pPr marL="463550" lvl="2" indent="-182563">
              <a:buFont typeface="Arial" pitchFamily="34" charset="0"/>
              <a:buChar char="•"/>
            </a:pPr>
            <a:r>
              <a:rPr lang="en-US" sz="2400" kern="0" dirty="0" smtClean="0">
                <a:solidFill>
                  <a:schemeClr val="bg2"/>
                </a:solidFill>
                <a:cs typeface="+mn-cs"/>
              </a:rPr>
              <a:t>Who is liable to pay? Scope? </a:t>
            </a:r>
          </a:p>
          <a:p>
            <a:pPr marL="463550" lvl="2" indent="-182563">
              <a:buFont typeface="Arial" pitchFamily="34" charset="0"/>
              <a:buChar char="•"/>
            </a:pPr>
            <a:r>
              <a:rPr lang="en-US" sz="2400" kern="0" dirty="0" smtClean="0">
                <a:solidFill>
                  <a:schemeClr val="bg2"/>
                </a:solidFill>
                <a:cs typeface="+mn-cs"/>
              </a:rPr>
              <a:t>Relation to national equitable remuneration schemes </a:t>
            </a:r>
          </a:p>
          <a:p>
            <a:pPr marL="463550" lvl="2" indent="-182563">
              <a:buFont typeface="Arial" pitchFamily="34" charset="0"/>
              <a:buChar char="•"/>
            </a:pPr>
            <a:r>
              <a:rPr lang="en-US" sz="2400" kern="0" dirty="0" smtClean="0">
                <a:solidFill>
                  <a:schemeClr val="bg2"/>
                </a:solidFill>
                <a:cs typeface="+mn-cs"/>
              </a:rPr>
              <a:t>Leeway for Member States? Can they discriminate? How to balance interests?</a:t>
            </a:r>
          </a:p>
          <a:p>
            <a:pPr marL="463550" lvl="2" indent="-182563">
              <a:buFont typeface="Arial" pitchFamily="34" charset="0"/>
              <a:buChar char="•"/>
            </a:pPr>
            <a:r>
              <a:rPr lang="en-US" sz="2400" kern="0" dirty="0" smtClean="0">
                <a:solidFill>
                  <a:schemeClr val="bg2"/>
                </a:solidFill>
                <a:cs typeface="+mn-cs"/>
              </a:rPr>
              <a:t>Role of collecting societies</a:t>
            </a:r>
          </a:p>
          <a:p>
            <a:pPr marL="463550" lvl="2" indent="-182563">
              <a:buFont typeface="Arial" pitchFamily="34" charset="0"/>
              <a:buChar char="•"/>
            </a:pPr>
            <a:r>
              <a:rPr lang="en-US" sz="2400" kern="0" dirty="0" smtClean="0">
                <a:solidFill>
                  <a:schemeClr val="bg2"/>
                </a:solidFill>
                <a:cs typeface="+mn-cs"/>
              </a:rPr>
              <a:t>Distance selling of equipment or blank media</a:t>
            </a:r>
          </a:p>
          <a:p>
            <a:pPr marL="463550" lvl="2" indent="-182563">
              <a:buFont typeface="Arial" pitchFamily="34" charset="0"/>
              <a:buChar char="•"/>
            </a:pPr>
            <a:r>
              <a:rPr lang="en-US" sz="2400" kern="0" dirty="0" smtClean="0">
                <a:solidFill>
                  <a:schemeClr val="bg2"/>
                </a:solidFill>
                <a:cs typeface="+mn-cs"/>
              </a:rPr>
              <a:t>Taking into account use, harm, direct payments</a:t>
            </a:r>
          </a:p>
          <a:p>
            <a:pPr marL="463550" lvl="2" indent="-182563">
              <a:buFont typeface="Arial" pitchFamily="34" charset="0"/>
              <a:buChar char="•"/>
            </a:pPr>
            <a:r>
              <a:rPr lang="en-US" sz="2400" kern="0" dirty="0" smtClean="0">
                <a:solidFill>
                  <a:schemeClr val="bg2"/>
                </a:solidFill>
                <a:cs typeface="+mn-cs"/>
              </a:rPr>
              <a:t>Professionals purchase equipment for non-private </a:t>
            </a:r>
            <a:r>
              <a:rPr lang="en-US" sz="2400" kern="0" dirty="0" smtClean="0">
                <a:solidFill>
                  <a:schemeClr val="bg2"/>
                </a:solidFill>
                <a:cs typeface="+mn-cs"/>
              </a:rPr>
              <a:t>uses</a:t>
            </a:r>
          </a:p>
          <a:p>
            <a:pPr marL="463550" lvl="2" indent="-182563">
              <a:buFont typeface="Arial" pitchFamily="34" charset="0"/>
              <a:buChar char="•"/>
            </a:pPr>
            <a:r>
              <a:rPr lang="en-US" sz="2400" kern="0" dirty="0" smtClean="0">
                <a:solidFill>
                  <a:schemeClr val="bg2"/>
                </a:solidFill>
                <a:cs typeface="+mn-cs"/>
              </a:rPr>
              <a:t>SGAE AG opinion: </a:t>
            </a:r>
            <a:r>
              <a:rPr lang="en-GB" sz="2400" dirty="0" smtClean="0">
                <a:solidFill>
                  <a:schemeClr val="bg2"/>
                </a:solidFill>
              </a:rPr>
              <a:t>a levy on private copies </a:t>
            </a:r>
            <a:r>
              <a:rPr lang="en-GB" sz="2400" dirty="0" smtClean="0">
                <a:solidFill>
                  <a:schemeClr val="bg2"/>
                </a:solidFill>
              </a:rPr>
              <a:t>only </a:t>
            </a:r>
            <a:r>
              <a:rPr lang="en-GB" sz="2400" dirty="0" smtClean="0">
                <a:solidFill>
                  <a:schemeClr val="bg2"/>
                </a:solidFill>
              </a:rPr>
              <a:t>where it may be presumed </a:t>
            </a:r>
            <a:r>
              <a:rPr lang="en-GB" sz="2400" dirty="0" smtClean="0">
                <a:solidFill>
                  <a:schemeClr val="bg2"/>
                </a:solidFill>
              </a:rPr>
              <a:t>devices are used </a:t>
            </a:r>
            <a:r>
              <a:rPr lang="en-GB" sz="2400" dirty="0" smtClean="0">
                <a:solidFill>
                  <a:schemeClr val="bg2"/>
                </a:solidFill>
              </a:rPr>
              <a:t>for private </a:t>
            </a:r>
            <a:r>
              <a:rPr lang="en-GB" sz="2400" dirty="0" smtClean="0">
                <a:solidFill>
                  <a:schemeClr val="bg2"/>
                </a:solidFill>
              </a:rPr>
              <a:t>copying</a:t>
            </a:r>
            <a:endParaRPr lang="en-US" sz="2400" dirty="0" smtClean="0">
              <a:solidFill>
                <a:schemeClr val="bg2"/>
              </a:solidFill>
            </a:endParaRPr>
          </a:p>
        </p:txBody>
      </p:sp>
      <p:pic>
        <p:nvPicPr>
          <p:cNvPr id="5" name="Picture 6" descr="torero"/>
          <p:cNvPicPr>
            <a:picLocks noChangeAspect="1" noChangeArrowheads="1" noCrop="1"/>
          </p:cNvPicPr>
          <p:nvPr/>
        </p:nvPicPr>
        <p:blipFill>
          <a:blip r:embed="rId3" cstate="print"/>
          <a:srcRect/>
          <a:stretch>
            <a:fillRect/>
          </a:stretch>
        </p:blipFill>
        <p:spPr bwMode="auto">
          <a:xfrm>
            <a:off x="7358083" y="4191000"/>
            <a:ext cx="1500197" cy="1285877"/>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929322" y="457200"/>
            <a:ext cx="3214711" cy="292895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97788" y="71414"/>
            <a:ext cx="8903368" cy="547710"/>
          </a:xfrm>
          <a:prstGeom prst="rect">
            <a:avLst/>
          </a:prstGeom>
          <a:solidFill>
            <a:srgbClr val="000000"/>
          </a:solidFill>
          <a:ln w="15875">
            <a:solidFill>
              <a:schemeClr val="hlink"/>
            </a:solidFill>
            <a:miter lim="800000"/>
            <a:headEnd/>
            <a:tailEnd/>
          </a:ln>
          <a:effectLst/>
        </p:spPr>
        <p:txBody>
          <a:bodyPr anchor="b"/>
          <a:lstStyle/>
          <a:p>
            <a:pPr algn="ctr"/>
            <a:r>
              <a:rPr lang="fr-BE" sz="3000" b="1" dirty="0" smtClean="0">
                <a:solidFill>
                  <a:srgbClr val="FFFF00"/>
                </a:solidFill>
                <a:effectLst/>
                <a:latin typeface="Arial" charset="0"/>
              </a:rPr>
              <a:t>Case C-393/08: BSA v. </a:t>
            </a:r>
            <a:r>
              <a:rPr lang="fr-BE" sz="3000" b="1" dirty="0" err="1" smtClean="0">
                <a:solidFill>
                  <a:srgbClr val="FFFF00"/>
                </a:solidFill>
                <a:effectLst/>
                <a:latin typeface="Arial" charset="0"/>
              </a:rPr>
              <a:t>Czech</a:t>
            </a:r>
            <a:r>
              <a:rPr lang="fr-BE" sz="3000" b="1" dirty="0" smtClean="0">
                <a:solidFill>
                  <a:srgbClr val="FFFF00"/>
                </a:solidFill>
                <a:effectLst/>
                <a:latin typeface="Arial" charset="0"/>
              </a:rPr>
              <a:t> </a:t>
            </a:r>
            <a:r>
              <a:rPr lang="fr-BE" sz="3000" b="1" dirty="0" err="1" smtClean="0">
                <a:solidFill>
                  <a:srgbClr val="FFFF00"/>
                </a:solidFill>
                <a:effectLst/>
                <a:latin typeface="Arial" charset="0"/>
              </a:rPr>
              <a:t>Ministry</a:t>
            </a:r>
            <a:r>
              <a:rPr lang="fr-BE" sz="3000" b="1" dirty="0" smtClean="0">
                <a:solidFill>
                  <a:srgbClr val="FFFF00"/>
                </a:solidFill>
                <a:effectLst/>
                <a:latin typeface="Arial" charset="0"/>
              </a:rPr>
              <a:t> of Culture</a:t>
            </a:r>
            <a:endParaRPr lang="en-US" sz="3000" b="1" dirty="0">
              <a:solidFill>
                <a:srgbClr val="FFFF00"/>
              </a:solidFill>
              <a:effectLst/>
              <a:latin typeface="Arial" charset="0"/>
            </a:endParaRPr>
          </a:p>
        </p:txBody>
      </p:sp>
      <p:sp>
        <p:nvSpPr>
          <p:cNvPr id="11" name="Rectangle 3"/>
          <p:cNvSpPr txBox="1">
            <a:spLocks noChangeArrowheads="1"/>
          </p:cNvSpPr>
          <p:nvPr/>
        </p:nvSpPr>
        <p:spPr bwMode="auto">
          <a:xfrm>
            <a:off x="214282" y="714356"/>
            <a:ext cx="8715436" cy="1285884"/>
          </a:xfrm>
          <a:prstGeom prst="rect">
            <a:avLst/>
          </a:prstGeom>
          <a:noFill/>
          <a:ln w="9525">
            <a:solidFill>
              <a:schemeClr val="bg2"/>
            </a:solidFill>
            <a:miter lim="800000"/>
            <a:headEnd/>
            <a:tailEnd/>
          </a:ln>
          <a:effectLst/>
        </p:spPr>
        <p:txBody>
          <a:bodyPr/>
          <a:lstStyle/>
          <a:p>
            <a:pPr marL="120650" indent="-120650">
              <a:buFont typeface="Arial" pitchFamily="34" charset="0"/>
              <a:buChar char="•"/>
            </a:pPr>
            <a:r>
              <a:rPr lang="en-US" sz="2400" kern="0" dirty="0" smtClean="0">
                <a:solidFill>
                  <a:srgbClr val="000000"/>
                </a:solidFill>
                <a:cs typeface="+mn-cs"/>
              </a:rPr>
              <a:t>Software, Copyright and </a:t>
            </a:r>
            <a:r>
              <a:rPr lang="en-US" sz="2400" kern="0" dirty="0" err="1" smtClean="0">
                <a:solidFill>
                  <a:srgbClr val="000000"/>
                </a:solidFill>
                <a:cs typeface="+mn-cs"/>
              </a:rPr>
              <a:t>Cabsat</a:t>
            </a:r>
            <a:r>
              <a:rPr lang="en-US" sz="2400" kern="0" dirty="0" smtClean="0">
                <a:solidFill>
                  <a:srgbClr val="000000"/>
                </a:solidFill>
                <a:cs typeface="+mn-cs"/>
              </a:rPr>
              <a:t> Directives</a:t>
            </a:r>
          </a:p>
          <a:p>
            <a:pPr marL="120650" indent="-120650">
              <a:buFont typeface="Arial" pitchFamily="34" charset="0"/>
              <a:buChar char="•"/>
            </a:pPr>
            <a:r>
              <a:rPr lang="en-US" sz="2400" kern="0" dirty="0" smtClean="0">
                <a:solidFill>
                  <a:srgbClr val="000000"/>
                </a:solidFill>
                <a:cs typeface="+mn-cs"/>
              </a:rPr>
              <a:t>Does © protection extend to graphic interface: “look and feel”?</a:t>
            </a:r>
          </a:p>
          <a:p>
            <a:pPr marL="120650" indent="-120650">
              <a:buFont typeface="Arial" pitchFamily="34" charset="0"/>
              <a:buChar char="•"/>
            </a:pPr>
            <a:r>
              <a:rPr lang="en-US" sz="2400" kern="0" dirty="0" smtClean="0">
                <a:solidFill>
                  <a:srgbClr val="000000"/>
                </a:solidFill>
                <a:cs typeface="+mn-cs"/>
              </a:rPr>
              <a:t>Com to Pub/Making available/retransmission of video </a:t>
            </a:r>
            <a:r>
              <a:rPr lang="en-US" sz="2500" kern="0" dirty="0" smtClean="0">
                <a:solidFill>
                  <a:srgbClr val="000000"/>
                </a:solidFill>
                <a:cs typeface="+mn-cs"/>
              </a:rPr>
              <a:t>games? </a:t>
            </a:r>
            <a:endParaRPr lang="en-US" sz="2500" kern="0" dirty="0">
              <a:solidFill>
                <a:srgbClr val="000000"/>
              </a:solidFill>
              <a:cs typeface="+mn-cs"/>
            </a:endParaRPr>
          </a:p>
        </p:txBody>
      </p:sp>
      <p:sp>
        <p:nvSpPr>
          <p:cNvPr id="5" name="Rectangle 4"/>
          <p:cNvSpPr>
            <a:spLocks noChangeArrowheads="1"/>
          </p:cNvSpPr>
          <p:nvPr/>
        </p:nvSpPr>
        <p:spPr bwMode="auto">
          <a:xfrm>
            <a:off x="71406" y="2143116"/>
            <a:ext cx="8929718" cy="571504"/>
          </a:xfrm>
          <a:prstGeom prst="rect">
            <a:avLst/>
          </a:prstGeom>
          <a:solidFill>
            <a:srgbClr val="000000"/>
          </a:solidFill>
          <a:ln w="15875">
            <a:solidFill>
              <a:schemeClr val="hlink"/>
            </a:solidFill>
            <a:miter lim="800000"/>
            <a:headEnd/>
            <a:tailEnd/>
          </a:ln>
          <a:effectLst/>
        </p:spPr>
        <p:txBody>
          <a:bodyPr anchor="b"/>
          <a:lstStyle/>
          <a:p>
            <a:pPr algn="ctr"/>
            <a:r>
              <a:rPr lang="fr-BE" sz="2200" b="1" dirty="0" smtClean="0">
                <a:solidFill>
                  <a:srgbClr val="FFFF00"/>
                </a:solidFill>
                <a:effectLst/>
                <a:latin typeface="Arial" charset="0"/>
              </a:rPr>
              <a:t>Cases C-431 &amp; 432/08: </a:t>
            </a:r>
            <a:r>
              <a:rPr lang="fr-BE" sz="2200" b="1" dirty="0" err="1" smtClean="0">
                <a:solidFill>
                  <a:srgbClr val="FFFF00"/>
                </a:solidFill>
                <a:effectLst/>
                <a:latin typeface="Arial" charset="0"/>
              </a:rPr>
              <a:t>Airfield</a:t>
            </a:r>
            <a:r>
              <a:rPr lang="fr-BE" sz="2200" b="1" dirty="0" smtClean="0">
                <a:solidFill>
                  <a:srgbClr val="FFFF00"/>
                </a:solidFill>
              </a:rPr>
              <a:t>/</a:t>
            </a:r>
            <a:r>
              <a:rPr lang="fr-BE" sz="2200" b="1" dirty="0" err="1" smtClean="0">
                <a:solidFill>
                  <a:srgbClr val="FFFF00"/>
                </a:solidFill>
              </a:rPr>
              <a:t>Canaal</a:t>
            </a:r>
            <a:r>
              <a:rPr lang="fr-BE" sz="2200" b="1" dirty="0" smtClean="0">
                <a:solidFill>
                  <a:srgbClr val="FFFF00"/>
                </a:solidFill>
              </a:rPr>
              <a:t> </a:t>
            </a:r>
            <a:r>
              <a:rPr lang="fr-BE" sz="2200" b="1" dirty="0" err="1" smtClean="0">
                <a:solidFill>
                  <a:srgbClr val="FFFF00"/>
                </a:solidFill>
              </a:rPr>
              <a:t>Digitaal</a:t>
            </a:r>
            <a:r>
              <a:rPr lang="fr-BE" sz="2200" b="1" dirty="0" smtClean="0">
                <a:solidFill>
                  <a:srgbClr val="FFFF00"/>
                </a:solidFill>
              </a:rPr>
              <a:t> v. </a:t>
            </a:r>
            <a:r>
              <a:rPr lang="fr-BE" sz="2200" b="1" dirty="0" err="1" smtClean="0">
                <a:solidFill>
                  <a:srgbClr val="FFFF00"/>
                </a:solidFill>
              </a:rPr>
              <a:t>Sabam</a:t>
            </a:r>
            <a:r>
              <a:rPr lang="fr-BE" sz="2200" b="1" dirty="0" smtClean="0">
                <a:solidFill>
                  <a:srgbClr val="FFFF00"/>
                </a:solidFill>
              </a:rPr>
              <a:t>/</a:t>
            </a:r>
            <a:r>
              <a:rPr lang="fr-BE" sz="2200" b="1" dirty="0" err="1" smtClean="0">
                <a:solidFill>
                  <a:srgbClr val="FFFF00"/>
                </a:solidFill>
              </a:rPr>
              <a:t>Agicoa</a:t>
            </a:r>
            <a:endParaRPr lang="en-US" sz="2200" b="1" dirty="0">
              <a:solidFill>
                <a:srgbClr val="FFFF00"/>
              </a:solidFill>
              <a:effectLst/>
              <a:latin typeface="Arial" charset="0"/>
            </a:endParaRPr>
          </a:p>
        </p:txBody>
      </p:sp>
      <p:sp>
        <p:nvSpPr>
          <p:cNvPr id="7" name="Rectangle 3"/>
          <p:cNvSpPr txBox="1">
            <a:spLocks noChangeArrowheads="1"/>
          </p:cNvSpPr>
          <p:nvPr/>
        </p:nvSpPr>
        <p:spPr bwMode="auto">
          <a:xfrm>
            <a:off x="214282" y="2857496"/>
            <a:ext cx="8643998" cy="2143140"/>
          </a:xfrm>
          <a:prstGeom prst="rect">
            <a:avLst/>
          </a:prstGeom>
          <a:noFill/>
          <a:ln w="9525">
            <a:solidFill>
              <a:schemeClr val="bg2"/>
            </a:solidFill>
            <a:miter lim="800000"/>
            <a:headEnd/>
            <a:tailEnd/>
          </a:ln>
          <a:effectLst/>
        </p:spPr>
        <p:txBody>
          <a:bodyPr/>
          <a:lstStyle/>
          <a:p>
            <a:pPr marL="122238" lvl="0" indent="-122238">
              <a:buFont typeface="Arial" pitchFamily="34" charset="0"/>
              <a:buChar char="•"/>
            </a:pPr>
            <a:r>
              <a:rPr lang="en-US" sz="2600" kern="0" dirty="0" smtClean="0">
                <a:solidFill>
                  <a:srgbClr val="000000"/>
                </a:solidFill>
                <a:latin typeface="+mn-lt"/>
                <a:cs typeface="+mn-cs"/>
              </a:rPr>
              <a:t> Cable &amp; Satellite Directive 93/83</a:t>
            </a:r>
          </a:p>
          <a:p>
            <a:pPr marL="168275" lvl="0" indent="-168275">
              <a:buFont typeface="Arial" pitchFamily="34" charset="0"/>
              <a:buChar char="•"/>
            </a:pPr>
            <a:r>
              <a:rPr lang="en-GB" sz="2600" dirty="0" smtClean="0">
                <a:solidFill>
                  <a:srgbClr val="000000"/>
                </a:solidFill>
                <a:latin typeface="+mn-lt"/>
                <a:ea typeface="Times New Roman" pitchFamily="18" charset="0"/>
                <a:cs typeface="Times New Roman" pitchFamily="18" charset="0"/>
              </a:rPr>
              <a:t>Guidance on "communication to the public by satellite”</a:t>
            </a:r>
          </a:p>
          <a:p>
            <a:pPr marL="122238" lvl="0" indent="-122238">
              <a:buFont typeface="Arial" pitchFamily="34" charset="0"/>
              <a:buChar char="•"/>
            </a:pPr>
            <a:r>
              <a:rPr lang="en-GB" sz="2600" dirty="0" smtClean="0">
                <a:solidFill>
                  <a:srgbClr val="000000"/>
                </a:solidFill>
                <a:latin typeface="+mn-lt"/>
                <a:cs typeface="Times New Roman" pitchFamily="18" charset="0"/>
              </a:rPr>
              <a:t>Satellite platforms --channel bundling/uplink/downlink</a:t>
            </a:r>
          </a:p>
          <a:p>
            <a:pPr marL="122238" lvl="0" indent="-122238">
              <a:buFont typeface="Arial" pitchFamily="34" charset="0"/>
              <a:buChar char="•"/>
            </a:pPr>
            <a:r>
              <a:rPr lang="en-GB" sz="2600" dirty="0" smtClean="0">
                <a:solidFill>
                  <a:srgbClr val="000000"/>
                </a:solidFill>
                <a:latin typeface="+mn-lt"/>
                <a:cs typeface="Times New Roman" pitchFamily="18" charset="0"/>
              </a:rPr>
              <a:t>Separate act of communication to the public? </a:t>
            </a:r>
          </a:p>
          <a:p>
            <a:pPr marL="122238" lvl="0" indent="-122238">
              <a:buFont typeface="Arial" pitchFamily="34" charset="0"/>
              <a:buChar char="•"/>
            </a:pPr>
            <a:r>
              <a:rPr lang="en-GB" sz="2600" dirty="0" smtClean="0">
                <a:solidFill>
                  <a:srgbClr val="000000"/>
                </a:solidFill>
                <a:latin typeface="+mn-lt"/>
                <a:cs typeface="Times New Roman" pitchFamily="18" charset="0"/>
              </a:rPr>
              <a:t>Article 11bis Berne Convention</a:t>
            </a:r>
            <a:endParaRPr lang="en-GB" sz="2600" dirty="0" smtClean="0">
              <a:solidFill>
                <a:srgbClr val="000000"/>
              </a:solidFill>
              <a:latin typeface="+mn-lt"/>
            </a:endParaRPr>
          </a:p>
          <a:p>
            <a:pPr marL="120650" indent="-120650">
              <a:buFont typeface="Arial" pitchFamily="34" charset="0"/>
              <a:buChar char="•"/>
            </a:pPr>
            <a:endParaRPr lang="en-US" sz="2600" kern="0" dirty="0">
              <a:solidFill>
                <a:srgbClr val="000000"/>
              </a:solidFill>
              <a:cs typeface="+mn-cs"/>
            </a:endParaRPr>
          </a:p>
        </p:txBody>
      </p:sp>
      <p:sp>
        <p:nvSpPr>
          <p:cNvPr id="8" name="Rectangle 7"/>
          <p:cNvSpPr>
            <a:spLocks noChangeArrowheads="1"/>
          </p:cNvSpPr>
          <p:nvPr/>
        </p:nvSpPr>
        <p:spPr bwMode="auto">
          <a:xfrm>
            <a:off x="71406" y="5143512"/>
            <a:ext cx="8929718" cy="500066"/>
          </a:xfrm>
          <a:prstGeom prst="rect">
            <a:avLst/>
          </a:prstGeom>
          <a:solidFill>
            <a:srgbClr val="000000"/>
          </a:solidFill>
          <a:ln w="15875">
            <a:solidFill>
              <a:schemeClr val="hlink"/>
            </a:solidFill>
            <a:miter lim="800000"/>
            <a:headEnd/>
            <a:tailEnd/>
          </a:ln>
          <a:effectLst/>
        </p:spPr>
        <p:txBody>
          <a:bodyPr anchor="b"/>
          <a:lstStyle/>
          <a:p>
            <a:pPr algn="ctr"/>
            <a:r>
              <a:rPr lang="fr-BE" sz="2800" b="1" dirty="0" smtClean="0">
                <a:solidFill>
                  <a:srgbClr val="FFFF00"/>
                </a:solidFill>
                <a:effectLst/>
                <a:latin typeface="Arial" charset="0"/>
              </a:rPr>
              <a:t>Case C-136/09 </a:t>
            </a:r>
            <a:r>
              <a:rPr lang="fr-BE" sz="2800" b="1" dirty="0" err="1" smtClean="0">
                <a:solidFill>
                  <a:srgbClr val="FFFF00"/>
                </a:solidFill>
                <a:effectLst/>
                <a:latin typeface="Arial" charset="0"/>
              </a:rPr>
              <a:t>Greek</a:t>
            </a:r>
            <a:r>
              <a:rPr lang="fr-BE" sz="2800" b="1" dirty="0" smtClean="0">
                <a:solidFill>
                  <a:srgbClr val="FFFF00"/>
                </a:solidFill>
                <a:effectLst/>
                <a:latin typeface="Arial" charset="0"/>
              </a:rPr>
              <a:t> Hotel Case </a:t>
            </a:r>
            <a:endParaRPr lang="en-US" sz="2800" b="1" dirty="0">
              <a:solidFill>
                <a:srgbClr val="FFFF00"/>
              </a:solidFill>
              <a:effectLst/>
              <a:latin typeface="Arial" charset="0"/>
            </a:endParaRPr>
          </a:p>
        </p:txBody>
      </p:sp>
      <p:sp>
        <p:nvSpPr>
          <p:cNvPr id="9" name="Rectangle 3"/>
          <p:cNvSpPr txBox="1">
            <a:spLocks noChangeArrowheads="1"/>
          </p:cNvSpPr>
          <p:nvPr/>
        </p:nvSpPr>
        <p:spPr bwMode="auto">
          <a:xfrm>
            <a:off x="214282" y="5786454"/>
            <a:ext cx="8715436" cy="1000132"/>
          </a:xfrm>
          <a:prstGeom prst="rect">
            <a:avLst/>
          </a:prstGeom>
          <a:noFill/>
          <a:ln w="9525">
            <a:solidFill>
              <a:schemeClr val="bg2"/>
            </a:solidFill>
            <a:miter lim="800000"/>
            <a:headEnd/>
            <a:tailEnd/>
          </a:ln>
          <a:effectLst/>
        </p:spPr>
        <p:txBody>
          <a:bodyPr/>
          <a:lstStyle/>
          <a:p>
            <a:pPr marL="120650" indent="-120650">
              <a:buFont typeface="Arial" pitchFamily="34" charset="0"/>
              <a:buChar char="•"/>
            </a:pPr>
            <a:r>
              <a:rPr lang="en-US" sz="2400" kern="0" dirty="0" smtClean="0">
                <a:solidFill>
                  <a:srgbClr val="000000"/>
                </a:solidFill>
                <a:cs typeface="+mn-cs"/>
              </a:rPr>
              <a:t>© Directive 2001/29 - Beyond Spanish Hotels (C-306/05)</a:t>
            </a:r>
          </a:p>
          <a:p>
            <a:pPr marL="120650" indent="-120650">
              <a:buFont typeface="Arial" pitchFamily="34" charset="0"/>
              <a:buChar char="•"/>
            </a:pPr>
            <a:r>
              <a:rPr lang="en-US" sz="2400" kern="0" dirty="0" smtClean="0">
                <a:solidFill>
                  <a:srgbClr val="000000"/>
                </a:solidFill>
                <a:cs typeface="+mn-cs"/>
              </a:rPr>
              <a:t> TV sets in hotel rooms connected to central antenna</a:t>
            </a:r>
            <a:endParaRPr lang="en-US" sz="2400" kern="0" dirty="0">
              <a:solidFill>
                <a:srgbClr val="000000"/>
              </a:solidFill>
              <a:cs typeface="+mn-cs"/>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500063" y="142875"/>
            <a:ext cx="7624762" cy="508000"/>
          </a:xfrm>
          <a:prstGeom prst="rect">
            <a:avLst/>
          </a:prstGeom>
          <a:noFill/>
          <a:ln w="9525">
            <a:noFill/>
            <a:miter lim="800000"/>
            <a:headEnd/>
            <a:tailEnd/>
          </a:ln>
        </p:spPr>
        <p:txBody>
          <a:bodyPr anchor="ctr"/>
          <a:lstStyle/>
          <a:p>
            <a:endParaRPr lang="en-US" sz="4400" b="1">
              <a:solidFill>
                <a:srgbClr val="000000"/>
              </a:solidFill>
            </a:endParaRPr>
          </a:p>
        </p:txBody>
      </p:sp>
      <p:pic>
        <p:nvPicPr>
          <p:cNvPr id="9220" name="Picture 2"/>
          <p:cNvPicPr>
            <a:picLocks noGrp="1" noChangeAspect="1" noChangeArrowheads="1"/>
          </p:cNvPicPr>
          <p:nvPr>
            <p:ph idx="1"/>
          </p:nvPr>
        </p:nvPicPr>
        <p:blipFill>
          <a:blip r:embed="rId3" cstate="print"/>
          <a:srcRect/>
          <a:stretch>
            <a:fillRect/>
          </a:stretch>
        </p:blipFill>
        <p:spPr>
          <a:xfrm>
            <a:off x="1143000" y="428625"/>
            <a:ext cx="7000875" cy="5786438"/>
          </a:xfr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Content Placeholder 3"/>
          <p:cNvSpPr>
            <a:spLocks noGrp="1"/>
          </p:cNvSpPr>
          <p:nvPr>
            <p:ph idx="1"/>
          </p:nvPr>
        </p:nvSpPr>
        <p:spPr>
          <a:xfrm>
            <a:off x="142876" y="33340"/>
            <a:ext cx="9001124" cy="609578"/>
          </a:xfrm>
          <a:solidFill>
            <a:srgbClr val="000000"/>
          </a:solidFill>
          <a:ln>
            <a:solidFill>
              <a:schemeClr val="accent1"/>
            </a:solidFill>
          </a:ln>
        </p:spPr>
        <p:txBody>
          <a:bodyPr/>
          <a:lstStyle/>
          <a:p>
            <a:pPr>
              <a:spcBef>
                <a:spcPct val="0"/>
              </a:spcBef>
              <a:buNone/>
            </a:pPr>
            <a:r>
              <a:rPr lang="en-US" sz="3200" b="1" dirty="0" smtClean="0">
                <a:solidFill>
                  <a:srgbClr val="FFFF00"/>
                </a:solidFill>
              </a:rPr>
              <a:t> 		     </a:t>
            </a:r>
            <a:r>
              <a:rPr lang="en-US" b="1" dirty="0" smtClean="0">
                <a:solidFill>
                  <a:srgbClr val="FFFF00"/>
                </a:solidFill>
              </a:rPr>
              <a:t>ECJ C-236/08 – 23 Mar 2010</a:t>
            </a:r>
          </a:p>
        </p:txBody>
      </p:sp>
      <p:sp>
        <p:nvSpPr>
          <p:cNvPr id="8196" name="Rectangle 5"/>
          <p:cNvSpPr>
            <a:spLocks noChangeArrowheads="1"/>
          </p:cNvSpPr>
          <p:nvPr/>
        </p:nvSpPr>
        <p:spPr bwMode="auto">
          <a:xfrm>
            <a:off x="500063" y="-391058"/>
            <a:ext cx="7624762" cy="541867"/>
          </a:xfrm>
          <a:prstGeom prst="rect">
            <a:avLst/>
          </a:prstGeom>
          <a:noFill/>
          <a:ln w="9525">
            <a:noFill/>
            <a:miter lim="800000"/>
            <a:headEnd/>
            <a:tailEnd/>
          </a:ln>
        </p:spPr>
        <p:txBody>
          <a:bodyPr anchor="ctr"/>
          <a:lstStyle/>
          <a:p>
            <a:endParaRPr lang="en-US" sz="4400" b="1">
              <a:solidFill>
                <a:srgbClr val="000000"/>
              </a:solidFill>
            </a:endParaRPr>
          </a:p>
        </p:txBody>
      </p:sp>
      <p:pic>
        <p:nvPicPr>
          <p:cNvPr id="8197" name="Picture 2"/>
          <p:cNvPicPr>
            <a:picLocks noChangeAspect="1" noChangeArrowheads="1"/>
          </p:cNvPicPr>
          <p:nvPr/>
        </p:nvPicPr>
        <p:blipFill>
          <a:blip r:embed="rId3" cstate="print"/>
          <a:srcRect/>
          <a:stretch>
            <a:fillRect/>
          </a:stretch>
        </p:blipFill>
        <p:spPr bwMode="auto">
          <a:xfrm>
            <a:off x="190479" y="71414"/>
            <a:ext cx="1381125" cy="541842"/>
          </a:xfrm>
          <a:prstGeom prst="rect">
            <a:avLst/>
          </a:prstGeom>
          <a:noFill/>
          <a:ln w="9525">
            <a:noFill/>
            <a:miter lim="800000"/>
            <a:headEnd/>
            <a:tailEnd/>
          </a:ln>
        </p:spPr>
      </p:pic>
      <p:sp>
        <p:nvSpPr>
          <p:cNvPr id="6" name="Content Placeholder 3"/>
          <p:cNvSpPr txBox="1">
            <a:spLocks/>
          </p:cNvSpPr>
          <p:nvPr/>
        </p:nvSpPr>
        <p:spPr bwMode="auto">
          <a:xfrm>
            <a:off x="71406" y="804871"/>
            <a:ext cx="5857916" cy="6553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kumimoji="0" lang="en-US" sz="23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24582" name="Text Box 6"/>
          <p:cNvSpPr txBox="1">
            <a:spLocks noChangeArrowheads="1"/>
          </p:cNvSpPr>
          <p:nvPr/>
        </p:nvSpPr>
        <p:spPr bwMode="auto">
          <a:xfrm>
            <a:off x="214282" y="714356"/>
            <a:ext cx="8715436" cy="59293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sng" strike="noStrike" cap="none" normalizeH="0" baseline="0" dirty="0" smtClean="0">
                <a:ln>
                  <a:noFill/>
                </a:ln>
                <a:solidFill>
                  <a:srgbClr val="000000"/>
                </a:solidFill>
                <a:effectLst/>
                <a:latin typeface="+mn-lt"/>
              </a:rPr>
              <a:t>TMs/Keyword ads/displays and links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mn-lt"/>
              </a:rPr>
              <a:t>ECJ </a:t>
            </a:r>
            <a:r>
              <a:rPr lang="en-US" sz="2600" dirty="0" smtClean="0">
                <a:solidFill>
                  <a:srgbClr val="000000"/>
                </a:solidFill>
                <a:latin typeface="+mn-lt"/>
              </a:rPr>
              <a:t>punted </a:t>
            </a:r>
            <a:r>
              <a:rPr kumimoji="0" lang="en-US" sz="2600" b="0" i="0" u="none" strike="noStrike" cap="none" normalizeH="0" baseline="0" dirty="0" smtClean="0">
                <a:ln>
                  <a:noFill/>
                </a:ln>
                <a:solidFill>
                  <a:srgbClr val="000000"/>
                </a:solidFill>
                <a:effectLst/>
                <a:latin typeface="+mn-lt"/>
              </a:rPr>
              <a:t>issue of whether the Art 14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mn-lt"/>
              </a:rPr>
              <a:t>liability privilege applies back to </a:t>
            </a:r>
            <a:r>
              <a:rPr lang="en-US" sz="2600" dirty="0" err="1" smtClean="0">
                <a:solidFill>
                  <a:srgbClr val="000000"/>
                </a:solidFill>
                <a:latin typeface="+mn-lt"/>
              </a:rPr>
              <a:t>n</a:t>
            </a:r>
            <a:r>
              <a:rPr kumimoji="0" lang="en-US" sz="2600" b="0" i="0" u="none" strike="noStrike" cap="none" normalizeH="0" baseline="0" dirty="0" err="1" smtClean="0">
                <a:ln>
                  <a:noFill/>
                </a:ln>
                <a:solidFill>
                  <a:srgbClr val="000000"/>
                </a:solidFill>
                <a:effectLst/>
                <a:latin typeface="+mn-lt"/>
              </a:rPr>
              <a:t>at’l</a:t>
            </a:r>
            <a:r>
              <a:rPr kumimoji="0" lang="en-US" sz="2600" b="0" i="0" u="none" strike="noStrike" cap="none" normalizeH="0" baseline="0" dirty="0" smtClean="0">
                <a:ln>
                  <a:noFill/>
                </a:ln>
                <a:solidFill>
                  <a:srgbClr val="000000"/>
                </a:solidFill>
                <a:effectLst/>
                <a:latin typeface="+mn-lt"/>
              </a:rPr>
              <a:t> courts</a:t>
            </a:r>
          </a:p>
          <a:p>
            <a:pPr marL="350838" marR="0" lvl="1" indent="-182563" algn="l" defTabSz="914400" rtl="0" eaLnBrk="1" fontAlgn="base" latinLnBrk="0" hangingPunct="1">
              <a:lnSpc>
                <a:spcPct val="100000"/>
              </a:lnSpc>
              <a:spcBef>
                <a:spcPct val="0"/>
              </a:spcBef>
              <a:spcAft>
                <a:spcPct val="0"/>
              </a:spcAft>
              <a:buClrTx/>
              <a:buSzTx/>
              <a:buFont typeface="Arial" pitchFamily="34" charset="0"/>
              <a:buChar char="•"/>
              <a:tabLst/>
            </a:pPr>
            <a:r>
              <a:rPr lang="en-US" sz="2600" dirty="0" smtClean="0">
                <a:solidFill>
                  <a:srgbClr val="000000"/>
                </a:solidFill>
                <a:latin typeface="+mn-lt"/>
              </a:rPr>
              <a:t>W</a:t>
            </a:r>
            <a:r>
              <a:rPr kumimoji="0" lang="en-US" sz="2600" b="0" i="0" u="none" strike="noStrike" cap="none" normalizeH="0" baseline="0" dirty="0" smtClean="0">
                <a:ln>
                  <a:noFill/>
                </a:ln>
                <a:solidFill>
                  <a:srgbClr val="000000"/>
                </a:solidFill>
                <a:effectLst/>
                <a:latin typeface="+mn-lt"/>
              </a:rPr>
              <a:t>hether Google is “neutral, in the sense that its conduct is merely technical, automatic and passive, pointing to a lack of knowledge or control of the data which it stores.” </a:t>
            </a:r>
          </a:p>
          <a:p>
            <a:pPr marL="350838" lvl="1" indent="-182563">
              <a:buFont typeface="Arial" pitchFamily="34" charset="0"/>
              <a:buChar char="•"/>
            </a:pPr>
            <a:r>
              <a:rPr kumimoji="0" lang="en-US" sz="2600" b="0" i="0" u="none" strike="noStrike" cap="none" normalizeH="0" baseline="0" dirty="0" smtClean="0">
                <a:ln>
                  <a:noFill/>
                </a:ln>
                <a:solidFill>
                  <a:srgbClr val="000000"/>
                </a:solidFill>
                <a:effectLst/>
                <a:latin typeface="+mn-lt"/>
              </a:rPr>
              <a:t>Remuneration by itself not enough</a:t>
            </a:r>
          </a:p>
          <a:p>
            <a:pPr marL="350838" lvl="1" indent="-182563">
              <a:buFont typeface="Arial" pitchFamily="34" charset="0"/>
              <a:buChar char="•"/>
            </a:pPr>
            <a:r>
              <a:rPr kumimoji="0" lang="en-US" sz="2600" b="0" i="0" u="none" strike="noStrike" cap="none" normalizeH="0" baseline="0" dirty="0" smtClean="0">
                <a:ln>
                  <a:noFill/>
                </a:ln>
                <a:solidFill>
                  <a:srgbClr val="000000"/>
                </a:solidFill>
                <a:effectLst/>
                <a:latin typeface="+mn-lt"/>
              </a:rPr>
              <a:t>Fact that there is “concordance between the keyword selected and the search term entered by an internet user is not sufficient of itself”, but</a:t>
            </a:r>
          </a:p>
          <a:p>
            <a:pPr marL="350838" lvl="1" indent="-182563">
              <a:buFont typeface="Arial" pitchFamily="34" charset="0"/>
              <a:buChar char="•"/>
            </a:pPr>
            <a:r>
              <a:rPr kumimoji="0" lang="en-US" sz="2600" b="0" i="0" u="none" strike="noStrike" cap="none" normalizeH="0" baseline="0" dirty="0" smtClean="0">
                <a:ln>
                  <a:noFill/>
                </a:ln>
                <a:solidFill>
                  <a:srgbClr val="000000"/>
                </a:solidFill>
                <a:effectLst/>
                <a:latin typeface="+mn-lt"/>
              </a:rPr>
              <a:t>“the role played by Google in the drafting of the commercial message which accompanies the advertising link or in the establishment or selection of keywords is relevant.”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600" b="0" i="0" u="none" strike="noStrike" cap="none" normalizeH="0" baseline="0" dirty="0" smtClean="0">
              <a:ln>
                <a:noFill/>
              </a:ln>
              <a:solidFill>
                <a:srgbClr val="000000"/>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0000"/>
              </a:solidFill>
              <a:effectLst/>
              <a:latin typeface="+mn-lt"/>
            </a:endParaRPr>
          </a:p>
        </p:txBody>
      </p:sp>
      <p:pic>
        <p:nvPicPr>
          <p:cNvPr id="8198" name="Picture 5"/>
          <p:cNvPicPr>
            <a:picLocks noChangeAspect="1" noChangeArrowheads="1"/>
          </p:cNvPicPr>
          <p:nvPr/>
        </p:nvPicPr>
        <p:blipFill>
          <a:blip r:embed="rId4" cstate="print"/>
          <a:srcRect/>
          <a:stretch>
            <a:fillRect/>
          </a:stretch>
        </p:blipFill>
        <p:spPr bwMode="auto">
          <a:xfrm>
            <a:off x="6500858" y="0"/>
            <a:ext cx="2643174" cy="18502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71042" name="Picture 2" descr="brussels sprouts"/>
          <p:cNvPicPr>
            <a:picLocks noChangeAspect="1" noChangeArrowheads="1"/>
          </p:cNvPicPr>
          <p:nvPr/>
        </p:nvPicPr>
        <p:blipFill>
          <a:blip r:embed="rId3" cstate="print"/>
          <a:srcRect/>
          <a:stretch>
            <a:fillRect/>
          </a:stretch>
        </p:blipFill>
        <p:spPr bwMode="auto">
          <a:xfrm>
            <a:off x="481264" y="304800"/>
            <a:ext cx="8427119" cy="5486400"/>
          </a:xfrm>
          <a:prstGeom prst="rect">
            <a:avLst/>
          </a:prstGeom>
          <a:noFill/>
        </p:spPr>
      </p:pic>
      <p:pic>
        <p:nvPicPr>
          <p:cNvPr id="471043" name="Picture 3" descr="fries"/>
          <p:cNvPicPr>
            <a:picLocks noChangeAspect="1" noChangeArrowheads="1"/>
          </p:cNvPicPr>
          <p:nvPr/>
        </p:nvPicPr>
        <p:blipFill>
          <a:blip r:embed="rId4" cstate="print"/>
          <a:srcRect/>
          <a:stretch>
            <a:fillRect/>
          </a:stretch>
        </p:blipFill>
        <p:spPr bwMode="auto">
          <a:xfrm>
            <a:off x="2085474" y="1371600"/>
            <a:ext cx="5213684" cy="3886200"/>
          </a:xfrm>
          <a:prstGeom prst="rect">
            <a:avLst/>
          </a:prstGeom>
          <a:noFill/>
          <a:ln w="9525">
            <a:noFill/>
            <a:miter lim="800000"/>
            <a:headEnd/>
            <a:tailEnd/>
          </a:ln>
        </p:spPr>
      </p:pic>
      <p:pic>
        <p:nvPicPr>
          <p:cNvPr id="471044" name="Picture 4" descr="man who can piss 2"/>
          <p:cNvPicPr>
            <a:picLocks noChangeAspect="1" noChangeArrowheads="1"/>
          </p:cNvPicPr>
          <p:nvPr/>
        </p:nvPicPr>
        <p:blipFill>
          <a:blip r:embed="rId5" cstate="print"/>
          <a:srcRect/>
          <a:stretch>
            <a:fillRect/>
          </a:stretch>
        </p:blipFill>
        <p:spPr bwMode="auto">
          <a:xfrm>
            <a:off x="3930316" y="2590801"/>
            <a:ext cx="1283368" cy="1323975"/>
          </a:xfrm>
          <a:prstGeom prst="rect">
            <a:avLst/>
          </a:prstGeom>
          <a:noFill/>
          <a:ln w="9525">
            <a:noFill/>
            <a:miter lim="800000"/>
            <a:headEnd/>
            <a:tailEnd/>
          </a:ln>
        </p:spPr>
      </p:pic>
      <p:sp>
        <p:nvSpPr>
          <p:cNvPr id="471045" name="Rectangle 5"/>
          <p:cNvSpPr>
            <a:spLocks noChangeArrowheads="1"/>
          </p:cNvSpPr>
          <p:nvPr/>
        </p:nvSpPr>
        <p:spPr bwMode="auto">
          <a:xfrm>
            <a:off x="320842" y="214290"/>
            <a:ext cx="8582526" cy="547710"/>
          </a:xfrm>
          <a:prstGeom prst="rect">
            <a:avLst/>
          </a:prstGeom>
          <a:solidFill>
            <a:srgbClr val="000000"/>
          </a:solidFill>
          <a:ln w="15875">
            <a:solidFill>
              <a:schemeClr val="hlink"/>
            </a:solidFill>
            <a:miter lim="800000"/>
            <a:headEnd/>
            <a:tailEnd/>
          </a:ln>
          <a:effectLst/>
        </p:spPr>
        <p:txBody>
          <a:bodyPr anchor="b"/>
          <a:lstStyle/>
          <a:p>
            <a:pPr algn="ctr"/>
            <a:r>
              <a:rPr lang="fr-BE" sz="3600" b="1" dirty="0" err="1">
                <a:solidFill>
                  <a:srgbClr val="FFFF00"/>
                </a:solidFill>
                <a:effectLst/>
                <a:latin typeface="Arial" charset="0"/>
              </a:rPr>
              <a:t>Sabam</a:t>
            </a:r>
            <a:r>
              <a:rPr lang="fr-BE" sz="3600" b="1" dirty="0">
                <a:solidFill>
                  <a:srgbClr val="FFFF00"/>
                </a:solidFill>
                <a:effectLst/>
                <a:latin typeface="Arial" charset="0"/>
              </a:rPr>
              <a:t> v. </a:t>
            </a:r>
            <a:r>
              <a:rPr lang="fr-BE" sz="3600" b="1" dirty="0" err="1">
                <a:solidFill>
                  <a:srgbClr val="FFFF00"/>
                </a:solidFill>
                <a:effectLst/>
                <a:latin typeface="Arial" charset="0"/>
              </a:rPr>
              <a:t>Scarlet</a:t>
            </a:r>
            <a:endParaRPr lang="en-US" sz="3600" b="1" dirty="0">
              <a:solidFill>
                <a:srgbClr val="FFFF00"/>
              </a:solidFill>
              <a:effectLst/>
              <a:latin typeface="Arial" charset="0"/>
            </a:endParaRPr>
          </a:p>
        </p:txBody>
      </p:sp>
      <p:sp>
        <p:nvSpPr>
          <p:cNvPr id="471046" name="Rectangle 6"/>
          <p:cNvSpPr>
            <a:spLocks noChangeArrowheads="1"/>
          </p:cNvSpPr>
          <p:nvPr/>
        </p:nvSpPr>
        <p:spPr bwMode="auto">
          <a:xfrm>
            <a:off x="320842" y="5943600"/>
            <a:ext cx="8582526" cy="685800"/>
          </a:xfrm>
          <a:prstGeom prst="rect">
            <a:avLst/>
          </a:prstGeom>
          <a:solidFill>
            <a:srgbClr val="000000"/>
          </a:solidFill>
          <a:ln w="15875">
            <a:solidFill>
              <a:schemeClr val="hlink"/>
            </a:solidFill>
            <a:miter lim="800000"/>
            <a:headEnd/>
            <a:tailEnd/>
          </a:ln>
          <a:effectLst/>
        </p:spPr>
        <p:txBody>
          <a:bodyPr anchor="b"/>
          <a:lstStyle/>
          <a:p>
            <a:pPr algn="ctr"/>
            <a:r>
              <a:rPr lang="en-US" sz="3600" b="1" dirty="0" smtClean="0">
                <a:solidFill>
                  <a:srgbClr val="FFFF00"/>
                </a:solidFill>
                <a:effectLst/>
                <a:latin typeface="Arial" charset="0"/>
              </a:rPr>
              <a:t>Article 8.3 before the ECJ</a:t>
            </a:r>
            <a:endParaRPr lang="en-US" sz="3600" b="1" dirty="0">
              <a:solidFill>
                <a:srgbClr val="FFFF00"/>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7104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71043"/>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710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214282" y="71438"/>
            <a:ext cx="8715436" cy="6643710"/>
          </a:xfrm>
          <a:prstGeom prst="rect">
            <a:avLst/>
          </a:prstGeom>
          <a:noFill/>
          <a:ln w="9525">
            <a:solidFill>
              <a:schemeClr val="bg2"/>
            </a:solidFill>
            <a:miter lim="800000"/>
            <a:headEnd/>
            <a:tailEnd/>
          </a:ln>
          <a:effectLst/>
        </p:spPr>
        <p:txBody>
          <a:bodyPr/>
          <a:lstStyle/>
          <a:p>
            <a:pPr marL="228600" indent="-228600">
              <a:buFont typeface="Arial" pitchFamily="34" charset="0"/>
              <a:buChar char="•"/>
            </a:pPr>
            <a:r>
              <a:rPr lang="en-US" sz="2500" dirty="0" smtClean="0">
                <a:solidFill>
                  <a:srgbClr val="000000"/>
                </a:solidFill>
              </a:rPr>
              <a:t>Copyright, E-Commerce, Enforcement, Data Protection, and </a:t>
            </a:r>
            <a:r>
              <a:rPr lang="en-US" sz="2500" dirty="0" err="1" smtClean="0">
                <a:solidFill>
                  <a:srgbClr val="000000"/>
                </a:solidFill>
              </a:rPr>
              <a:t>ePrivacy</a:t>
            </a:r>
            <a:r>
              <a:rPr lang="en-US" sz="2500" dirty="0" smtClean="0">
                <a:solidFill>
                  <a:srgbClr val="000000"/>
                </a:solidFill>
              </a:rPr>
              <a:t> Directive as well as the ECHRFF</a:t>
            </a:r>
          </a:p>
          <a:p>
            <a:pPr marL="228600" indent="-228600">
              <a:buFont typeface="Arial" pitchFamily="34" charset="0"/>
              <a:buChar char="•"/>
            </a:pPr>
            <a:r>
              <a:rPr lang="en-US" sz="2500" dirty="0" smtClean="0">
                <a:solidFill>
                  <a:srgbClr val="000000"/>
                </a:solidFill>
              </a:rPr>
              <a:t>Brussels Ct of Appeal: </a:t>
            </a:r>
            <a:r>
              <a:rPr lang="en-US" sz="2500" u="sng" dirty="0" err="1" smtClean="0">
                <a:solidFill>
                  <a:srgbClr val="000000"/>
                </a:solidFill>
              </a:rPr>
              <a:t>Promusicae</a:t>
            </a:r>
            <a:r>
              <a:rPr lang="en-US" sz="2500" dirty="0" smtClean="0">
                <a:solidFill>
                  <a:srgbClr val="000000"/>
                </a:solidFill>
              </a:rPr>
              <a:t> - insufficient guidance</a:t>
            </a:r>
          </a:p>
          <a:p>
            <a:pPr marL="685800" lvl="1" indent="-228600">
              <a:buFont typeface="Arial" pitchFamily="34" charset="0"/>
              <a:buChar char="•"/>
            </a:pPr>
            <a:r>
              <a:rPr lang="en-US" sz="2500" dirty="0" smtClean="0">
                <a:solidFill>
                  <a:srgbClr val="000000"/>
                </a:solidFill>
              </a:rPr>
              <a:t>(</a:t>
            </a:r>
            <a:r>
              <a:rPr lang="en-US" sz="2500" dirty="0" err="1" smtClean="0">
                <a:solidFill>
                  <a:srgbClr val="000000"/>
                </a:solidFill>
              </a:rPr>
              <a:t>Sabam</a:t>
            </a:r>
            <a:r>
              <a:rPr lang="en-US" sz="2500" dirty="0" smtClean="0">
                <a:solidFill>
                  <a:srgbClr val="000000"/>
                </a:solidFill>
              </a:rPr>
              <a:t> a </a:t>
            </a:r>
            <a:r>
              <a:rPr lang="en-US" sz="2500" i="1" dirty="0" smtClean="0">
                <a:solidFill>
                  <a:srgbClr val="000000"/>
                </a:solidFill>
              </a:rPr>
              <a:t>worse</a:t>
            </a:r>
            <a:r>
              <a:rPr lang="en-US" sz="2500" dirty="0" smtClean="0">
                <a:solidFill>
                  <a:srgbClr val="000000"/>
                </a:solidFill>
              </a:rPr>
              <a:t> case?)</a:t>
            </a:r>
          </a:p>
          <a:p>
            <a:pPr marL="228600" lvl="0" indent="-228600">
              <a:buFont typeface="Arial" pitchFamily="34" charset="0"/>
              <a:buChar char="•"/>
            </a:pPr>
            <a:r>
              <a:rPr lang="en-US" sz="2500" dirty="0" smtClean="0">
                <a:solidFill>
                  <a:srgbClr val="000000"/>
                </a:solidFill>
              </a:rPr>
              <a:t>Impact on other Art 8.3 cases and draft legislation?</a:t>
            </a:r>
          </a:p>
          <a:p>
            <a:pPr marL="228600" lvl="0" indent="-228600">
              <a:buFont typeface="Arial" pitchFamily="34" charset="0"/>
              <a:buChar char="•"/>
            </a:pPr>
            <a:r>
              <a:rPr lang="en-US" sz="2500" dirty="0" smtClean="0">
                <a:solidFill>
                  <a:srgbClr val="000000"/>
                </a:solidFill>
              </a:rPr>
              <a:t>Trick questions (against RHs)? Back to Member States? </a:t>
            </a:r>
          </a:p>
          <a:p>
            <a:pPr lvl="0"/>
            <a:r>
              <a:rPr lang="en-US" sz="2500" dirty="0" smtClean="0">
                <a:solidFill>
                  <a:srgbClr val="000000"/>
                </a:solidFill>
              </a:rPr>
              <a:t>1. Can </a:t>
            </a:r>
            <a:r>
              <a:rPr lang="en-US" sz="2500" dirty="0" err="1" smtClean="0">
                <a:solidFill>
                  <a:srgbClr val="000000"/>
                </a:solidFill>
              </a:rPr>
              <a:t>nat’l</a:t>
            </a:r>
            <a:r>
              <a:rPr lang="en-US" sz="2500" dirty="0" smtClean="0">
                <a:solidFill>
                  <a:srgbClr val="000000"/>
                </a:solidFill>
              </a:rPr>
              <a:t> judges issue injunctions ordering ISPs to filter?</a:t>
            </a:r>
          </a:p>
          <a:p>
            <a:pPr marL="517525" lvl="1" indent="-166688">
              <a:buFont typeface="Arial" pitchFamily="34" charset="0"/>
              <a:buChar char="•"/>
            </a:pPr>
            <a:r>
              <a:rPr lang="en-US" sz="2500" dirty="0" smtClean="0">
                <a:solidFill>
                  <a:srgbClr val="000000"/>
                </a:solidFill>
              </a:rPr>
              <a:t>relationship to Art 15 E-Com Dir – no general monitoring</a:t>
            </a:r>
          </a:p>
          <a:p>
            <a:pPr lvl="0"/>
            <a:r>
              <a:rPr lang="en-US" sz="2500" dirty="0" smtClean="0">
                <a:solidFill>
                  <a:srgbClr val="000000"/>
                </a:solidFill>
              </a:rPr>
              <a:t>2. If yes, do they have to apply principle of proportionality</a:t>
            </a:r>
          </a:p>
          <a:p>
            <a:pPr lvl="1" indent="-106363">
              <a:buFont typeface="Arial" pitchFamily="34" charset="0"/>
              <a:buChar char="•"/>
            </a:pPr>
            <a:r>
              <a:rPr lang="en-GB" sz="2500" u="sng" dirty="0" err="1" smtClean="0">
                <a:solidFill>
                  <a:srgbClr val="000000"/>
                </a:solidFill>
              </a:rPr>
              <a:t>Promusicae</a:t>
            </a:r>
            <a:r>
              <a:rPr lang="en-GB" sz="2500" u="sng" dirty="0" smtClean="0">
                <a:solidFill>
                  <a:srgbClr val="000000"/>
                </a:solidFill>
              </a:rPr>
              <a:t>?</a:t>
            </a:r>
            <a:r>
              <a:rPr lang="en-GB" sz="2500" dirty="0" smtClean="0">
                <a:solidFill>
                  <a:srgbClr val="000000"/>
                </a:solidFill>
              </a:rPr>
              <a:t> -- Principle is well-established</a:t>
            </a:r>
          </a:p>
          <a:p>
            <a:pPr lvl="1" indent="-106363">
              <a:buFont typeface="Arial" pitchFamily="34" charset="0"/>
              <a:buChar char="•"/>
            </a:pPr>
            <a:r>
              <a:rPr lang="en-GB" sz="2500" dirty="0" smtClean="0">
                <a:solidFill>
                  <a:srgbClr val="000000"/>
                </a:solidFill>
              </a:rPr>
              <a:t>National courts have to strike a fair balance between fundamental rights (privacy v. copyright).</a:t>
            </a:r>
            <a:endParaRPr lang="en-US" sz="2500" dirty="0" smtClean="0">
              <a:solidFill>
                <a:srgbClr val="000000"/>
              </a:solidFill>
            </a:endParaRPr>
          </a:p>
          <a:p>
            <a:pPr lvl="1" indent="-106363">
              <a:buFont typeface="Arial" pitchFamily="34" charset="0"/>
              <a:buChar char="•"/>
            </a:pPr>
            <a:r>
              <a:rPr lang="en-GB" sz="2500" dirty="0" smtClean="0">
                <a:solidFill>
                  <a:srgbClr val="000000"/>
                </a:solidFill>
              </a:rPr>
              <a:t>Yes!? </a:t>
            </a:r>
          </a:p>
          <a:p>
            <a:pPr lvl="1" indent="-106363">
              <a:buFont typeface="Arial" pitchFamily="34" charset="0"/>
              <a:buChar char="•"/>
            </a:pPr>
            <a:r>
              <a:rPr lang="en-GB" sz="2500" dirty="0" smtClean="0">
                <a:solidFill>
                  <a:srgbClr val="000000"/>
                </a:solidFill>
              </a:rPr>
              <a:t>Or an invitation to the ECJ to erect more hurdles?</a:t>
            </a:r>
          </a:p>
          <a:p>
            <a:pPr lvl="2" indent="-106363">
              <a:buFont typeface="Arial" pitchFamily="34" charset="0"/>
              <a:buChar char="•"/>
            </a:pPr>
            <a:r>
              <a:rPr lang="en-GB" sz="2500" dirty="0" err="1" smtClean="0">
                <a:solidFill>
                  <a:srgbClr val="000000"/>
                </a:solidFill>
              </a:rPr>
              <a:t>subsidiarity</a:t>
            </a:r>
            <a:r>
              <a:rPr lang="en-GB" sz="2500" dirty="0" smtClean="0">
                <a:solidFill>
                  <a:srgbClr val="000000"/>
                </a:solidFill>
              </a:rPr>
              <a:t> (action 1</a:t>
            </a:r>
            <a:r>
              <a:rPr lang="en-GB" sz="2500" baseline="30000" dirty="0" smtClean="0">
                <a:solidFill>
                  <a:srgbClr val="000000"/>
                </a:solidFill>
              </a:rPr>
              <a:t>st</a:t>
            </a:r>
            <a:r>
              <a:rPr lang="en-GB" sz="2500" dirty="0" smtClean="0">
                <a:solidFill>
                  <a:srgbClr val="000000"/>
                </a:solidFill>
              </a:rPr>
              <a:t> </a:t>
            </a:r>
            <a:r>
              <a:rPr lang="en-GB" sz="2500" dirty="0" err="1" smtClean="0">
                <a:solidFill>
                  <a:srgbClr val="000000"/>
                </a:solidFill>
              </a:rPr>
              <a:t>agst</a:t>
            </a:r>
            <a:r>
              <a:rPr lang="en-GB" sz="2500" dirty="0" smtClean="0">
                <a:solidFill>
                  <a:srgbClr val="000000"/>
                </a:solidFill>
              </a:rPr>
              <a:t> direct infringers), ISP liability, costs for ISPs, effectiveness of technology, others....</a:t>
            </a:r>
            <a:endParaRPr lang="en-US" sz="2500" dirty="0" smtClean="0">
              <a:solidFill>
                <a:srgbClr val="000000"/>
              </a:solidFill>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1091" name="Picture 35" descr="Guillotine"/>
          <p:cNvPicPr>
            <a:picLocks noChangeAspect="1" noChangeArrowheads="1"/>
          </p:cNvPicPr>
          <p:nvPr/>
        </p:nvPicPr>
        <p:blipFill>
          <a:blip r:embed="rId3" cstate="print"/>
          <a:srcRect/>
          <a:stretch>
            <a:fillRect/>
          </a:stretch>
        </p:blipFill>
        <p:spPr bwMode="auto">
          <a:xfrm>
            <a:off x="3643514" y="1471914"/>
            <a:ext cx="2810711" cy="4103401"/>
          </a:xfrm>
          <a:prstGeom prst="rect">
            <a:avLst/>
          </a:prstGeom>
          <a:noFill/>
        </p:spPr>
      </p:pic>
      <p:pic>
        <p:nvPicPr>
          <p:cNvPr id="301093" name="Picture 37" descr="Blade"/>
          <p:cNvPicPr>
            <a:picLocks noChangeAspect="1" noChangeArrowheads="1"/>
          </p:cNvPicPr>
          <p:nvPr/>
        </p:nvPicPr>
        <p:blipFill>
          <a:blip r:embed="rId4" cstate="print"/>
          <a:srcRect/>
          <a:stretch>
            <a:fillRect/>
          </a:stretch>
        </p:blipFill>
        <p:spPr bwMode="auto">
          <a:xfrm rot="-159226">
            <a:off x="2788784" y="862024"/>
            <a:ext cx="3368842" cy="3281960"/>
          </a:xfrm>
          <a:prstGeom prst="rect">
            <a:avLst/>
          </a:prstGeom>
          <a:noFill/>
        </p:spPr>
      </p:pic>
      <p:pic>
        <p:nvPicPr>
          <p:cNvPr id="301092" name="Picture 36" descr="Guillotine Frame"/>
          <p:cNvPicPr>
            <a:picLocks noChangeAspect="1" noChangeArrowheads="1"/>
          </p:cNvPicPr>
          <p:nvPr/>
        </p:nvPicPr>
        <p:blipFill>
          <a:blip r:embed="rId5" cstate="print"/>
          <a:srcRect/>
          <a:stretch>
            <a:fillRect/>
          </a:stretch>
        </p:blipFill>
        <p:spPr bwMode="auto">
          <a:xfrm>
            <a:off x="3571868" y="1468739"/>
            <a:ext cx="2882357" cy="4103401"/>
          </a:xfrm>
          <a:prstGeom prst="rect">
            <a:avLst/>
          </a:prstGeom>
          <a:noFill/>
        </p:spPr>
      </p:pic>
      <p:sp>
        <p:nvSpPr>
          <p:cNvPr id="301087" name="Rectangle 31"/>
          <p:cNvSpPr>
            <a:spLocks noChangeArrowheads="1"/>
          </p:cNvSpPr>
          <p:nvPr/>
        </p:nvSpPr>
        <p:spPr bwMode="auto">
          <a:xfrm>
            <a:off x="4362312" y="4241076"/>
            <a:ext cx="638316" cy="830997"/>
          </a:xfrm>
          <a:prstGeom prst="rect">
            <a:avLst/>
          </a:prstGeom>
          <a:noFill/>
          <a:ln w="12700" cap="sq">
            <a:noFill/>
            <a:miter lim="800000"/>
            <a:headEnd type="none" w="sm" len="sm"/>
            <a:tailEnd type="none" w="sm" len="sm"/>
          </a:ln>
          <a:effectLst/>
        </p:spPr>
        <p:txBody>
          <a:bodyPr wrap="square" anchor="ctr">
            <a:spAutoFit/>
          </a:bodyPr>
          <a:lstStyle/>
          <a:p>
            <a:r>
              <a:rPr lang="en-GB" sz="4800" b="1" dirty="0">
                <a:solidFill>
                  <a:schemeClr val="bg2"/>
                </a:solidFill>
                <a:latin typeface="Arial" pitchFamily="34" charset="0"/>
                <a:cs typeface="Arial" pitchFamily="34" charset="0"/>
              </a:rPr>
              <a:t>©</a:t>
            </a:r>
          </a:p>
        </p:txBody>
      </p:sp>
      <p:pic>
        <p:nvPicPr>
          <p:cNvPr id="301088" name="Picture 32" descr="privacy sign"/>
          <p:cNvPicPr>
            <a:picLocks noChangeAspect="1" noChangeArrowheads="1"/>
          </p:cNvPicPr>
          <p:nvPr/>
        </p:nvPicPr>
        <p:blipFill>
          <a:blip r:embed="rId6" cstate="print"/>
          <a:srcRect l="18182" t="13675" r="18182" b="4274"/>
          <a:stretch>
            <a:fillRect/>
          </a:stretch>
        </p:blipFill>
        <p:spPr bwMode="auto">
          <a:xfrm rot="-962182">
            <a:off x="4220820" y="1466978"/>
            <a:ext cx="561474" cy="547627"/>
          </a:xfrm>
          <a:prstGeom prst="rect">
            <a:avLst/>
          </a:prstGeom>
          <a:noFill/>
        </p:spPr>
      </p:pic>
      <p:sp>
        <p:nvSpPr>
          <p:cNvPr id="10" name="Rectangle 9"/>
          <p:cNvSpPr/>
          <p:nvPr/>
        </p:nvSpPr>
        <p:spPr>
          <a:xfrm>
            <a:off x="500034" y="76200"/>
            <a:ext cx="8286808" cy="7620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smtClean="0">
                <a:solidFill>
                  <a:schemeClr val="bg2"/>
                </a:solidFill>
                <a:latin typeface="Arial" pitchFamily="34" charset="0"/>
                <a:cs typeface="Arial" pitchFamily="34" charset="0"/>
              </a:rPr>
              <a:t>Meanwhile at WIPO…</a:t>
            </a:r>
            <a:endParaRPr lang="en-US" sz="3800" dirty="0">
              <a:solidFill>
                <a:schemeClr val="bg2"/>
              </a:solidFill>
              <a:latin typeface="Arial" pitchFamily="34" charset="0"/>
              <a:cs typeface="Arial" pitchFamily="34" charset="0"/>
            </a:endParaRPr>
          </a:p>
        </p:txBody>
      </p:sp>
      <p:sp>
        <p:nvSpPr>
          <p:cNvPr id="8" name="Rectangle 7"/>
          <p:cNvSpPr/>
          <p:nvPr/>
        </p:nvSpPr>
        <p:spPr>
          <a:xfrm>
            <a:off x="381000" y="1371600"/>
            <a:ext cx="3048000" cy="48006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3000" dirty="0" smtClean="0">
                <a:solidFill>
                  <a:schemeClr val="bg2"/>
                </a:solidFill>
                <a:latin typeface="Arial" pitchFamily="34" charset="0"/>
                <a:cs typeface="Arial" pitchFamily="34" charset="0"/>
              </a:rPr>
              <a:t> CDIP</a:t>
            </a:r>
          </a:p>
          <a:p>
            <a:pPr lvl="1">
              <a:buFont typeface="Arial" pitchFamily="34" charset="0"/>
              <a:buChar char="•"/>
            </a:pPr>
            <a:r>
              <a:rPr lang="en-US" sz="2800" dirty="0" smtClean="0">
                <a:solidFill>
                  <a:schemeClr val="bg2"/>
                </a:solidFill>
                <a:latin typeface="Arial" pitchFamily="34" charset="0"/>
                <a:cs typeface="Arial" pitchFamily="34" charset="0"/>
              </a:rPr>
              <a:t>Dev. Agenda</a:t>
            </a:r>
            <a:endParaRPr lang="en-US" sz="2800" dirty="0" smtClean="0">
              <a:solidFill>
                <a:schemeClr val="bg2"/>
              </a:solidFill>
              <a:latin typeface="Arial" pitchFamily="34" charset="0"/>
              <a:cs typeface="Arial" pitchFamily="34" charset="0"/>
            </a:endParaRPr>
          </a:p>
          <a:p>
            <a:pPr>
              <a:buFont typeface="Arial" pitchFamily="34" charset="0"/>
              <a:buChar char="•"/>
            </a:pPr>
            <a:r>
              <a:rPr lang="en-US" sz="3000" dirty="0" smtClean="0">
                <a:solidFill>
                  <a:schemeClr val="bg2"/>
                </a:solidFill>
                <a:latin typeface="Arial" pitchFamily="34" charset="0"/>
                <a:cs typeface="Arial" pitchFamily="34" charset="0"/>
              </a:rPr>
              <a:t>SCCR</a:t>
            </a:r>
          </a:p>
          <a:p>
            <a:pPr lvl="1">
              <a:buFont typeface="Arial" pitchFamily="34" charset="0"/>
              <a:buChar char="•"/>
            </a:pPr>
            <a:r>
              <a:rPr lang="en-US" sz="2800" dirty="0" smtClean="0">
                <a:solidFill>
                  <a:schemeClr val="bg2"/>
                </a:solidFill>
                <a:latin typeface="Arial" pitchFamily="34" charset="0"/>
                <a:cs typeface="Arial" pitchFamily="34" charset="0"/>
              </a:rPr>
              <a:t>VIP</a:t>
            </a:r>
          </a:p>
          <a:p>
            <a:pPr lvl="1">
              <a:buFont typeface="Arial" pitchFamily="34" charset="0"/>
              <a:buChar char="•"/>
            </a:pPr>
            <a:r>
              <a:rPr lang="en-US" sz="2800" dirty="0" smtClean="0">
                <a:solidFill>
                  <a:schemeClr val="bg2"/>
                </a:solidFill>
                <a:latin typeface="Arial" pitchFamily="34" charset="0"/>
                <a:cs typeface="Arial" pitchFamily="34" charset="0"/>
              </a:rPr>
              <a:t>E&amp;L</a:t>
            </a:r>
          </a:p>
          <a:p>
            <a:pPr lvl="1">
              <a:buFont typeface="Arial" pitchFamily="34" charset="0"/>
              <a:buChar char="•"/>
            </a:pPr>
            <a:r>
              <a:rPr lang="en-US" sz="2800" dirty="0" smtClean="0">
                <a:solidFill>
                  <a:schemeClr val="bg2"/>
                </a:solidFill>
                <a:latin typeface="Arial" pitchFamily="34" charset="0"/>
                <a:cs typeface="Arial" pitchFamily="34" charset="0"/>
              </a:rPr>
              <a:t>AVP</a:t>
            </a:r>
            <a:endParaRPr lang="en-US" sz="2800" dirty="0" smtClean="0">
              <a:solidFill>
                <a:schemeClr val="bg2"/>
              </a:solidFill>
              <a:latin typeface="Arial" pitchFamily="34" charset="0"/>
              <a:cs typeface="Arial" pitchFamily="34" charset="0"/>
            </a:endParaRPr>
          </a:p>
          <a:p>
            <a:pPr lvl="1">
              <a:buFont typeface="Arial" pitchFamily="34" charset="0"/>
              <a:buChar char="•"/>
            </a:pPr>
            <a:r>
              <a:rPr lang="en-US" sz="2800" dirty="0" err="1" smtClean="0">
                <a:solidFill>
                  <a:schemeClr val="bg2"/>
                </a:solidFill>
                <a:latin typeface="Arial" pitchFamily="34" charset="0"/>
                <a:cs typeface="Arial" pitchFamily="34" charset="0"/>
              </a:rPr>
              <a:t>B’casters</a:t>
            </a:r>
            <a:endParaRPr lang="en-US" sz="2800" dirty="0" smtClean="0">
              <a:solidFill>
                <a:schemeClr val="bg2"/>
              </a:solidFill>
              <a:latin typeface="Arial" pitchFamily="34" charset="0"/>
              <a:cs typeface="Arial" pitchFamily="34" charset="0"/>
            </a:endParaRPr>
          </a:p>
          <a:p>
            <a:pPr lvl="1">
              <a:buFont typeface="Arial" pitchFamily="34" charset="0"/>
              <a:buChar char="•"/>
            </a:pPr>
            <a:r>
              <a:rPr lang="en-US" sz="2800" dirty="0" smtClean="0">
                <a:solidFill>
                  <a:schemeClr val="bg2"/>
                </a:solidFill>
                <a:latin typeface="Arial" pitchFamily="34" charset="0"/>
                <a:cs typeface="Arial" pitchFamily="34" charset="0"/>
              </a:rPr>
              <a:t>TK/Folklore</a:t>
            </a:r>
            <a:endParaRPr lang="en-US" sz="2800" dirty="0" smtClean="0">
              <a:solidFill>
                <a:schemeClr val="bg2"/>
              </a:solidFill>
              <a:latin typeface="Arial" pitchFamily="34" charset="0"/>
              <a:cs typeface="Arial"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909 -3.06358E-6 L 0.02656 0.35538 " pathEditMode="relative" rAng="0" ptsTypes="AA">
                                      <p:cBhvr>
                                        <p:cTn id="6" dur="2000" fill="hold"/>
                                        <p:tgtEl>
                                          <p:spTgt spid="301093"/>
                                        </p:tgtEl>
                                        <p:attrNameLst>
                                          <p:attrName>ppt_x</p:attrName>
                                          <p:attrName>ppt_y</p:attrName>
                                        </p:attrNameLst>
                                      </p:cBhvr>
                                      <p:rCtr x="4" y="178"/>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0313 -0.00416 C -0.03854 -0.02451 -0.07431 -0.04463 -0.09531 -0.03353 C -0.11632 -0.02243 -0.11302 0.04948 -0.12847 0.06242 C -0.1441 0.07537 -0.17188 0.043 -0.18941 0.04462 C -0.20625 0.04624 -0.20868 0.06404 -0.23125 0.07214 C -0.25365 0.08023 -0.2934 0.08208 -0.32361 0.09318 C -0.35399 0.10451 -0.39861 0.13133 -0.41354 0.13896 " pathEditMode="relative" rAng="0" ptsTypes="aaaaaaA">
                                      <p:cBhvr>
                                        <p:cTn id="9" dur="2000" fill="hold"/>
                                        <p:tgtEl>
                                          <p:spTgt spid="301087"/>
                                        </p:tgtEl>
                                        <p:attrNameLst>
                                          <p:attrName>ppt_x</p:attrName>
                                          <p:attrName>ppt_y</p:attrName>
                                        </p:attrNameLst>
                                      </p:cBhvr>
                                      <p:rCtr x="-205" y="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20842" y="152400"/>
            <a:ext cx="8422105" cy="609600"/>
          </a:xfrm>
          <a:noFill/>
          <a:ln>
            <a:solidFill>
              <a:schemeClr val="tx2"/>
            </a:solidFill>
          </a:ln>
        </p:spPr>
        <p:txBody>
          <a:bodyPr/>
          <a:lstStyle/>
          <a:p>
            <a:r>
              <a:rPr lang="en-US" sz="3000" b="1">
                <a:solidFill>
                  <a:schemeClr val="bg2"/>
                </a:solidFill>
                <a:effectLst/>
                <a:latin typeface="Arial" charset="0"/>
              </a:rPr>
              <a:t>© Sector in the Developing World</a:t>
            </a:r>
          </a:p>
        </p:txBody>
      </p:sp>
      <p:sp>
        <p:nvSpPr>
          <p:cNvPr id="247811" name="Rectangle 3"/>
          <p:cNvSpPr>
            <a:spLocks noGrp="1" noChangeArrowheads="1"/>
          </p:cNvSpPr>
          <p:nvPr>
            <p:ph type="body" sz="half" idx="1"/>
          </p:nvPr>
        </p:nvSpPr>
        <p:spPr>
          <a:xfrm>
            <a:off x="401053" y="990600"/>
            <a:ext cx="8261684" cy="5257800"/>
          </a:xfrm>
        </p:spPr>
        <p:txBody>
          <a:bodyPr/>
          <a:lstStyle/>
          <a:p>
            <a:pPr algn="just">
              <a:lnSpc>
                <a:spcPct val="80000"/>
              </a:lnSpc>
              <a:buClrTx/>
            </a:pPr>
            <a:r>
              <a:rPr lang="en-GB" altLang="zh-CN" sz="2200" dirty="0">
                <a:solidFill>
                  <a:schemeClr val="bg2"/>
                </a:solidFill>
                <a:effectLst/>
                <a:latin typeface="Arial" charset="0"/>
                <a:ea typeface="宋体" charset="-122"/>
              </a:rPr>
              <a:t>Shortage of local investors and chronic undercapitalisation of the production and distribution sectors.</a:t>
            </a:r>
          </a:p>
          <a:p>
            <a:pPr algn="just">
              <a:lnSpc>
                <a:spcPct val="80000"/>
              </a:lnSpc>
              <a:buClrTx/>
            </a:pPr>
            <a:r>
              <a:rPr lang="en-GB" altLang="zh-CN" sz="2200" dirty="0">
                <a:solidFill>
                  <a:schemeClr val="bg2"/>
                </a:solidFill>
                <a:effectLst/>
                <a:latin typeface="Arial" charset="0"/>
                <a:ea typeface="宋体" charset="-122"/>
              </a:rPr>
              <a:t>Inadequate support services, including technical training and facilities, crews for film and music production, etc.</a:t>
            </a:r>
          </a:p>
          <a:p>
            <a:pPr algn="just">
              <a:lnSpc>
                <a:spcPct val="80000"/>
              </a:lnSpc>
              <a:buClrTx/>
            </a:pPr>
            <a:r>
              <a:rPr lang="en-GB" altLang="zh-CN" sz="2200" dirty="0">
                <a:solidFill>
                  <a:schemeClr val="bg2"/>
                </a:solidFill>
                <a:effectLst/>
                <a:latin typeface="Arial" charset="0"/>
                <a:ea typeface="宋体" charset="-122"/>
              </a:rPr>
              <a:t>Weak marketing and distribution infrastructure.</a:t>
            </a:r>
          </a:p>
          <a:p>
            <a:pPr algn="just">
              <a:lnSpc>
                <a:spcPct val="80000"/>
              </a:lnSpc>
              <a:buClrTx/>
            </a:pPr>
            <a:r>
              <a:rPr lang="en-GB" altLang="zh-CN" sz="2200" dirty="0">
                <a:solidFill>
                  <a:schemeClr val="bg2"/>
                </a:solidFill>
                <a:effectLst/>
                <a:latin typeface="Arial" charset="0"/>
                <a:ea typeface="宋体" charset="-122"/>
              </a:rPr>
              <a:t>Endemic illegal copying and illegal distribution of content.</a:t>
            </a:r>
          </a:p>
          <a:p>
            <a:pPr algn="just">
              <a:lnSpc>
                <a:spcPct val="80000"/>
              </a:lnSpc>
              <a:buClrTx/>
            </a:pPr>
            <a:r>
              <a:rPr lang="en-GB" altLang="zh-CN" sz="2200" dirty="0">
                <a:solidFill>
                  <a:schemeClr val="bg2"/>
                </a:solidFill>
                <a:effectLst/>
                <a:latin typeface="Arial" charset="0"/>
                <a:ea typeface="宋体" charset="-122"/>
              </a:rPr>
              <a:t>Deficiencies in existing systems for the collection of royalties for producers, publishers, authors and artists.</a:t>
            </a:r>
          </a:p>
          <a:p>
            <a:pPr algn="just">
              <a:lnSpc>
                <a:spcPct val="80000"/>
              </a:lnSpc>
              <a:buClrTx/>
            </a:pPr>
            <a:r>
              <a:rPr lang="en-GB" altLang="zh-CN" sz="2200" dirty="0">
                <a:solidFill>
                  <a:schemeClr val="bg2"/>
                </a:solidFill>
                <a:effectLst/>
                <a:latin typeface="Arial" charset="0"/>
                <a:ea typeface="宋体" charset="-122"/>
              </a:rPr>
              <a:t>Deficiencies in local IPR enforcement, which are often due to economic reasons or allocation of limited resources.</a:t>
            </a:r>
          </a:p>
          <a:p>
            <a:pPr algn="just">
              <a:lnSpc>
                <a:spcPct val="80000"/>
              </a:lnSpc>
              <a:buClrTx/>
            </a:pPr>
            <a:r>
              <a:rPr lang="en-GB" altLang="zh-CN" sz="2200" dirty="0">
                <a:solidFill>
                  <a:schemeClr val="bg2"/>
                </a:solidFill>
                <a:effectLst/>
                <a:latin typeface="Arial" charset="0"/>
                <a:ea typeface="宋体" charset="-122"/>
              </a:rPr>
              <a:t>Chronic lack of funding creates a vicious circle:  Poorly funded and marketed works earn low returns.  The distribution infrastructure remains inefficient and in many cases insecure, which multiplies opportunities for a black market to develop.  </a:t>
            </a:r>
          </a:p>
          <a:p>
            <a:pPr algn="just">
              <a:lnSpc>
                <a:spcPct val="80000"/>
              </a:lnSpc>
              <a:buClrTx/>
            </a:pPr>
            <a:r>
              <a:rPr lang="en-GB" altLang="zh-CN" sz="2200" dirty="0">
                <a:solidFill>
                  <a:schemeClr val="bg2"/>
                </a:solidFill>
                <a:effectLst/>
                <a:latin typeface="Arial" charset="0"/>
                <a:ea typeface="宋体" charset="-122"/>
              </a:rPr>
              <a:t>All of these factors in turn make lenders and investors more reluctant to provide the funds to support publishing, production and distribution of new creative content.</a:t>
            </a:r>
            <a:r>
              <a:rPr lang="en-GB" altLang="zh-CN" sz="2000" dirty="0">
                <a:solidFill>
                  <a:schemeClr val="bg2"/>
                </a:solidFill>
                <a:effectLst/>
                <a:latin typeface="Arial" charset="0"/>
                <a:ea typeface="宋体" charset="-122"/>
              </a:rPr>
              <a:t> </a:t>
            </a:r>
            <a:endParaRPr lang="en-US" sz="2000" dirty="0">
              <a:solidFill>
                <a:schemeClr val="bg2"/>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1547395" y="381001"/>
            <a:ext cx="7138737" cy="6143625"/>
          </a:xfrm>
        </p:spPr>
        <p:txBody>
          <a:bodyPr/>
          <a:lstStyle/>
          <a:p>
            <a:pPr algn="l"/>
            <a:r>
              <a:rPr lang="en-US" sz="1200" dirty="0" smtClean="0">
                <a:solidFill>
                  <a:srgbClr val="000000"/>
                </a:solidFill>
                <a:latin typeface="Times New Roman" pitchFamily="18" charset="0"/>
              </a:rPr>
              <a:t>	</a:t>
            </a:r>
            <a:r>
              <a:rPr lang="en-US" sz="1200" dirty="0" smtClean="0">
                <a:solidFill>
                  <a:srgbClr val="FFFF00"/>
                </a:solidFill>
                <a:latin typeface="Times New Roman" pitchFamily="18" charset="0"/>
              </a:rPr>
              <a:t>Liam </a:t>
            </a:r>
            <a:r>
              <a:rPr lang="en-US" sz="1200" dirty="0" err="1" smtClean="0">
                <a:solidFill>
                  <a:srgbClr val="FFFF00"/>
                </a:solidFill>
                <a:latin typeface="Times New Roman" pitchFamily="18" charset="0"/>
              </a:rPr>
              <a:t>Neeson</a:t>
            </a:r>
            <a:r>
              <a:rPr lang="en-US" sz="1200" dirty="0" smtClean="0">
                <a:solidFill>
                  <a:srgbClr val="FFFF00"/>
                </a:solidFill>
                <a:latin typeface="Times New Roman" pitchFamily="18" charset="0"/>
              </a:rPr>
              <a:t>	   	.... 	Qui-</a:t>
            </a:r>
            <a:r>
              <a:rPr lang="en-US" sz="1200" dirty="0" err="1" smtClean="0">
                <a:solidFill>
                  <a:srgbClr val="FFFF00"/>
                </a:solidFill>
                <a:latin typeface="Times New Roman" pitchFamily="18" charset="0"/>
              </a:rPr>
              <a:t>Gon</a:t>
            </a:r>
            <a:r>
              <a:rPr lang="en-US" sz="1200" dirty="0" smtClean="0">
                <a:solidFill>
                  <a:srgbClr val="FFFF00"/>
                </a:solidFill>
                <a:latin typeface="Times New Roman" pitchFamily="18" charset="0"/>
              </a:rPr>
              <a:t> Jinn</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Ewan McGregor	.... 	Obi-Wan Kenobi</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Natalie Portman	.... 	Queen </a:t>
            </a:r>
            <a:r>
              <a:rPr lang="en-US" sz="1200" dirty="0" err="1" smtClean="0">
                <a:solidFill>
                  <a:srgbClr val="FFFF00"/>
                </a:solidFill>
                <a:latin typeface="Times New Roman" pitchFamily="18" charset="0"/>
              </a:rPr>
              <a:t>Padmé</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Amidala</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Jake Lloyd 		.... 	Anakin Skywalker</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Pernilla</a:t>
            </a:r>
            <a:r>
              <a:rPr lang="en-US" sz="1200" dirty="0" smtClean="0">
                <a:solidFill>
                  <a:srgbClr val="FFFF00"/>
                </a:solidFill>
                <a:latin typeface="Times New Roman" pitchFamily="18" charset="0"/>
              </a:rPr>
              <a:t> August	.... 	</a:t>
            </a:r>
            <a:r>
              <a:rPr lang="en-US" sz="1200" dirty="0" err="1" smtClean="0">
                <a:solidFill>
                  <a:srgbClr val="FFFF00"/>
                </a:solidFill>
                <a:latin typeface="Times New Roman" pitchFamily="18" charset="0"/>
              </a:rPr>
              <a:t>Shmi</a:t>
            </a:r>
            <a:r>
              <a:rPr lang="en-US" sz="1200" dirty="0" smtClean="0">
                <a:solidFill>
                  <a:srgbClr val="FFFF00"/>
                </a:solidFill>
                <a:latin typeface="Times New Roman" pitchFamily="18" charset="0"/>
              </a:rPr>
              <a:t> Skywalker</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Frank Oz		.... 	Yoda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Ian </a:t>
            </a:r>
            <a:r>
              <a:rPr lang="en-US" sz="1200" dirty="0" err="1" smtClean="0">
                <a:solidFill>
                  <a:srgbClr val="FFFF00"/>
                </a:solidFill>
                <a:latin typeface="Times New Roman" pitchFamily="18" charset="0"/>
              </a:rPr>
              <a:t>McDiarmid</a:t>
            </a:r>
            <a:r>
              <a:rPr lang="en-US" sz="1200" dirty="0" smtClean="0">
                <a:solidFill>
                  <a:srgbClr val="FFFF00"/>
                </a:solidFill>
                <a:latin typeface="Times New Roman" pitchFamily="18" charset="0"/>
              </a:rPr>
              <a:t>	.... 	Senator </a:t>
            </a:r>
            <a:r>
              <a:rPr lang="en-US" sz="1200" dirty="0" err="1" smtClean="0">
                <a:solidFill>
                  <a:srgbClr val="FFFF00"/>
                </a:solidFill>
                <a:latin typeface="Times New Roman" pitchFamily="18" charset="0"/>
              </a:rPr>
              <a:t>Palpatine</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Oliver Ford Davies	.... 	Gov. </a:t>
            </a:r>
            <a:r>
              <a:rPr lang="en-US" sz="1200" dirty="0" err="1" smtClean="0">
                <a:solidFill>
                  <a:srgbClr val="FFFF00"/>
                </a:solidFill>
                <a:latin typeface="Times New Roman" pitchFamily="18" charset="0"/>
              </a:rPr>
              <a:t>Sio</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Bibble</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Ray Park		.... 	Darth Maul</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Hugh </a:t>
            </a:r>
            <a:r>
              <a:rPr lang="en-US" sz="1200" dirty="0" err="1" smtClean="0">
                <a:solidFill>
                  <a:srgbClr val="FFFF00"/>
                </a:solidFill>
                <a:latin typeface="Times New Roman" pitchFamily="18" charset="0"/>
              </a:rPr>
              <a:t>Quarshie</a:t>
            </a:r>
            <a:r>
              <a:rPr lang="en-US" sz="1200" dirty="0" smtClean="0">
                <a:solidFill>
                  <a:srgbClr val="FFFF00"/>
                </a:solidFill>
                <a:latin typeface="Times New Roman" pitchFamily="18" charset="0"/>
              </a:rPr>
              <a:t>	.... 	Capt. </a:t>
            </a:r>
            <a:r>
              <a:rPr lang="en-US" sz="1200" dirty="0" err="1" smtClean="0">
                <a:solidFill>
                  <a:srgbClr val="FFFF00"/>
                </a:solidFill>
                <a:latin typeface="Times New Roman" pitchFamily="18" charset="0"/>
              </a:rPr>
              <a:t>Panaka</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Ahmed Best		.... 	Jar </a:t>
            </a:r>
            <a:r>
              <a:rPr lang="en-US" sz="1200" dirty="0" err="1" smtClean="0">
                <a:solidFill>
                  <a:srgbClr val="FFFF00"/>
                </a:solidFill>
                <a:latin typeface="Times New Roman" pitchFamily="18" charset="0"/>
              </a:rPr>
              <a:t>Jar</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Binks</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Anthony Daniels	.... 	C-3PO</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Kenny Baker		.... 	R2-D2</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Terence Stamp	.... 	Supreme Chancellor </a:t>
            </a:r>
            <a:r>
              <a:rPr lang="en-US" sz="1200" dirty="0" err="1" smtClean="0">
                <a:solidFill>
                  <a:srgbClr val="FFFF00"/>
                </a:solidFill>
                <a:latin typeface="Times New Roman" pitchFamily="18" charset="0"/>
              </a:rPr>
              <a:t>Valorum</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Brian Blessed		.... 	Boss </a:t>
            </a:r>
            <a:r>
              <a:rPr lang="en-US" sz="1200" dirty="0" err="1" smtClean="0">
                <a:solidFill>
                  <a:srgbClr val="FFFF00"/>
                </a:solidFill>
                <a:latin typeface="Times New Roman" pitchFamily="18" charset="0"/>
              </a:rPr>
              <a:t>Nass</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Andrew </a:t>
            </a:r>
            <a:r>
              <a:rPr lang="en-US" sz="1200" dirty="0" err="1" smtClean="0">
                <a:solidFill>
                  <a:srgbClr val="FFFF00"/>
                </a:solidFill>
                <a:latin typeface="Times New Roman" pitchFamily="18" charset="0"/>
              </a:rPr>
              <a:t>Secombe</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Watto</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Lewis Macleod	.... 	</a:t>
            </a:r>
            <a:r>
              <a:rPr lang="en-US" sz="1200" dirty="0" err="1" smtClean="0">
                <a:solidFill>
                  <a:srgbClr val="FFFF00"/>
                </a:solidFill>
                <a:latin typeface="Times New Roman" pitchFamily="18" charset="0"/>
              </a:rPr>
              <a:t>Sebulba</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Steven </a:t>
            </a:r>
            <a:r>
              <a:rPr lang="en-US" sz="1200" dirty="0" err="1" smtClean="0">
                <a:solidFill>
                  <a:srgbClr val="FFFF00"/>
                </a:solidFill>
                <a:latin typeface="Times New Roman" pitchFamily="18" charset="0"/>
              </a:rPr>
              <a:t>Spiers</a:t>
            </a:r>
            <a:r>
              <a:rPr lang="en-US" sz="1200" dirty="0" smtClean="0">
                <a:solidFill>
                  <a:srgbClr val="FFFF00"/>
                </a:solidFill>
                <a:latin typeface="Times New Roman" pitchFamily="18" charset="0"/>
              </a:rPr>
              <a:t>		.... 	Capt. </a:t>
            </a:r>
            <a:r>
              <a:rPr lang="en-US" sz="1200" dirty="0" err="1" smtClean="0">
                <a:solidFill>
                  <a:srgbClr val="FFFF00"/>
                </a:solidFill>
                <a:latin typeface="Times New Roman" pitchFamily="18" charset="0"/>
              </a:rPr>
              <a:t>Tarpals</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Silas Carson		.... 	Viceroy </a:t>
            </a:r>
            <a:r>
              <a:rPr lang="en-US" sz="1200" dirty="0" err="1" smtClean="0">
                <a:solidFill>
                  <a:srgbClr val="FFFF00"/>
                </a:solidFill>
                <a:latin typeface="Times New Roman" pitchFamily="18" charset="0"/>
              </a:rPr>
              <a:t>Nute</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Gunray</a:t>
            </a:r>
            <a:r>
              <a:rPr lang="en-US" sz="1200" dirty="0" smtClean="0">
                <a:solidFill>
                  <a:srgbClr val="FFFF00"/>
                </a:solidFill>
                <a:latin typeface="Times New Roman" pitchFamily="18" charset="0"/>
              </a:rPr>
              <a:t>/</a:t>
            </a:r>
            <a:r>
              <a:rPr lang="en-US" sz="1200" dirty="0" err="1" smtClean="0">
                <a:solidFill>
                  <a:srgbClr val="FFFF00"/>
                </a:solidFill>
                <a:latin typeface="Times New Roman" pitchFamily="18" charset="0"/>
              </a:rPr>
              <a:t>Ki</a:t>
            </a:r>
            <a:r>
              <a:rPr lang="en-US" sz="1200" dirty="0" smtClean="0">
                <a:solidFill>
                  <a:srgbClr val="FFFF00"/>
                </a:solidFill>
                <a:latin typeface="Times New Roman" pitchFamily="18" charset="0"/>
              </a:rPr>
              <a:t>-</a:t>
            </a:r>
            <a:r>
              <a:rPr lang="en-US" sz="1200" dirty="0" err="1" smtClean="0">
                <a:solidFill>
                  <a:srgbClr val="FFFF00"/>
                </a:solidFill>
                <a:latin typeface="Times New Roman" pitchFamily="18" charset="0"/>
              </a:rPr>
              <a:t>Adi</a:t>
            </a:r>
            <a:r>
              <a:rPr lang="en-US" sz="1200" dirty="0" smtClean="0">
                <a:solidFill>
                  <a:srgbClr val="FFFF00"/>
                </a:solidFill>
                <a:latin typeface="Times New Roman" pitchFamily="18" charset="0"/>
              </a:rPr>
              <a:t>-Mundi</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Ralph Brown		.... 	</a:t>
            </a:r>
            <a:r>
              <a:rPr lang="en-US" sz="1200" dirty="0" err="1" smtClean="0">
                <a:solidFill>
                  <a:srgbClr val="FFFF00"/>
                </a:solidFill>
                <a:latin typeface="Times New Roman" pitchFamily="18" charset="0"/>
              </a:rPr>
              <a:t>Ric</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Olié</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Celia </a:t>
            </a:r>
            <a:r>
              <a:rPr lang="en-US" sz="1200" dirty="0" err="1" smtClean="0">
                <a:solidFill>
                  <a:srgbClr val="FFFF00"/>
                </a:solidFill>
                <a:latin typeface="Times New Roman" pitchFamily="18" charset="0"/>
              </a:rPr>
              <a:t>Imrie</a:t>
            </a:r>
            <a:r>
              <a:rPr lang="en-US" sz="1200" dirty="0" smtClean="0">
                <a:solidFill>
                  <a:srgbClr val="FFFF00"/>
                </a:solidFill>
                <a:latin typeface="Times New Roman" pitchFamily="18" charset="0"/>
              </a:rPr>
              <a:t>		.... 	Fighter Pilot Bravo 5</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Benedict Taylor	.... 	Fighter Pilot Bravo 2</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Karol Cristina </a:t>
            </a:r>
            <a:r>
              <a:rPr lang="en-US" sz="1200" dirty="0" err="1" smtClean="0">
                <a:solidFill>
                  <a:srgbClr val="FFFF00"/>
                </a:solidFill>
                <a:latin typeface="Times New Roman" pitchFamily="18" charset="0"/>
              </a:rPr>
              <a:t>da</a:t>
            </a:r>
            <a:r>
              <a:rPr lang="en-US" sz="1200" dirty="0" smtClean="0">
                <a:solidFill>
                  <a:srgbClr val="FFFF00"/>
                </a:solidFill>
                <a:latin typeface="Times New Roman" pitchFamily="18" charset="0"/>
              </a:rPr>
              <a:t> Silva	.... 	</a:t>
            </a:r>
            <a:r>
              <a:rPr lang="en-US" sz="1200" dirty="0" err="1" smtClean="0">
                <a:solidFill>
                  <a:srgbClr val="FFFF00"/>
                </a:solidFill>
                <a:latin typeface="Times New Roman" pitchFamily="18" charset="0"/>
              </a:rPr>
              <a:t>Rabé</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Clarence Smith	.... 	Fighter Pilot Bravo 3</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Samuel L. Jackson	.... 	Mace </a:t>
            </a:r>
            <a:r>
              <a:rPr lang="en-US" sz="1200" dirty="0" err="1" smtClean="0">
                <a:solidFill>
                  <a:srgbClr val="FFFF00"/>
                </a:solidFill>
                <a:latin typeface="Times New Roman" pitchFamily="18" charset="0"/>
              </a:rPr>
              <a:t>Windu</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Dominic West		.... 	Palace guard</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Liz Wilson		.... 	</a:t>
            </a:r>
            <a:r>
              <a:rPr lang="en-US" sz="1200" dirty="0" err="1" smtClean="0">
                <a:solidFill>
                  <a:srgbClr val="FFFF00"/>
                </a:solidFill>
                <a:latin typeface="Times New Roman" pitchFamily="18" charset="0"/>
              </a:rPr>
              <a:t>Eirtaé</a:t>
            </a:r>
            <a:r>
              <a:rPr lang="en-US" sz="1200" dirty="0" smtClean="0">
                <a:solidFill>
                  <a:srgbClr val="FFFF00"/>
                </a:solidFill>
                <a:latin typeface="Times New Roman" pitchFamily="18" charset="0"/>
              </a:rPr>
              <a:t> (as Friday 'Liz' Wilson)</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Candice Orwell	.... 	</a:t>
            </a:r>
            <a:r>
              <a:rPr lang="en-US" sz="1200" dirty="0" err="1" smtClean="0">
                <a:solidFill>
                  <a:srgbClr val="FFFF00"/>
                </a:solidFill>
                <a:latin typeface="Times New Roman" pitchFamily="18" charset="0"/>
              </a:rPr>
              <a:t>Yané</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Sofia Coppola		.... 	</a:t>
            </a:r>
            <a:r>
              <a:rPr lang="en-US" sz="1200" dirty="0" err="1" smtClean="0">
                <a:solidFill>
                  <a:srgbClr val="FFFF00"/>
                </a:solidFill>
                <a:latin typeface="Times New Roman" pitchFamily="18" charset="0"/>
              </a:rPr>
              <a:t>Saché</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Keira</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Knightley</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Sabé</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Bronagh</a:t>
            </a:r>
            <a:r>
              <a:rPr lang="en-US" sz="1200" dirty="0" smtClean="0">
                <a:solidFill>
                  <a:srgbClr val="FFFF00"/>
                </a:solidFill>
                <a:latin typeface="Times New Roman" pitchFamily="18" charset="0"/>
              </a:rPr>
              <a:t> Gallagher	.... 	Radiant VII captain</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John </a:t>
            </a:r>
            <a:r>
              <a:rPr lang="en-US" sz="1200" dirty="0" err="1" smtClean="0">
                <a:solidFill>
                  <a:srgbClr val="FFFF00"/>
                </a:solidFill>
                <a:latin typeface="Times New Roman" pitchFamily="18" charset="0"/>
              </a:rPr>
              <a:t>Fensom</a:t>
            </a:r>
            <a:r>
              <a:rPr lang="en-US" sz="1200" dirty="0" smtClean="0">
                <a:solidFill>
                  <a:srgbClr val="FFFF00"/>
                </a:solidFill>
                <a:latin typeface="Times New Roman" pitchFamily="18" charset="0"/>
              </a:rPr>
              <a:t>		.... 	TC-14</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Greg </a:t>
            </a:r>
            <a:r>
              <a:rPr lang="en-US" sz="1200" dirty="0" err="1" smtClean="0">
                <a:solidFill>
                  <a:srgbClr val="FFFF00"/>
                </a:solidFill>
                <a:latin typeface="Times New Roman" pitchFamily="18" charset="0"/>
              </a:rPr>
              <a:t>Proops</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Beed</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Scott </a:t>
            </a:r>
            <a:r>
              <a:rPr lang="en-US" sz="1200" dirty="0" err="1" smtClean="0">
                <a:solidFill>
                  <a:srgbClr val="FFFF00"/>
                </a:solidFill>
                <a:latin typeface="Times New Roman" pitchFamily="18" charset="0"/>
              </a:rPr>
              <a:t>Capurro</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Fode</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Margaret Towner	.... 	</a:t>
            </a:r>
            <a:r>
              <a:rPr lang="en-US" sz="1200" dirty="0" err="1" smtClean="0">
                <a:solidFill>
                  <a:srgbClr val="FFFF00"/>
                </a:solidFill>
                <a:latin typeface="Times New Roman" pitchFamily="18" charset="0"/>
              </a:rPr>
              <a:t>Jira</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Dhruv</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Chanchani</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Kitster</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Oliver Walpole	.... 	Seek</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Katie Lucas		.... 	</a:t>
            </a:r>
            <a:r>
              <a:rPr lang="en-US" sz="1200" dirty="0" err="1" smtClean="0">
                <a:solidFill>
                  <a:srgbClr val="FFFF00"/>
                </a:solidFill>
                <a:latin typeface="Times New Roman" pitchFamily="18" charset="0"/>
              </a:rPr>
              <a:t>Amee</a:t>
            </a:r>
            <a:r>
              <a:rPr lang="en-US" sz="1200" dirty="0" smtClean="0">
                <a:solidFill>
                  <a:srgbClr val="FFFF00"/>
                </a:solidFill>
                <a:latin typeface="Times New Roman" pitchFamily="18" charset="0"/>
              </a:rPr>
              <a:t> (as Jenna Green)</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Megan Udall		.... 	Melee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Hassani</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Shapi</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Eeth</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Koth</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Gin Clarke		.... 	</a:t>
            </a:r>
            <a:r>
              <a:rPr lang="en-US" sz="1200" dirty="0" err="1" smtClean="0">
                <a:solidFill>
                  <a:srgbClr val="FFFF00"/>
                </a:solidFill>
                <a:latin typeface="Times New Roman" pitchFamily="18" charset="0"/>
              </a:rPr>
              <a:t>Adi</a:t>
            </a:r>
            <a:r>
              <a:rPr lang="en-US" sz="1200" dirty="0" smtClean="0">
                <a:solidFill>
                  <a:srgbClr val="FFFF00"/>
                </a:solidFill>
                <a:latin typeface="Times New Roman" pitchFamily="18" charset="0"/>
              </a:rPr>
              <a:t> Gallia (as Gin)</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Khan </a:t>
            </a:r>
            <a:r>
              <a:rPr lang="en-US" sz="1200" dirty="0" err="1" smtClean="0">
                <a:solidFill>
                  <a:srgbClr val="FFFF00"/>
                </a:solidFill>
                <a:latin typeface="Times New Roman" pitchFamily="18" charset="0"/>
              </a:rPr>
              <a:t>Bonfils</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Saesee</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Tiin</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Michelle Taylor	.... 	</a:t>
            </a:r>
            <a:r>
              <a:rPr lang="en-US" sz="1200" dirty="0" err="1" smtClean="0">
                <a:solidFill>
                  <a:srgbClr val="FFFF00"/>
                </a:solidFill>
                <a:latin typeface="Times New Roman" pitchFamily="18" charset="0"/>
              </a:rPr>
              <a:t>Yarael</a:t>
            </a:r>
            <a:r>
              <a:rPr lang="en-US" sz="1200" dirty="0" smtClean="0">
                <a:solidFill>
                  <a:srgbClr val="FFFF00"/>
                </a:solidFill>
                <a:latin typeface="Times New Roman" pitchFamily="18" charset="0"/>
              </a:rPr>
              <a:t> Poof</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Michaela Cottrell	.... 	Even </a:t>
            </a:r>
            <a:r>
              <a:rPr lang="en-US" sz="1200" dirty="0" err="1" smtClean="0">
                <a:solidFill>
                  <a:srgbClr val="FFFF00"/>
                </a:solidFill>
                <a:latin typeface="Times New Roman" pitchFamily="18" charset="0"/>
              </a:rPr>
              <a:t>Piell</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Dipika</a:t>
            </a:r>
            <a:r>
              <a:rPr lang="en-US" sz="1200" dirty="0" smtClean="0">
                <a:solidFill>
                  <a:srgbClr val="FFFF00"/>
                </a:solidFill>
                <a:latin typeface="Times New Roman" pitchFamily="18" charset="0"/>
              </a:rPr>
              <a:t> O'Neill </a:t>
            </a:r>
            <a:r>
              <a:rPr lang="en-US" sz="1200" dirty="0" err="1" smtClean="0">
                <a:solidFill>
                  <a:srgbClr val="FFFF00"/>
                </a:solidFill>
                <a:latin typeface="Times New Roman" pitchFamily="18" charset="0"/>
              </a:rPr>
              <a:t>Joti</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Depa</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Billaba</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Phil Eason		.... 	</a:t>
            </a:r>
            <a:r>
              <a:rPr lang="en-US" sz="1200" dirty="0" err="1" smtClean="0">
                <a:solidFill>
                  <a:srgbClr val="FFFF00"/>
                </a:solidFill>
                <a:latin typeface="Times New Roman" pitchFamily="18" charset="0"/>
              </a:rPr>
              <a:t>Yaddle</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Mark </a:t>
            </a:r>
            <a:r>
              <a:rPr lang="en-US" sz="1200" dirty="0" err="1" smtClean="0">
                <a:solidFill>
                  <a:srgbClr val="FFFF00"/>
                </a:solidFill>
                <a:latin typeface="Times New Roman" pitchFamily="18" charset="0"/>
              </a:rPr>
              <a:t>Coulier</a:t>
            </a:r>
            <a:r>
              <a:rPr lang="en-US" sz="1200" dirty="0" smtClean="0">
                <a:solidFill>
                  <a:srgbClr val="FFFF00"/>
                </a:solidFill>
                <a:latin typeface="Times New Roman" pitchFamily="18" charset="0"/>
              </a:rPr>
              <a:t>		.... 	</a:t>
            </a:r>
            <a:r>
              <a:rPr lang="en-US" sz="1200" dirty="0" err="1" smtClean="0">
                <a:solidFill>
                  <a:srgbClr val="FFFF00"/>
                </a:solidFill>
                <a:latin typeface="Times New Roman" pitchFamily="18" charset="0"/>
              </a:rPr>
              <a:t>Aks</a:t>
            </a:r>
            <a:r>
              <a:rPr lang="en-US" sz="1200" dirty="0" smtClean="0">
                <a:solidFill>
                  <a:srgbClr val="FFFF00"/>
                </a:solidFill>
                <a:latin typeface="Times New Roman" pitchFamily="18" charset="0"/>
              </a:rPr>
              <a:t> Moe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Lindsay Duncan	.... 	TC-14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Peter </a:t>
            </a:r>
            <a:r>
              <a:rPr lang="en-US" sz="1200" dirty="0" err="1" smtClean="0">
                <a:solidFill>
                  <a:srgbClr val="FFFF00"/>
                </a:solidFill>
                <a:latin typeface="Times New Roman" pitchFamily="18" charset="0"/>
              </a:rPr>
              <a:t>Serafinowicz</a:t>
            </a:r>
            <a:r>
              <a:rPr lang="en-US" sz="1200" dirty="0" smtClean="0">
                <a:solidFill>
                  <a:srgbClr val="FFFF00"/>
                </a:solidFill>
                <a:latin typeface="Times New Roman" pitchFamily="18" charset="0"/>
              </a:rPr>
              <a:t>	.... 	Darth Maul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James Taylor		.... 	Rune </a:t>
            </a:r>
            <a:r>
              <a:rPr lang="en-US" sz="1200" dirty="0" err="1" smtClean="0">
                <a:solidFill>
                  <a:srgbClr val="FFFF00"/>
                </a:solidFill>
                <a:latin typeface="Times New Roman" pitchFamily="18" charset="0"/>
              </a:rPr>
              <a:t>Haako</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Chris Sanders		.... 	</a:t>
            </a:r>
            <a:r>
              <a:rPr lang="en-US" sz="1200" dirty="0" err="1" smtClean="0">
                <a:solidFill>
                  <a:srgbClr val="FFFF00"/>
                </a:solidFill>
                <a:latin typeface="Times New Roman" pitchFamily="18" charset="0"/>
              </a:rPr>
              <a:t>Daultay</a:t>
            </a:r>
            <a:r>
              <a:rPr lang="en-US" sz="1200" dirty="0" smtClean="0">
                <a:solidFill>
                  <a:srgbClr val="FFFF00"/>
                </a:solidFill>
                <a:latin typeface="Times New Roman" pitchFamily="18" charset="0"/>
              </a:rPr>
              <a:t> </a:t>
            </a:r>
            <a:r>
              <a:rPr lang="en-US" sz="1200" dirty="0" err="1" smtClean="0">
                <a:solidFill>
                  <a:srgbClr val="FFFF00"/>
                </a:solidFill>
                <a:latin typeface="Times New Roman" pitchFamily="18" charset="0"/>
              </a:rPr>
              <a:t>Dofine</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Toby Longworth	.... 	Sen. Lott Dodd/</a:t>
            </a:r>
            <a:r>
              <a:rPr lang="en-US" sz="1200" dirty="0" err="1" smtClean="0">
                <a:solidFill>
                  <a:srgbClr val="FFFF00"/>
                </a:solidFill>
                <a:latin typeface="Times New Roman" pitchFamily="18" charset="0"/>
              </a:rPr>
              <a:t>Gragra</a:t>
            </a:r>
            <a:r>
              <a:rPr lang="en-US" sz="1200" dirty="0" smtClean="0">
                <a:solidFill>
                  <a:srgbClr val="FFFF00"/>
                </a:solidFill>
                <a:latin typeface="Times New Roman" pitchFamily="18" charset="0"/>
              </a:rPr>
              <a:t>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Marc Silk		.... 	</a:t>
            </a:r>
            <a:r>
              <a:rPr lang="en-US" sz="1200" dirty="0" err="1" smtClean="0">
                <a:solidFill>
                  <a:srgbClr val="FFFF00"/>
                </a:solidFill>
                <a:latin typeface="Times New Roman" pitchFamily="18" charset="0"/>
              </a:rPr>
              <a:t>Aks</a:t>
            </a:r>
            <a:r>
              <a:rPr lang="en-US" sz="1200" dirty="0" smtClean="0">
                <a:solidFill>
                  <a:srgbClr val="FFFF00"/>
                </a:solidFill>
                <a:latin typeface="Times New Roman" pitchFamily="18" charset="0"/>
              </a:rPr>
              <a:t> Moe (voice)</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Amanda Lucas	.... 	</a:t>
            </a:r>
            <a:r>
              <a:rPr lang="en-US" sz="1200" dirty="0" err="1" smtClean="0">
                <a:solidFill>
                  <a:srgbClr val="FFFF00"/>
                </a:solidFill>
                <a:latin typeface="Times New Roman" pitchFamily="18" charset="0"/>
              </a:rPr>
              <a:t>Tey</a:t>
            </a:r>
            <a:r>
              <a:rPr lang="en-US" sz="1200" dirty="0" smtClean="0">
                <a:solidFill>
                  <a:srgbClr val="FFFF00"/>
                </a:solidFill>
                <a:latin typeface="Times New Roman" pitchFamily="18" charset="0"/>
              </a:rPr>
              <a:t> How/Diva </a:t>
            </a:r>
            <a:r>
              <a:rPr lang="en-US" sz="1200" dirty="0" err="1" smtClean="0">
                <a:solidFill>
                  <a:srgbClr val="FFFF00"/>
                </a:solidFill>
                <a:latin typeface="Times New Roman" pitchFamily="18" charset="0"/>
              </a:rPr>
              <a:t>Funquita</a:t>
            </a:r>
            <a:r>
              <a:rPr lang="en-US" sz="1200" dirty="0" smtClean="0">
                <a:solidFill>
                  <a:srgbClr val="FFFF00"/>
                </a:solidFill>
                <a:latin typeface="Times New Roman" pitchFamily="18" charset="0"/>
              </a:rPr>
              <a:t> (voice) (as </a:t>
            </a:r>
            <a:r>
              <a:rPr lang="en-US" sz="1200" dirty="0" err="1" smtClean="0">
                <a:solidFill>
                  <a:srgbClr val="FFFF00"/>
                </a:solidFill>
                <a:latin typeface="Times New Roman" pitchFamily="18" charset="0"/>
              </a:rPr>
              <a:t>Tyger</a:t>
            </a:r>
            <a:r>
              <a:rPr lang="en-US" sz="1200" dirty="0" smtClean="0">
                <a:solidFill>
                  <a:srgbClr val="FFFF00"/>
                </a:solidFill>
                <a:latin typeface="Times New Roman" pitchFamily="18" charset="0"/>
              </a:rPr>
              <a:t>)</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Produced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George Lucas	    .... 	executive producer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Rick McCallum  .... 	producer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Original Music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John Williams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Cinematography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David </a:t>
            </a:r>
            <a:r>
              <a:rPr lang="en-US" sz="1200" dirty="0" err="1" smtClean="0">
                <a:solidFill>
                  <a:srgbClr val="FFFF00"/>
                </a:solidFill>
                <a:latin typeface="Times New Roman" pitchFamily="18" charset="0"/>
              </a:rPr>
              <a:t>Tattersall</a:t>
            </a: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Film Editing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Ben </a:t>
            </a:r>
            <a:r>
              <a:rPr lang="en-US" sz="1200" dirty="0" err="1" smtClean="0">
                <a:solidFill>
                  <a:srgbClr val="FFFF00"/>
                </a:solidFill>
                <a:latin typeface="Times New Roman" pitchFamily="18" charset="0"/>
              </a:rPr>
              <a:t>Burtt</a:t>
            </a: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Paul Martin Smith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Casting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Robin </a:t>
            </a:r>
            <a:r>
              <a:rPr lang="en-US" sz="1200" dirty="0" err="1" smtClean="0">
                <a:solidFill>
                  <a:srgbClr val="FFFF00"/>
                </a:solidFill>
                <a:latin typeface="Times New Roman" pitchFamily="18" charset="0"/>
              </a:rPr>
              <a:t>Gurland</a:t>
            </a: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Production Design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Gavin </a:t>
            </a:r>
            <a:r>
              <a:rPr lang="en-US" sz="1200" dirty="0" err="1" smtClean="0">
                <a:solidFill>
                  <a:srgbClr val="FFFF00"/>
                </a:solidFill>
                <a:latin typeface="Times New Roman" pitchFamily="18" charset="0"/>
              </a:rPr>
              <a:t>Bocquet</a:t>
            </a: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Art Direction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Phil Harvey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Fred Hole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John King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Rod McLean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Set Decoration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Peter Walpole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Costume Design by</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Trisha </a:t>
            </a:r>
            <a:r>
              <a:rPr lang="en-US" sz="1200" dirty="0" err="1" smtClean="0">
                <a:solidFill>
                  <a:srgbClr val="FFFF00"/>
                </a:solidFill>
                <a:latin typeface="Times New Roman" pitchFamily="18" charset="0"/>
              </a:rPr>
              <a:t>Biggar</a:t>
            </a: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t>
            </a:r>
            <a:br>
              <a:rPr lang="en-US" sz="1200" dirty="0" smtClean="0">
                <a:solidFill>
                  <a:srgbClr val="FFFF00"/>
                </a:solidFill>
                <a:latin typeface="Times New Roman" pitchFamily="18" charset="0"/>
              </a:rPr>
            </a:br>
            <a:r>
              <a:rPr lang="en-US" sz="1200" dirty="0" smtClean="0">
                <a:solidFill>
                  <a:srgbClr val="FFFF00"/>
                </a:solidFill>
                <a:latin typeface="Times New Roman" pitchFamily="18" charset="0"/>
              </a:rPr>
              <a:t/>
            </a:r>
            <a:br>
              <a:rPr lang="en-US" sz="1200" dirty="0" smtClean="0">
                <a:solidFill>
                  <a:srgbClr val="FFFF00"/>
                </a:solidFill>
                <a:latin typeface="Times New Roman" pitchFamily="18" charset="0"/>
              </a:rPr>
            </a:br>
            <a:endParaRPr lang="en-US" sz="1200" dirty="0" smtClean="0">
              <a:solidFill>
                <a:srgbClr val="FFFF00"/>
              </a:solidFill>
              <a:latin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48514"/>
                                        </p:tgtEl>
                                        <p:attrNameLst>
                                          <p:attrName>style.visibility</p:attrName>
                                        </p:attrNameLst>
                                      </p:cBhvr>
                                      <p:to>
                                        <p:strVal val="visible"/>
                                      </p:to>
                                    </p:set>
                                    <p:anim calcmode="lin" valueType="num">
                                      <p:cBhvr>
                                        <p:cTn id="7" dur="15000" fill="hold"/>
                                        <p:tgtEl>
                                          <p:spTgt spid="448514"/>
                                        </p:tgtEl>
                                        <p:attrNameLst>
                                          <p:attrName>ppt_x</p:attrName>
                                        </p:attrNameLst>
                                      </p:cBhvr>
                                      <p:tavLst>
                                        <p:tav tm="0">
                                          <p:val>
                                            <p:strVal val="#ppt_x"/>
                                          </p:val>
                                        </p:tav>
                                        <p:tav tm="100000">
                                          <p:val>
                                            <p:strVal val="#ppt_x"/>
                                          </p:val>
                                        </p:tav>
                                      </p:tavLst>
                                    </p:anim>
                                    <p:anim calcmode="lin" valueType="num">
                                      <p:cBhvr>
                                        <p:cTn id="8" dur="15000" fill="hold"/>
                                        <p:tgtEl>
                                          <p:spTgt spid="44851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500063" y="142875"/>
            <a:ext cx="7624762" cy="508000"/>
          </a:xfrm>
          <a:prstGeom prst="rect">
            <a:avLst/>
          </a:prstGeom>
          <a:noFill/>
          <a:ln w="9525">
            <a:noFill/>
            <a:miter lim="800000"/>
            <a:headEnd/>
            <a:tailEnd/>
          </a:ln>
        </p:spPr>
        <p:txBody>
          <a:bodyPr anchor="ctr"/>
          <a:lstStyle/>
          <a:p>
            <a:endParaRPr lang="en-US" sz="4400" b="1">
              <a:solidFill>
                <a:srgbClr val="000000"/>
              </a:solidFill>
            </a:endParaRPr>
          </a:p>
        </p:txBody>
      </p:sp>
      <p:sp>
        <p:nvSpPr>
          <p:cNvPr id="4" name="Content Placeholder 3"/>
          <p:cNvSpPr>
            <a:spLocks noGrp="1"/>
          </p:cNvSpPr>
          <p:nvPr>
            <p:ph idx="1"/>
          </p:nvPr>
        </p:nvSpPr>
        <p:spPr>
          <a:xfrm>
            <a:off x="381000" y="381000"/>
            <a:ext cx="8458200" cy="4571999"/>
          </a:xfrm>
          <a:ln>
            <a:solidFill>
              <a:schemeClr val="bg2"/>
            </a:solidFill>
          </a:ln>
        </p:spPr>
        <p:txBody>
          <a:bodyPr>
            <a:noAutofit/>
          </a:bodyPr>
          <a:lstStyle/>
          <a:p>
            <a:pPr marL="0" indent="0">
              <a:buNone/>
            </a:pPr>
            <a:r>
              <a:rPr lang="en-GB" sz="2600" dirty="0" smtClean="0">
                <a:solidFill>
                  <a:schemeClr val="bg2"/>
                </a:solidFill>
                <a:effectLst/>
                <a:latin typeface="Arial" pitchFamily="34" charset="0"/>
                <a:cs typeface="Arial" pitchFamily="34" charset="0"/>
              </a:rPr>
              <a:t>“</a:t>
            </a:r>
            <a:r>
              <a:rPr lang="en-GB" sz="2600" dirty="0" smtClean="0">
                <a:solidFill>
                  <a:schemeClr val="bg2"/>
                </a:solidFill>
                <a:effectLst/>
                <a:latin typeface="Arial" pitchFamily="34" charset="0"/>
                <a:cs typeface="Arial" pitchFamily="34" charset="0"/>
              </a:rPr>
              <a:t>THE TIME WHEN THE LAW OF COPYRIGHT AND ITS INTERNATIONAL REGIME WAS A RELATIVELY SIMPLE AND WELL-DEFINED SUBJECT HAS PASSED. THE PRODUCTION OF COPYRIGHTED WORKS AND THEIR USES HAVE BEEN ENORMOUSLY ENLARGED IN THE LAST QUARTER CENTURY. THE CONFLICTS OF INTERESTS BETWEEN PRODUCERS OF LITERARY, MUSICAL AND ARTISTIC WORKS, AND THEIR CONSUMERS AND INTERMEDIARIES AFFECT LARGE GROUPS AND INVOLVE GREAT SOCIAL </a:t>
            </a:r>
            <a:r>
              <a:rPr lang="en-GB" sz="2600" dirty="0" smtClean="0">
                <a:solidFill>
                  <a:schemeClr val="bg2"/>
                </a:solidFill>
                <a:effectLst/>
                <a:latin typeface="Arial" pitchFamily="34" charset="0"/>
                <a:cs typeface="Arial" pitchFamily="34" charset="0"/>
              </a:rPr>
              <a:t>INTERESTS.</a:t>
            </a:r>
            <a:endParaRPr lang="en-US" sz="2200" dirty="0" smtClean="0">
              <a:solidFill>
                <a:schemeClr val="bg2"/>
              </a:solidFill>
              <a:effectLst/>
              <a:latin typeface="Arial" pitchFamily="34" charset="0"/>
              <a:cs typeface="Arial" pitchFamily="34" charset="0"/>
            </a:endParaRPr>
          </a:p>
          <a:p>
            <a:pPr marL="0" indent="0"/>
            <a:endParaRPr lang="en-US" sz="2600" dirty="0">
              <a:solidFill>
                <a:schemeClr val="bg2"/>
              </a:solidFill>
              <a:effectLst/>
              <a:latin typeface="Arial" pitchFamily="34" charset="0"/>
              <a:cs typeface="Arial" pitchFamily="34" charset="0"/>
            </a:endParaRPr>
          </a:p>
        </p:txBody>
      </p:sp>
      <p:sp>
        <p:nvSpPr>
          <p:cNvPr id="5" name="Content Placeholder 3"/>
          <p:cNvSpPr txBox="1">
            <a:spLocks/>
          </p:cNvSpPr>
          <p:nvPr/>
        </p:nvSpPr>
        <p:spPr bwMode="auto">
          <a:xfrm>
            <a:off x="304800" y="5181600"/>
            <a:ext cx="8534400" cy="1020763"/>
          </a:xfrm>
          <a:prstGeom prst="rect">
            <a:avLst/>
          </a:prstGeom>
          <a:noFill/>
          <a:ln w="9525">
            <a:solidFill>
              <a:schemeClr val="bg2"/>
            </a:solidFill>
            <a:miter lim="800000"/>
            <a:headEnd/>
            <a:tailEnd/>
          </a:ln>
          <a:effectLst/>
        </p:spPr>
        <p:txBody>
          <a:bodyPr vert="horz" wrap="square" lIns="91440" tIns="45720" rIns="91440" bIns="45720" numCol="1" anchor="t" anchorCtr="0" compatLnSpc="1">
            <a:prstTxWarp prst="textNoShape">
              <a:avLst/>
            </a:prstTxWarp>
            <a:noAutofit/>
          </a:bodyPr>
          <a:lstStyle/>
          <a:p>
            <a:pPr lvl="0" eaLnBrk="0" hangingPunct="0">
              <a:spcBef>
                <a:spcPct val="20000"/>
              </a:spcBef>
              <a:buClr>
                <a:schemeClr val="hlink"/>
              </a:buClr>
              <a:buSzPct val="70000"/>
            </a:pPr>
            <a:r>
              <a:rPr lang="en-GB" sz="2200" dirty="0" smtClean="0">
                <a:solidFill>
                  <a:schemeClr val="bg2"/>
                </a:solidFill>
                <a:latin typeface="Arial" pitchFamily="34" charset="0"/>
                <a:cs typeface="Arial" pitchFamily="34" charset="0"/>
              </a:rPr>
              <a:t>STEPHEN P. LADAS: </a:t>
            </a:r>
            <a:r>
              <a:rPr kumimoji="0" lang="en-GB" sz="2200" b="0" i="0" u="none" strike="noStrike" kern="0" cap="none" spc="0" normalizeH="0" baseline="0" noProof="0" dirty="0" smtClean="0">
                <a:ln>
                  <a:noFill/>
                </a:ln>
                <a:solidFill>
                  <a:schemeClr val="bg2"/>
                </a:solidFill>
                <a:effectLst/>
                <a:uLnTx/>
                <a:uFillTx/>
                <a:latin typeface="Arial" pitchFamily="34" charset="0"/>
                <a:ea typeface="+mn-ea"/>
                <a:cs typeface="Arial" pitchFamily="34" charset="0"/>
              </a:rPr>
              <a:t>PREFACE, </a:t>
            </a:r>
            <a:r>
              <a:rPr kumimoji="0" lang="en-GB" sz="2200" b="0" i="0" u="sng" strike="noStrike" kern="0" cap="none" spc="0" normalizeH="0" baseline="0" noProof="0" dirty="0" smtClean="0">
                <a:ln>
                  <a:noFill/>
                </a:ln>
                <a:solidFill>
                  <a:schemeClr val="bg2"/>
                </a:solidFill>
                <a:effectLst/>
                <a:uLnTx/>
                <a:uFillTx/>
                <a:latin typeface="Arial" pitchFamily="34" charset="0"/>
                <a:ea typeface="+mn-ea"/>
                <a:cs typeface="Arial" pitchFamily="34" charset="0"/>
              </a:rPr>
              <a:t>THE INTERNATIONAL PROTECTION OF LITERARY AND ARTISTIC PROPERTY </a:t>
            </a:r>
            <a:r>
              <a:rPr kumimoji="0" lang="en-GB" sz="2200" b="0" i="0" u="none" strike="noStrike" kern="0" cap="none" spc="0" normalizeH="0" baseline="0" noProof="0" dirty="0" smtClean="0">
                <a:ln>
                  <a:noFill/>
                </a:ln>
                <a:solidFill>
                  <a:schemeClr val="bg2"/>
                </a:solidFill>
                <a:effectLst/>
                <a:uLnTx/>
                <a:uFillTx/>
                <a:latin typeface="Arial" pitchFamily="34" charset="0"/>
                <a:ea typeface="+mn-ea"/>
                <a:cs typeface="Arial" pitchFamily="34" charset="0"/>
              </a:rPr>
              <a:t>(MACMILLAN COMPANY, 1938)</a:t>
            </a:r>
            <a:endParaRPr kumimoji="0" lang="en-US" sz="2200" b="0" i="0" u="none" strike="noStrike" kern="0" cap="none" spc="0" normalizeH="0" baseline="0" noProof="0" dirty="0" smtClean="0">
              <a:ln>
                <a:noFill/>
              </a:ln>
              <a:solidFill>
                <a:schemeClr val="bg2"/>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endParaRPr kumimoji="0" lang="en-US" sz="2600" b="0" i="0" u="none" strike="noStrike" kern="0" cap="none" spc="0" normalizeH="0" baseline="0" noProof="0" dirty="0">
              <a:ln>
                <a:noFill/>
              </a:ln>
              <a:solidFill>
                <a:schemeClr val="bg2"/>
              </a:solidFill>
              <a:effectLst/>
              <a:uLnTx/>
              <a:uFillTx/>
              <a:latin typeface="Arial" pitchFamily="34" charset="0"/>
              <a:ea typeface="+mn-ea"/>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500063" y="142875"/>
            <a:ext cx="7624762" cy="508000"/>
          </a:xfrm>
          <a:prstGeom prst="rect">
            <a:avLst/>
          </a:prstGeom>
          <a:noFill/>
          <a:ln w="9525">
            <a:noFill/>
            <a:miter lim="800000"/>
            <a:headEnd/>
            <a:tailEnd/>
          </a:ln>
        </p:spPr>
        <p:txBody>
          <a:bodyPr anchor="ctr"/>
          <a:lstStyle/>
          <a:p>
            <a:endParaRPr lang="en-US" sz="4400" b="1">
              <a:solidFill>
                <a:srgbClr val="000000"/>
              </a:solidFill>
            </a:endParaRPr>
          </a:p>
        </p:txBody>
      </p:sp>
      <p:sp>
        <p:nvSpPr>
          <p:cNvPr id="4" name="Content Placeholder 3"/>
          <p:cNvSpPr>
            <a:spLocks noGrp="1"/>
          </p:cNvSpPr>
          <p:nvPr>
            <p:ph idx="1"/>
          </p:nvPr>
        </p:nvSpPr>
        <p:spPr>
          <a:xfrm>
            <a:off x="381000" y="381000"/>
            <a:ext cx="8458200" cy="5105400"/>
          </a:xfrm>
          <a:ln>
            <a:solidFill>
              <a:schemeClr val="bg2"/>
            </a:solidFill>
          </a:ln>
        </p:spPr>
        <p:txBody>
          <a:bodyPr>
            <a:noAutofit/>
          </a:bodyPr>
          <a:lstStyle/>
          <a:p>
            <a:pPr marL="0" indent="0">
              <a:buNone/>
            </a:pPr>
            <a:r>
              <a:rPr lang="en-US" sz="2400" dirty="0" err="1" smtClean="0">
                <a:solidFill>
                  <a:schemeClr val="bg2"/>
                </a:solidFill>
                <a:effectLst/>
                <a:latin typeface="Arial" pitchFamily="34" charset="0"/>
                <a:cs typeface="Arial" pitchFamily="34" charset="0"/>
              </a:rPr>
              <a:t>Malheureusement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trop</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souvent</a:t>
            </a:r>
            <a:r>
              <a:rPr lang="en-US" sz="2400" dirty="0" smtClean="0">
                <a:solidFill>
                  <a:schemeClr val="bg2"/>
                </a:solidFill>
                <a:effectLst/>
                <a:latin typeface="Arial" pitchFamily="34" charset="0"/>
                <a:cs typeface="Arial" pitchFamily="34" charset="0"/>
              </a:rPr>
              <a:t>, le </a:t>
            </a:r>
            <a:r>
              <a:rPr lang="en-US" sz="2400" dirty="0" err="1" smtClean="0">
                <a:solidFill>
                  <a:schemeClr val="bg2"/>
                </a:solidFill>
                <a:effectLst/>
                <a:latin typeface="Arial" pitchFamily="34" charset="0"/>
                <a:cs typeface="Arial" pitchFamily="34" charset="0"/>
              </a:rPr>
              <a:t>droit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d'auteur</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est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présenté</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comme</a:t>
            </a:r>
            <a:r>
              <a:rPr lang="en-US" sz="2400" dirty="0" smtClean="0">
                <a:solidFill>
                  <a:schemeClr val="bg2"/>
                </a:solidFill>
                <a:effectLst/>
                <a:latin typeface="Arial" pitchFamily="34" charset="0"/>
                <a:cs typeface="Arial" pitchFamily="34" charset="0"/>
              </a:rPr>
              <a:t> un obstacle à la </a:t>
            </a:r>
            <a:r>
              <a:rPr lang="en-US" sz="2400" dirty="0" err="1" smtClean="0">
                <a:solidFill>
                  <a:schemeClr val="bg2"/>
                </a:solidFill>
                <a:effectLst/>
                <a:latin typeface="Arial" pitchFamily="34" charset="0"/>
                <a:cs typeface="Arial" pitchFamily="34" charset="0"/>
              </a:rPr>
              <a:t>création</a:t>
            </a:r>
            <a:r>
              <a:rPr lang="en-US" sz="2400" dirty="0" smtClean="0">
                <a:solidFill>
                  <a:schemeClr val="bg2"/>
                </a:solidFill>
                <a:effectLst/>
                <a:latin typeface="Arial" pitchFamily="34" charset="0"/>
                <a:cs typeface="Arial" pitchFamily="34" charset="0"/>
              </a:rPr>
              <a:t> d'un </a:t>
            </a:r>
            <a:r>
              <a:rPr lang="en-US" sz="2400" dirty="0" err="1" smtClean="0">
                <a:solidFill>
                  <a:schemeClr val="bg2"/>
                </a:solidFill>
                <a:effectLst/>
                <a:latin typeface="Arial" pitchFamily="34" charset="0"/>
                <a:cs typeface="Arial" pitchFamily="34" charset="0"/>
              </a:rPr>
              <a:t>marché</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numérique</a:t>
            </a:r>
            <a:r>
              <a:rPr lang="en-US" sz="2400" dirty="0" smtClean="0">
                <a:solidFill>
                  <a:schemeClr val="bg2"/>
                </a:solidFill>
                <a:effectLst/>
                <a:latin typeface="Arial" pitchFamily="34" charset="0"/>
                <a:cs typeface="Arial" pitchFamily="34" charset="0"/>
              </a:rPr>
              <a:t> unique. Je </a:t>
            </a:r>
            <a:r>
              <a:rPr lang="en-US" sz="2400" dirty="0" err="1" smtClean="0">
                <a:solidFill>
                  <a:schemeClr val="bg2"/>
                </a:solidFill>
                <a:effectLst/>
                <a:latin typeface="Arial" pitchFamily="34" charset="0"/>
                <a:cs typeface="Arial" pitchFamily="34" charset="0"/>
              </a:rPr>
              <a:t>crois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que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ce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n'est</a:t>
            </a:r>
            <a:r>
              <a:rPr lang="en-US" sz="2400" dirty="0" smtClean="0">
                <a:solidFill>
                  <a:schemeClr val="bg2"/>
                </a:solidFill>
                <a:effectLst/>
                <a:latin typeface="Arial" pitchFamily="34" charset="0"/>
                <a:cs typeface="Arial" pitchFamily="34" charset="0"/>
              </a:rPr>
              <a:t> pas </a:t>
            </a:r>
            <a:r>
              <a:rPr lang="en-US" sz="2400" dirty="0" err="1" smtClean="0">
                <a:solidFill>
                  <a:schemeClr val="bg2"/>
                </a:solidFill>
                <a:effectLst/>
                <a:latin typeface="Arial" pitchFamily="34" charset="0"/>
                <a:cs typeface="Arial" pitchFamily="34" charset="0"/>
              </a:rPr>
              <a:t>juste</a:t>
            </a:r>
            <a:r>
              <a:rPr lang="en-US" sz="2400" dirty="0" smtClean="0">
                <a:solidFill>
                  <a:schemeClr val="bg2"/>
                </a:solidFill>
                <a:effectLst/>
                <a:latin typeface="Arial" pitchFamily="34" charset="0"/>
                <a:cs typeface="Arial" pitchFamily="34" charset="0"/>
              </a:rPr>
              <a:t>. Le </a:t>
            </a:r>
            <a:r>
              <a:rPr lang="en-US" sz="2400" dirty="0" err="1" smtClean="0">
                <a:solidFill>
                  <a:schemeClr val="bg2"/>
                </a:solidFill>
                <a:effectLst/>
                <a:latin typeface="Arial" pitchFamily="34" charset="0"/>
                <a:cs typeface="Arial" pitchFamily="34" charset="0"/>
              </a:rPr>
              <a:t>droit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d'auteur</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permet</a:t>
            </a:r>
            <a:r>
              <a:rPr lang="en-US" sz="2400" dirty="0" smtClean="0">
                <a:solidFill>
                  <a:schemeClr val="bg2"/>
                </a:solidFill>
                <a:effectLst/>
                <a:latin typeface="Arial" pitchFamily="34" charset="0"/>
                <a:cs typeface="Arial" pitchFamily="34" charset="0"/>
              </a:rPr>
              <a:t> au </a:t>
            </a:r>
            <a:r>
              <a:rPr lang="en-US" sz="2400" dirty="0" err="1" smtClean="0">
                <a:solidFill>
                  <a:schemeClr val="bg2"/>
                </a:solidFill>
                <a:effectLst/>
                <a:latin typeface="Arial" pitchFamily="34" charset="0"/>
                <a:cs typeface="Arial" pitchFamily="34" charset="0"/>
              </a:rPr>
              <a:t>créateur</a:t>
            </a:r>
            <a:r>
              <a:rPr lang="en-US" sz="2400" dirty="0" smtClean="0">
                <a:solidFill>
                  <a:schemeClr val="bg2"/>
                </a:solidFill>
                <a:effectLst/>
                <a:latin typeface="Arial" pitchFamily="34" charset="0"/>
                <a:cs typeface="Arial" pitchFamily="34" charset="0"/>
              </a:rPr>
              <a:t> de </a:t>
            </a:r>
            <a:r>
              <a:rPr lang="en-US" sz="2400" dirty="0" err="1" smtClean="0">
                <a:solidFill>
                  <a:schemeClr val="bg2"/>
                </a:solidFill>
                <a:effectLst/>
                <a:latin typeface="Arial" pitchFamily="34" charset="0"/>
                <a:cs typeface="Arial" pitchFamily="34" charset="0"/>
              </a:rPr>
              <a:t>vendre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ce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qu'il</a:t>
            </a:r>
            <a:r>
              <a:rPr lang="en-US" sz="2400" dirty="0" smtClean="0">
                <a:solidFill>
                  <a:schemeClr val="bg2"/>
                </a:solidFill>
                <a:effectLst/>
                <a:latin typeface="Arial" pitchFamily="34" charset="0"/>
                <a:cs typeface="Arial" pitchFamily="34" charset="0"/>
              </a:rPr>
              <a:t> a </a:t>
            </a:r>
            <a:r>
              <a:rPr lang="en-US" sz="2400" dirty="0" err="1" smtClean="0">
                <a:solidFill>
                  <a:schemeClr val="bg2"/>
                </a:solidFill>
                <a:effectLst/>
                <a:latin typeface="Arial" pitchFamily="34" charset="0"/>
                <a:cs typeface="Arial" pitchFamily="34" charset="0"/>
              </a:rPr>
              <a:t>créé</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lui</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garantit</a:t>
            </a:r>
            <a:r>
              <a:rPr lang="en-US" sz="2400" dirty="0" smtClean="0">
                <a:solidFill>
                  <a:schemeClr val="bg2"/>
                </a:solidFill>
                <a:effectLst/>
                <a:latin typeface="Arial" pitchFamily="34" charset="0"/>
                <a:cs typeface="Arial" pitchFamily="34" charset="0"/>
              </a:rPr>
              <a:t> un retour </a:t>
            </a:r>
            <a:r>
              <a:rPr lang="en-US" sz="2400" dirty="0" err="1" smtClean="0">
                <a:solidFill>
                  <a:schemeClr val="bg2"/>
                </a:solidFill>
                <a:effectLst/>
                <a:latin typeface="Arial" pitchFamily="34" charset="0"/>
                <a:cs typeface="Arial" pitchFamily="34" charset="0"/>
              </a:rPr>
              <a:t>sur</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investissement</a:t>
            </a:r>
            <a:r>
              <a:rPr lang="en-US" sz="2400" dirty="0" smtClean="0">
                <a:solidFill>
                  <a:schemeClr val="bg2"/>
                </a:solidFill>
                <a:effectLst/>
                <a:latin typeface="Arial" pitchFamily="34" charset="0"/>
                <a:cs typeface="Arial" pitchFamily="34" charset="0"/>
              </a:rPr>
              <a:t>…</a:t>
            </a:r>
            <a:r>
              <a:rPr lang="en-US" sz="2400" dirty="0" err="1" smtClean="0">
                <a:solidFill>
                  <a:schemeClr val="bg2"/>
                </a:solidFill>
                <a:effectLst/>
                <a:latin typeface="Arial" pitchFamily="34" charset="0"/>
                <a:cs typeface="Arial" pitchFamily="34" charset="0"/>
              </a:rPr>
              <a:t>C'est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aussi</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vrai</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dans</a:t>
            </a:r>
            <a:r>
              <a:rPr lang="en-US" sz="2400" dirty="0" smtClean="0">
                <a:solidFill>
                  <a:schemeClr val="bg2"/>
                </a:solidFill>
                <a:effectLst/>
                <a:latin typeface="Arial" pitchFamily="34" charset="0"/>
                <a:cs typeface="Arial" pitchFamily="34" charset="0"/>
              </a:rPr>
              <a:t> le </a:t>
            </a:r>
            <a:r>
              <a:rPr lang="en-US" sz="2400" dirty="0" err="1" smtClean="0">
                <a:solidFill>
                  <a:schemeClr val="bg2"/>
                </a:solidFill>
                <a:effectLst/>
                <a:latin typeface="Arial" pitchFamily="34" charset="0"/>
                <a:cs typeface="Arial" pitchFamily="34" charset="0"/>
              </a:rPr>
              <a:t>domaine</a:t>
            </a:r>
            <a:r>
              <a:rPr lang="en-US" sz="2400" dirty="0" smtClean="0">
                <a:solidFill>
                  <a:schemeClr val="bg2"/>
                </a:solidFill>
                <a:effectLst/>
                <a:latin typeface="Arial" pitchFamily="34" charset="0"/>
                <a:cs typeface="Arial" pitchFamily="34" charset="0"/>
              </a:rPr>
              <a:t> de </a:t>
            </a:r>
            <a:r>
              <a:rPr lang="en-US" sz="2400" dirty="0" err="1" smtClean="0">
                <a:solidFill>
                  <a:schemeClr val="bg2"/>
                </a:solidFill>
                <a:effectLst/>
                <a:latin typeface="Arial" pitchFamily="34" charset="0"/>
                <a:cs typeface="Arial" pitchFamily="34" charset="0"/>
              </a:rPr>
              <a:t>l'industrie</a:t>
            </a:r>
            <a:r>
              <a:rPr lang="en-US" sz="2400" dirty="0" smtClean="0">
                <a:solidFill>
                  <a:schemeClr val="bg2"/>
                </a:solidFill>
                <a:effectLst/>
                <a:latin typeface="Arial" pitchFamily="34" charset="0"/>
                <a:cs typeface="Arial" pitchFamily="34" charset="0"/>
              </a:rPr>
              <a:t>, de la </a:t>
            </a:r>
            <a:r>
              <a:rPr lang="en-US" sz="2400" dirty="0" err="1" smtClean="0">
                <a:solidFill>
                  <a:schemeClr val="bg2"/>
                </a:solidFill>
                <a:effectLst/>
                <a:latin typeface="Arial" pitchFamily="34" charset="0"/>
                <a:cs typeface="Arial" pitchFamily="34" charset="0"/>
              </a:rPr>
              <a:t>création</a:t>
            </a:r>
            <a:r>
              <a:rPr lang="en-US" sz="2400" dirty="0" smtClean="0">
                <a:solidFill>
                  <a:schemeClr val="bg2"/>
                </a:solidFill>
                <a:effectLst/>
                <a:latin typeface="Arial" pitchFamily="34" charset="0"/>
                <a:cs typeface="Arial" pitchFamily="34" charset="0"/>
              </a:rPr>
              <a:t>, de </a:t>
            </a:r>
            <a:r>
              <a:rPr lang="en-US" sz="2400" dirty="0" err="1" smtClean="0">
                <a:solidFill>
                  <a:schemeClr val="bg2"/>
                </a:solidFill>
                <a:effectLst/>
                <a:latin typeface="Arial" pitchFamily="34" charset="0"/>
                <a:cs typeface="Arial" pitchFamily="34" charset="0"/>
              </a:rPr>
              <a:t>l'innovation</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industrielle</a:t>
            </a:r>
            <a:r>
              <a:rPr lang="en-US" sz="2400" dirty="0" smtClean="0">
                <a:solidFill>
                  <a:schemeClr val="bg2"/>
                </a:solidFill>
                <a:effectLst/>
                <a:latin typeface="Arial" pitchFamily="34" charset="0"/>
                <a:cs typeface="Arial" pitchFamily="34" charset="0"/>
              </a:rPr>
              <a:t>; un retour </a:t>
            </a:r>
            <a:r>
              <a:rPr lang="en-US" sz="2400" dirty="0" err="1" smtClean="0">
                <a:solidFill>
                  <a:schemeClr val="bg2"/>
                </a:solidFill>
                <a:effectLst/>
                <a:latin typeface="Arial" pitchFamily="34" charset="0"/>
                <a:cs typeface="Arial" pitchFamily="34" charset="0"/>
              </a:rPr>
              <a:t>sur</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investissement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grâce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auquel</a:t>
            </a:r>
            <a:r>
              <a:rPr lang="en-US" sz="2400" dirty="0" smtClean="0">
                <a:solidFill>
                  <a:schemeClr val="bg2"/>
                </a:solidFill>
                <a:effectLst/>
                <a:latin typeface="Arial" pitchFamily="34" charset="0"/>
                <a:cs typeface="Arial" pitchFamily="34" charset="0"/>
              </a:rPr>
              <a:t> le </a:t>
            </a:r>
            <a:r>
              <a:rPr lang="en-US" sz="2400" dirty="0" err="1" smtClean="0">
                <a:solidFill>
                  <a:schemeClr val="bg2"/>
                </a:solidFill>
                <a:effectLst/>
                <a:latin typeface="Arial" pitchFamily="34" charset="0"/>
                <a:cs typeface="Arial" pitchFamily="34" charset="0"/>
              </a:rPr>
              <a:t>créateur</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pourra</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ensuite</a:t>
            </a:r>
            <a:r>
              <a:rPr lang="en-US" sz="2400" dirty="0" smtClean="0">
                <a:solidFill>
                  <a:schemeClr val="bg2"/>
                </a:solidFill>
                <a:effectLst/>
                <a:latin typeface="Arial" pitchFamily="34" charset="0"/>
                <a:cs typeface="Arial" pitchFamily="34" charset="0"/>
              </a:rPr>
              <a:t> continuer à </a:t>
            </a:r>
            <a:r>
              <a:rPr lang="en-US" sz="2400" dirty="0" err="1" smtClean="0">
                <a:solidFill>
                  <a:schemeClr val="bg2"/>
                </a:solidFill>
                <a:effectLst/>
                <a:latin typeface="Arial" pitchFamily="34" charset="0"/>
                <a:cs typeface="Arial" pitchFamily="34" charset="0"/>
              </a:rPr>
              <a:t>créer</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d'autres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œuvres</a:t>
            </a:r>
            <a:r>
              <a:rPr lang="en-US" sz="2400" dirty="0" smtClean="0">
                <a:solidFill>
                  <a:schemeClr val="bg2"/>
                </a:solidFill>
                <a:effectLst/>
                <a:latin typeface="Arial" pitchFamily="34" charset="0"/>
                <a:cs typeface="Arial" pitchFamily="34" charset="0"/>
              </a:rPr>
              <a:t> et de nouveaux </a:t>
            </a:r>
            <a:r>
              <a:rPr lang="en-US" sz="2400" dirty="0" err="1" smtClean="0">
                <a:solidFill>
                  <a:schemeClr val="bg2"/>
                </a:solidFill>
                <a:effectLst/>
                <a:latin typeface="Arial" pitchFamily="34" charset="0"/>
                <a:cs typeface="Arial" pitchFamily="34" charset="0"/>
              </a:rPr>
              <a:t>contenus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Ce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modèle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économique</a:t>
            </a:r>
            <a:r>
              <a:rPr lang="en-US" sz="2400" dirty="0" smtClean="0">
                <a:solidFill>
                  <a:schemeClr val="bg2"/>
                </a:solidFill>
                <a:effectLst/>
                <a:latin typeface="Arial" pitchFamily="34" charset="0"/>
                <a:cs typeface="Arial" pitchFamily="34" charset="0"/>
              </a:rPr>
              <a:t> qui </a:t>
            </a:r>
            <a:r>
              <a:rPr lang="en-US" sz="2400" dirty="0" err="1" smtClean="0">
                <a:solidFill>
                  <a:schemeClr val="bg2"/>
                </a:solidFill>
                <a:effectLst/>
                <a:latin typeface="Arial" pitchFamily="34" charset="0"/>
                <a:cs typeface="Arial" pitchFamily="34" charset="0"/>
              </a:rPr>
              <a:t>sous</a:t>
            </a:r>
            <a:r>
              <a:rPr lang="en-US" sz="2400" dirty="0" smtClean="0">
                <a:solidFill>
                  <a:schemeClr val="bg2"/>
                </a:solidFill>
                <a:effectLst/>
                <a:latin typeface="Arial" pitchFamily="34" charset="0"/>
                <a:cs typeface="Arial" pitchFamily="34" charset="0"/>
              </a:rPr>
              <a:t>-tend le </a:t>
            </a:r>
            <a:r>
              <a:rPr lang="en-US" sz="2400" dirty="0" err="1" smtClean="0">
                <a:solidFill>
                  <a:schemeClr val="bg2"/>
                </a:solidFill>
                <a:effectLst/>
                <a:latin typeface="Arial" pitchFamily="34" charset="0"/>
                <a:cs typeface="Arial" pitchFamily="34" charset="0"/>
              </a:rPr>
              <a:t>droit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d'auteur</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existe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depuis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plusieurs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centaines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d'années</a:t>
            </a:r>
            <a:r>
              <a:rPr lang="en-US" sz="2400" dirty="0" smtClean="0">
                <a:solidFill>
                  <a:schemeClr val="bg2"/>
                </a:solidFill>
                <a:effectLst/>
                <a:latin typeface="Arial" pitchFamily="34" charset="0"/>
                <a:cs typeface="Arial" pitchFamily="34" charset="0"/>
              </a:rPr>
              <a:t>, </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Chaque</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fois</a:t>
            </a:r>
            <a:r>
              <a:rPr lang="en-US" sz="2400" dirty="0" smtClean="0">
                <a:solidFill>
                  <a:schemeClr val="bg2"/>
                </a:solidFill>
                <a:effectLst/>
                <a:latin typeface="Arial" pitchFamily="34" charset="0"/>
                <a:cs typeface="Arial" pitchFamily="34" charset="0"/>
              </a:rPr>
              <a:t>, les </a:t>
            </a:r>
            <a:r>
              <a:rPr lang="en-US" sz="2400" dirty="0" err="1" smtClean="0">
                <a:solidFill>
                  <a:schemeClr val="bg2"/>
                </a:solidFill>
                <a:effectLst/>
                <a:latin typeface="Arial" pitchFamily="34" charset="0"/>
                <a:cs typeface="Arial" pitchFamily="34" charset="0"/>
              </a:rPr>
              <a:t>nouvelles</a:t>
            </a:r>
            <a:r>
              <a:rPr lang="en-US" sz="2400" dirty="0" smtClean="0">
                <a:solidFill>
                  <a:schemeClr val="bg2"/>
                </a:solidFill>
                <a:effectLst/>
                <a:latin typeface="Arial" pitchFamily="34" charset="0"/>
                <a:cs typeface="Arial" pitchFamily="34" charset="0"/>
              </a:rPr>
              <a:t> technologies </a:t>
            </a:r>
            <a:r>
              <a:rPr lang="en-US" sz="2400" dirty="0" err="1" smtClean="0">
                <a:solidFill>
                  <a:schemeClr val="bg2"/>
                </a:solidFill>
                <a:effectLst/>
                <a:latin typeface="Arial" pitchFamily="34" charset="0"/>
                <a:cs typeface="Arial" pitchFamily="34" charset="0"/>
              </a:rPr>
              <a:t>ont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permis</a:t>
            </a:r>
            <a:r>
              <a:rPr lang="en-US" sz="2400" dirty="0" smtClean="0">
                <a:solidFill>
                  <a:schemeClr val="bg2"/>
                </a:solidFill>
                <a:effectLst/>
                <a:latin typeface="Arial" pitchFamily="34" charset="0"/>
                <a:cs typeface="Arial" pitchFamily="34" charset="0"/>
              </a:rPr>
              <a:t> de passer à de nouveaux </a:t>
            </a:r>
            <a:r>
              <a:rPr lang="en-US" sz="2400" dirty="0" err="1" smtClean="0">
                <a:solidFill>
                  <a:schemeClr val="bg2"/>
                </a:solidFill>
                <a:effectLst/>
                <a:latin typeface="Arial" pitchFamily="34" charset="0"/>
                <a:cs typeface="Arial" pitchFamily="34" charset="0"/>
              </a:rPr>
              <a:t>modèles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économiques</a:t>
            </a:r>
            <a:r>
              <a:rPr lang="en-US" sz="2400" dirty="0" smtClean="0">
                <a:solidFill>
                  <a:schemeClr val="bg2"/>
                </a:solidFill>
                <a:effectLst/>
                <a:latin typeface="Arial" pitchFamily="34" charset="0"/>
                <a:cs typeface="Arial" pitchFamily="34" charset="0"/>
              </a:rPr>
              <a:t> qui </a:t>
            </a:r>
            <a:r>
              <a:rPr lang="en-US" sz="2400" dirty="0" err="1" smtClean="0">
                <a:solidFill>
                  <a:schemeClr val="bg2"/>
                </a:solidFill>
                <a:effectLst/>
                <a:latin typeface="Arial" pitchFamily="34" charset="0"/>
                <a:cs typeface="Arial" pitchFamily="34" charset="0"/>
              </a:rPr>
              <a:t>ont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entraîné</a:t>
            </a:r>
            <a:r>
              <a:rPr lang="en-US" sz="2400" dirty="0" smtClean="0">
                <a:solidFill>
                  <a:schemeClr val="bg2"/>
                </a:solidFill>
                <a:effectLst/>
                <a:latin typeface="Arial" pitchFamily="34" charset="0"/>
                <a:cs typeface="Arial" pitchFamily="34" charset="0"/>
              </a:rPr>
              <a:t> un </a:t>
            </a:r>
            <a:r>
              <a:rPr lang="en-US" sz="2400" dirty="0" err="1" smtClean="0">
                <a:solidFill>
                  <a:schemeClr val="bg2"/>
                </a:solidFill>
                <a:effectLst/>
                <a:latin typeface="Arial" pitchFamily="34" charset="0"/>
                <a:cs typeface="Arial" pitchFamily="34" charset="0"/>
              </a:rPr>
              <a:t>changement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dans</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l'exploitation</a:t>
            </a:r>
            <a:r>
              <a:rPr lang="en-US" sz="2400" dirty="0" smtClean="0">
                <a:solidFill>
                  <a:schemeClr val="bg2"/>
                </a:solidFill>
                <a:effectLst/>
                <a:latin typeface="Arial" pitchFamily="34" charset="0"/>
                <a:cs typeface="Arial" pitchFamily="34" charset="0"/>
              </a:rPr>
              <a:t> et la </a:t>
            </a:r>
            <a:r>
              <a:rPr lang="en-US" sz="2400" dirty="0" err="1" smtClean="0">
                <a:solidFill>
                  <a:schemeClr val="bg2"/>
                </a:solidFill>
                <a:effectLst/>
                <a:latin typeface="Arial" pitchFamily="34" charset="0"/>
                <a:cs typeface="Arial" pitchFamily="34" charset="0"/>
              </a:rPr>
              <a:t>commercialisation</a:t>
            </a:r>
            <a:r>
              <a:rPr lang="en-US" sz="2400" dirty="0" smtClean="0">
                <a:solidFill>
                  <a:schemeClr val="bg2"/>
                </a:solidFill>
                <a:effectLst/>
                <a:latin typeface="Arial" pitchFamily="34" charset="0"/>
                <a:cs typeface="Arial" pitchFamily="34" charset="0"/>
              </a:rPr>
              <a:t> du </a:t>
            </a:r>
            <a:r>
              <a:rPr lang="en-US" sz="2400" dirty="0" err="1" smtClean="0">
                <a:solidFill>
                  <a:schemeClr val="bg2"/>
                </a:solidFill>
                <a:effectLst/>
                <a:latin typeface="Arial" pitchFamily="34" charset="0"/>
                <a:cs typeface="Arial" pitchFamily="34" charset="0"/>
              </a:rPr>
              <a:t>droit</a:t>
            </a:r>
            <a:r>
              <a:rPr lang="en-US" sz="2400" dirty="0" smtClean="0">
                <a:solidFill>
                  <a:schemeClr val="bg2"/>
                </a:solidFill>
                <a:effectLst/>
                <a:latin typeface="Arial" pitchFamily="34" charset="0"/>
                <a:cs typeface="Arial" pitchFamily="34" charset="0"/>
              </a:rPr>
              <a:t> </a:t>
            </a:r>
            <a:r>
              <a:rPr lang="en-US" sz="2400" dirty="0" err="1" smtClean="0">
                <a:solidFill>
                  <a:schemeClr val="bg2"/>
                </a:solidFill>
                <a:effectLst/>
                <a:latin typeface="Arial" pitchFamily="34" charset="0"/>
                <a:cs typeface="Arial" pitchFamily="34" charset="0"/>
              </a:rPr>
              <a:t>d'auteur</a:t>
            </a:r>
            <a:r>
              <a:rPr lang="en-US" sz="2400" dirty="0" smtClean="0">
                <a:solidFill>
                  <a:schemeClr val="bg2"/>
                </a:solidFill>
                <a:effectLst/>
                <a:latin typeface="Arial" pitchFamily="34" charset="0"/>
                <a:cs typeface="Arial" pitchFamily="34" charset="0"/>
              </a:rPr>
              <a:t>.</a:t>
            </a:r>
          </a:p>
          <a:p>
            <a:pPr marL="0" indent="0">
              <a:buNone/>
            </a:pPr>
            <a:endParaRPr lang="en-US" sz="2200" dirty="0">
              <a:solidFill>
                <a:schemeClr val="bg2"/>
              </a:solidFill>
              <a:effectLst/>
              <a:latin typeface="Arial" pitchFamily="34" charset="0"/>
              <a:cs typeface="Arial" pitchFamily="34" charset="0"/>
            </a:endParaRPr>
          </a:p>
        </p:txBody>
      </p:sp>
      <p:sp>
        <p:nvSpPr>
          <p:cNvPr id="5" name="Content Placeholder 3"/>
          <p:cNvSpPr txBox="1">
            <a:spLocks/>
          </p:cNvSpPr>
          <p:nvPr/>
        </p:nvSpPr>
        <p:spPr bwMode="auto">
          <a:xfrm>
            <a:off x="304800" y="5761037"/>
            <a:ext cx="8534400" cy="792163"/>
          </a:xfrm>
          <a:prstGeom prst="rect">
            <a:avLst/>
          </a:prstGeom>
          <a:noFill/>
          <a:ln w="9525">
            <a:solidFill>
              <a:schemeClr val="bg2"/>
            </a:solidFill>
            <a:miter lim="800000"/>
            <a:headEnd/>
            <a:tailEnd/>
          </a:ln>
          <a:effectLst/>
        </p:spPr>
        <p:txBody>
          <a:bodyPr vert="horz" wrap="square" lIns="91440" tIns="45720" rIns="91440" bIns="45720" numCol="1" anchor="t" anchorCtr="0" compatLnSpc="1">
            <a:prstTxWarp prst="textNoShape">
              <a:avLst/>
            </a:prstTxWarp>
            <a:noAutofit/>
          </a:bodyPr>
          <a:lstStyle/>
          <a:p>
            <a:pPr lvl="0" eaLnBrk="0" hangingPunct="0">
              <a:spcBef>
                <a:spcPct val="20000"/>
              </a:spcBef>
              <a:buClr>
                <a:schemeClr val="hlink"/>
              </a:buClr>
              <a:buSzPct val="70000"/>
            </a:pPr>
            <a:r>
              <a:rPr lang="en-US" sz="2200" dirty="0" smtClean="0">
                <a:solidFill>
                  <a:schemeClr val="bg2"/>
                </a:solidFill>
                <a:latin typeface="Arial" pitchFamily="34" charset="0"/>
                <a:cs typeface="Arial" pitchFamily="34" charset="0"/>
              </a:rPr>
              <a:t>11 May at the European Parliament, Michel </a:t>
            </a:r>
            <a:r>
              <a:rPr lang="en-US" sz="2200" dirty="0" err="1" smtClean="0">
                <a:solidFill>
                  <a:schemeClr val="bg2"/>
                </a:solidFill>
                <a:latin typeface="Arial" pitchFamily="34" charset="0"/>
                <a:cs typeface="Arial" pitchFamily="34" charset="0"/>
              </a:rPr>
              <a:t>Barnier</a:t>
            </a:r>
            <a:r>
              <a:rPr lang="en-US" sz="2200" dirty="0" smtClean="0">
                <a:solidFill>
                  <a:schemeClr val="bg2"/>
                </a:solidFill>
                <a:latin typeface="Arial" pitchFamily="34" charset="0"/>
                <a:cs typeface="Arial" pitchFamily="34" charset="0"/>
              </a:rPr>
              <a:t>, Commissioner for the Internal Market – European Commission</a:t>
            </a:r>
            <a:endParaRPr kumimoji="0" lang="en-US" sz="2200" b="0" i="0" u="none" strike="noStrike" kern="0" cap="none" spc="0" normalizeH="0" baseline="0" noProof="0" dirty="0" smtClean="0">
              <a:ln>
                <a:noFill/>
              </a:ln>
              <a:solidFill>
                <a:schemeClr val="bg2"/>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endParaRPr kumimoji="0" lang="en-US" sz="2600" b="0" i="0" u="none" strike="noStrike" kern="0" cap="none" spc="0" normalizeH="0" baseline="0" noProof="0" dirty="0">
              <a:ln>
                <a:noFill/>
              </a:ln>
              <a:solidFill>
                <a:schemeClr val="bg2"/>
              </a:solidFill>
              <a:effectLst/>
              <a:uLnTx/>
              <a:uFillTx/>
              <a:latin typeface="Arial" pitchFamily="34" charset="0"/>
              <a:ea typeface="+mn-ea"/>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a:xfrm>
            <a:off x="685132" y="609600"/>
            <a:ext cx="7416132" cy="2514600"/>
          </a:xfrm>
        </p:spPr>
        <p:txBody>
          <a:bodyPr/>
          <a:lstStyle/>
          <a:p>
            <a:pPr algn="just"/>
            <a:r>
              <a:rPr lang="en-US" sz="2400" dirty="0">
                <a:solidFill>
                  <a:schemeClr val="bg2"/>
                </a:solidFill>
                <a:effectLst/>
                <a:latin typeface="Arial" charset="0"/>
              </a:rPr>
              <a:t>“We should not see the observance and enforcement of IP rights as merely protecting the interests of the developed world, but rather as a powerful tool to galvanize our domestic industry while retaining national culture, national inventiveness, and national creativity”.</a:t>
            </a:r>
          </a:p>
        </p:txBody>
      </p:sp>
      <p:sp>
        <p:nvSpPr>
          <p:cNvPr id="96259" name="Rectangle 3"/>
          <p:cNvSpPr>
            <a:spLocks noGrp="1" noChangeArrowheads="1"/>
          </p:cNvSpPr>
          <p:nvPr>
            <p:ph type="body" sz="half" idx="1"/>
          </p:nvPr>
        </p:nvSpPr>
        <p:spPr>
          <a:xfrm>
            <a:off x="401053" y="3352800"/>
            <a:ext cx="4411579" cy="1143000"/>
          </a:xfrm>
          <a:noFill/>
          <a:ln>
            <a:solidFill>
              <a:schemeClr val="tx2"/>
            </a:solidFill>
          </a:ln>
        </p:spPr>
        <p:txBody>
          <a:bodyPr/>
          <a:lstStyle/>
          <a:p>
            <a:pPr marL="457200" lvl="1" indent="0" algn="just">
              <a:lnSpc>
                <a:spcPct val="80000"/>
              </a:lnSpc>
              <a:buFontTx/>
              <a:buNone/>
            </a:pPr>
            <a:r>
              <a:rPr lang="en-US" sz="2000">
                <a:solidFill>
                  <a:schemeClr val="bg2"/>
                </a:solidFill>
                <a:effectLst>
                  <a:outerShdw blurRad="38100" dist="38100" dir="2700000" algn="tl">
                    <a:srgbClr val="000000">
                      <a:alpha val="43137"/>
                    </a:srgbClr>
                  </a:outerShdw>
                </a:effectLst>
                <a:latin typeface="Arial" charset="0"/>
              </a:rPr>
              <a:t>Betty Mould-Iddrisu, Chief State Attorney, International Law Division, Ministry of Justice, Ghana</a:t>
            </a:r>
            <a:r>
              <a:rPr lang="en-US" sz="1800">
                <a:solidFill>
                  <a:schemeClr val="bg2"/>
                </a:solidFill>
                <a:effectLst>
                  <a:outerShdw blurRad="38100" dist="38100" dir="2700000" algn="tl">
                    <a:srgbClr val="000000">
                      <a:alpha val="43137"/>
                    </a:srgbClr>
                  </a:outerShdw>
                </a:effectLst>
                <a:latin typeface="Arial" charset="0"/>
              </a:rPr>
              <a:t> </a:t>
            </a:r>
            <a:endParaRPr lang="en-US" sz="1600">
              <a:solidFill>
                <a:schemeClr val="bg2"/>
              </a:solidFill>
              <a:effectLst>
                <a:outerShdw blurRad="38100" dist="38100" dir="2700000" algn="tl">
                  <a:srgbClr val="000000">
                    <a:alpha val="43137"/>
                  </a:srgbClr>
                </a:outerShdw>
              </a:effectLst>
              <a:latin typeface="Arial" charset="0"/>
            </a:endParaRPr>
          </a:p>
        </p:txBody>
      </p:sp>
      <p:pic>
        <p:nvPicPr>
          <p:cNvPr id="96260" name="Picture 4" descr="moladee 2004"/>
          <p:cNvPicPr>
            <a:picLocks noChangeAspect="1" noChangeArrowheads="1"/>
          </p:cNvPicPr>
          <p:nvPr>
            <p:ph sz="half" idx="2"/>
          </p:nvPr>
        </p:nvPicPr>
        <p:blipFill>
          <a:blip r:embed="rId3" cstate="print"/>
          <a:srcRect/>
          <a:stretch>
            <a:fillRect/>
          </a:stretch>
        </p:blipFill>
        <p:spPr>
          <a:xfrm>
            <a:off x="5213685" y="3124200"/>
            <a:ext cx="3646237" cy="3429000"/>
          </a:xfrm>
          <a:noFill/>
          <a:ln/>
        </p:spPr>
      </p:pic>
      <p:sp>
        <p:nvSpPr>
          <p:cNvPr id="96263" name="Rectangle 7"/>
          <p:cNvSpPr>
            <a:spLocks noChangeArrowheads="1"/>
          </p:cNvSpPr>
          <p:nvPr/>
        </p:nvSpPr>
        <p:spPr bwMode="auto">
          <a:xfrm>
            <a:off x="1283369" y="5715000"/>
            <a:ext cx="3529263" cy="304800"/>
          </a:xfrm>
          <a:prstGeom prst="rect">
            <a:avLst/>
          </a:prstGeom>
          <a:noFill/>
          <a:ln w="9525">
            <a:solidFill>
              <a:schemeClr val="tx2"/>
            </a:solidFill>
            <a:miter lim="800000"/>
            <a:headEnd/>
            <a:tailEnd/>
          </a:ln>
          <a:effectLst/>
        </p:spPr>
        <p:txBody>
          <a:bodyPr/>
          <a:lstStyle/>
          <a:p>
            <a:pPr lvl="1" algn="just">
              <a:lnSpc>
                <a:spcPct val="80000"/>
              </a:lnSpc>
              <a:spcBef>
                <a:spcPct val="20000"/>
              </a:spcBef>
            </a:pPr>
            <a:r>
              <a:rPr lang="en-US" sz="1800">
                <a:solidFill>
                  <a:schemeClr val="bg2"/>
                </a:solidFill>
                <a:effectLst>
                  <a:outerShdw blurRad="38100" dist="38100" dir="2700000" algn="tl">
                    <a:srgbClr val="000000">
                      <a:alpha val="43137"/>
                    </a:srgbClr>
                  </a:outerShdw>
                </a:effectLst>
                <a:latin typeface="Arial" charset="0"/>
              </a:rPr>
              <a:t>Moladee (Senegal, 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p:cTn id="7" dur="500" fill="hold"/>
                                        <p:tgtEl>
                                          <p:spTgt spid="96260"/>
                                        </p:tgtEl>
                                        <p:attrNameLst>
                                          <p:attrName>ppt_w</p:attrName>
                                        </p:attrNameLst>
                                      </p:cBhvr>
                                      <p:tavLst>
                                        <p:tav tm="0">
                                          <p:val>
                                            <p:fltVal val="0"/>
                                          </p:val>
                                        </p:tav>
                                        <p:tav tm="100000">
                                          <p:val>
                                            <p:strVal val="#ppt_w"/>
                                          </p:val>
                                        </p:tav>
                                      </p:tavLst>
                                    </p:anim>
                                    <p:anim calcmode="lin" valueType="num">
                                      <p:cBhvr>
                                        <p:cTn id="8" dur="500" fill="hold"/>
                                        <p:tgtEl>
                                          <p:spTgt spid="96260"/>
                                        </p:tgtEl>
                                        <p:attrNameLst>
                                          <p:attrName>ppt_h</p:attrName>
                                        </p:attrNameLst>
                                      </p:cBhvr>
                                      <p:tavLst>
                                        <p:tav tm="0">
                                          <p:val>
                                            <p:fltVal val="0"/>
                                          </p:val>
                                        </p:tav>
                                        <p:tav tm="100000">
                                          <p:val>
                                            <p:strVal val="#ppt_h"/>
                                          </p:val>
                                        </p:tav>
                                      </p:tavLst>
                                    </p:anim>
                                    <p:anim calcmode="lin" valueType="num">
                                      <p:cBhvr>
                                        <p:cTn id="9" dur="500" fill="hold"/>
                                        <p:tgtEl>
                                          <p:spTgt spid="96260"/>
                                        </p:tgtEl>
                                        <p:attrNameLst>
                                          <p:attrName>style.rotation</p:attrName>
                                        </p:attrNameLst>
                                      </p:cBhvr>
                                      <p:tavLst>
                                        <p:tav tm="0">
                                          <p:val>
                                            <p:fltVal val="360"/>
                                          </p:val>
                                        </p:tav>
                                        <p:tav tm="100000">
                                          <p:val>
                                            <p:fltVal val="0"/>
                                          </p:val>
                                        </p:tav>
                                      </p:tavLst>
                                    </p:anim>
                                    <p:animEffect transition="in" filter="fade">
                                      <p:cBhvr>
                                        <p:cTn id="10"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spcBef>
                <a:spcPts val="300"/>
              </a:spcBef>
            </a:pPr>
            <a:endParaRPr lang="en-US" dirty="0" smtClean="0">
              <a:solidFill>
                <a:srgbClr val="FFFF00"/>
              </a:solidFill>
              <a:effectLst/>
              <a:latin typeface="Arial" charset="0"/>
            </a:endParaRPr>
          </a:p>
        </p:txBody>
      </p:sp>
      <p:pic>
        <p:nvPicPr>
          <p:cNvPr id="7171" name="Picture 3" descr="gonewith"/>
          <p:cNvPicPr>
            <a:picLocks noChangeAspect="1" noChangeArrowheads="1"/>
          </p:cNvPicPr>
          <p:nvPr/>
        </p:nvPicPr>
        <p:blipFill>
          <a:blip r:embed="rId3" cstate="print"/>
          <a:srcRect t="4491" b="4491"/>
          <a:stretch>
            <a:fillRect/>
          </a:stretch>
        </p:blipFill>
        <p:spPr bwMode="auto">
          <a:xfrm>
            <a:off x="0" y="0"/>
            <a:ext cx="9144000" cy="68405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715962"/>
          </a:xfrm>
        </p:spPr>
        <p:txBody>
          <a:bodyPr/>
          <a:lstStyle/>
          <a:p>
            <a:pPr eaLnBrk="1" hangingPunct="1">
              <a:spcBef>
                <a:spcPts val="300"/>
              </a:spcBef>
            </a:pPr>
            <a:r>
              <a:rPr lang="en-US" dirty="0" smtClean="0">
                <a:solidFill>
                  <a:schemeClr val="bg2"/>
                </a:solidFill>
                <a:effectLst/>
                <a:latin typeface="Arial" charset="0"/>
              </a:rPr>
              <a:t>COPYRIGHT IS MORE THAN</a:t>
            </a:r>
          </a:p>
        </p:txBody>
      </p:sp>
      <p:pic>
        <p:nvPicPr>
          <p:cNvPr id="4098" name="Picture 2"/>
          <p:cNvPicPr>
            <a:picLocks noChangeAspect="1" noChangeArrowheads="1"/>
          </p:cNvPicPr>
          <p:nvPr/>
        </p:nvPicPr>
        <p:blipFill>
          <a:blip r:embed="rId3" cstate="print"/>
          <a:srcRect/>
          <a:stretch>
            <a:fillRect/>
          </a:stretch>
        </p:blipFill>
        <p:spPr bwMode="auto">
          <a:xfrm>
            <a:off x="762000" y="4648200"/>
            <a:ext cx="1706880" cy="128016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62000" y="2971800"/>
            <a:ext cx="2177935" cy="146304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990600" y="914400"/>
            <a:ext cx="1446582" cy="1920240"/>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352800" y="2743200"/>
            <a:ext cx="2286000" cy="1714500"/>
          </a:xfrm>
          <a:prstGeom prst="rect">
            <a:avLst/>
          </a:prstGeom>
          <a:noFill/>
          <a:ln w="9525">
            <a:noFill/>
            <a:miter lim="800000"/>
            <a:headEnd/>
            <a:tailEnd/>
          </a:ln>
        </p:spPr>
      </p:pic>
      <p:sp>
        <p:nvSpPr>
          <p:cNvPr id="9" name="Rectangle 2"/>
          <p:cNvSpPr txBox="1">
            <a:spLocks noChangeArrowheads="1"/>
          </p:cNvSpPr>
          <p:nvPr/>
        </p:nvSpPr>
        <p:spPr bwMode="auto">
          <a:xfrm>
            <a:off x="609600" y="5943600"/>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4400" b="1" i="0" u="none" strike="noStrike" kern="0" cap="none" spc="0" normalizeH="0" baseline="0" noProof="0" dirty="0" smtClean="0">
                <a:ln>
                  <a:noFill/>
                </a:ln>
                <a:solidFill>
                  <a:schemeClr val="bg2"/>
                </a:solidFill>
                <a:effectLst/>
                <a:uLnTx/>
                <a:uFillTx/>
                <a:latin typeface="Arial" charset="0"/>
                <a:ea typeface="+mj-ea"/>
                <a:cs typeface="+mj-cs"/>
              </a:rPr>
              <a:t>A MERE RIGHT TO GET PAID</a:t>
            </a:r>
          </a:p>
        </p:txBody>
      </p:sp>
      <p:pic>
        <p:nvPicPr>
          <p:cNvPr id="4104" name="Picture 8"/>
          <p:cNvPicPr>
            <a:picLocks noChangeAspect="1" noChangeArrowheads="1"/>
          </p:cNvPicPr>
          <p:nvPr/>
        </p:nvPicPr>
        <p:blipFill>
          <a:blip r:embed="rId7" cstate="print"/>
          <a:srcRect/>
          <a:stretch>
            <a:fillRect/>
          </a:stretch>
        </p:blipFill>
        <p:spPr bwMode="auto">
          <a:xfrm>
            <a:off x="6252750" y="2606040"/>
            <a:ext cx="2357850" cy="1737360"/>
          </a:xfrm>
          <a:prstGeom prst="rect">
            <a:avLst/>
          </a:prstGeom>
          <a:noFill/>
          <a:ln w="9525">
            <a:noFill/>
            <a:miter lim="800000"/>
            <a:headEnd/>
            <a:tailEnd/>
          </a:ln>
        </p:spPr>
      </p:pic>
      <p:pic>
        <p:nvPicPr>
          <p:cNvPr id="13" name="Picture 8"/>
          <p:cNvPicPr>
            <a:picLocks noChangeAspect="1" noChangeArrowheads="1"/>
          </p:cNvPicPr>
          <p:nvPr/>
        </p:nvPicPr>
        <p:blipFill>
          <a:blip r:embed="rId8" cstate="print"/>
          <a:srcRect/>
          <a:stretch>
            <a:fillRect/>
          </a:stretch>
        </p:blipFill>
        <p:spPr bwMode="auto">
          <a:xfrm>
            <a:off x="2971800" y="4648200"/>
            <a:ext cx="2354580" cy="1371600"/>
          </a:xfrm>
          <a:prstGeom prst="rect">
            <a:avLst/>
          </a:prstGeom>
          <a:noFill/>
          <a:ln w="9525">
            <a:noFill/>
            <a:miter lim="800000"/>
            <a:headEnd/>
            <a:tailEnd/>
          </a:ln>
        </p:spPr>
      </p:pic>
      <p:pic>
        <p:nvPicPr>
          <p:cNvPr id="14" name="Picture 6"/>
          <p:cNvPicPr>
            <a:picLocks noChangeAspect="1" noChangeArrowheads="1"/>
          </p:cNvPicPr>
          <p:nvPr/>
        </p:nvPicPr>
        <p:blipFill>
          <a:blip r:embed="rId9" cstate="print"/>
          <a:srcRect/>
          <a:stretch>
            <a:fillRect/>
          </a:stretch>
        </p:blipFill>
        <p:spPr bwMode="auto">
          <a:xfrm>
            <a:off x="5867400" y="4495800"/>
            <a:ext cx="1286467" cy="1554480"/>
          </a:xfrm>
          <a:prstGeom prst="rect">
            <a:avLst/>
          </a:prstGeom>
          <a:noFill/>
          <a:ln w="9525">
            <a:noFill/>
            <a:miter lim="800000"/>
            <a:headEnd/>
            <a:tailEnd/>
          </a:ln>
        </p:spPr>
      </p:pic>
      <p:pic>
        <p:nvPicPr>
          <p:cNvPr id="15" name="Picture 5"/>
          <p:cNvPicPr>
            <a:picLocks noChangeAspect="1" noChangeArrowheads="1"/>
          </p:cNvPicPr>
          <p:nvPr/>
        </p:nvPicPr>
        <p:blipFill>
          <a:blip r:embed="rId10" cstate="print"/>
          <a:srcRect/>
          <a:stretch>
            <a:fillRect/>
          </a:stretch>
        </p:blipFill>
        <p:spPr bwMode="auto">
          <a:xfrm>
            <a:off x="7620000" y="4495800"/>
            <a:ext cx="1346477" cy="1554480"/>
          </a:xfrm>
          <a:prstGeom prst="rect">
            <a:avLst/>
          </a:prstGeom>
          <a:noFill/>
          <a:ln w="9525">
            <a:noFill/>
            <a:miter lim="800000"/>
            <a:headEnd/>
            <a:tailEnd/>
          </a:ln>
        </p:spPr>
      </p:pic>
      <p:pic>
        <p:nvPicPr>
          <p:cNvPr id="4105" name="Picture 9" descr="http://rm.resultsmail.com/customers/wwwwinstonbakercom/img/FFCANNES_masthead_V3.gif"/>
          <p:cNvPicPr>
            <a:picLocks noChangeAspect="1" noChangeArrowheads="1"/>
          </p:cNvPicPr>
          <p:nvPr/>
        </p:nvPicPr>
        <p:blipFill>
          <a:blip r:embed="rId11" cstate="print"/>
          <a:srcRect/>
          <a:stretch>
            <a:fillRect/>
          </a:stretch>
        </p:blipFill>
        <p:spPr bwMode="auto">
          <a:xfrm>
            <a:off x="2880359" y="914400"/>
            <a:ext cx="5120641" cy="15544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alphonse.prq.se/~snuggl/dsc01955.jpg"/>
          <p:cNvPicPr>
            <a:picLocks noChangeAspect="1" noChangeArrowheads="1"/>
          </p:cNvPicPr>
          <p:nvPr/>
        </p:nvPicPr>
        <p:blipFill>
          <a:blip r:embed="rId3" cstate="print"/>
          <a:srcRect/>
          <a:stretch>
            <a:fillRect/>
          </a:stretch>
        </p:blipFill>
        <p:spPr bwMode="auto">
          <a:xfrm>
            <a:off x="0" y="0"/>
            <a:ext cx="930843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surfing the web.png"/>
          <p:cNvPicPr>
            <a:picLocks noChangeAspect="1"/>
          </p:cNvPicPr>
          <p:nvPr/>
        </p:nvPicPr>
        <p:blipFill>
          <a:blip r:embed="rId3" cstate="print"/>
          <a:srcRect/>
          <a:stretch>
            <a:fillRect/>
          </a:stretch>
        </p:blipFill>
        <p:spPr bwMode="auto">
          <a:xfrm>
            <a:off x="5133975" y="1142984"/>
            <a:ext cx="3857625" cy="4629150"/>
          </a:xfrm>
          <a:prstGeom prst="rect">
            <a:avLst/>
          </a:prstGeom>
          <a:noFill/>
          <a:ln w="9525">
            <a:noFill/>
            <a:miter lim="800000"/>
            <a:headEnd/>
            <a:tailEnd/>
          </a:ln>
        </p:spPr>
      </p:pic>
      <p:sp>
        <p:nvSpPr>
          <p:cNvPr id="5123" name="Content Placeholder 3"/>
          <p:cNvSpPr>
            <a:spLocks noGrp="1"/>
          </p:cNvSpPr>
          <p:nvPr>
            <p:ph idx="1"/>
          </p:nvPr>
        </p:nvSpPr>
        <p:spPr>
          <a:xfrm>
            <a:off x="142876" y="642940"/>
            <a:ext cx="5495924" cy="6000770"/>
          </a:xfrm>
        </p:spPr>
        <p:txBody>
          <a:bodyPr/>
          <a:lstStyle/>
          <a:p>
            <a:pPr lvl="0">
              <a:buClrTx/>
            </a:pPr>
            <a:r>
              <a:rPr lang="en-US" dirty="0" smtClean="0">
                <a:solidFill>
                  <a:schemeClr val="bg2"/>
                </a:solidFill>
                <a:effectLst/>
                <a:latin typeface="Arial" pitchFamily="34" charset="0"/>
                <a:cs typeface="Arial" pitchFamily="34" charset="0"/>
              </a:rPr>
              <a:t>“framework </a:t>
            </a:r>
            <a:r>
              <a:rPr lang="en-US" dirty="0" smtClean="0">
                <a:solidFill>
                  <a:schemeClr val="bg2"/>
                </a:solidFill>
                <a:effectLst/>
                <a:latin typeface="Arial" pitchFamily="34" charset="0"/>
                <a:cs typeface="Arial" pitchFamily="34" charset="0"/>
              </a:rPr>
              <a:t>Directive on collective rights </a:t>
            </a:r>
            <a:r>
              <a:rPr lang="en-US" dirty="0" smtClean="0">
                <a:solidFill>
                  <a:schemeClr val="bg2"/>
                </a:solidFill>
                <a:effectLst/>
                <a:latin typeface="Arial" pitchFamily="34" charset="0"/>
                <a:cs typeface="Arial" pitchFamily="34" charset="0"/>
              </a:rPr>
              <a:t>management“</a:t>
            </a:r>
          </a:p>
          <a:p>
            <a:pPr lvl="0">
              <a:buClrTx/>
            </a:pPr>
            <a:r>
              <a:rPr lang="en-US" dirty="0" smtClean="0">
                <a:solidFill>
                  <a:schemeClr val="bg2"/>
                </a:solidFill>
                <a:effectLst/>
                <a:latin typeface="Arial" pitchFamily="34" charset="0"/>
                <a:cs typeface="Arial" pitchFamily="34" charset="0"/>
              </a:rPr>
              <a:t>Orphan Works Directive</a:t>
            </a:r>
            <a:endParaRPr lang="en-US" dirty="0" smtClean="0">
              <a:solidFill>
                <a:schemeClr val="bg2"/>
              </a:solidFill>
              <a:effectLst/>
              <a:latin typeface="Arial" pitchFamily="34" charset="0"/>
              <a:cs typeface="Arial" pitchFamily="34" charset="0"/>
            </a:endParaRPr>
          </a:p>
          <a:p>
            <a:pPr lvl="0">
              <a:buClrTx/>
            </a:pPr>
            <a:r>
              <a:rPr lang="en-US" dirty="0" smtClean="0">
                <a:solidFill>
                  <a:schemeClr val="bg2"/>
                </a:solidFill>
                <a:effectLst/>
                <a:latin typeface="Arial" pitchFamily="34" charset="0"/>
                <a:cs typeface="Arial" pitchFamily="34" charset="0"/>
              </a:rPr>
              <a:t>Green </a:t>
            </a:r>
            <a:r>
              <a:rPr lang="en-US" dirty="0" smtClean="0">
                <a:solidFill>
                  <a:schemeClr val="bg2"/>
                </a:solidFill>
                <a:effectLst/>
                <a:latin typeface="Arial" pitchFamily="34" charset="0"/>
                <a:cs typeface="Arial" pitchFamily="34" charset="0"/>
              </a:rPr>
              <a:t>paper </a:t>
            </a:r>
            <a:r>
              <a:rPr lang="en-US" dirty="0" smtClean="0">
                <a:solidFill>
                  <a:schemeClr val="bg2"/>
                </a:solidFill>
                <a:effectLst/>
                <a:latin typeface="Arial" pitchFamily="34" charset="0"/>
                <a:cs typeface="Arial" pitchFamily="34" charset="0"/>
              </a:rPr>
              <a:t> </a:t>
            </a:r>
            <a:r>
              <a:rPr lang="en-US" dirty="0" smtClean="0">
                <a:solidFill>
                  <a:schemeClr val="bg2"/>
                </a:solidFill>
                <a:effectLst/>
                <a:latin typeface="Arial" pitchFamily="34" charset="0"/>
                <a:cs typeface="Arial" pitchFamily="34" charset="0"/>
              </a:rPr>
              <a:t>“opportunities and challenges of online distribution of </a:t>
            </a:r>
            <a:r>
              <a:rPr lang="en-US" dirty="0" smtClean="0">
                <a:solidFill>
                  <a:schemeClr val="bg2"/>
                </a:solidFill>
                <a:effectLst/>
                <a:latin typeface="Arial" pitchFamily="34" charset="0"/>
                <a:cs typeface="Arial" pitchFamily="34" charset="0"/>
              </a:rPr>
              <a:t>AV works </a:t>
            </a:r>
            <a:r>
              <a:rPr lang="en-US" dirty="0" smtClean="0">
                <a:solidFill>
                  <a:schemeClr val="bg2"/>
                </a:solidFill>
                <a:effectLst/>
                <a:latin typeface="Arial" pitchFamily="34" charset="0"/>
                <a:cs typeface="Arial" pitchFamily="34" charset="0"/>
              </a:rPr>
              <a:t>and other creative content</a:t>
            </a:r>
            <a:r>
              <a:rPr lang="en-US" dirty="0" smtClean="0">
                <a:solidFill>
                  <a:schemeClr val="bg2"/>
                </a:solidFill>
                <a:effectLst/>
                <a:latin typeface="Arial" pitchFamily="34" charset="0"/>
                <a:cs typeface="Arial" pitchFamily="34" charset="0"/>
              </a:rPr>
              <a:t>”.</a:t>
            </a:r>
            <a:endParaRPr lang="en-US" dirty="0" smtClean="0">
              <a:solidFill>
                <a:schemeClr val="bg2"/>
              </a:solidFill>
              <a:effectLst/>
              <a:latin typeface="Arial" pitchFamily="34" charset="0"/>
              <a:cs typeface="Arial" pitchFamily="34" charset="0"/>
            </a:endParaRPr>
          </a:p>
          <a:p>
            <a:pPr lvl="0">
              <a:buClrTx/>
            </a:pPr>
            <a:r>
              <a:rPr lang="en-US" dirty="0" smtClean="0">
                <a:solidFill>
                  <a:schemeClr val="bg2"/>
                </a:solidFill>
                <a:effectLst/>
                <a:latin typeface="Arial" pitchFamily="34" charset="0"/>
                <a:cs typeface="Arial" pitchFamily="34" charset="0"/>
              </a:rPr>
              <a:t>Review 2004 Enforcement Directive 	</a:t>
            </a:r>
            <a:endParaRPr lang="en-US" dirty="0">
              <a:solidFill>
                <a:schemeClr val="bg2"/>
              </a:solidFill>
              <a:effectLst/>
              <a:latin typeface="Arial" pitchFamily="34" charset="0"/>
              <a:cs typeface="Arial" pitchFamily="34" charset="0"/>
            </a:endParaRPr>
          </a:p>
        </p:txBody>
      </p:sp>
      <p:sp>
        <p:nvSpPr>
          <p:cNvPr id="5124" name="Rectangle 5"/>
          <p:cNvSpPr>
            <a:spLocks noChangeArrowheads="1"/>
          </p:cNvSpPr>
          <p:nvPr/>
        </p:nvSpPr>
        <p:spPr bwMode="auto">
          <a:xfrm>
            <a:off x="285720" y="71438"/>
            <a:ext cx="8001030" cy="508000"/>
          </a:xfrm>
          <a:prstGeom prst="rect">
            <a:avLst/>
          </a:prstGeom>
          <a:noFill/>
          <a:ln w="9525">
            <a:noFill/>
            <a:miter lim="800000"/>
            <a:headEnd/>
            <a:tailEnd/>
          </a:ln>
        </p:spPr>
        <p:txBody>
          <a:bodyPr anchor="ctr"/>
          <a:lstStyle/>
          <a:p>
            <a:pPr algn="ctr"/>
            <a:r>
              <a:rPr lang="en-US" sz="4400" b="1" dirty="0" smtClean="0">
                <a:solidFill>
                  <a:srgbClr val="000000"/>
                </a:solidFill>
              </a:rPr>
              <a:t>EU </a:t>
            </a:r>
            <a:r>
              <a:rPr lang="en-US" sz="4400" b="1" dirty="0" smtClean="0">
                <a:solidFill>
                  <a:srgbClr val="000000"/>
                </a:solidFill>
              </a:rPr>
              <a:t>Digital Agenda – © points</a:t>
            </a:r>
            <a:endParaRPr lang="en-US" sz="4400" b="1" dirty="0">
              <a:solidFill>
                <a:srgbClr val="000000"/>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500063" y="142875"/>
            <a:ext cx="7624762" cy="508000"/>
          </a:xfrm>
          <a:prstGeom prst="rect">
            <a:avLst/>
          </a:prstGeom>
          <a:noFill/>
          <a:ln w="9525">
            <a:noFill/>
            <a:miter lim="800000"/>
            <a:headEnd/>
            <a:tailEnd/>
          </a:ln>
        </p:spPr>
        <p:txBody>
          <a:bodyPr anchor="ctr"/>
          <a:lstStyle/>
          <a:p>
            <a:endParaRPr lang="en-US" sz="4400" b="1">
              <a:solidFill>
                <a:srgbClr val="000000"/>
              </a:solidFill>
            </a:endParaRPr>
          </a:p>
        </p:txBody>
      </p:sp>
      <p:sp>
        <p:nvSpPr>
          <p:cNvPr id="10" name="Rectangle 9"/>
          <p:cNvSpPr/>
          <p:nvPr/>
        </p:nvSpPr>
        <p:spPr>
          <a:xfrm>
            <a:off x="71438" y="71414"/>
            <a:ext cx="8786842" cy="646331"/>
          </a:xfrm>
          <a:prstGeom prst="rect">
            <a:avLst/>
          </a:prstGeom>
          <a:solidFill>
            <a:srgbClr val="000000"/>
          </a:solidFill>
          <a:ln>
            <a:solidFill>
              <a:schemeClr val="accent1"/>
            </a:solidFill>
          </a:ln>
        </p:spPr>
        <p:txBody>
          <a:bodyPr wrap="square">
            <a:spAutoFit/>
          </a:bodyPr>
          <a:lstStyle/>
          <a:p>
            <a:pPr marL="342900" indent="-342900" eaLnBrk="0" hangingPunct="0">
              <a:spcBef>
                <a:spcPts val="0"/>
              </a:spcBef>
              <a:defRPr/>
            </a:pPr>
            <a:r>
              <a:rPr lang="en-US" sz="3600" kern="0" dirty="0" smtClean="0">
                <a:solidFill>
                  <a:srgbClr val="FFFF00"/>
                </a:solidFill>
                <a:latin typeface="Arial"/>
                <a:cs typeface="+mn-cs"/>
              </a:rPr>
              <a:t>Looking at EU Copyright Law from on high</a:t>
            </a:r>
          </a:p>
        </p:txBody>
      </p:sp>
      <p:sp>
        <p:nvSpPr>
          <p:cNvPr id="11" name="Rectangle 3"/>
          <p:cNvSpPr txBox="1">
            <a:spLocks noChangeArrowheads="1"/>
          </p:cNvSpPr>
          <p:nvPr/>
        </p:nvSpPr>
        <p:spPr bwMode="auto">
          <a:xfrm>
            <a:off x="0" y="785794"/>
            <a:ext cx="9144000" cy="1785950"/>
          </a:xfrm>
          <a:prstGeom prst="rect">
            <a:avLst/>
          </a:prstGeom>
          <a:noFill/>
          <a:ln w="9525">
            <a:solidFill>
              <a:schemeClr val="bg2"/>
            </a:solidFill>
            <a:miter lim="800000"/>
            <a:headEnd/>
            <a:tailEnd/>
          </a:ln>
          <a:effectLst/>
        </p:spPr>
        <p:txBody>
          <a:bodyPr/>
          <a:lstStyle/>
          <a:p>
            <a:pPr marL="120650" indent="-120650">
              <a:buFont typeface="Arial" pitchFamily="34" charset="0"/>
              <a:buChar char="•"/>
            </a:pPr>
            <a:r>
              <a:rPr lang="en-US" sz="2800" dirty="0" smtClean="0">
                <a:solidFill>
                  <a:srgbClr val="000000"/>
                </a:solidFill>
              </a:rPr>
              <a:t>Unprecedented number of cases currently pending before ECJ which concern copyright/content protection</a:t>
            </a:r>
          </a:p>
          <a:p>
            <a:pPr marL="120650" indent="-120650">
              <a:buFont typeface="Arial" pitchFamily="34" charset="0"/>
              <a:buChar char="•"/>
            </a:pPr>
            <a:r>
              <a:rPr lang="en-US" sz="2800" dirty="0" smtClean="0">
                <a:solidFill>
                  <a:srgbClr val="000000"/>
                </a:solidFill>
              </a:rPr>
              <a:t>References for preliminary rulings from national courts</a:t>
            </a:r>
          </a:p>
          <a:p>
            <a:pPr marL="120650" indent="-120650">
              <a:buFont typeface="Arial" pitchFamily="34" charset="0"/>
              <a:buChar char="•"/>
            </a:pPr>
            <a:r>
              <a:rPr lang="en-US" sz="2800" dirty="0" smtClean="0">
                <a:solidFill>
                  <a:srgbClr val="000000"/>
                </a:solidFill>
              </a:rPr>
              <a:t>Potential for ECJ to have a profound impact on EU ©…</a:t>
            </a:r>
          </a:p>
        </p:txBody>
      </p:sp>
      <p:sp>
        <p:nvSpPr>
          <p:cNvPr id="5" name="Rectangle 3"/>
          <p:cNvSpPr txBox="1">
            <a:spLocks noChangeArrowheads="1"/>
          </p:cNvSpPr>
          <p:nvPr/>
        </p:nvSpPr>
        <p:spPr bwMode="auto">
          <a:xfrm>
            <a:off x="142844" y="2714620"/>
            <a:ext cx="8715436" cy="3286148"/>
          </a:xfrm>
          <a:prstGeom prst="rect">
            <a:avLst/>
          </a:prstGeom>
          <a:noFill/>
          <a:ln w="9525">
            <a:solidFill>
              <a:schemeClr val="bg2"/>
            </a:solidFill>
            <a:miter lim="800000"/>
            <a:headEnd/>
            <a:tailEnd/>
          </a:ln>
          <a:effectLst/>
        </p:spPr>
        <p:txBody>
          <a:bodyPr numCol="2"/>
          <a:lstStyle/>
          <a:p>
            <a:pPr marL="120650" indent="-120650">
              <a:buFont typeface="Arial" pitchFamily="34" charset="0"/>
              <a:buChar char="•"/>
            </a:pPr>
            <a:r>
              <a:rPr lang="en-US" sz="2600" dirty="0" smtClean="0">
                <a:solidFill>
                  <a:srgbClr val="000000"/>
                </a:solidFill>
              </a:rPr>
              <a:t>Copyright Directive</a:t>
            </a:r>
          </a:p>
          <a:p>
            <a:pPr marL="120650" indent="-120650">
              <a:buFont typeface="Arial" pitchFamily="34" charset="0"/>
              <a:buChar char="•"/>
            </a:pPr>
            <a:r>
              <a:rPr lang="en-US" sz="2600" dirty="0" smtClean="0">
                <a:solidFill>
                  <a:srgbClr val="000000"/>
                </a:solidFill>
              </a:rPr>
              <a:t>Conditional Access Directive</a:t>
            </a:r>
          </a:p>
          <a:p>
            <a:pPr marL="120650" indent="-120650">
              <a:buFont typeface="Arial" pitchFamily="34" charset="0"/>
              <a:buChar char="•"/>
            </a:pPr>
            <a:r>
              <a:rPr lang="en-US" sz="2600" dirty="0" smtClean="0">
                <a:solidFill>
                  <a:srgbClr val="000000"/>
                </a:solidFill>
              </a:rPr>
              <a:t>Cable &amp; Satellite Directive</a:t>
            </a:r>
          </a:p>
          <a:p>
            <a:pPr marL="120650" indent="-120650">
              <a:buFont typeface="Arial" pitchFamily="34" charset="0"/>
              <a:buChar char="•"/>
            </a:pPr>
            <a:r>
              <a:rPr lang="en-US" sz="2600" dirty="0" smtClean="0">
                <a:solidFill>
                  <a:srgbClr val="000000"/>
                </a:solidFill>
              </a:rPr>
              <a:t>Software Directive</a:t>
            </a:r>
          </a:p>
          <a:p>
            <a:pPr marL="120650" indent="-120650">
              <a:buFont typeface="Arial" pitchFamily="34" charset="0"/>
              <a:buChar char="•"/>
            </a:pPr>
            <a:r>
              <a:rPr lang="en-US" sz="2600" dirty="0" smtClean="0">
                <a:solidFill>
                  <a:srgbClr val="000000"/>
                </a:solidFill>
              </a:rPr>
              <a:t>Enforcement Directive</a:t>
            </a:r>
          </a:p>
          <a:p>
            <a:pPr marL="120650" indent="-120650">
              <a:buFont typeface="Arial" pitchFamily="34" charset="0"/>
              <a:buChar char="•"/>
            </a:pPr>
            <a:r>
              <a:rPr lang="en-US" sz="2600" dirty="0" smtClean="0">
                <a:solidFill>
                  <a:srgbClr val="000000"/>
                </a:solidFill>
              </a:rPr>
              <a:t>E-Commerce Directive</a:t>
            </a:r>
          </a:p>
          <a:p>
            <a:pPr marL="120650" indent="-120650">
              <a:buFont typeface="Arial" pitchFamily="34" charset="0"/>
              <a:buChar char="•"/>
            </a:pPr>
            <a:r>
              <a:rPr lang="en-US" sz="2600" dirty="0" err="1" smtClean="0">
                <a:solidFill>
                  <a:srgbClr val="000000"/>
                </a:solidFill>
              </a:rPr>
              <a:t>ePrivacy</a:t>
            </a:r>
            <a:r>
              <a:rPr lang="en-US" sz="2600" dirty="0" smtClean="0">
                <a:solidFill>
                  <a:srgbClr val="000000"/>
                </a:solidFill>
              </a:rPr>
              <a:t> Directive</a:t>
            </a:r>
          </a:p>
          <a:p>
            <a:pPr marL="120650" indent="-120650">
              <a:buFont typeface="Arial" pitchFamily="34" charset="0"/>
              <a:buChar char="•"/>
            </a:pPr>
            <a:r>
              <a:rPr lang="en-US" sz="2600" dirty="0" smtClean="0">
                <a:solidFill>
                  <a:srgbClr val="000000"/>
                </a:solidFill>
              </a:rPr>
              <a:t>Data Protection Directive</a:t>
            </a:r>
          </a:p>
          <a:p>
            <a:pPr marL="120650" indent="-120650">
              <a:buFont typeface="Arial" pitchFamily="34" charset="0"/>
              <a:buChar char="•"/>
            </a:pPr>
            <a:r>
              <a:rPr lang="en-US" sz="2600" dirty="0" smtClean="0">
                <a:solidFill>
                  <a:srgbClr val="000000"/>
                </a:solidFill>
              </a:rPr>
              <a:t>TFEU - Free Movement of Goods/Services</a:t>
            </a:r>
          </a:p>
          <a:p>
            <a:pPr marL="120650" indent="-120650">
              <a:buFont typeface="Arial" pitchFamily="34" charset="0"/>
              <a:buChar char="•"/>
            </a:pPr>
            <a:r>
              <a:rPr lang="en-US" sz="2600" dirty="0" smtClean="0">
                <a:solidFill>
                  <a:srgbClr val="000000"/>
                </a:solidFill>
              </a:rPr>
              <a:t>TFEU - Competition Law</a:t>
            </a:r>
          </a:p>
          <a:p>
            <a:pPr marL="120650" indent="-120650">
              <a:buFont typeface="Arial" pitchFamily="34" charset="0"/>
              <a:buChar char="•"/>
            </a:pPr>
            <a:r>
              <a:rPr lang="en-US" sz="2600" dirty="0" smtClean="0">
                <a:solidFill>
                  <a:srgbClr val="000000"/>
                </a:solidFill>
              </a:rPr>
              <a:t>European Convention on Human Rights and Fundamental Freedoms</a:t>
            </a:r>
            <a:endParaRPr lang="en-US" sz="2600" kern="0" dirty="0">
              <a:solidFill>
                <a:srgbClr val="000000"/>
              </a:solidFill>
              <a:cs typeface="+mn-cs"/>
            </a:endParaRPr>
          </a:p>
        </p:txBody>
      </p:sp>
      <p:sp>
        <p:nvSpPr>
          <p:cNvPr id="6" name="Rectangle 3"/>
          <p:cNvSpPr txBox="1">
            <a:spLocks noChangeArrowheads="1"/>
          </p:cNvSpPr>
          <p:nvPr/>
        </p:nvSpPr>
        <p:spPr bwMode="auto">
          <a:xfrm>
            <a:off x="357158" y="6143644"/>
            <a:ext cx="8358246" cy="500066"/>
          </a:xfrm>
          <a:prstGeom prst="rect">
            <a:avLst/>
          </a:prstGeom>
          <a:noFill/>
          <a:ln w="9525">
            <a:solidFill>
              <a:schemeClr val="bg2"/>
            </a:solidFill>
            <a:miter lim="800000"/>
            <a:headEnd/>
            <a:tailEnd/>
          </a:ln>
          <a:effectLst/>
        </p:spPr>
        <p:txBody>
          <a:bodyPr/>
          <a:lstStyle/>
          <a:p>
            <a:pPr marL="120650" indent="-120650"/>
            <a:r>
              <a:rPr lang="en-US" sz="2800" b="1" dirty="0" smtClean="0">
                <a:solidFill>
                  <a:srgbClr val="000000"/>
                </a:solidFill>
              </a:rPr>
              <a:t>ECJ decisions are binding on all Member States</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plate-17">
  <a:themeElements>
    <a:clrScheme name="template-17 4">
      <a:dk1>
        <a:srgbClr val="4D4D4D"/>
      </a:dk1>
      <a:lt1>
        <a:srgbClr val="FFFFFF"/>
      </a:lt1>
      <a:dk2>
        <a:srgbClr val="4D4D4D"/>
      </a:dk2>
      <a:lt2>
        <a:srgbClr val="003399"/>
      </a:lt2>
      <a:accent1>
        <a:srgbClr val="6699FF"/>
      </a:accent1>
      <a:accent2>
        <a:srgbClr val="33CCFF"/>
      </a:accent2>
      <a:accent3>
        <a:srgbClr val="FFFFFF"/>
      </a:accent3>
      <a:accent4>
        <a:srgbClr val="404040"/>
      </a:accent4>
      <a:accent5>
        <a:srgbClr val="B8CAFF"/>
      </a:accent5>
      <a:accent6>
        <a:srgbClr val="2DB9E7"/>
      </a:accent6>
      <a:hlink>
        <a:srgbClr val="0099FF"/>
      </a:hlink>
      <a:folHlink>
        <a:srgbClr val="DDDDDD"/>
      </a:folHlink>
    </a:clrScheme>
    <a:fontScheme name="template-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17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17 2">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17 3">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17 4">
        <a:dk1>
          <a:srgbClr val="4D4D4D"/>
        </a:dk1>
        <a:lt1>
          <a:srgbClr val="FFFFFF"/>
        </a:lt1>
        <a:dk2>
          <a:srgbClr val="4D4D4D"/>
        </a:dk2>
        <a:lt2>
          <a:srgbClr val="003399"/>
        </a:lt2>
        <a:accent1>
          <a:srgbClr val="6699FF"/>
        </a:accent1>
        <a:accent2>
          <a:srgbClr val="33CCFF"/>
        </a:accent2>
        <a:accent3>
          <a:srgbClr val="FFFFFF"/>
        </a:accent3>
        <a:accent4>
          <a:srgbClr val="404040"/>
        </a:accent4>
        <a:accent5>
          <a:srgbClr val="B8CAFF"/>
        </a:accent5>
        <a:accent6>
          <a:srgbClr val="2D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17">
  <a:themeElements>
    <a:clrScheme name="1_template-17 4">
      <a:dk1>
        <a:srgbClr val="4D4D4D"/>
      </a:dk1>
      <a:lt1>
        <a:srgbClr val="FFFFFF"/>
      </a:lt1>
      <a:dk2>
        <a:srgbClr val="4D4D4D"/>
      </a:dk2>
      <a:lt2>
        <a:srgbClr val="003399"/>
      </a:lt2>
      <a:accent1>
        <a:srgbClr val="6699FF"/>
      </a:accent1>
      <a:accent2>
        <a:srgbClr val="33CCFF"/>
      </a:accent2>
      <a:accent3>
        <a:srgbClr val="FFFFFF"/>
      </a:accent3>
      <a:accent4>
        <a:srgbClr val="404040"/>
      </a:accent4>
      <a:accent5>
        <a:srgbClr val="B8CAFF"/>
      </a:accent5>
      <a:accent6>
        <a:srgbClr val="2DB9E7"/>
      </a:accent6>
      <a:hlink>
        <a:srgbClr val="0099FF"/>
      </a:hlink>
      <a:folHlink>
        <a:srgbClr val="DDDDDD"/>
      </a:folHlink>
    </a:clrScheme>
    <a:fontScheme name="1_template-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template-17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1_template-17 2">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1_template-17 3">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1_template-17 4">
        <a:dk1>
          <a:srgbClr val="4D4D4D"/>
        </a:dk1>
        <a:lt1>
          <a:srgbClr val="FFFFFF"/>
        </a:lt1>
        <a:dk2>
          <a:srgbClr val="4D4D4D"/>
        </a:dk2>
        <a:lt2>
          <a:srgbClr val="003399"/>
        </a:lt2>
        <a:accent1>
          <a:srgbClr val="6699FF"/>
        </a:accent1>
        <a:accent2>
          <a:srgbClr val="33CCFF"/>
        </a:accent2>
        <a:accent3>
          <a:srgbClr val="FFFFFF"/>
        </a:accent3>
        <a:accent4>
          <a:srgbClr val="404040"/>
        </a:accent4>
        <a:accent5>
          <a:srgbClr val="B8CAFF"/>
        </a:accent5>
        <a:accent6>
          <a:srgbClr val="2D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Strategy meeting 2008</Template>
  <TotalTime>2149</TotalTime>
  <Words>1236</Words>
  <Application>Microsoft Office PowerPoint</Application>
  <PresentationFormat>On-screen Show (4:3)</PresentationFormat>
  <Paragraphs>141</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template-17</vt:lpstr>
      <vt:lpstr>1_template-17</vt:lpstr>
      <vt:lpstr>Stream</vt:lpstr>
      <vt:lpstr>Slide 1</vt:lpstr>
      <vt:lpstr>Slide 2</vt:lpstr>
      <vt:lpstr>Slide 3</vt:lpstr>
      <vt:lpstr>“We should not see the observance and enforcement of IP rights as merely protecting the interests of the developed world, but rather as a powerful tool to galvanize our domestic industry while retaining national culture, national inventiveness, and national creativity”.</vt:lpstr>
      <vt:lpstr>Slide 5</vt:lpstr>
      <vt:lpstr>COPYRIGHT IS MORE THAN</vt:lpstr>
      <vt:lpstr>Slide 7</vt:lpstr>
      <vt:lpstr>Slide 8</vt:lpstr>
      <vt:lpstr>Slide 9</vt:lpstr>
      <vt:lpstr>Slide 10</vt:lpstr>
      <vt:lpstr>Slide 11</vt:lpstr>
      <vt:lpstr>Slide 12</vt:lpstr>
      <vt:lpstr>Slide 13</vt:lpstr>
      <vt:lpstr>Slide 14</vt:lpstr>
      <vt:lpstr>Slide 15</vt:lpstr>
      <vt:lpstr>Slide 16</vt:lpstr>
      <vt:lpstr>Slide 17</vt:lpstr>
      <vt:lpstr>© Sector in the Developing World</vt:lpstr>
      <vt:lpstr> Liam Neeson     ....  Qui-Gon Jinn  Ewan McGregor ....  Obi-Wan Kenobi  Natalie Portman ....  Queen Padmé Amidala  Jake Lloyd   ....  Anakin Skywalker  Pernilla August ....  Shmi Skywalker  Frank Oz  ....  Yoda (voice)  Ian McDiarmid ....  Senator Palpatine  Oliver Ford Davies ....  Gov. Sio Bibble  Ray Park  ....  Darth Maul  Hugh Quarshie ....  Capt. Panaka  Ahmed Best  ....  Jar Jar Binks (voice)  Anthony Daniels ....  C-3PO  Kenny Baker  ....  R2-D2  Terence Stamp ....  Supreme Chancellor Valorum  Brian Blessed  ....  Boss Nass (voice)  Andrew Secombe ....  Watto  Lewis Macleod ....  Sebulba (voice)  Steven Spiers  ....  Capt. Tarpals  Silas Carson  ....  Viceroy Nute Gunray/Ki-Adi-Mundi  Ralph Brown  ....  Ric Olié  Celia Imrie  ....  Fighter Pilot Bravo 5  Benedict Taylor ....  Fighter Pilot Bravo 2  Karol Cristina da Silva ....  Rabé  Clarence Smith ....  Fighter Pilot Bravo 3  Samuel L. Jackson ....  Mace Windu  Dominic West  ....  Palace guard  Liz Wilson  ....  Eirtaé (as Friday 'Liz' Wilson)  Candice Orwell ....  Yané  Sofia Coppola  ....  Saché  Keira Knightley ....  Sabé  Bronagh Gallagher ....  Radiant VII captain  John Fensom  ....  TC-14  Greg Proops  ....  Beed (voice)  Scott Capurro  ....  Fode (voice)  Margaret Towner ....  Jira  Dhruv Chanchani ....  Kitster  Oliver Walpole ....  Seek  Katie Lucas  ....  Amee (as Jenna Green)  Megan Udall  ....  Melee  Hassani Shapi  ....  Eeth Koth  Gin Clarke  ....  Adi Gallia (as Gin)  Khan Bonfils  ....  Saesee Tiin  Michelle Taylor ....  Yarael Poof  Michaela Cottrell ....  Even Piell  Dipika O'Neill Joti ....  Depa Billaba  Phil Eason  ....  Yaddle  Mark Coulier  ....  Aks Moe  Lindsay Duncan ....  TC-14 (voice)  Peter Serafinowicz ....  Darth Maul (voice)  James Taylor  ....  Rune Haako (voice)  Chris Sanders  ....  Daultay Dofine (voice)  Toby Longworth ....  Sen. Lott Dodd/Gragra (voice)  Marc Silk  ....  Aks Moe (voice)  Amanda Lucas ....  Tey How/Diva Funquita (voice) (as Tyger)   Produced by George Lucas     ....  executive producer  Rick McCallum  ....  producer     Original Music by John Williams      Cinematography by David Tattersall    Film Editing by Ben Burtt    Paul Martin Smith      Casting by Robin Gurland      Production Design by Gavin Bocquet      Art Direction by Phil Harvey    Fred Hole    John King    Rod McLean      Set Decoration by Peter Walpole     Costume Design by Trisha Biggar       </vt:lpstr>
    </vt:vector>
  </TitlesOfParts>
  <Company>Motion Picture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dc:title>
  <dc:creator>DjolakianL</dc:creator>
  <cp:lastModifiedBy>Shapiro Ted</cp:lastModifiedBy>
  <cp:revision>239</cp:revision>
  <dcterms:created xsi:type="dcterms:W3CDTF">2006-09-13T12:31:08Z</dcterms:created>
  <dcterms:modified xsi:type="dcterms:W3CDTF">2010-05-27T07:21:39Z</dcterms:modified>
</cp:coreProperties>
</file>