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874" r:id="rId2"/>
  </p:sldMasterIdLst>
  <p:notesMasterIdLst>
    <p:notesMasterId r:id="rId32"/>
  </p:notesMasterIdLst>
  <p:sldIdLst>
    <p:sldId id="291" r:id="rId3"/>
    <p:sldId id="339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17" r:id="rId13"/>
    <p:sldId id="347" r:id="rId14"/>
    <p:sldId id="348" r:id="rId15"/>
    <p:sldId id="318" r:id="rId16"/>
    <p:sldId id="319" r:id="rId17"/>
    <p:sldId id="320" r:id="rId18"/>
    <p:sldId id="321" r:id="rId19"/>
    <p:sldId id="322" r:id="rId20"/>
    <p:sldId id="324" r:id="rId21"/>
    <p:sldId id="338" r:id="rId22"/>
    <p:sldId id="363" r:id="rId23"/>
    <p:sldId id="364" r:id="rId24"/>
    <p:sldId id="365" r:id="rId25"/>
    <p:sldId id="366" r:id="rId26"/>
    <p:sldId id="367" r:id="rId27"/>
    <p:sldId id="368" r:id="rId28"/>
    <p:sldId id="340" r:id="rId29"/>
    <p:sldId id="341" r:id="rId30"/>
    <p:sldId id="35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006600"/>
    <a:srgbClr val="996633"/>
    <a:srgbClr val="660066"/>
    <a:srgbClr val="990000"/>
    <a:srgbClr val="FF9966"/>
    <a:srgbClr val="990099"/>
    <a:srgbClr val="CCCCFF"/>
    <a:srgbClr val="CCFF99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45AEA7-8BC7-4543-B068-52437EA1D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25EE-E467-45F7-9F24-FE4B3442A949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B0C0-7FE5-4C53-8A17-27EBDDE3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EC1A-B33F-49C7-A7DF-57E0E68143B0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0A20-C326-4707-9ACA-F143D5BFC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3967-09D0-422E-8F9E-106D8A20EC49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52EA-BFD8-46E7-AEB5-4B3EE2F45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3240-35E4-4BA1-9517-715E828FF26E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95C1-A32A-4292-BA0E-C31A63DB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0CE5-3634-4B61-8182-38AD9079E1B4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6C4C-2B25-4FA8-838F-E6B9F517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BEEF4">
              <a:alpha val="9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latin typeface="Arial" charset="0"/>
              <a:cs typeface="+mn-cs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1790700" y="6457950"/>
            <a:ext cx="419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™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6643688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10BD-C45B-4B26-99D6-05E47FBE77E2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971C-2AA6-4D94-A3DF-2146F090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13A3-7DCE-463B-AE8E-3EF0F6B5CF3D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FD44-6E1B-4391-864B-CFA938783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8E83-32CE-476A-8FAA-27AEAC98CD8F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D14B-15D8-4499-B054-0731B784F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ECC7-D5FA-431A-A869-D462E2E40A4D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F0A8-48AC-4BB2-9FDF-23DA5676F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EAA3-103E-4716-9E6F-02CAD2972492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A6DA-3F19-4857-B4EC-D84712DF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0033-5328-4622-BB8C-29821F659B99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BC99-8030-4956-AA01-5EEEDDC2E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47CD-BECC-4562-8EF0-F49F633E06BA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C1B7-3D34-4852-8A52-C892DC2A4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DF07-3BF7-4875-9D98-DB49F72F0437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BA69-FE0F-4971-849C-B605436E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5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5B5E3BB6-B698-4DFB-984F-C6FC8E68C694}" type="datetime4">
              <a:rPr lang="en-US"/>
              <a:pPr>
                <a:defRPr/>
              </a:pPr>
              <a:t>December 14, 2010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3976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0E1DF9EF-C084-4AF8-A589-DE9B7217F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3038" y="9144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BEEF4">
              <a:alpha val="8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latin typeface="Arial" charset="0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CADB-E405-44F1-A363-158BB6FC2DCD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268E-7CC2-4691-B094-21D7E6EC7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3038" y="10668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WIPO Hom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8800" y="304800"/>
            <a:ext cx="893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 noChangeArrowheads="1"/>
          </p:cNvSpPr>
          <p:nvPr userDrawn="1"/>
        </p:nvSpPr>
        <p:spPr>
          <a:xfrm>
            <a:off x="76200" y="6626225"/>
            <a:ext cx="838200" cy="155575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83621-8C8C-4FBC-8FBF-C52EA14BA46D}" type="datetime4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December 14, 2010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3962400" y="6553200"/>
            <a:ext cx="12954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Copyright 2007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Xellect IP Solutions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19300" y="6457950"/>
            <a:ext cx="419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™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47800" y="6643688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SME-log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104775"/>
            <a:ext cx="1628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nswers.com/topic/carlson-chester-f-gif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5/5d/1889_Edison_Mimeograph.jpg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6/62/Xerox_Logo.svg" TargetMode="External"/><Relationship Id="rId2" Type="http://schemas.openxmlformats.org/officeDocument/2006/relationships/hyperlink" Target="http://en.wikipedia.org/wiki/Fujifilm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hyperlink" Target="http://upload.wikimedia.org/wikipedia/en/d/db/Xerox_2008_Logo.png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2396"/>
            <a:ext cx="4572000" cy="46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5925"/>
            <a:ext cx="5257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524250" y="1295400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http://xellectip.com</a:t>
            </a:r>
          </a:p>
        </p:txBody>
      </p:sp>
    </p:spTree>
  </p:cSld>
  <p:clrMapOvr>
    <a:masterClrMapping/>
  </p:clrMapOvr>
  <p:transition advTm="87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base" hangingPunct="1">
              <a:spcAft>
                <a:spcPct val="0"/>
              </a:spcAft>
            </a:pPr>
            <a:r>
              <a:rPr lang="en-US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Invention 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Systematic or Incremental </a:t>
            </a:r>
            <a:r>
              <a:rPr lang="en-US" dirty="0" smtClean="0">
                <a:solidFill>
                  <a:srgbClr val="663300"/>
                </a:solidFill>
              </a:rPr>
              <a:t>Approach</a:t>
            </a:r>
          </a:p>
          <a:p>
            <a:pPr eaLnBrk="1" hangingPunct="1"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Out-of-the-box </a:t>
            </a:r>
            <a:r>
              <a:rPr lang="en-US" dirty="0" smtClean="0">
                <a:solidFill>
                  <a:srgbClr val="663300"/>
                </a:solidFill>
              </a:rPr>
              <a:t>Approach</a:t>
            </a:r>
          </a:p>
          <a:p>
            <a:pPr eaLnBrk="1" hangingPunct="1"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Breakthrough</a:t>
            </a:r>
          </a:p>
          <a:p>
            <a:pPr eaLnBrk="1" hangingPunct="1"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Serendipity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298930F-091D-41BA-8269-017A6BDEED65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0BDA95-4532-434D-BB3E-CF4B9B78CC5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The Central Theme</a:t>
            </a:r>
            <a:endParaRPr lang="en-IN" b="1" dirty="0" smtClean="0">
              <a:solidFill>
                <a:srgbClr val="006600"/>
              </a:solidFill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762000" y="2667000"/>
            <a:ext cx="8305800" cy="1905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663300"/>
                </a:solidFill>
              </a:rPr>
              <a:t>“How a Lone Inventor and an Unknown Company Created the Biggest Communication Breakthrough </a:t>
            </a:r>
            <a:r>
              <a:rPr lang="en-US" dirty="0" smtClean="0">
                <a:solidFill>
                  <a:srgbClr val="663300"/>
                </a:solidFill>
              </a:rPr>
              <a:t>Since Gutenberg</a:t>
            </a:r>
            <a:r>
              <a:rPr lang="en-US" baseline="30000" dirty="0" smtClean="0">
                <a:solidFill>
                  <a:srgbClr val="663300"/>
                </a:solidFill>
                <a:cs typeface="Arial" charset="0"/>
              </a:rPr>
              <a:t>†</a:t>
            </a:r>
            <a:r>
              <a:rPr lang="en-US" sz="2800" dirty="0" smtClean="0">
                <a:solidFill>
                  <a:srgbClr val="663300"/>
                </a:solidFill>
              </a:rPr>
              <a:t>”</a:t>
            </a:r>
            <a:endParaRPr lang="en-IN" sz="2800" dirty="0" smtClean="0">
              <a:solidFill>
                <a:srgbClr val="663300"/>
              </a:solidFill>
            </a:endParaRP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1219200" y="4724400"/>
            <a:ext cx="617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baseline="30000">
                <a:solidFill>
                  <a:srgbClr val="006600"/>
                </a:solidFill>
              </a:rPr>
              <a:t>†</a:t>
            </a:r>
            <a:r>
              <a:rPr lang="en-US" sz="1400" b="1">
                <a:solidFill>
                  <a:srgbClr val="006600"/>
                </a:solidFill>
              </a:rPr>
              <a:t> Part of the title of the biography of Chester Carlson by David Owen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91A91-1242-40D4-A4B9-81EFD75B71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4" name="Title 7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The Inventor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13315" name="Content Placeholder 8"/>
          <p:cNvSpPr>
            <a:spLocks noGrp="1"/>
          </p:cNvSpPr>
          <p:nvPr>
            <p:ph idx="4294967295"/>
          </p:nvPr>
        </p:nvSpPr>
        <p:spPr>
          <a:xfrm>
            <a:off x="0" y="1646237"/>
            <a:ext cx="57912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663300"/>
                </a:solidFill>
              </a:rPr>
              <a:t>B.S. in Physics from California Institute of Technology in 1930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Research Engineer in Bell Laboratories</a:t>
            </a:r>
          </a:p>
          <a:p>
            <a:pPr lvl="1"/>
            <a:r>
              <a:rPr lang="en-US" sz="2000" dirty="0" smtClean="0">
                <a:solidFill>
                  <a:srgbClr val="663300"/>
                </a:solidFill>
              </a:rPr>
              <a:t>Found work “Dull and Routine”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Transferred to the Patent Department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Laid off during the Great Depression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Found work in an electronics firm</a:t>
            </a:r>
          </a:p>
          <a:p>
            <a:pPr lvl="1"/>
            <a:r>
              <a:rPr lang="en-US" sz="2000" dirty="0" smtClean="0">
                <a:solidFill>
                  <a:srgbClr val="663300"/>
                </a:solidFill>
              </a:rPr>
              <a:t>Promoted to head of Patent Department in a few years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Got his L.L.B degree in 1939</a:t>
            </a:r>
            <a:endParaRPr lang="en-IN" sz="2400" dirty="0" smtClean="0">
              <a:solidFill>
                <a:srgbClr val="663300"/>
              </a:solidFill>
            </a:endParaRPr>
          </a:p>
        </p:txBody>
      </p:sp>
      <p:pic>
        <p:nvPicPr>
          <p:cNvPr id="13319" name="Picture 14" descr="Chester Carls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399" y="1628983"/>
            <a:ext cx="2703513" cy="38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132513" y="5486400"/>
            <a:ext cx="293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Chester Carlson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7A7C40-06C6-44AA-905D-C7F91441921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Problem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914400" y="3733800"/>
            <a:ext cx="8229600" cy="3505200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dirty="0" smtClean="0">
                <a:solidFill>
                  <a:srgbClr val="663300"/>
                </a:solidFill>
              </a:rPr>
              <a:t>Mimeograph process made wet copies which then required a long drying time</a:t>
            </a:r>
          </a:p>
          <a:p>
            <a:pPr marL="0" lvl="1" indent="0">
              <a:buFontTx/>
              <a:buNone/>
            </a:pPr>
            <a:r>
              <a:rPr lang="en-US" dirty="0" smtClean="0">
                <a:solidFill>
                  <a:srgbClr val="663300"/>
                </a:solidFill>
              </a:rPr>
              <a:t>Photostats were adequate but too expensive</a:t>
            </a:r>
          </a:p>
          <a:p>
            <a:pPr marL="0" lvl="1" indent="0">
              <a:buFontTx/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marL="0" lvl="1" indent="0">
              <a:buFontTx/>
              <a:buNone/>
            </a:pPr>
            <a:r>
              <a:rPr lang="en-US" dirty="0" smtClean="0">
                <a:solidFill>
                  <a:srgbClr val="663300"/>
                </a:solidFill>
              </a:rPr>
              <a:t>Desirable to make “Xerographs” or “Dry Copies”</a:t>
            </a:r>
          </a:p>
        </p:txBody>
      </p:sp>
      <p:pic>
        <p:nvPicPr>
          <p:cNvPr id="14343" name="Picture 2" descr="Image:1889 Edison Mimeograp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31818"/>
            <a:ext cx="2895600" cy="177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BAF2EB-490F-4809-944C-2D88472F5F4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2" name="Title 7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The Principle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2286000"/>
            <a:ext cx="8229600" cy="3048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Simple basic principle that led to a revolutionary technology: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rgbClr val="663300"/>
              </a:solidFill>
            </a:endParaRPr>
          </a:p>
          <a:p>
            <a:pPr marL="627063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when light and shadow strike a charged plate, the dark parts attract a special powder while the light parts repel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286000" y="1639887"/>
            <a:ext cx="4186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/>
              <a:t>Electrophotography</a:t>
            </a:r>
            <a:endParaRPr lang="en-IN" sz="3600" dirty="0"/>
          </a:p>
        </p:txBody>
      </p:sp>
      <p:pic>
        <p:nvPicPr>
          <p:cNvPr id="15368" name="Picture 7" descr="C:\Users\Arvind\AppData\Local\Microsoft\Windows\Temporary Internet Files\Content.IE5\H8KDUV29\MCj03832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0"/>
            <a:ext cx="18478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C:\Users\Arvind\AppData\Local\Microsoft\Windows\Temporary Internet Files\Content.IE5\RQJ8YAUM\MPj043587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28AFF-D8F0-4273-BF33-389035F2EB9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The Patenting Strategy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7483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63300"/>
                </a:solidFill>
              </a:rPr>
              <a:t>First patent filed in 1937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63300"/>
                </a:solidFill>
              </a:rPr>
              <a:t>Developed the technology over 15 years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63300"/>
                </a:solidFill>
              </a:rPr>
              <a:t>Filed several patents along the way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663300"/>
                </a:solidFill>
              </a:rPr>
              <a:t>His training in patent law stood him in good stead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EBF49-B4B1-4DCB-9796-E651A91F159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Commercialization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Tried to convince organizations to invest in the invention, unsuccessfully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Included giants like General Electric, IBM, RCA and the U.S. Army Signal Corps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Finally struck a deal with Battelle Memorial Institute in 1944 to prove feasibility of technology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Subsequently licensed to </a:t>
            </a:r>
            <a:r>
              <a:rPr lang="en-US" sz="2800" dirty="0" err="1" smtClean="0">
                <a:solidFill>
                  <a:srgbClr val="663300"/>
                </a:solidFill>
              </a:rPr>
              <a:t>Haloid</a:t>
            </a:r>
            <a:r>
              <a:rPr lang="en-US" sz="2800" dirty="0" smtClean="0">
                <a:solidFill>
                  <a:srgbClr val="663300"/>
                </a:solidFill>
              </a:rPr>
              <a:t> Corporation for commercialization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137B-1343-46DE-9037-AC77E592374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Naming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52400" y="1752600"/>
            <a:ext cx="82296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err="1" smtClean="0">
                <a:solidFill>
                  <a:srgbClr val="663300"/>
                </a:solidFill>
              </a:rPr>
              <a:t>Haloid</a:t>
            </a:r>
            <a:r>
              <a:rPr lang="en-US" dirty="0" smtClean="0">
                <a:solidFill>
                  <a:srgbClr val="663300"/>
                </a:solidFill>
              </a:rPr>
              <a:t> Corporation sold its first photocopier in 1950</a:t>
            </a:r>
          </a:p>
          <a:p>
            <a:pPr marL="742950" lvl="2" indent="-342900"/>
            <a:r>
              <a:rPr lang="en-US" dirty="0" smtClean="0">
                <a:solidFill>
                  <a:srgbClr val="663300"/>
                </a:solidFill>
              </a:rPr>
              <a:t>Used Carlson’s concept of ‘Xerography’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Plain paper push button Photocopier first introduced in 1959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The parent company coined the term </a:t>
            </a:r>
            <a:r>
              <a:rPr lang="en-US" dirty="0" err="1" smtClean="0">
                <a:solidFill>
                  <a:srgbClr val="663300"/>
                </a:solidFill>
              </a:rPr>
              <a:t>XeroX</a:t>
            </a:r>
            <a:endParaRPr lang="en-US" dirty="0" smtClean="0">
              <a:solidFill>
                <a:srgbClr val="663300"/>
              </a:solidFill>
            </a:endParaRPr>
          </a:p>
          <a:p>
            <a:pPr marL="742950" lvl="2" indent="-342900"/>
            <a:r>
              <a:rPr lang="en-US" dirty="0" smtClean="0">
                <a:solidFill>
                  <a:srgbClr val="663300"/>
                </a:solidFill>
              </a:rPr>
              <a:t>Short for Xerography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Reinvented itself as </a:t>
            </a:r>
            <a:r>
              <a:rPr lang="en-US" dirty="0" err="1" smtClean="0">
                <a:solidFill>
                  <a:srgbClr val="663300"/>
                </a:solidFill>
              </a:rPr>
              <a:t>Haloid</a:t>
            </a:r>
            <a:r>
              <a:rPr lang="en-US" dirty="0" smtClean="0">
                <a:solidFill>
                  <a:srgbClr val="663300"/>
                </a:solidFill>
              </a:rPr>
              <a:t> Xerox in 1958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Renamed itself as Xerox Corporation in 1961</a:t>
            </a:r>
          </a:p>
        </p:txBody>
      </p:sp>
      <p:pic>
        <p:nvPicPr>
          <p:cNvPr id="18439" name="Picture 7" descr="C:\Users\Arvind\AppData\Local\Microsoft\Windows\Temporary Internet Files\Content.IE5\R4X81TDV\MCj029015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273425"/>
            <a:ext cx="19097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:\Users\Arvind\AppData\Local\Microsoft\Windows\Temporary Internet Files\Content.IE5\H8KDUV29\MPj04309360000[1]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2000"/>
          </a:blip>
          <a:srcRect/>
          <a:stretch>
            <a:fillRect/>
          </a:stretch>
        </p:blipFill>
        <p:spPr bwMode="auto">
          <a:xfrm>
            <a:off x="533400" y="1421878"/>
            <a:ext cx="7620000" cy="507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129FA-755C-4217-873B-8952375E4F3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Revenues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7772400" cy="3992563"/>
          </a:xfrm>
        </p:spPr>
        <p:txBody>
          <a:bodyPr/>
          <a:lstStyle/>
          <a:p>
            <a:r>
              <a:rPr lang="en-US" sz="2800" dirty="0" smtClean="0">
                <a:solidFill>
                  <a:srgbClr val="663300"/>
                </a:solidFill>
              </a:rPr>
              <a:t>The initial model Xerox 914 made $60 million in revenue in the year 1961 alone</a:t>
            </a:r>
          </a:p>
          <a:p>
            <a:pPr lvl="1"/>
            <a:r>
              <a:rPr lang="en-US" sz="2400" dirty="0" smtClean="0">
                <a:solidFill>
                  <a:srgbClr val="663300"/>
                </a:solidFill>
              </a:rPr>
              <a:t>Met their long term sales target within 6 months</a:t>
            </a:r>
          </a:p>
          <a:p>
            <a:r>
              <a:rPr lang="en-US" sz="2800" dirty="0" smtClean="0">
                <a:solidFill>
                  <a:srgbClr val="663300"/>
                </a:solidFill>
              </a:rPr>
              <a:t>Revenues leaped to more than $500 million within 5 years*</a:t>
            </a:r>
          </a:p>
          <a:p>
            <a:r>
              <a:rPr lang="en-US" sz="2800" dirty="0" smtClean="0">
                <a:solidFill>
                  <a:srgbClr val="663300"/>
                </a:solidFill>
              </a:rPr>
              <a:t>Chester Carlson grossed about $150,000,000 from his invention eventually</a:t>
            </a: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1066800" y="5791200"/>
            <a:ext cx="637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</a:rPr>
              <a:t>*: By this time, most of the original patents had expired</a:t>
            </a:r>
            <a:endParaRPr lang="en-IN" sz="2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FFF72E-17C4-4CD1-9554-561AA9C27C5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Currently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8686800" cy="3124200"/>
          </a:xfrm>
        </p:spPr>
        <p:txBody>
          <a:bodyPr/>
          <a:lstStyle/>
          <a:p>
            <a:r>
              <a:rPr lang="en-US" sz="2000" dirty="0" smtClean="0">
                <a:solidFill>
                  <a:srgbClr val="663300"/>
                </a:solidFill>
              </a:rPr>
              <a:t>Xerox Corporation has adapted to modern day demands</a:t>
            </a:r>
          </a:p>
          <a:p>
            <a:pPr lvl="1"/>
            <a:r>
              <a:rPr lang="en-US" sz="1800" dirty="0" smtClean="0">
                <a:solidFill>
                  <a:srgbClr val="663300"/>
                </a:solidFill>
              </a:rPr>
              <a:t>Reinvented itself as ‘The Document Company’</a:t>
            </a:r>
          </a:p>
          <a:p>
            <a:pPr lvl="1"/>
            <a:r>
              <a:rPr lang="en-US" sz="1800" dirty="0" smtClean="0">
                <a:solidFill>
                  <a:srgbClr val="663300"/>
                </a:solidFill>
              </a:rPr>
              <a:t>No more stand-alone copiers, but printers, scanners etc. associated with it</a:t>
            </a:r>
          </a:p>
          <a:p>
            <a:r>
              <a:rPr lang="en-US" sz="2000" dirty="0" smtClean="0">
                <a:solidFill>
                  <a:srgbClr val="663300"/>
                </a:solidFill>
              </a:rPr>
              <a:t>Aware of environmental concerns of paper usage</a:t>
            </a:r>
          </a:p>
          <a:p>
            <a:pPr lvl="1"/>
            <a:r>
              <a:rPr lang="en-IN" sz="1800" dirty="0" smtClean="0">
                <a:solidFill>
                  <a:srgbClr val="663300"/>
                </a:solidFill>
              </a:rPr>
              <a:t>According to a study conducted by Xerox, around 40 percent of the pages printed are only viewed once before being thrown away</a:t>
            </a:r>
          </a:p>
          <a:p>
            <a:pPr lvl="1"/>
            <a:r>
              <a:rPr lang="en-US" sz="1800" dirty="0" smtClean="0">
                <a:solidFill>
                  <a:srgbClr val="663300"/>
                </a:solidFill>
              </a:rPr>
              <a:t>In the process of developing “Erasable” Paper</a:t>
            </a:r>
            <a:endParaRPr lang="en-IN" sz="1800" dirty="0" smtClean="0">
              <a:solidFill>
                <a:srgbClr val="663300"/>
              </a:solidFill>
            </a:endParaRPr>
          </a:p>
        </p:txBody>
      </p:sp>
      <p:sp>
        <p:nvSpPr>
          <p:cNvPr id="20487" name="Rectangle 7">
            <a:hlinkClick r:id="rId2" tooltip="Fujifilm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20488" name="Rectangle 8">
            <a:hlinkClick r:id="rId2" tooltip="Fujifilm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pic>
        <p:nvPicPr>
          <p:cNvPr id="20489" name="Picture 10" descr="Image:Xerox 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850" y="4343400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165225" y="4953000"/>
            <a:ext cx="2035175" cy="307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400" dirty="0">
                <a:solidFill>
                  <a:srgbClr val="FFCC66"/>
                </a:solidFill>
              </a:rPr>
              <a:t>Xerox logo 1971–2008 </a:t>
            </a:r>
          </a:p>
        </p:txBody>
      </p:sp>
      <p:pic>
        <p:nvPicPr>
          <p:cNvPr id="20491" name="Picture 12" descr="Image:Xerox 2008 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962400"/>
            <a:ext cx="28194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943600" y="4876800"/>
            <a:ext cx="2286000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N" sz="1600" dirty="0">
                <a:solidFill>
                  <a:srgbClr val="FFFFCC"/>
                </a:solidFill>
              </a:rPr>
              <a:t>Redesigned the logo to reflect the changes in corporate strategy</a:t>
            </a: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228600" y="6019800"/>
            <a:ext cx="868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Logos used herein are </a:t>
            </a:r>
            <a:r>
              <a:rPr lang="en-IN" sz="1400">
                <a:solidFill>
                  <a:srgbClr val="C00000"/>
                </a:solidFill>
              </a:rPr>
              <a:t>a registered trademark and/or copyrighted logo belonging to Xerox Corporation.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1470025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663300"/>
                </a:solidFill>
              </a:rPr>
              <a:t>Inventing the Future</a:t>
            </a:r>
          </a:p>
        </p:txBody>
      </p:sp>
      <p:sp>
        <p:nvSpPr>
          <p:cNvPr id="4099" name="Subtitle 5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315200" cy="990600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The Importance of Inventive and Innovative Activity in Maintaining Competitiveness </a:t>
            </a:r>
            <a:endParaRPr lang="en-IN" sz="2800" dirty="0" smtClean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895600" y="5629275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Monotype Corsiva" pitchFamily="66" charset="0"/>
              </a:rPr>
              <a:t>Rachna Singh </a:t>
            </a:r>
            <a:r>
              <a:rPr lang="en-US" dirty="0" err="1" smtClean="0">
                <a:latin typeface="Monotype Corsiva" pitchFamily="66" charset="0"/>
              </a:rPr>
              <a:t>Puri</a:t>
            </a:r>
            <a:r>
              <a:rPr lang="en-US" dirty="0" smtClean="0">
                <a:latin typeface="Monotype Corsiva" pitchFamily="66" charset="0"/>
              </a:rPr>
              <a:t> </a:t>
            </a:r>
            <a:endParaRPr lang="en-US" dirty="0" smtClean="0">
              <a:latin typeface="Monotype Corsiva" pitchFamily="66" charset="0"/>
            </a:endParaRPr>
          </a:p>
          <a:p>
            <a:pPr algn="ctr"/>
            <a:r>
              <a:rPr lang="en-US" dirty="0" err="1" smtClean="0">
                <a:latin typeface="Monotype Corsiva" pitchFamily="66" charset="0"/>
              </a:rPr>
              <a:t>Xellect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IP Solutions, </a:t>
            </a:r>
            <a:r>
              <a:rPr lang="en-US" dirty="0" smtClean="0">
                <a:latin typeface="Monotype Corsiva" pitchFamily="66" charset="0"/>
              </a:rPr>
              <a:t>India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www.xellectip.com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71600" y="1447800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A50021"/>
                </a:solidFill>
                <a:latin typeface="Monotype Corsiva" pitchFamily="66" charset="0"/>
              </a:rPr>
              <a:t>WIPO TRAINING OF TRAINERS PROGRAM </a:t>
            </a:r>
          </a:p>
          <a:p>
            <a:pPr algn="ctr"/>
            <a:r>
              <a:rPr lang="en-US" sz="2400" b="1" dirty="0">
                <a:latin typeface="Monotype Corsiva" pitchFamily="66" charset="0"/>
              </a:rPr>
              <a:t>ON EFFECTIVE INTELLECTUAL PROPERTY ASSET </a:t>
            </a:r>
            <a:r>
              <a:rPr lang="en-US" sz="2400" b="1" dirty="0" smtClean="0">
                <a:latin typeface="Monotype Corsiva" pitchFamily="66" charset="0"/>
              </a:rPr>
              <a:t> MANAGEMENT  BY </a:t>
            </a:r>
            <a:r>
              <a:rPr lang="en-US" sz="2400" b="1" dirty="0">
                <a:latin typeface="Monotype Corsiva" pitchFamily="66" charset="0"/>
              </a:rPr>
              <a:t>SMALL AND MEDIUM-SIZED ENTERPRISES IN DUBAI</a:t>
            </a:r>
            <a:endParaRPr lang="en-IN" sz="2400" b="1" dirty="0">
              <a:latin typeface="Monotype Corsiva" pitchFamily="66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3200400" y="3167063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Dubai, December 19 to 23, 2010</a:t>
            </a:r>
            <a:endParaRPr lang="en-IN" sz="1600" dirty="0">
              <a:solidFill>
                <a:srgbClr val="000066"/>
              </a:solidFill>
            </a:endParaRPr>
          </a:p>
        </p:txBody>
      </p:sp>
      <p:pic>
        <p:nvPicPr>
          <p:cNvPr id="9" name="Picture 16" descr="WIPO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152400"/>
            <a:ext cx="156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62600" y="838200"/>
            <a:ext cx="2743200" cy="195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>
              <a:lnSpc>
                <a:spcPts val="800"/>
              </a:lnSpc>
              <a:spcAft>
                <a:spcPts val="600"/>
              </a:spcAft>
              <a:defRPr/>
            </a:pPr>
            <a:r>
              <a:rPr lang="en-US" sz="800" cap="all" dirty="0">
                <a:latin typeface="Arial"/>
                <a:ea typeface="Times New Roman"/>
                <a:cs typeface="Times New Roman"/>
              </a:rPr>
              <a:t>WORLD INTELLECTUAL PROPERTY ORGANIZATION</a:t>
            </a:r>
            <a:endParaRPr lang="en-IN" sz="800" cap="all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11" name="Picture 10" descr="SME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04775"/>
            <a:ext cx="1628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15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830C19-BE37-4060-8224-0021C33C21B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IP and the Big Picture</a:t>
            </a:r>
          </a:p>
        </p:txBody>
      </p:sp>
      <p:pic>
        <p:nvPicPr>
          <p:cNvPr id="249870" name="Picture 14" descr="Tyleno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3857625"/>
            <a:ext cx="1676400" cy="485775"/>
          </a:xfrm>
          <a:noFill/>
        </p:spPr>
      </p:pic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230313" y="1279525"/>
            <a:ext cx="166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Introduction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76200" y="1781175"/>
            <a:ext cx="4572000" cy="1190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Tylenol®- a popular over-the-counter drug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Comes in various grades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Sold by McNeil Laboratories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Now a subsidiary of J&amp;J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5029200" y="1689100"/>
            <a:ext cx="4038600" cy="17399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In Fall 1982, 7 people died after ingesting Extra Strength Tylenol®</a:t>
            </a:r>
          </a:p>
          <a:p>
            <a:pPr lvl="2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Capsules deliberately contaminated with cyanide</a:t>
            </a:r>
          </a:p>
          <a:p>
            <a:pPr lvl="2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Killer never caught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Brand sales collapsed immediately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6005513" y="1143000"/>
            <a:ext cx="115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Incident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685800" y="3022600"/>
            <a:ext cx="214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Damage</a:t>
            </a:r>
            <a:r>
              <a:rPr lang="en-US" sz="2000"/>
              <a:t> </a:t>
            </a:r>
            <a:r>
              <a:rPr lang="en-US" sz="2000" b="1">
                <a:solidFill>
                  <a:srgbClr val="800000"/>
                </a:solidFill>
              </a:rPr>
              <a:t>Control</a:t>
            </a: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76200" y="3422650"/>
            <a:ext cx="4343400" cy="229235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Within a week, parent company recalled all products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Estimated retail value of US$100 million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Issued warning on all national media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Offered to exchange all capsules purchased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Reintroduced product with triple-seal package very quickly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Helped develop tamper-resistant packaging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Introduced heavy price promotions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6659563" y="4479925"/>
            <a:ext cx="1125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</a:rPr>
              <a:t>Result</a:t>
            </a: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5562600" y="5105400"/>
            <a:ext cx="3276600" cy="5349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rgbClr val="336600"/>
                </a:solidFill>
              </a:rPr>
              <a:t>Within a few years, regained market dominance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498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498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249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49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249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1000"/>
                                        <p:tgtEl>
                                          <p:spTgt spid="2498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2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24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1000"/>
                                        <p:tgtEl>
                                          <p:spTgt spid="249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249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249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1000"/>
                                        <p:tgtEl>
                                          <p:spTgt spid="249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249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9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249867">
                                            <p:bg/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2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 build="allAtOnce" animBg="1"/>
      <p:bldP spid="249862" grpId="0" build="allAtOnce" animBg="1"/>
      <p:bldP spid="249863" grpId="0"/>
      <p:bldP spid="249864" grpId="0"/>
      <p:bldP spid="249865" grpId="0" build="allAtOnce" animBg="1"/>
      <p:bldP spid="249866" grpId="0"/>
      <p:bldP spid="249867" grpId="0" build="allAtOnce" animBg="1"/>
      <p:bldP spid="249867" grpI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cs typeface="Arial" pitchFamily="34" charset="0"/>
              </a:rPr>
              <a:t>Shrewd Businessman</a:t>
            </a:r>
          </a:p>
        </p:txBody>
      </p:sp>
      <p:sp>
        <p:nvSpPr>
          <p:cNvPr id="3789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Using Patents to Get Initial Monopoly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Making Room to Enjoy Business Success</a:t>
            </a:r>
            <a:endParaRPr lang="en-IN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400800" cy="914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6600"/>
                </a:solidFill>
              </a:rPr>
              <a:t>“You press the button, we do the rest</a:t>
            </a:r>
            <a:r>
              <a:rPr lang="en-US" sz="4000" b="1" baseline="30000" dirty="0" smtClean="0">
                <a:solidFill>
                  <a:srgbClr val="006600"/>
                </a:solidFill>
              </a:rPr>
              <a:t>†</a:t>
            </a:r>
            <a:r>
              <a:rPr lang="en-US" sz="3200" b="1" dirty="0" smtClean="0">
                <a:solidFill>
                  <a:srgbClr val="006600"/>
                </a:solidFill>
              </a:rPr>
              <a:t>”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46237"/>
            <a:ext cx="5334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Developed and patented a dry photographic plate in 1880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In 1884, patented a photographic medium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Both in England and U.S.A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Patented roll film camera in 1888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Filed key patents in all important facets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Then, focused the company to making film when competition heated in the camera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 By providing quality and </a:t>
            </a:r>
            <a:r>
              <a:rPr lang="en-US" sz="2000" dirty="0" err="1" smtClean="0">
                <a:solidFill>
                  <a:srgbClr val="663300"/>
                </a:solidFill>
              </a:rPr>
              <a:t>affortable</a:t>
            </a:r>
            <a:r>
              <a:rPr lang="en-US" sz="2000" dirty="0" smtClean="0">
                <a:solidFill>
                  <a:srgbClr val="663300"/>
                </a:solidFill>
              </a:rPr>
              <a:t> film to every camera manufacturer, Kodak managed to turn all competition into more business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663300"/>
              </a:solidFill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562600" y="5257800"/>
            <a:ext cx="301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George Eastman</a:t>
            </a:r>
          </a:p>
        </p:txBody>
      </p:sp>
      <p:pic>
        <p:nvPicPr>
          <p:cNvPr id="38917" name="Picture 7" descr="eastman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371600"/>
            <a:ext cx="2598738" cy="3733800"/>
          </a:xfrm>
          <a:noFill/>
        </p:spPr>
      </p:pic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5867400" y="6019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baseline="30000">
                <a:solidFill>
                  <a:srgbClr val="006600"/>
                </a:solidFill>
              </a:rPr>
              <a:t>†</a:t>
            </a:r>
            <a:r>
              <a:rPr lang="en-US" sz="1200" b="1">
                <a:solidFill>
                  <a:srgbClr val="006600"/>
                </a:solidFill>
              </a:rPr>
              <a:t> Marketing phrase coined for the film roll camera created by Geaorge Eastman</a:t>
            </a:r>
          </a:p>
        </p:txBody>
      </p:sp>
      <p:sp>
        <p:nvSpPr>
          <p:cNvPr id="3892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2951D4A-93D5-48CA-93DB-FC55D3DFB016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cs typeface="Arial" pitchFamily="34" charset="0"/>
              </a:rPr>
              <a:t>Shifting Paradigms</a:t>
            </a:r>
          </a:p>
        </p:txBody>
      </p:sp>
      <p:sp>
        <p:nvSpPr>
          <p:cNvPr id="3993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663300"/>
                </a:solidFill>
              </a:rPr>
              <a:t>“Next killer product is the patent itself†”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000" smtClean="0">
                <a:cs typeface="Arial" pitchFamily="34" charset="0"/>
              </a:rPr>
              <a:t>Copyright 2007</a:t>
            </a:r>
          </a:p>
          <a:p>
            <a:r>
              <a:rPr lang="en-US" sz="1000" smtClean="0">
                <a:cs typeface="Arial" pitchFamily="34" charset="0"/>
              </a:rPr>
              <a:t>Xellect IP Solutions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953000" y="6324600"/>
            <a:ext cx="411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baseline="30000">
                <a:solidFill>
                  <a:srgbClr val="006600"/>
                </a:solidFill>
              </a:rPr>
              <a:t>†</a:t>
            </a:r>
            <a:r>
              <a:rPr lang="en-US" sz="1200" b="1">
                <a:solidFill>
                  <a:srgbClr val="006600"/>
                </a:solidFill>
              </a:rPr>
              <a:t> Title of the article written by Rick Merritt in EETimes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6600"/>
                </a:solidFill>
              </a:rPr>
              <a:t>The Organization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41437"/>
            <a:ext cx="8915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Patriot Scientific Corp.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Based out of Carlsbad, CA, USA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Six-person company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Focused on establishing a new microprocessor architecture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In the process filed several patents related to its core technology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8E55130-4054-4E3B-BD05-44A6D6EFCE0A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40967" name="Picture 8" descr="C:\Users\Arvind\AppData\Local\Microsoft\Windows\Temporary Internet Files\Content.IE5\7LXNJEYB\MC900250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24765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0" descr="C:\Users\Arvind\AppData\Local\Microsoft\Windows\Temporary Internet Files\Content.IE5\649F5R4Y\MC9004338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1" descr="C:\Program Files\Microsoft Office\MEDIA\CAGCAT10\j019980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91000"/>
            <a:ext cx="17891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Shift in Focus</a:t>
            </a:r>
            <a:endParaRPr lang="en-IN" b="1" dirty="0" smtClean="0">
              <a:solidFill>
                <a:srgbClr val="00660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839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The six-person company netted more than $24 million in 2005 by licensing seven U.S. patents fundamental to CPUs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Advanced Micro Devices, Casio, Fujitsu, Intel, Hewlett-Packard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Will be collecting more from royalties on sales of all microprocessor-based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Virtually every electronic product is touched by this portfolio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sales estimated at $200 billion a year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Further, hundreds of companies have been put on notice as potential infringers</a:t>
            </a:r>
          </a:p>
          <a:p>
            <a:endParaRPr lang="en-IN" sz="4000" dirty="0" smtClean="0">
              <a:solidFill>
                <a:srgbClr val="663300"/>
              </a:solidFill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EBEA348-802A-4679-8662-E919CCC23074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858000" cy="14176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Repositioning the Organization</a:t>
            </a:r>
            <a:endParaRPr lang="en-IN" sz="3600" b="1" dirty="0" smtClean="0">
              <a:solidFill>
                <a:srgbClr val="0066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Then, clarified company’s strategy &amp; acquired a strong IP portfolio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Subsequently, outsourced enforcement of its patents in a joint venture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Commissioned a study to look at how it might dispose of its CPU business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Decided that "</a:t>
            </a:r>
            <a:r>
              <a:rPr lang="en-US" sz="2400" dirty="0" smtClean="0">
                <a:solidFill>
                  <a:srgbClr val="C00000"/>
                </a:solidFill>
              </a:rPr>
              <a:t>This company doesn't need to be manufacturing anything or marketing a </a:t>
            </a:r>
            <a:r>
              <a:rPr lang="en-US" sz="2400" dirty="0" smtClean="0">
                <a:solidFill>
                  <a:srgbClr val="C00000"/>
                </a:solidFill>
              </a:rPr>
              <a:t>product</a:t>
            </a:r>
            <a:r>
              <a:rPr lang="en-US" sz="2400" dirty="0" smtClean="0">
                <a:solidFill>
                  <a:srgbClr val="C00000"/>
                </a:solidFill>
              </a:rPr>
              <a:t>"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Essentially relied on </a:t>
            </a:r>
            <a:r>
              <a:rPr lang="en-US" sz="2400" dirty="0" smtClean="0">
                <a:solidFill>
                  <a:srgbClr val="663300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licensing</a:t>
            </a:r>
            <a:r>
              <a:rPr lang="en-US" sz="2400" dirty="0" smtClean="0">
                <a:solidFill>
                  <a:srgbClr val="663300"/>
                </a:solidFill>
              </a:rPr>
              <a:t> team </a:t>
            </a:r>
            <a:r>
              <a:rPr lang="en-US" sz="2400" dirty="0" smtClean="0">
                <a:solidFill>
                  <a:srgbClr val="663300"/>
                </a:solidFill>
              </a:rPr>
              <a:t>to create revenue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Are one of a rising number of Patent Licensing and Enforcement Companies (PLECs)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Multiple venture funds are forming to bankroll the efforts of these PLECs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Effort to carve out business models in the midst of a gold rush in intellectual property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6A01CE-3E4B-421A-9AA0-6D450609F5F0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3A731-4C63-40B1-A1D5-6CD00D69C59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6600"/>
                </a:solidFill>
              </a:rPr>
              <a:t>IP </a:t>
            </a:r>
            <a:r>
              <a:rPr lang="en-US" sz="3600" b="1" dirty="0" smtClean="0">
                <a:solidFill>
                  <a:srgbClr val="006600"/>
                </a:solidFill>
              </a:rPr>
              <a:t>Strategy for Competitiveness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295400"/>
            <a:ext cx="6324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Decisions regarding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Research Direction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Product Launches and Sales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Licensing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Litigations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Mergers &amp; Acquisitions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Other Partnerships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Protection Strategy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Filings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solidFill>
                  <a:srgbClr val="663300"/>
                </a:solidFill>
              </a:rPr>
              <a:t>Blocking filings around competitors’ patents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solidFill>
                  <a:srgbClr val="663300"/>
                </a:solidFill>
              </a:rPr>
              <a:t>Fencing filings around core technology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solidFill>
                  <a:srgbClr val="663300"/>
                </a:solidFill>
              </a:rPr>
              <a:t>Filings on Critical Design Elements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Invalidation &amp; Infringement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663300"/>
                </a:solidFill>
              </a:rPr>
              <a:t>Enforcement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Trademark Strategy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800" dirty="0" smtClean="0">
                <a:solidFill>
                  <a:srgbClr val="663300"/>
                </a:solidFill>
              </a:rPr>
              <a:t>Branding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800" dirty="0" smtClean="0">
                <a:solidFill>
                  <a:srgbClr val="663300"/>
                </a:solidFill>
              </a:rPr>
              <a:t>Marketing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en-US" sz="1800" dirty="0" smtClean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663300"/>
              </a:solidFill>
            </a:endParaRPr>
          </a:p>
        </p:txBody>
      </p:sp>
      <p:pic>
        <p:nvPicPr>
          <p:cNvPr id="33799" name="Picture 4" descr="j0234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86575" y="1828800"/>
            <a:ext cx="2257425" cy="2095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98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98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9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98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98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0291A-56EF-4490-9B78-EE5ACE35B66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Intellectual Property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077200" cy="5257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r>
              <a:rPr lang="en-US" dirty="0" smtClean="0"/>
              <a:t>“If you Think it, Protect it…”</a:t>
            </a:r>
          </a:p>
          <a:p>
            <a:pPr marL="0" indent="0" algn="ctr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r>
              <a:rPr lang="en-US" dirty="0" smtClean="0"/>
              <a:t>“Because if it is worth copying, it is worth protecting”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88011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905000" y="228601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WIPO RESOURCES FOR SMEs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6600"/>
                </a:solidFill>
              </a:rPr>
              <a:t>Competitiveness</a:t>
            </a:r>
            <a:endParaRPr lang="en-IN" b="1" dirty="0" smtClean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IN" sz="2800" dirty="0" smtClean="0">
                <a:solidFill>
                  <a:srgbClr val="000066"/>
                </a:solidFill>
              </a:rPr>
              <a:t>Defined as the ability of a firm to increase in size, market share and profitability. May be achieved by:</a:t>
            </a:r>
          </a:p>
          <a:p>
            <a:pPr eaLnBrk="1" hangingPunct="1">
              <a:defRPr/>
            </a:pPr>
            <a:r>
              <a:rPr lang="en-IN" sz="2800" dirty="0" smtClean="0">
                <a:solidFill>
                  <a:srgbClr val="663300"/>
                </a:solidFill>
              </a:rPr>
              <a:t>Producing more cheaply, for example by finding ways to reduce labour costs</a:t>
            </a:r>
          </a:p>
          <a:p>
            <a:pPr eaLnBrk="1" hangingPunct="1">
              <a:defRPr/>
            </a:pPr>
            <a:r>
              <a:rPr lang="en-IN" sz="2800" dirty="0" smtClean="0">
                <a:solidFill>
                  <a:srgbClr val="663300"/>
                </a:solidFill>
              </a:rPr>
              <a:t>Applying other non-price factors such as:</a:t>
            </a:r>
          </a:p>
          <a:p>
            <a:pPr lvl="1" eaLnBrk="1" hangingPunct="1">
              <a:defRPr/>
            </a:pPr>
            <a:r>
              <a:rPr lang="en-IN" sz="2400" dirty="0" smtClean="0">
                <a:solidFill>
                  <a:srgbClr val="663300"/>
                </a:solidFill>
              </a:rPr>
              <a:t>Human resource endowments, such as skills and worker motivation</a:t>
            </a:r>
          </a:p>
          <a:p>
            <a:pPr lvl="1" eaLnBrk="1" hangingPunct="1">
              <a:defRPr/>
            </a:pPr>
            <a:r>
              <a:rPr lang="en-IN" sz="2400" dirty="0" smtClean="0">
                <a:solidFill>
                  <a:srgbClr val="663300"/>
                </a:solidFill>
              </a:rPr>
              <a:t>Technical factors such as R&amp;D capabilities, and the ability to adapt and use technologies</a:t>
            </a:r>
          </a:p>
          <a:p>
            <a:pPr lvl="1" eaLnBrk="1" hangingPunct="1">
              <a:defRPr/>
            </a:pPr>
            <a:r>
              <a:rPr lang="en-IN" sz="2400" dirty="0" smtClean="0">
                <a:solidFill>
                  <a:srgbClr val="663300"/>
                </a:solidFill>
              </a:rPr>
              <a:t>Managerial and organisational factors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269A03D-A26A-4782-8E25-51CDBCA99B98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Innovation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915400" cy="4525963"/>
          </a:xfrm>
        </p:spPr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Ideas applied successfully in practice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Typically is expected to lead to a drastic change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In the system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By introduction of new products or services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Expected to clear out the old and in with the new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No limit to where innovations may be applied</a:t>
            </a:r>
            <a:endParaRPr lang="en-IN" dirty="0" smtClean="0">
              <a:solidFill>
                <a:srgbClr val="663300"/>
              </a:solidFill>
            </a:endParaRP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4E29F6F-0B28-43DD-80CA-E670C3375106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324600" cy="990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6600"/>
                </a:solidFill>
              </a:rPr>
              <a:t>Characteristics of Technical Innovation</a:t>
            </a:r>
            <a:endParaRPr lang="en-IN" sz="3600" b="1" dirty="0">
              <a:solidFill>
                <a:srgbClr val="0066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Coupling (of changing technology, production and markets)</a:t>
            </a:r>
          </a:p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Creating (new products, processes, systems and industries)</a:t>
            </a:r>
          </a:p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Clustering (of groups of related innovations)</a:t>
            </a:r>
          </a:p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Comprehending (new skills, new technologies, new markets)</a:t>
            </a:r>
          </a:p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Coping (with the technical and market uncertainty of innovation)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04800" y="615315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000"/>
              <a:t>TECHNOLOGICAL INFRASTRUCTURE AND INTERNATIONAL COMPETITIVENESS Draft paper submitted to the OECD ad hoc group on science, technology and competitiveness. August 1982 C. Freeman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60AD4EA-8CA3-450E-B415-03C369EB4AAB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Drivers of Innovation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Market Forces (Competition)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Consumers (Value-Add to Existing Products)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Regulatory Requirements (Pollution Control by EHS, ISO Certification etc.)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Quality (Process Improvements, Waste &amp; Defect Reduction, Increasing Productivity)</a:t>
            </a:r>
            <a:endParaRPr lang="en-IN" dirty="0" smtClean="0">
              <a:solidFill>
                <a:srgbClr val="6633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5571948-148F-4749-8AFE-52A053409D74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Inventions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Solves a problem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Stems from a novel &amp; non-obvious 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Subsequently, the working idea is applied to a specific or several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Comes out of a business choice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Determined by market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Core competency taken into account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High monetary returns expected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Also typically one problem or application area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6B5372-FE32-4E7D-9F3E-8A00D5249B50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905000" y="228600"/>
            <a:ext cx="617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6600"/>
                </a:solidFill>
              </a:rPr>
              <a:t>Innovation vs. Invention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096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3300"/>
                </a:solidFill>
              </a:rPr>
              <a:t>Invention solves an existing problem by providing solutions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3300"/>
                </a:solidFill>
              </a:rPr>
              <a:t>Innovation utilizes the invention and brings it to practice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3300"/>
                </a:solidFill>
              </a:rPr>
              <a:t>Innovation does not require a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3300"/>
                </a:solidFill>
              </a:rPr>
              <a:t>Creates its own problem and provides solutions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1DDBBE4-D244-49E2-8C22-16173673A3F4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858000" cy="639762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US" sz="40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Invention Methodology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Problem Identification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Problem Definition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Appraisal of State-of-the-Art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Identify Plausible Solutions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Identify Best Mode of Operation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12006EF-60C1-4A17-B27E-8460A6AE98F4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1404</Words>
  <Application>Microsoft Office PowerPoint</Application>
  <PresentationFormat>On-screen Show (4:3)</PresentationFormat>
  <Paragraphs>231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Custom Design</vt:lpstr>
      <vt:lpstr>1_Custom Design</vt:lpstr>
      <vt:lpstr>Slide 1</vt:lpstr>
      <vt:lpstr>Inventing the Future</vt:lpstr>
      <vt:lpstr>Competitiveness</vt:lpstr>
      <vt:lpstr>Innovation</vt:lpstr>
      <vt:lpstr>Characteristics of Technical Innovation</vt:lpstr>
      <vt:lpstr>Drivers of Innovation</vt:lpstr>
      <vt:lpstr>Inventions</vt:lpstr>
      <vt:lpstr>Slide 8</vt:lpstr>
      <vt:lpstr>Invention Methodology</vt:lpstr>
      <vt:lpstr>Invention Methods</vt:lpstr>
      <vt:lpstr>The Central Theme</vt:lpstr>
      <vt:lpstr>The Inventor</vt:lpstr>
      <vt:lpstr>Problem</vt:lpstr>
      <vt:lpstr>The Principle</vt:lpstr>
      <vt:lpstr>The Patenting Strategy</vt:lpstr>
      <vt:lpstr>Commercialization</vt:lpstr>
      <vt:lpstr>Naming</vt:lpstr>
      <vt:lpstr>Revenues</vt:lpstr>
      <vt:lpstr>Currently</vt:lpstr>
      <vt:lpstr>IP and the Big Picture</vt:lpstr>
      <vt:lpstr>Shrewd Businessman</vt:lpstr>
      <vt:lpstr>“You press the button, we do the rest†”</vt:lpstr>
      <vt:lpstr>Shifting Paradigms</vt:lpstr>
      <vt:lpstr>The Organization</vt:lpstr>
      <vt:lpstr>Shift in Focus</vt:lpstr>
      <vt:lpstr>Repositioning the Organization</vt:lpstr>
      <vt:lpstr>IP Strategy for Competitiveness</vt:lpstr>
      <vt:lpstr>Intellectual Property</vt:lpstr>
      <vt:lpstr>Slide 29</vt:lpstr>
    </vt:vector>
  </TitlesOfParts>
  <Company>University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Arvind Viswanathan</dc:creator>
  <cp:lastModifiedBy>Rachna</cp:lastModifiedBy>
  <cp:revision>310</cp:revision>
  <dcterms:created xsi:type="dcterms:W3CDTF">2010-11-26T09:32:20Z</dcterms:created>
  <dcterms:modified xsi:type="dcterms:W3CDTF">2010-12-14T15:16:30Z</dcterms:modified>
</cp:coreProperties>
</file>