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62" r:id="rId3"/>
    <p:sldId id="263" r:id="rId4"/>
    <p:sldId id="264" r:id="rId5"/>
    <p:sldId id="258" r:id="rId6"/>
    <p:sldId id="259"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Lst>
  <p:sldSz cx="9144000" cy="6858000" type="screen4x3"/>
  <p:notesSz cx="6858000" cy="9144000"/>
  <p:defaultTextStyle>
    <a:defPPr>
      <a:defRPr lang="it-IT"/>
    </a:defPPr>
    <a:lvl1pPr algn="l" rtl="0" fontAlgn="base">
      <a:spcBef>
        <a:spcPct val="0"/>
      </a:spcBef>
      <a:spcAft>
        <a:spcPct val="0"/>
      </a:spcAft>
      <a:defRPr sz="1400" kern="1200">
        <a:solidFill>
          <a:schemeClr val="tx1"/>
        </a:solidFill>
        <a:latin typeface="Arial" charset="0"/>
        <a:ea typeface="+mn-ea"/>
        <a:cs typeface="+mn-cs"/>
      </a:defRPr>
    </a:lvl1pPr>
    <a:lvl2pPr marL="457200" algn="l" rtl="0" fontAlgn="base">
      <a:spcBef>
        <a:spcPct val="0"/>
      </a:spcBef>
      <a:spcAft>
        <a:spcPct val="0"/>
      </a:spcAft>
      <a:defRPr sz="1400" kern="1200">
        <a:solidFill>
          <a:schemeClr val="tx1"/>
        </a:solidFill>
        <a:latin typeface="Arial" charset="0"/>
        <a:ea typeface="+mn-ea"/>
        <a:cs typeface="+mn-cs"/>
      </a:defRPr>
    </a:lvl2pPr>
    <a:lvl3pPr marL="914400" algn="l" rtl="0" fontAlgn="base">
      <a:spcBef>
        <a:spcPct val="0"/>
      </a:spcBef>
      <a:spcAft>
        <a:spcPct val="0"/>
      </a:spcAft>
      <a:defRPr sz="1400" kern="1200">
        <a:solidFill>
          <a:schemeClr val="tx1"/>
        </a:solidFill>
        <a:latin typeface="Arial" charset="0"/>
        <a:ea typeface="+mn-ea"/>
        <a:cs typeface="+mn-cs"/>
      </a:defRPr>
    </a:lvl3pPr>
    <a:lvl4pPr marL="1371600" algn="l" rtl="0" fontAlgn="base">
      <a:spcBef>
        <a:spcPct val="0"/>
      </a:spcBef>
      <a:spcAft>
        <a:spcPct val="0"/>
      </a:spcAft>
      <a:defRPr sz="1400" kern="1200">
        <a:solidFill>
          <a:schemeClr val="tx1"/>
        </a:solidFill>
        <a:latin typeface="Arial" charset="0"/>
        <a:ea typeface="+mn-ea"/>
        <a:cs typeface="+mn-cs"/>
      </a:defRPr>
    </a:lvl4pPr>
    <a:lvl5pPr marL="1828800" algn="l" rtl="0" fontAlgn="base">
      <a:spcBef>
        <a:spcPct val="0"/>
      </a:spcBef>
      <a:spcAft>
        <a:spcPct val="0"/>
      </a:spcAft>
      <a:defRPr sz="1400" kern="1200">
        <a:solidFill>
          <a:schemeClr val="tx1"/>
        </a:solidFill>
        <a:latin typeface="Arial" charset="0"/>
        <a:ea typeface="+mn-ea"/>
        <a:cs typeface="+mn-cs"/>
      </a:defRPr>
    </a:lvl5pPr>
    <a:lvl6pPr marL="2286000" algn="l" defTabSz="914400" rtl="0" eaLnBrk="1" latinLnBrk="0" hangingPunct="1">
      <a:defRPr sz="1400" kern="1200">
        <a:solidFill>
          <a:schemeClr val="tx1"/>
        </a:solidFill>
        <a:latin typeface="Arial" charset="0"/>
        <a:ea typeface="+mn-ea"/>
        <a:cs typeface="+mn-cs"/>
      </a:defRPr>
    </a:lvl6pPr>
    <a:lvl7pPr marL="2743200" algn="l" defTabSz="914400" rtl="0" eaLnBrk="1" latinLnBrk="0" hangingPunct="1">
      <a:defRPr sz="1400" kern="1200">
        <a:solidFill>
          <a:schemeClr val="tx1"/>
        </a:solidFill>
        <a:latin typeface="Arial" charset="0"/>
        <a:ea typeface="+mn-ea"/>
        <a:cs typeface="+mn-cs"/>
      </a:defRPr>
    </a:lvl7pPr>
    <a:lvl8pPr marL="3200400" algn="l" defTabSz="914400" rtl="0" eaLnBrk="1" latinLnBrk="0" hangingPunct="1">
      <a:defRPr sz="1400" kern="1200">
        <a:solidFill>
          <a:schemeClr val="tx1"/>
        </a:solidFill>
        <a:latin typeface="Arial" charset="0"/>
        <a:ea typeface="+mn-ea"/>
        <a:cs typeface="+mn-cs"/>
      </a:defRPr>
    </a:lvl8pPr>
    <a:lvl9pPr marL="3657600" algn="l" defTabSz="914400" rtl="0" eaLnBrk="1" latinLnBrk="0" hangingPunct="1">
      <a:defRPr sz="1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35" autoAdjust="0"/>
    <p:restoredTop sz="94630" autoAdjust="0"/>
  </p:normalViewPr>
  <p:slideViewPr>
    <p:cSldViewPr>
      <p:cViewPr varScale="1">
        <p:scale>
          <a:sx n="42" d="100"/>
          <a:sy n="42" d="100"/>
        </p:scale>
        <p:origin x="-76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BCAE4C62-95AD-473F-AAA2-02EA6A590266}" type="datetimeFigureOut">
              <a:rPr lang="it-IT"/>
              <a:pPr/>
              <a:t>14/09/2009</a:t>
            </a:fld>
            <a:endParaRPr lang="it-IT"/>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6000E7E-09FD-425A-AB64-99E46C30310A}" type="slidenum">
              <a:rPr lang="it-IT"/>
              <a:pPr/>
              <a:t>‹#›</a:t>
            </a:fld>
            <a:endParaRPr lang="it-IT"/>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pPr>
              <a:spcBef>
                <a:spcPct val="0"/>
              </a:spcBef>
            </a:pPr>
            <a:endParaRPr lang="en-US" smtClean="0"/>
          </a:p>
        </p:txBody>
      </p:sp>
      <p:sp>
        <p:nvSpPr>
          <p:cNvPr id="23556" name="Slide Number Placeholder 3"/>
          <p:cNvSpPr>
            <a:spLocks noGrp="1"/>
          </p:cNvSpPr>
          <p:nvPr>
            <p:ph type="sldNum" sz="quarter" idx="5"/>
          </p:nvPr>
        </p:nvSpPr>
        <p:spPr bwMode="auto">
          <a:noFill/>
          <a:ln>
            <a:miter lim="800000"/>
            <a:headEnd/>
            <a:tailEnd/>
          </a:ln>
        </p:spPr>
        <p:txBody>
          <a:bodyPr/>
          <a:lstStyle/>
          <a:p>
            <a:fld id="{9B33A057-8E66-481B-9493-9AD591C80A74}" type="slidenum">
              <a:rPr lang="it-IT"/>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a:lstStyle/>
          <a:p>
            <a:pPr>
              <a:spcBef>
                <a:spcPct val="0"/>
              </a:spcBef>
            </a:pPr>
            <a:endParaRPr lang="en-US" smtClean="0"/>
          </a:p>
        </p:txBody>
      </p:sp>
      <p:sp>
        <p:nvSpPr>
          <p:cNvPr id="24580" name="Slide Number Placeholder 3"/>
          <p:cNvSpPr>
            <a:spLocks noGrp="1"/>
          </p:cNvSpPr>
          <p:nvPr>
            <p:ph type="sldNum" sz="quarter" idx="5"/>
          </p:nvPr>
        </p:nvSpPr>
        <p:spPr bwMode="auto">
          <a:noFill/>
          <a:ln>
            <a:miter lim="800000"/>
            <a:headEnd/>
            <a:tailEnd/>
          </a:ln>
        </p:spPr>
        <p:txBody>
          <a:bodyPr/>
          <a:lstStyle/>
          <a:p>
            <a:fld id="{A34CE417-E459-4D93-AAA5-F1F8A96CB280}" type="slidenum">
              <a:rPr lang="it-IT"/>
              <a:pPr/>
              <a:t>2</a:t>
            </a:fld>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a:lstStyle/>
          <a:p>
            <a:pPr>
              <a:spcBef>
                <a:spcPct val="0"/>
              </a:spcBef>
            </a:pPr>
            <a:endParaRPr lang="en-US" smtClean="0"/>
          </a:p>
        </p:txBody>
      </p:sp>
      <p:sp>
        <p:nvSpPr>
          <p:cNvPr id="25604" name="Slide Number Placeholder 3"/>
          <p:cNvSpPr>
            <a:spLocks noGrp="1"/>
          </p:cNvSpPr>
          <p:nvPr>
            <p:ph type="sldNum" sz="quarter" idx="5"/>
          </p:nvPr>
        </p:nvSpPr>
        <p:spPr bwMode="auto">
          <a:noFill/>
          <a:ln>
            <a:miter lim="800000"/>
            <a:headEnd/>
            <a:tailEnd/>
          </a:ln>
        </p:spPr>
        <p:txBody>
          <a:bodyPr/>
          <a:lstStyle/>
          <a:p>
            <a:fld id="{E33050D6-3815-44FB-A77D-83EDB20176C1}" type="slidenum">
              <a:rPr lang="it-IT"/>
              <a:pPr/>
              <a:t>3</a:t>
            </a:fld>
            <a:endParaRPr 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a:lstStyle/>
          <a:p>
            <a:pPr>
              <a:spcBef>
                <a:spcPct val="0"/>
              </a:spcBef>
            </a:pPr>
            <a:endParaRPr lang="en-US" smtClean="0"/>
          </a:p>
        </p:txBody>
      </p:sp>
      <p:sp>
        <p:nvSpPr>
          <p:cNvPr id="26628" name="Slide Number Placeholder 3"/>
          <p:cNvSpPr>
            <a:spLocks noGrp="1"/>
          </p:cNvSpPr>
          <p:nvPr>
            <p:ph type="sldNum" sz="quarter" idx="5"/>
          </p:nvPr>
        </p:nvSpPr>
        <p:spPr bwMode="auto">
          <a:noFill/>
          <a:ln>
            <a:miter lim="800000"/>
            <a:headEnd/>
            <a:tailEnd/>
          </a:ln>
        </p:spPr>
        <p:txBody>
          <a:bodyPr/>
          <a:lstStyle/>
          <a:p>
            <a:fld id="{C92249F9-C1E3-4031-809B-9F25742DE25C}" type="slidenum">
              <a:rPr lang="it-IT"/>
              <a:pPr/>
              <a:t>4</a:t>
            </a:fld>
            <a:endParaRPr lang="it-IT"/>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a:lstStyle/>
          <a:p>
            <a:pPr>
              <a:spcBef>
                <a:spcPct val="0"/>
              </a:spcBef>
            </a:pPr>
            <a:endParaRPr lang="en-US" smtClean="0"/>
          </a:p>
        </p:txBody>
      </p:sp>
      <p:sp>
        <p:nvSpPr>
          <p:cNvPr id="27652" name="Slide Number Placeholder 3"/>
          <p:cNvSpPr>
            <a:spLocks noGrp="1"/>
          </p:cNvSpPr>
          <p:nvPr>
            <p:ph type="sldNum" sz="quarter" idx="5"/>
          </p:nvPr>
        </p:nvSpPr>
        <p:spPr bwMode="auto">
          <a:noFill/>
          <a:ln>
            <a:miter lim="800000"/>
            <a:headEnd/>
            <a:tailEnd/>
          </a:ln>
        </p:spPr>
        <p:txBody>
          <a:bodyPr/>
          <a:lstStyle/>
          <a:p>
            <a:fld id="{0F66588E-4867-4ABE-8CFC-61FE341F6652}" type="slidenum">
              <a:rPr lang="it-IT"/>
              <a:pPr/>
              <a:t>5</a:t>
            </a:fld>
            <a:endParaRPr 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a:lstStyle/>
          <a:p>
            <a:pPr>
              <a:spcBef>
                <a:spcPct val="0"/>
              </a:spcBef>
            </a:pPr>
            <a:endParaRPr lang="en-US" smtClean="0"/>
          </a:p>
        </p:txBody>
      </p:sp>
      <p:sp>
        <p:nvSpPr>
          <p:cNvPr id="28676" name="Slide Number Placeholder 3"/>
          <p:cNvSpPr>
            <a:spLocks noGrp="1"/>
          </p:cNvSpPr>
          <p:nvPr>
            <p:ph type="sldNum" sz="quarter" idx="5"/>
          </p:nvPr>
        </p:nvSpPr>
        <p:spPr bwMode="auto">
          <a:noFill/>
          <a:ln>
            <a:miter lim="800000"/>
            <a:headEnd/>
            <a:tailEnd/>
          </a:ln>
        </p:spPr>
        <p:txBody>
          <a:bodyPr/>
          <a:lstStyle/>
          <a:p>
            <a:fld id="{9267FCC2-5F39-42F9-B6E6-2B4F12833118}" type="slidenum">
              <a:rPr lang="it-IT"/>
              <a:pPr/>
              <a:t>6</a:t>
            </a:fld>
            <a:endParaRPr 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a:lstStyle/>
          <a:p>
            <a:pPr>
              <a:spcBef>
                <a:spcPct val="0"/>
              </a:spcBef>
            </a:pPr>
            <a:endParaRPr lang="en-US" smtClean="0"/>
          </a:p>
        </p:txBody>
      </p:sp>
      <p:sp>
        <p:nvSpPr>
          <p:cNvPr id="29700" name="Slide Number Placeholder 3"/>
          <p:cNvSpPr>
            <a:spLocks noGrp="1"/>
          </p:cNvSpPr>
          <p:nvPr>
            <p:ph type="sldNum" sz="quarter" idx="5"/>
          </p:nvPr>
        </p:nvSpPr>
        <p:spPr bwMode="auto">
          <a:noFill/>
          <a:ln>
            <a:miter lim="800000"/>
            <a:headEnd/>
            <a:tailEnd/>
          </a:ln>
        </p:spPr>
        <p:txBody>
          <a:bodyPr/>
          <a:lstStyle/>
          <a:p>
            <a:fld id="{117108DB-C698-4571-BA79-167667ACE733}" type="slidenum">
              <a:rPr lang="it-IT"/>
              <a:pPr/>
              <a:t>7</a:t>
            </a:fld>
            <a:endParaRPr 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a:lstStyle/>
          <a:p>
            <a:pPr>
              <a:spcBef>
                <a:spcPct val="0"/>
              </a:spcBef>
            </a:pPr>
            <a:endParaRPr lang="en-US" smtClean="0"/>
          </a:p>
        </p:txBody>
      </p:sp>
      <p:sp>
        <p:nvSpPr>
          <p:cNvPr id="30724" name="Slide Number Placeholder 3"/>
          <p:cNvSpPr>
            <a:spLocks noGrp="1"/>
          </p:cNvSpPr>
          <p:nvPr>
            <p:ph type="sldNum" sz="quarter" idx="5"/>
          </p:nvPr>
        </p:nvSpPr>
        <p:spPr bwMode="auto">
          <a:noFill/>
          <a:ln>
            <a:miter lim="800000"/>
            <a:headEnd/>
            <a:tailEnd/>
          </a:ln>
        </p:spPr>
        <p:txBody>
          <a:bodyPr/>
          <a:lstStyle/>
          <a:p>
            <a:fld id="{266EAF31-7A77-4D02-A9EB-A89963C9E364}" type="slidenum">
              <a:rPr lang="it-IT"/>
              <a:pPr/>
              <a:t>8</a:t>
            </a:fld>
            <a:endParaRPr 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a:lstStyle/>
          <a:p>
            <a:pPr>
              <a:spcBef>
                <a:spcPct val="0"/>
              </a:spcBef>
            </a:pPr>
            <a:endParaRPr lang="en-US" smtClean="0"/>
          </a:p>
        </p:txBody>
      </p:sp>
      <p:sp>
        <p:nvSpPr>
          <p:cNvPr id="31748" name="Slide Number Placeholder 3"/>
          <p:cNvSpPr>
            <a:spLocks noGrp="1"/>
          </p:cNvSpPr>
          <p:nvPr>
            <p:ph type="sldNum" sz="quarter" idx="5"/>
          </p:nvPr>
        </p:nvSpPr>
        <p:spPr bwMode="auto">
          <a:noFill/>
          <a:ln>
            <a:miter lim="800000"/>
            <a:headEnd/>
            <a:tailEnd/>
          </a:ln>
        </p:spPr>
        <p:txBody>
          <a:bodyPr/>
          <a:lstStyle/>
          <a:p>
            <a:fld id="{1EAF1D23-8E83-49B9-8105-8A97EA877148}" type="slidenum">
              <a:rPr lang="it-IT"/>
              <a:pPr/>
              <a:t>9</a:t>
            </a:fld>
            <a:endParaRPr 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a:lstStyle/>
          <a:p>
            <a:pPr>
              <a:spcBef>
                <a:spcPct val="0"/>
              </a:spcBef>
            </a:pPr>
            <a:endParaRPr lang="en-US" smtClean="0"/>
          </a:p>
        </p:txBody>
      </p:sp>
      <p:sp>
        <p:nvSpPr>
          <p:cNvPr id="32772" name="Slide Number Placeholder 3"/>
          <p:cNvSpPr>
            <a:spLocks noGrp="1"/>
          </p:cNvSpPr>
          <p:nvPr>
            <p:ph type="sldNum" sz="quarter" idx="5"/>
          </p:nvPr>
        </p:nvSpPr>
        <p:spPr bwMode="auto">
          <a:noFill/>
          <a:ln>
            <a:miter lim="800000"/>
            <a:headEnd/>
            <a:tailEnd/>
          </a:ln>
        </p:spPr>
        <p:txBody>
          <a:bodyPr/>
          <a:lstStyle/>
          <a:p>
            <a:fld id="{07EDF50C-8CE2-4156-BD92-B7DF0E52933E}" type="slidenum">
              <a:rPr lang="it-IT"/>
              <a:pPr/>
              <a:t>10</a:t>
            </a:fld>
            <a:endParaRPr lang="it-IT"/>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a:lstStyle/>
          <a:p>
            <a:pPr>
              <a:spcBef>
                <a:spcPct val="0"/>
              </a:spcBef>
            </a:pPr>
            <a:endParaRPr lang="en-US" smtClean="0"/>
          </a:p>
        </p:txBody>
      </p:sp>
      <p:sp>
        <p:nvSpPr>
          <p:cNvPr id="33796" name="Slide Number Placeholder 3"/>
          <p:cNvSpPr>
            <a:spLocks noGrp="1"/>
          </p:cNvSpPr>
          <p:nvPr>
            <p:ph type="sldNum" sz="quarter" idx="5"/>
          </p:nvPr>
        </p:nvSpPr>
        <p:spPr bwMode="auto">
          <a:noFill/>
          <a:ln>
            <a:miter lim="800000"/>
            <a:headEnd/>
            <a:tailEnd/>
          </a:ln>
        </p:spPr>
        <p:txBody>
          <a:bodyPr/>
          <a:lstStyle/>
          <a:p>
            <a:fld id="{195EAE77-1222-44DD-B8F7-A70CCFE6E854}" type="slidenum">
              <a:rPr lang="it-IT"/>
              <a:pPr/>
              <a:t>11</a:t>
            </a:fld>
            <a:endParaRPr lang="it-IT"/>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a:spcBef>
                <a:spcPct val="0"/>
              </a:spcBef>
            </a:pPr>
            <a:endParaRPr lang="en-US" smtClean="0"/>
          </a:p>
        </p:txBody>
      </p:sp>
      <p:sp>
        <p:nvSpPr>
          <p:cNvPr id="34820" name="Slide Number Placeholder 3"/>
          <p:cNvSpPr>
            <a:spLocks noGrp="1"/>
          </p:cNvSpPr>
          <p:nvPr>
            <p:ph type="sldNum" sz="quarter" idx="5"/>
          </p:nvPr>
        </p:nvSpPr>
        <p:spPr bwMode="auto">
          <a:noFill/>
          <a:ln>
            <a:miter lim="800000"/>
            <a:headEnd/>
            <a:tailEnd/>
          </a:ln>
        </p:spPr>
        <p:txBody>
          <a:bodyPr/>
          <a:lstStyle/>
          <a:p>
            <a:fld id="{0D7B4C0F-F176-425F-8BD9-76527ADF698F}" type="slidenum">
              <a:rPr lang="it-IT"/>
              <a:pPr/>
              <a:t>12</a:t>
            </a:fld>
            <a:endParaRPr 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a:lstStyle/>
          <a:p>
            <a:pPr>
              <a:spcBef>
                <a:spcPct val="0"/>
              </a:spcBef>
            </a:pPr>
            <a:endParaRPr lang="en-US" smtClean="0"/>
          </a:p>
        </p:txBody>
      </p:sp>
      <p:sp>
        <p:nvSpPr>
          <p:cNvPr id="35844" name="Slide Number Placeholder 3"/>
          <p:cNvSpPr>
            <a:spLocks noGrp="1"/>
          </p:cNvSpPr>
          <p:nvPr>
            <p:ph type="sldNum" sz="quarter" idx="5"/>
          </p:nvPr>
        </p:nvSpPr>
        <p:spPr bwMode="auto">
          <a:noFill/>
          <a:ln>
            <a:miter lim="800000"/>
            <a:headEnd/>
            <a:tailEnd/>
          </a:ln>
        </p:spPr>
        <p:txBody>
          <a:bodyPr/>
          <a:lstStyle/>
          <a:p>
            <a:fld id="{67766823-C803-476A-8D92-1367F2EBC500}" type="slidenum">
              <a:rPr lang="it-IT"/>
              <a:pPr/>
              <a:t>13</a:t>
            </a:fld>
            <a:endParaRPr lang="it-IT"/>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a:lstStyle/>
          <a:p>
            <a:pPr>
              <a:spcBef>
                <a:spcPct val="0"/>
              </a:spcBef>
            </a:pPr>
            <a:endParaRPr lang="en-US" smtClean="0"/>
          </a:p>
        </p:txBody>
      </p:sp>
      <p:sp>
        <p:nvSpPr>
          <p:cNvPr id="36868" name="Slide Number Placeholder 3"/>
          <p:cNvSpPr>
            <a:spLocks noGrp="1"/>
          </p:cNvSpPr>
          <p:nvPr>
            <p:ph type="sldNum" sz="quarter" idx="5"/>
          </p:nvPr>
        </p:nvSpPr>
        <p:spPr bwMode="auto">
          <a:noFill/>
          <a:ln>
            <a:miter lim="800000"/>
            <a:headEnd/>
            <a:tailEnd/>
          </a:ln>
        </p:spPr>
        <p:txBody>
          <a:bodyPr/>
          <a:lstStyle/>
          <a:p>
            <a:fld id="{4FEAC2AA-6520-4622-91AA-65CFAB9BEE1C}" type="slidenum">
              <a:rPr lang="it-IT"/>
              <a:pPr/>
              <a:t>14</a:t>
            </a:fld>
            <a:endParaRPr lang="it-IT"/>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a:lstStyle/>
          <a:p>
            <a:pPr>
              <a:spcBef>
                <a:spcPct val="0"/>
              </a:spcBef>
            </a:pPr>
            <a:endParaRPr lang="en-US" smtClean="0"/>
          </a:p>
        </p:txBody>
      </p:sp>
      <p:sp>
        <p:nvSpPr>
          <p:cNvPr id="37892" name="Slide Number Placeholder 3"/>
          <p:cNvSpPr>
            <a:spLocks noGrp="1"/>
          </p:cNvSpPr>
          <p:nvPr>
            <p:ph type="sldNum" sz="quarter" idx="5"/>
          </p:nvPr>
        </p:nvSpPr>
        <p:spPr bwMode="auto">
          <a:noFill/>
          <a:ln>
            <a:miter lim="800000"/>
            <a:headEnd/>
            <a:tailEnd/>
          </a:ln>
        </p:spPr>
        <p:txBody>
          <a:bodyPr/>
          <a:lstStyle/>
          <a:p>
            <a:fld id="{5EB476D9-009D-474F-B025-D253B7075EFF}" type="slidenum">
              <a:rPr lang="it-IT"/>
              <a:pPr/>
              <a:t>15</a:t>
            </a:fld>
            <a:endParaRPr lang="it-IT"/>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a:lstStyle/>
          <a:p>
            <a:pPr>
              <a:spcBef>
                <a:spcPct val="0"/>
              </a:spcBef>
            </a:pPr>
            <a:endParaRPr lang="en-US" smtClean="0"/>
          </a:p>
        </p:txBody>
      </p:sp>
      <p:sp>
        <p:nvSpPr>
          <p:cNvPr id="38916" name="Slide Number Placeholder 3"/>
          <p:cNvSpPr>
            <a:spLocks noGrp="1"/>
          </p:cNvSpPr>
          <p:nvPr>
            <p:ph type="sldNum" sz="quarter" idx="5"/>
          </p:nvPr>
        </p:nvSpPr>
        <p:spPr bwMode="auto">
          <a:noFill/>
          <a:ln>
            <a:miter lim="800000"/>
            <a:headEnd/>
            <a:tailEnd/>
          </a:ln>
        </p:spPr>
        <p:txBody>
          <a:bodyPr/>
          <a:lstStyle/>
          <a:p>
            <a:fld id="{C912F91C-A045-4D24-9AB7-558A850945EB}" type="slidenum">
              <a:rPr lang="it-IT"/>
              <a:pPr/>
              <a:t>16</a:t>
            </a:fld>
            <a:endParaRPr lang="it-IT"/>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a:lstStyle/>
          <a:p>
            <a:pPr>
              <a:spcBef>
                <a:spcPct val="0"/>
              </a:spcBef>
            </a:pPr>
            <a:endParaRPr lang="en-US" smtClean="0"/>
          </a:p>
        </p:txBody>
      </p:sp>
      <p:sp>
        <p:nvSpPr>
          <p:cNvPr id="39940" name="Slide Number Placeholder 3"/>
          <p:cNvSpPr>
            <a:spLocks noGrp="1"/>
          </p:cNvSpPr>
          <p:nvPr>
            <p:ph type="sldNum" sz="quarter" idx="5"/>
          </p:nvPr>
        </p:nvSpPr>
        <p:spPr bwMode="auto">
          <a:noFill/>
          <a:ln>
            <a:miter lim="800000"/>
            <a:headEnd/>
            <a:tailEnd/>
          </a:ln>
        </p:spPr>
        <p:txBody>
          <a:bodyPr/>
          <a:lstStyle/>
          <a:p>
            <a:fld id="{2AD209A1-5B42-4CB9-8442-CC000761E73F}" type="slidenum">
              <a:rPr lang="it-IT"/>
              <a:pPr/>
              <a:t>17</a:t>
            </a:fld>
            <a:endParaRPr lang="it-IT"/>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pPr>
              <a:spcBef>
                <a:spcPct val="0"/>
              </a:spcBef>
            </a:pPr>
            <a:endParaRPr lang="en-US" smtClean="0"/>
          </a:p>
        </p:txBody>
      </p:sp>
      <p:sp>
        <p:nvSpPr>
          <p:cNvPr id="40964" name="Slide Number Placeholder 3"/>
          <p:cNvSpPr>
            <a:spLocks noGrp="1"/>
          </p:cNvSpPr>
          <p:nvPr>
            <p:ph type="sldNum" sz="quarter" idx="5"/>
          </p:nvPr>
        </p:nvSpPr>
        <p:spPr bwMode="auto">
          <a:noFill/>
          <a:ln>
            <a:miter lim="800000"/>
            <a:headEnd/>
            <a:tailEnd/>
          </a:ln>
        </p:spPr>
        <p:txBody>
          <a:bodyPr/>
          <a:lstStyle/>
          <a:p>
            <a:fld id="{8F2AD4B4-EB9B-4819-98A5-76E78EF147A9}" type="slidenum">
              <a:rPr lang="it-IT"/>
              <a:pPr/>
              <a:t>18</a:t>
            </a:fld>
            <a:endParaRPr lang="it-IT"/>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41987" name="Notes Placeholder 2"/>
          <p:cNvSpPr>
            <a:spLocks noGrp="1"/>
          </p:cNvSpPr>
          <p:nvPr>
            <p:ph type="body" idx="1"/>
          </p:nvPr>
        </p:nvSpPr>
        <p:spPr bwMode="auto">
          <a:noFill/>
        </p:spPr>
        <p:txBody>
          <a:bodyPr/>
          <a:lstStyle/>
          <a:p>
            <a:pPr>
              <a:spcBef>
                <a:spcPct val="0"/>
              </a:spcBef>
            </a:pPr>
            <a:endParaRPr lang="en-US" smtClean="0"/>
          </a:p>
        </p:txBody>
      </p:sp>
      <p:sp>
        <p:nvSpPr>
          <p:cNvPr id="41988" name="Slide Number Placeholder 3"/>
          <p:cNvSpPr>
            <a:spLocks noGrp="1"/>
          </p:cNvSpPr>
          <p:nvPr>
            <p:ph type="sldNum" sz="quarter" idx="5"/>
          </p:nvPr>
        </p:nvSpPr>
        <p:spPr bwMode="auto">
          <a:noFill/>
          <a:ln>
            <a:miter lim="800000"/>
            <a:headEnd/>
            <a:tailEnd/>
          </a:ln>
        </p:spPr>
        <p:txBody>
          <a:bodyPr/>
          <a:lstStyle/>
          <a:p>
            <a:fld id="{6DE5B94F-971E-4452-ACDC-A9F014F4C340}" type="slidenum">
              <a:rPr lang="it-IT"/>
              <a:pPr/>
              <a:t>19</a:t>
            </a:fld>
            <a:endParaRPr lang="it-IT"/>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pPr>
              <a:spcBef>
                <a:spcPct val="0"/>
              </a:spcBef>
            </a:pPr>
            <a:endParaRPr lang="en-US" smtClean="0"/>
          </a:p>
        </p:txBody>
      </p:sp>
      <p:sp>
        <p:nvSpPr>
          <p:cNvPr id="43012" name="Slide Number Placeholder 3"/>
          <p:cNvSpPr>
            <a:spLocks noGrp="1"/>
          </p:cNvSpPr>
          <p:nvPr>
            <p:ph type="sldNum" sz="quarter" idx="5"/>
          </p:nvPr>
        </p:nvSpPr>
        <p:spPr bwMode="auto">
          <a:noFill/>
          <a:ln>
            <a:miter lim="800000"/>
            <a:headEnd/>
            <a:tailEnd/>
          </a:ln>
        </p:spPr>
        <p:txBody>
          <a:bodyPr/>
          <a:lstStyle/>
          <a:p>
            <a:fld id="{1B0221E1-7A1E-4A2B-AE36-04F22567CB9F}" type="slidenum">
              <a:rPr lang="it-IT"/>
              <a:pPr/>
              <a:t>20</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t-IT"/>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FDD0BCA9-F3B0-42A8-BA25-7BB788426717}" type="slidenum">
              <a:rPr lang="it-IT"/>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376BD4D8-AD1F-432E-BEE1-FAFDDEF6EDB1}" type="slidenum">
              <a:rPr lang="it-IT"/>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EC324550-B752-489A-ADA9-64B8F7D809B1}" type="slidenum">
              <a:rPr lang="it-IT"/>
              <a:pPr/>
              <a:t>‹#›</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3C596A0-68DB-428D-9717-155CAF77C89A}" type="slidenum">
              <a:rPr lang="it-IT"/>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18CD55D2-C6BC-4575-AEB8-1A63EB81B5A2}" type="slidenum">
              <a:rPr lang="it-IT"/>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213037FE-19F2-4CA3-973C-B8764653A6B5}" type="slidenum">
              <a:rPr lang="it-IT"/>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6BF59334-913F-45E6-B61F-38A346AB6E41}" type="slidenum">
              <a:rPr lang="it-IT"/>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7E24079D-A2C8-4669-AEC0-B4725C07D561}" type="slidenum">
              <a:rPr lang="it-IT"/>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7866E02C-74CF-4DC0-B884-89193CFB8A95}" type="slidenum">
              <a:rPr lang="it-IT"/>
              <a:pPr/>
              <a:t>‹#›</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3BE94C9E-0B48-4BAF-B8E4-F38E875E88DF}" type="slidenum">
              <a:rPr lang="it-IT"/>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4DEED52F-E54F-40FA-81F3-06E849752E57}" type="slidenum">
              <a:rPr lang="it-IT"/>
              <a:pPr/>
              <a:t>‹#›</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lvl1pPr>
          </a:lstStyle>
          <a:p>
            <a:fld id="{4C3E05F1-5564-486D-878D-C4FFB02D8E30}" type="slidenum">
              <a:rPr lang="it-IT"/>
              <a:pPr/>
              <a:t>‹#›</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258888" y="1700213"/>
            <a:ext cx="7416800" cy="1584325"/>
          </a:xfrm>
        </p:spPr>
        <p:txBody>
          <a:bodyPr/>
          <a:lstStyle/>
          <a:p>
            <a:pPr eaLnBrk="1" hangingPunct="1"/>
            <a:r>
              <a:rPr lang="en-US" sz="2000" b="1" smtClean="0">
                <a:solidFill>
                  <a:srgbClr val="0066FF"/>
                </a:solidFill>
              </a:rPr>
              <a:t>SEVENTH ANNUAL WIPO FORUM ON INTELLECTUAL PROPERTY AND SMALL AND MEDIUM-SIZED ENTERPRISES FOR INTELLECTUAL PROPERTY OFFICES AND OTHER RELEVANT INSTITUTIONS IN THE ORGANIZATION FOR ECONOMIC COOPERATION AND DEVELOPMENT (OECD) COUNTRIES</a:t>
            </a:r>
            <a:br>
              <a:rPr lang="en-US" sz="2000" b="1" smtClean="0">
                <a:solidFill>
                  <a:srgbClr val="0066FF"/>
                </a:solidFill>
              </a:rPr>
            </a:br>
            <a:r>
              <a:rPr lang="en-US" sz="2000" b="1" smtClean="0">
                <a:solidFill>
                  <a:srgbClr val="0066FF"/>
                </a:solidFill>
              </a:rPr>
              <a:t>Geneva, September 14th and 15th, 2009</a:t>
            </a:r>
            <a:r>
              <a:rPr lang="en-US" sz="4000" smtClean="0"/>
              <a:t> </a:t>
            </a:r>
            <a:endParaRPr lang="it-IT" sz="4000" smtClean="0"/>
          </a:p>
        </p:txBody>
      </p:sp>
      <p:sp>
        <p:nvSpPr>
          <p:cNvPr id="2051" name="Rectangle 3"/>
          <p:cNvSpPr>
            <a:spLocks noGrp="1" noChangeArrowheads="1"/>
          </p:cNvSpPr>
          <p:nvPr>
            <p:ph type="subTitle" idx="1"/>
          </p:nvPr>
        </p:nvSpPr>
        <p:spPr/>
        <p:txBody>
          <a:bodyPr/>
          <a:lstStyle/>
          <a:p>
            <a:pPr eaLnBrk="1" hangingPunct="1">
              <a:lnSpc>
                <a:spcPct val="90000"/>
              </a:lnSpc>
            </a:pPr>
            <a:r>
              <a:rPr lang="it-IT" sz="2000" b="1" smtClean="0">
                <a:solidFill>
                  <a:srgbClr val="0066FF"/>
                </a:solidFill>
              </a:rPr>
              <a:t>Isabella Flajban</a:t>
            </a:r>
          </a:p>
          <a:p>
            <a:pPr eaLnBrk="1" hangingPunct="1">
              <a:lnSpc>
                <a:spcPct val="90000"/>
              </a:lnSpc>
            </a:pPr>
            <a:endParaRPr lang="it-IT" sz="2000" b="1" smtClean="0">
              <a:solidFill>
                <a:srgbClr val="0066FF"/>
              </a:solidFill>
            </a:endParaRPr>
          </a:p>
          <a:p>
            <a:pPr eaLnBrk="1" hangingPunct="1">
              <a:lnSpc>
                <a:spcPct val="90000"/>
              </a:lnSpc>
            </a:pPr>
            <a:r>
              <a:rPr lang="en-US" sz="2000" b="1" i="1" smtClean="0">
                <a:solidFill>
                  <a:srgbClr val="0066FF"/>
                </a:solidFill>
              </a:rPr>
              <a:t>Ministry of Economic Development</a:t>
            </a:r>
          </a:p>
          <a:p>
            <a:pPr eaLnBrk="1" hangingPunct="1">
              <a:lnSpc>
                <a:spcPct val="90000"/>
              </a:lnSpc>
            </a:pPr>
            <a:r>
              <a:rPr lang="en-US" sz="2000" b="1" i="1" smtClean="0">
                <a:solidFill>
                  <a:srgbClr val="0066FF"/>
                </a:solidFill>
              </a:rPr>
              <a:t>Directorate General for Combating Counterfeiting -</a:t>
            </a:r>
          </a:p>
          <a:p>
            <a:pPr eaLnBrk="1" hangingPunct="1">
              <a:lnSpc>
                <a:spcPct val="90000"/>
              </a:lnSpc>
            </a:pPr>
            <a:r>
              <a:rPr lang="en-US" sz="2000" b="1" i="1" smtClean="0">
                <a:solidFill>
                  <a:srgbClr val="0066FF"/>
                </a:solidFill>
              </a:rPr>
              <a:t>Italian Patent and Trademark Office</a:t>
            </a:r>
            <a:endParaRPr lang="en-US" sz="2000" b="1" smtClean="0">
              <a:solidFill>
                <a:srgbClr val="0066FF"/>
              </a:solidFill>
            </a:endParaRPr>
          </a:p>
        </p:txBody>
      </p:sp>
      <p:pic>
        <p:nvPicPr>
          <p:cNvPr id="2052" name="Picture 4" descr="logo WIPO"/>
          <p:cNvPicPr>
            <a:picLocks noChangeAspect="1" noChangeArrowheads="1"/>
          </p:cNvPicPr>
          <p:nvPr/>
        </p:nvPicPr>
        <p:blipFill>
          <a:blip r:embed="rId3"/>
          <a:srcRect/>
          <a:stretch>
            <a:fillRect/>
          </a:stretch>
        </p:blipFill>
        <p:spPr bwMode="auto">
          <a:xfrm>
            <a:off x="6804025" y="5678488"/>
            <a:ext cx="2074863" cy="806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331913" y="1125538"/>
            <a:ext cx="7273925" cy="4105275"/>
          </a:xfrm>
          <a:prstGeom prst="rect">
            <a:avLst/>
          </a:prstGeom>
          <a:solidFill>
            <a:srgbClr val="EAEAEA"/>
          </a:solidFill>
          <a:ln w="9525">
            <a:solidFill>
              <a:schemeClr val="tx1"/>
            </a:solidFill>
            <a:miter lim="800000"/>
            <a:headEnd/>
            <a:tailEnd/>
          </a:ln>
        </p:spPr>
        <p:txBody>
          <a:bodyPr wrap="none" anchor="ctr"/>
          <a:lstStyle/>
          <a:p>
            <a:endParaRPr lang="en-US"/>
          </a:p>
        </p:txBody>
      </p:sp>
      <p:pic>
        <p:nvPicPr>
          <p:cNvPr id="3075" name="Picture 4"/>
          <p:cNvPicPr>
            <a:picLocks noChangeAspect="1" noChangeArrowheads="1"/>
          </p:cNvPicPr>
          <p:nvPr/>
        </p:nvPicPr>
        <p:blipFill>
          <a:blip r:embed="rId3"/>
          <a:srcRect/>
          <a:stretch>
            <a:fillRect/>
          </a:stretch>
        </p:blipFill>
        <p:spPr bwMode="auto">
          <a:xfrm>
            <a:off x="5867400" y="2997200"/>
            <a:ext cx="1295400" cy="936625"/>
          </a:xfrm>
          <a:prstGeom prst="rect">
            <a:avLst/>
          </a:prstGeom>
          <a:noFill/>
          <a:ln w="9525">
            <a:solidFill>
              <a:schemeClr val="tx1"/>
            </a:solidFill>
            <a:miter lim="800000"/>
            <a:headEnd/>
            <a:tailEnd/>
          </a:ln>
        </p:spPr>
      </p:pic>
      <p:pic>
        <p:nvPicPr>
          <p:cNvPr id="3076" name="Picture 5"/>
          <p:cNvPicPr>
            <a:picLocks noChangeAspect="1" noChangeArrowheads="1"/>
          </p:cNvPicPr>
          <p:nvPr/>
        </p:nvPicPr>
        <p:blipFill>
          <a:blip r:embed="rId4"/>
          <a:srcRect/>
          <a:stretch>
            <a:fillRect/>
          </a:stretch>
        </p:blipFill>
        <p:spPr bwMode="auto">
          <a:xfrm>
            <a:off x="4356100" y="2060575"/>
            <a:ext cx="1223963" cy="914400"/>
          </a:xfrm>
          <a:prstGeom prst="rect">
            <a:avLst/>
          </a:prstGeom>
          <a:noFill/>
          <a:ln w="9525">
            <a:solidFill>
              <a:schemeClr val="tx1"/>
            </a:solidFill>
            <a:miter lim="800000"/>
            <a:headEnd/>
            <a:tailEnd/>
          </a:ln>
        </p:spPr>
      </p:pic>
      <p:pic>
        <p:nvPicPr>
          <p:cNvPr id="3077" name="Picture 6"/>
          <p:cNvPicPr>
            <a:picLocks noChangeAspect="1" noChangeArrowheads="1"/>
          </p:cNvPicPr>
          <p:nvPr/>
        </p:nvPicPr>
        <p:blipFill>
          <a:blip r:embed="rId5"/>
          <a:srcRect/>
          <a:stretch>
            <a:fillRect/>
          </a:stretch>
        </p:blipFill>
        <p:spPr bwMode="auto">
          <a:xfrm>
            <a:off x="2843213" y="2997200"/>
            <a:ext cx="1295400" cy="939800"/>
          </a:xfrm>
          <a:prstGeom prst="rect">
            <a:avLst/>
          </a:prstGeom>
          <a:noFill/>
          <a:ln w="9525">
            <a:solidFill>
              <a:schemeClr val="tx1"/>
            </a:solidFill>
            <a:miter lim="800000"/>
            <a:headEnd/>
            <a:tailEnd/>
          </a:ln>
        </p:spPr>
      </p:pic>
      <p:pic>
        <p:nvPicPr>
          <p:cNvPr id="3078" name="Picture 7"/>
          <p:cNvPicPr>
            <a:picLocks noChangeAspect="1" noChangeArrowheads="1"/>
          </p:cNvPicPr>
          <p:nvPr/>
        </p:nvPicPr>
        <p:blipFill>
          <a:blip r:embed="rId6"/>
          <a:srcRect/>
          <a:stretch>
            <a:fillRect/>
          </a:stretch>
        </p:blipFill>
        <p:spPr bwMode="auto">
          <a:xfrm>
            <a:off x="7235825" y="2276475"/>
            <a:ext cx="1223963" cy="936625"/>
          </a:xfrm>
          <a:prstGeom prst="rect">
            <a:avLst/>
          </a:prstGeom>
          <a:noFill/>
          <a:ln w="9525">
            <a:solidFill>
              <a:schemeClr val="tx1"/>
            </a:solidFill>
            <a:miter lim="800000"/>
            <a:headEnd/>
            <a:tailEnd/>
          </a:ln>
        </p:spPr>
      </p:pic>
      <p:pic>
        <p:nvPicPr>
          <p:cNvPr id="3079" name="Picture 8"/>
          <p:cNvPicPr>
            <a:picLocks noChangeAspect="1" noChangeArrowheads="1"/>
          </p:cNvPicPr>
          <p:nvPr/>
        </p:nvPicPr>
        <p:blipFill>
          <a:blip r:embed="rId7"/>
          <a:srcRect/>
          <a:stretch>
            <a:fillRect/>
          </a:stretch>
        </p:blipFill>
        <p:spPr bwMode="auto">
          <a:xfrm>
            <a:off x="1403350" y="2276475"/>
            <a:ext cx="1295400" cy="914400"/>
          </a:xfrm>
          <a:prstGeom prst="rect">
            <a:avLst/>
          </a:prstGeom>
          <a:noFill/>
          <a:ln w="9525">
            <a:solidFill>
              <a:schemeClr val="tx1"/>
            </a:solidFill>
            <a:miter lim="800000"/>
            <a:headEnd/>
            <a:tailEnd/>
          </a:ln>
        </p:spPr>
      </p:pic>
      <p:pic>
        <p:nvPicPr>
          <p:cNvPr id="3080" name="Picture 10" descr="counterfeit"/>
          <p:cNvPicPr>
            <a:picLocks noChangeAspect="1" noChangeArrowheads="1"/>
          </p:cNvPicPr>
          <p:nvPr/>
        </p:nvPicPr>
        <p:blipFill>
          <a:blip r:embed="rId8"/>
          <a:srcRect/>
          <a:stretch>
            <a:fillRect/>
          </a:stretch>
        </p:blipFill>
        <p:spPr bwMode="auto">
          <a:xfrm>
            <a:off x="4356100" y="4005263"/>
            <a:ext cx="1296988" cy="977900"/>
          </a:xfrm>
          <a:prstGeom prst="rect">
            <a:avLst/>
          </a:prstGeom>
          <a:noFill/>
          <a:ln w="9525">
            <a:solidFill>
              <a:schemeClr val="tx1"/>
            </a:solidFill>
            <a:miter lim="800000"/>
            <a:headEnd/>
            <a:tailEnd/>
          </a:ln>
        </p:spPr>
      </p:pic>
      <p:sp>
        <p:nvSpPr>
          <p:cNvPr id="3081" name="Text Box 11"/>
          <p:cNvSpPr txBox="1">
            <a:spLocks noChangeArrowheads="1"/>
          </p:cNvSpPr>
          <p:nvPr/>
        </p:nvSpPr>
        <p:spPr bwMode="auto">
          <a:xfrm>
            <a:off x="1331913" y="1125538"/>
            <a:ext cx="7272337" cy="771525"/>
          </a:xfrm>
          <a:prstGeom prst="rect">
            <a:avLst/>
          </a:prstGeom>
          <a:solidFill>
            <a:srgbClr val="C0C0C0"/>
          </a:solidFill>
          <a:ln w="9525">
            <a:solidFill>
              <a:schemeClr val="tx1"/>
            </a:solidFill>
            <a:miter lim="800000"/>
            <a:headEnd/>
            <a:tailEnd/>
          </a:ln>
        </p:spPr>
        <p:txBody>
          <a:bodyPr>
            <a:spAutoFit/>
          </a:bodyPr>
          <a:lstStyle/>
          <a:p>
            <a:pPr algn="ctr"/>
            <a:r>
              <a:rPr lang="it-IT" sz="4400">
                <a:solidFill>
                  <a:srgbClr val="FF3300"/>
                </a:solidFill>
                <a:latin typeface="Mistral" pitchFamily="66" charset="0"/>
              </a:rPr>
              <a:t> </a:t>
            </a:r>
            <a:r>
              <a:rPr lang="it-IT" sz="2400">
                <a:solidFill>
                  <a:srgbClr val="0066FF"/>
                </a:solidFill>
                <a:latin typeface="Bookman Old Style" pitchFamily="18" charset="0"/>
              </a:rPr>
              <a:t>COUNTERFEITING </a:t>
            </a:r>
            <a:r>
              <a:rPr lang="en-US" sz="2400">
                <a:solidFill>
                  <a:srgbClr val="0066FF"/>
                </a:solidFill>
                <a:latin typeface="Bookman Old Style" pitchFamily="18" charset="0"/>
              </a:rPr>
              <a:t>is a global problem…</a:t>
            </a:r>
          </a:p>
        </p:txBody>
      </p:sp>
      <p:pic>
        <p:nvPicPr>
          <p:cNvPr id="3082" name="Picture 12" descr="logo WIPO"/>
          <p:cNvPicPr>
            <a:picLocks noChangeAspect="1" noChangeArrowheads="1"/>
          </p:cNvPicPr>
          <p:nvPr/>
        </p:nvPicPr>
        <p:blipFill>
          <a:blip r:embed="rId9"/>
          <a:srcRect/>
          <a:stretch>
            <a:fillRect/>
          </a:stretch>
        </p:blipFill>
        <p:spPr bwMode="auto">
          <a:xfrm>
            <a:off x="6659563" y="5876925"/>
            <a:ext cx="2074862" cy="80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258888" y="908050"/>
            <a:ext cx="7200900" cy="823913"/>
          </a:xfrm>
          <a:prstGeom prst="rect">
            <a:avLst/>
          </a:prstGeom>
          <a:noFill/>
          <a:ln w="9525">
            <a:noFill/>
            <a:miter lim="800000"/>
            <a:headEnd/>
            <a:tailEnd/>
          </a:ln>
        </p:spPr>
        <p:txBody>
          <a:bodyPr>
            <a:spAutoFit/>
          </a:bodyPr>
          <a:lstStyle/>
          <a:p>
            <a:pPr>
              <a:spcBef>
                <a:spcPct val="50000"/>
              </a:spcBef>
            </a:pPr>
            <a:r>
              <a:rPr lang="it-IT" sz="4800">
                <a:solidFill>
                  <a:srgbClr val="FF3300"/>
                </a:solidFill>
                <a:latin typeface="Mistral" pitchFamily="66" charset="0"/>
              </a:rPr>
              <a:t> </a:t>
            </a:r>
            <a:r>
              <a:rPr lang="en-US" sz="2800">
                <a:solidFill>
                  <a:srgbClr val="0066FF"/>
                </a:solidFill>
                <a:latin typeface="Bookman Old Style" pitchFamily="18" charset="0"/>
              </a:rPr>
              <a:t>Global impact of</a:t>
            </a:r>
            <a:r>
              <a:rPr lang="en-US" sz="2800">
                <a:solidFill>
                  <a:srgbClr val="FF3300"/>
                </a:solidFill>
                <a:latin typeface="Bookman Old Style" pitchFamily="18" charset="0"/>
              </a:rPr>
              <a:t> </a:t>
            </a:r>
            <a:r>
              <a:rPr lang="en-US" sz="2800">
                <a:solidFill>
                  <a:srgbClr val="0066FF"/>
                </a:solidFill>
                <a:latin typeface="Bookman Old Style" pitchFamily="18" charset="0"/>
              </a:rPr>
              <a:t>COUNTERFEITING</a:t>
            </a:r>
            <a:r>
              <a:rPr lang="it-IT" sz="2800">
                <a:latin typeface="Bookman Old Style" pitchFamily="18" charset="0"/>
              </a:rPr>
              <a:t> </a:t>
            </a:r>
            <a:endParaRPr lang="it-IT" sz="2800">
              <a:solidFill>
                <a:srgbClr val="FF3300"/>
              </a:solidFill>
              <a:latin typeface="Bookman Old Style" pitchFamily="18" charset="0"/>
            </a:endParaRPr>
          </a:p>
        </p:txBody>
      </p:sp>
      <p:sp>
        <p:nvSpPr>
          <p:cNvPr id="4099" name="Text Box 3"/>
          <p:cNvSpPr txBox="1">
            <a:spLocks noChangeArrowheads="1"/>
          </p:cNvSpPr>
          <p:nvPr/>
        </p:nvSpPr>
        <p:spPr bwMode="auto">
          <a:xfrm>
            <a:off x="1619250" y="2276475"/>
            <a:ext cx="6985000" cy="3136900"/>
          </a:xfrm>
          <a:prstGeom prst="rect">
            <a:avLst/>
          </a:prstGeom>
          <a:solidFill>
            <a:srgbClr val="C0C0C0"/>
          </a:solidFill>
          <a:ln w="9525">
            <a:noFill/>
            <a:miter lim="800000"/>
            <a:headEnd/>
            <a:tailEnd/>
          </a:ln>
        </p:spPr>
        <p:txBody>
          <a:bodyPr>
            <a:spAutoFit/>
          </a:bodyPr>
          <a:lstStyle/>
          <a:p>
            <a:pPr>
              <a:spcBef>
                <a:spcPct val="50000"/>
              </a:spcBef>
              <a:buFont typeface="Bookman Old Style" pitchFamily="18" charset="0"/>
              <a:buChar char="→"/>
            </a:pPr>
            <a:r>
              <a:rPr lang="en-US" sz="2800">
                <a:solidFill>
                  <a:srgbClr val="0066FF"/>
                </a:solidFill>
                <a:latin typeface="Bookman Old Style" pitchFamily="18" charset="0"/>
              </a:rPr>
              <a:t> 	</a:t>
            </a:r>
            <a:r>
              <a:rPr lang="en-US" sz="2400">
                <a:solidFill>
                  <a:srgbClr val="0066FF"/>
                </a:solidFill>
                <a:latin typeface="Bookman Old Style" pitchFamily="18" charset="0"/>
              </a:rPr>
              <a:t>gives rise to important economic 	consequences, especially in these 	hard times…</a:t>
            </a:r>
            <a:r>
              <a:rPr lang="en-US" sz="2800">
                <a:solidFill>
                  <a:srgbClr val="0066FF"/>
                </a:solidFill>
                <a:latin typeface="Bookman Old Style" pitchFamily="18" charset="0"/>
              </a:rPr>
              <a:t> </a:t>
            </a:r>
          </a:p>
          <a:p>
            <a:pPr>
              <a:spcBef>
                <a:spcPct val="50000"/>
              </a:spcBef>
              <a:buFont typeface="Bookman Old Style" pitchFamily="18" charset="0"/>
              <a:buChar char="→"/>
            </a:pPr>
            <a:r>
              <a:rPr lang="en-US" sz="2400">
                <a:solidFill>
                  <a:srgbClr val="0066FF"/>
                </a:solidFill>
                <a:latin typeface="Bookman Old Style" pitchFamily="18" charset="0"/>
              </a:rPr>
              <a:t> 	causes significant risks to consumers</a:t>
            </a:r>
          </a:p>
          <a:p>
            <a:pPr>
              <a:spcBef>
                <a:spcPct val="50000"/>
              </a:spcBef>
              <a:buFont typeface="Bookman Old Style" pitchFamily="18" charset="0"/>
              <a:buChar char="→"/>
            </a:pPr>
            <a:r>
              <a:rPr lang="en-US" sz="2400">
                <a:solidFill>
                  <a:srgbClr val="0066FF"/>
                </a:solidFill>
                <a:latin typeface="Bookman Old Style" pitchFamily="18" charset="0"/>
              </a:rPr>
              <a:t>	is strongly related to other criminal 	activities, such as trade in narcotics, 	money laundering and terrorism</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908175" y="1125538"/>
            <a:ext cx="6551613" cy="4524315"/>
          </a:xfrm>
          <a:prstGeom prst="rect">
            <a:avLst/>
          </a:prstGeom>
          <a:gradFill rotWithShape="1">
            <a:gsLst>
              <a:gs pos="0">
                <a:srgbClr val="C0C0C0">
                  <a:gamma/>
                  <a:shade val="46275"/>
                  <a:invGamma/>
                </a:srgbClr>
              </a:gs>
              <a:gs pos="50000">
                <a:srgbClr val="C0C0C0">
                  <a:alpha val="0"/>
                </a:srgbClr>
              </a:gs>
              <a:gs pos="100000">
                <a:srgbClr val="C0C0C0">
                  <a:gamma/>
                  <a:shade val="46275"/>
                  <a:invGamma/>
                </a:srgbClr>
              </a:gs>
            </a:gsLst>
            <a:lin ang="5400000" scaled="1"/>
          </a:gradFill>
          <a:ln w="9525">
            <a:noFill/>
            <a:miter lim="800000"/>
            <a:headEnd/>
            <a:tailEnd/>
          </a:ln>
          <a:effectLst/>
        </p:spPr>
        <p:txBody>
          <a:bodyPr>
            <a:spAutoFit/>
          </a:bodyPr>
          <a:lstStyle/>
          <a:p>
            <a:pPr algn="ctr">
              <a:spcBef>
                <a:spcPct val="50000"/>
              </a:spcBef>
            </a:pPr>
            <a:r>
              <a:rPr lang="en-US" sz="3600">
                <a:solidFill>
                  <a:srgbClr val="0066FF"/>
                </a:solidFill>
                <a:latin typeface="Bookman Old Style" pitchFamily="18" charset="0"/>
              </a:rPr>
              <a:t>COUNTERFEITING</a:t>
            </a:r>
            <a:r>
              <a:rPr lang="it-IT" sz="3600">
                <a:solidFill>
                  <a:srgbClr val="0066FF"/>
                </a:solidFill>
                <a:latin typeface="Bookman Old Style" pitchFamily="18" charset="0"/>
              </a:rPr>
              <a:t> </a:t>
            </a:r>
          </a:p>
          <a:p>
            <a:pPr algn="ctr">
              <a:spcBef>
                <a:spcPct val="50000"/>
              </a:spcBef>
            </a:pPr>
            <a:r>
              <a:rPr lang="en-US" sz="3600">
                <a:solidFill>
                  <a:srgbClr val="0066FF"/>
                </a:solidFill>
                <a:latin typeface="Bookman Old Style" pitchFamily="18" charset="0"/>
              </a:rPr>
              <a:t>is a </a:t>
            </a:r>
            <a:r>
              <a:rPr lang="en-US" sz="3600" u="sng">
                <a:solidFill>
                  <a:srgbClr val="0066FF"/>
                </a:solidFill>
                <a:latin typeface="Bookman Old Style" pitchFamily="18" charset="0"/>
              </a:rPr>
              <a:t>clandestine activity</a:t>
            </a:r>
            <a:r>
              <a:rPr lang="en-US" sz="3600">
                <a:solidFill>
                  <a:srgbClr val="0066FF"/>
                </a:solidFill>
                <a:latin typeface="Bookman Old Style" pitchFamily="18" charset="0"/>
              </a:rPr>
              <a:t> </a:t>
            </a:r>
          </a:p>
          <a:p>
            <a:pPr algn="ctr">
              <a:spcBef>
                <a:spcPct val="50000"/>
              </a:spcBef>
            </a:pPr>
            <a:r>
              <a:rPr lang="en-US" sz="3600">
                <a:solidFill>
                  <a:srgbClr val="0066FF"/>
                </a:solidFill>
                <a:latin typeface="Bookman Old Style" pitchFamily="18" charset="0"/>
              </a:rPr>
              <a:t>so it is very hard to obtain </a:t>
            </a:r>
          </a:p>
          <a:p>
            <a:pPr algn="ctr">
              <a:spcBef>
                <a:spcPct val="50000"/>
              </a:spcBef>
            </a:pPr>
            <a:r>
              <a:rPr lang="en-US" sz="3600">
                <a:solidFill>
                  <a:srgbClr val="0066FF"/>
                </a:solidFill>
                <a:latin typeface="Bookman Old Style" pitchFamily="18" charset="0"/>
              </a:rPr>
              <a:t>accurate statistics</a:t>
            </a:r>
          </a:p>
          <a:p>
            <a:pPr algn="ctr">
              <a:spcBef>
                <a:spcPct val="50000"/>
              </a:spcBef>
            </a:pPr>
            <a:r>
              <a:rPr lang="en-US" sz="3600">
                <a:solidFill>
                  <a:srgbClr val="0066FF"/>
                </a:solidFill>
                <a:latin typeface="Bookman Old Style" pitchFamily="18" charset="0"/>
              </a:rPr>
              <a:t>and to devise adequate fighting strategies…</a:t>
            </a:r>
            <a:endParaRPr lang="en-US" sz="3600">
              <a:solidFill>
                <a:srgbClr val="0066FF"/>
              </a:solidFill>
              <a:latin typeface="Mistral" pitchFamily="66"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331913" y="1268413"/>
            <a:ext cx="7632700" cy="2232025"/>
          </a:xfrm>
          <a:solidFill>
            <a:srgbClr val="C0C0C0"/>
          </a:solidFill>
        </p:spPr>
        <p:txBody>
          <a:bodyPr/>
          <a:lstStyle/>
          <a:p>
            <a:pPr eaLnBrk="1" hangingPunct="1"/>
            <a:r>
              <a:rPr lang="en-US" sz="4000" smtClean="0">
                <a:solidFill>
                  <a:srgbClr val="0066FF"/>
                </a:solidFill>
                <a:latin typeface="Bookman Old Style" pitchFamily="18" charset="0"/>
              </a:rPr>
              <a:t>The problem of its potential impacts is far greater for SMEs</a:t>
            </a:r>
          </a:p>
        </p:txBody>
      </p:sp>
      <p:sp>
        <p:nvSpPr>
          <p:cNvPr id="6147" name="Rectangle 3"/>
          <p:cNvSpPr>
            <a:spLocks noGrp="1" noChangeArrowheads="1"/>
          </p:cNvSpPr>
          <p:nvPr>
            <p:ph type="subTitle" idx="1"/>
          </p:nvPr>
        </p:nvSpPr>
        <p:spPr>
          <a:xfrm>
            <a:off x="1331913" y="3789363"/>
            <a:ext cx="7632700" cy="1655762"/>
          </a:xfrm>
        </p:spPr>
        <p:txBody>
          <a:bodyPr/>
          <a:lstStyle/>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SMEs are undoubtedly less well-resourced;</a:t>
            </a: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SMEs cannot afford to employ lawyers to represent them in Courts;</a:t>
            </a: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SMEs are not able to make use of in-house legal teams;</a:t>
            </a: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Often SMEs do not understand that it is essential to properly register their Intellectual Property assets;</a:t>
            </a: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SMEs do not know that patents and trademarks provide protection only in geographically-limited markets</a:t>
            </a:r>
          </a:p>
        </p:txBody>
      </p:sp>
      <p:pic>
        <p:nvPicPr>
          <p:cNvPr id="6148" name="Picture 4" descr="logo WIPO"/>
          <p:cNvPicPr>
            <a:picLocks noChangeAspect="1" noChangeArrowheads="1"/>
          </p:cNvPicPr>
          <p:nvPr/>
        </p:nvPicPr>
        <p:blipFill>
          <a:blip r:embed="rId3"/>
          <a:srcRect/>
          <a:stretch>
            <a:fillRect/>
          </a:stretch>
        </p:blipFill>
        <p:spPr bwMode="auto">
          <a:xfrm>
            <a:off x="6804025" y="5678488"/>
            <a:ext cx="2074863" cy="8064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3059113" y="836613"/>
            <a:ext cx="5545137" cy="2808287"/>
          </a:xfrm>
        </p:spPr>
        <p:txBody>
          <a:bodyPr/>
          <a:lstStyle/>
          <a:p>
            <a:pPr algn="l" eaLnBrk="1" hangingPunct="1"/>
            <a:r>
              <a:rPr lang="en-US" sz="3200" smtClean="0">
                <a:solidFill>
                  <a:srgbClr val="0066FF"/>
                </a:solidFill>
                <a:latin typeface="Bookman Old Style" pitchFamily="18" charset="0"/>
              </a:rPr>
              <a:t>Italy is the European Country with the greatest number of SMEs in the manufacturing industry (519.323 SMEs)</a:t>
            </a:r>
          </a:p>
        </p:txBody>
      </p:sp>
      <p:sp>
        <p:nvSpPr>
          <p:cNvPr id="7171" name="Rectangle 3"/>
          <p:cNvSpPr>
            <a:spLocks noGrp="1" noChangeArrowheads="1"/>
          </p:cNvSpPr>
          <p:nvPr>
            <p:ph type="subTitle" idx="1"/>
          </p:nvPr>
        </p:nvSpPr>
        <p:spPr>
          <a:xfrm>
            <a:off x="1116013" y="3500438"/>
            <a:ext cx="7705725" cy="2520950"/>
          </a:xfrm>
        </p:spPr>
        <p:txBody>
          <a:bodyPr/>
          <a:lstStyle/>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Over 25% of the total amount of Italian enterprises’ workers are employed in the manufacturing sector;</a:t>
            </a:r>
          </a:p>
          <a:p>
            <a:pPr marL="177800" indent="-177800" algn="l" eaLnBrk="1" hangingPunct="1">
              <a:lnSpc>
                <a:spcPct val="80000"/>
              </a:lnSpc>
              <a:buFont typeface="Wingdings" pitchFamily="2" charset="2"/>
              <a:buNone/>
            </a:pPr>
            <a:endParaRPr lang="en-US" sz="1400" b="1" smtClean="0">
              <a:solidFill>
                <a:srgbClr val="0066FF"/>
              </a:solidFill>
              <a:latin typeface="Bookman Old Style" pitchFamily="18" charset="0"/>
            </a:endParaRP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About 93% of the Italian exporting enterprises are small enterprises; </a:t>
            </a:r>
          </a:p>
          <a:p>
            <a:pPr marL="177800" indent="-177800" algn="l" eaLnBrk="1" hangingPunct="1">
              <a:lnSpc>
                <a:spcPct val="80000"/>
              </a:lnSpc>
              <a:buFont typeface="Wingdings" pitchFamily="2" charset="2"/>
              <a:buNone/>
            </a:pPr>
            <a:endParaRPr lang="en-US" sz="1400" b="1" smtClean="0">
              <a:solidFill>
                <a:srgbClr val="0066FF"/>
              </a:solidFill>
              <a:latin typeface="Bookman Old Style" pitchFamily="18" charset="0"/>
            </a:endParaRP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In 2008 the value of the Italian exports rose by 0,3%, remaining essentially unchanged;</a:t>
            </a:r>
          </a:p>
          <a:p>
            <a:pPr marL="177800" indent="-177800" algn="l" eaLnBrk="1" hangingPunct="1">
              <a:lnSpc>
                <a:spcPct val="80000"/>
              </a:lnSpc>
              <a:buFont typeface="Wingdings" pitchFamily="2" charset="2"/>
              <a:buChar char="ü"/>
            </a:pPr>
            <a:endParaRPr lang="en-US" sz="1400" b="1" smtClean="0">
              <a:solidFill>
                <a:srgbClr val="0066FF"/>
              </a:solidFill>
              <a:latin typeface="Bookman Old Style" pitchFamily="18" charset="0"/>
            </a:endParaRPr>
          </a:p>
          <a:p>
            <a:pPr marL="177800" indent="-177800" algn="l" eaLnBrk="1" hangingPunct="1">
              <a:lnSpc>
                <a:spcPct val="80000"/>
              </a:lnSpc>
              <a:buFont typeface="Wingdings" pitchFamily="2" charset="2"/>
              <a:buChar char="ü"/>
            </a:pPr>
            <a:r>
              <a:rPr lang="en-US" sz="1400" b="1" smtClean="0">
                <a:solidFill>
                  <a:srgbClr val="0066FF"/>
                </a:solidFill>
                <a:latin typeface="Bookman Old Style" pitchFamily="18" charset="0"/>
              </a:rPr>
              <a:t>In light of the global economic contraction, Italian export performance in China has been remarkable: it increased by 1.3% in the first five months of 2009 (18.9% in May alone). This is largely due to the success of the mechanical sector</a:t>
            </a:r>
            <a:r>
              <a:rPr lang="it-IT" sz="1400" b="1" smtClean="0">
                <a:solidFill>
                  <a:srgbClr val="0066FF"/>
                </a:solidFill>
                <a:latin typeface="Bookman Old Style" pitchFamily="18" charset="0"/>
              </a:rPr>
              <a:t>;</a:t>
            </a:r>
            <a:endParaRPr lang="en-US" sz="1000" b="1" smtClean="0">
              <a:solidFill>
                <a:srgbClr val="0066FF"/>
              </a:solidFill>
              <a:latin typeface="Bookman Old Style" pitchFamily="18" charset="0"/>
            </a:endParaRPr>
          </a:p>
          <a:p>
            <a:pPr marL="177800" indent="-177800" algn="l" eaLnBrk="1" hangingPunct="1">
              <a:lnSpc>
                <a:spcPct val="80000"/>
              </a:lnSpc>
              <a:buFont typeface="Wingdings" pitchFamily="2" charset="2"/>
              <a:buNone/>
            </a:pPr>
            <a:endParaRPr lang="en-US" sz="1000" b="1" smtClean="0">
              <a:solidFill>
                <a:srgbClr val="0066FF"/>
              </a:solidFill>
              <a:latin typeface="Bookman Old Style" pitchFamily="18" charset="0"/>
            </a:endParaRPr>
          </a:p>
          <a:p>
            <a:pPr marL="177800" indent="-177800" algn="l" eaLnBrk="1" hangingPunct="1">
              <a:lnSpc>
                <a:spcPct val="80000"/>
              </a:lnSpc>
              <a:buFont typeface="Wingdings" pitchFamily="2" charset="2"/>
              <a:buChar char="ü"/>
            </a:pPr>
            <a:endParaRPr lang="en-US" sz="1000" b="1" smtClean="0">
              <a:solidFill>
                <a:srgbClr val="0066FF"/>
              </a:solidFill>
              <a:latin typeface="Bookman Old Style" pitchFamily="18" charset="0"/>
            </a:endParaRPr>
          </a:p>
          <a:p>
            <a:pPr marL="177800" indent="-177800" algn="l" eaLnBrk="1" hangingPunct="1">
              <a:lnSpc>
                <a:spcPct val="80000"/>
              </a:lnSpc>
              <a:buFont typeface="Wingdings" pitchFamily="2" charset="2"/>
              <a:buChar char="ü"/>
            </a:pPr>
            <a:endParaRPr lang="en-US" sz="1000" b="1" smtClean="0">
              <a:solidFill>
                <a:srgbClr val="0066FF"/>
              </a:solidFill>
              <a:latin typeface="Bookman Old Style" pitchFamily="18" charset="0"/>
            </a:endParaRPr>
          </a:p>
        </p:txBody>
      </p:sp>
      <p:pic>
        <p:nvPicPr>
          <p:cNvPr id="7172" name="Picture 4" descr="logo WIPO"/>
          <p:cNvPicPr>
            <a:picLocks noChangeAspect="1" noChangeArrowheads="1"/>
          </p:cNvPicPr>
          <p:nvPr/>
        </p:nvPicPr>
        <p:blipFill>
          <a:blip r:embed="rId3"/>
          <a:srcRect/>
          <a:stretch>
            <a:fillRect/>
          </a:stretch>
        </p:blipFill>
        <p:spPr bwMode="auto">
          <a:xfrm>
            <a:off x="6804025" y="5678488"/>
            <a:ext cx="2074863" cy="806450"/>
          </a:xfrm>
          <a:prstGeom prst="rect">
            <a:avLst/>
          </a:prstGeom>
          <a:noFill/>
          <a:ln w="9525">
            <a:noFill/>
            <a:miter lim="800000"/>
            <a:headEnd/>
            <a:tailEnd/>
          </a:ln>
        </p:spPr>
      </p:pic>
      <p:pic>
        <p:nvPicPr>
          <p:cNvPr id="7173" name="Picture 5" descr="it-map"/>
          <p:cNvPicPr>
            <a:picLocks noChangeAspect="1" noChangeArrowheads="1"/>
          </p:cNvPicPr>
          <p:nvPr/>
        </p:nvPicPr>
        <p:blipFill>
          <a:blip r:embed="rId4"/>
          <a:srcRect/>
          <a:stretch>
            <a:fillRect/>
          </a:stretch>
        </p:blipFill>
        <p:spPr bwMode="auto">
          <a:xfrm>
            <a:off x="1187450" y="1125538"/>
            <a:ext cx="1814513" cy="1944687"/>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3059113" y="1125538"/>
            <a:ext cx="5688012" cy="4248150"/>
          </a:xfrm>
        </p:spPr>
        <p:txBody>
          <a:bodyPr/>
          <a:lstStyle/>
          <a:p>
            <a:pPr algn="l" eaLnBrk="1" hangingPunct="1"/>
            <a:r>
              <a:rPr lang="en-US" sz="3200" smtClean="0">
                <a:solidFill>
                  <a:srgbClr val="0066FF"/>
                </a:solidFill>
                <a:latin typeface="Bookman Old Style" pitchFamily="18" charset="0"/>
              </a:rPr>
              <a:t>So we can state that…</a:t>
            </a:r>
            <a:br>
              <a:rPr lang="en-US" sz="3200" smtClean="0">
                <a:solidFill>
                  <a:srgbClr val="0066FF"/>
                </a:solidFill>
                <a:latin typeface="Bookman Old Style" pitchFamily="18" charset="0"/>
              </a:rPr>
            </a:br>
            <a:r>
              <a:rPr lang="en-US" sz="3200" smtClean="0">
                <a:solidFill>
                  <a:srgbClr val="0066FF"/>
                </a:solidFill>
                <a:latin typeface="Bookman Old Style" pitchFamily="18" charset="0"/>
              </a:rPr>
              <a:t>the Italian economy is notably driven by the manufacture of high-quality consumer goods produced by small and medium-sized enterprises that export abroad</a:t>
            </a:r>
            <a:br>
              <a:rPr lang="en-US" sz="3200" smtClean="0">
                <a:solidFill>
                  <a:srgbClr val="0066FF"/>
                </a:solidFill>
                <a:latin typeface="Bookman Old Style" pitchFamily="18" charset="0"/>
              </a:rPr>
            </a:br>
            <a:endParaRPr lang="en-US" sz="3200" smtClean="0">
              <a:solidFill>
                <a:srgbClr val="0066FF"/>
              </a:solidFill>
              <a:latin typeface="Bookman Old Style" pitchFamily="18" charset="0"/>
            </a:endParaRPr>
          </a:p>
        </p:txBody>
      </p:sp>
      <p:pic>
        <p:nvPicPr>
          <p:cNvPr id="8195" name="Picture 4" descr="logo WIPO"/>
          <p:cNvPicPr>
            <a:picLocks noChangeAspect="1" noChangeArrowheads="1"/>
          </p:cNvPicPr>
          <p:nvPr/>
        </p:nvPicPr>
        <p:blipFill>
          <a:blip r:embed="rId3"/>
          <a:srcRect/>
          <a:stretch>
            <a:fillRect/>
          </a:stretch>
        </p:blipFill>
        <p:spPr bwMode="auto">
          <a:xfrm>
            <a:off x="6804025" y="5678488"/>
            <a:ext cx="2074863" cy="806450"/>
          </a:xfrm>
          <a:prstGeom prst="rect">
            <a:avLst/>
          </a:prstGeom>
          <a:noFill/>
          <a:ln w="9525">
            <a:noFill/>
            <a:miter lim="800000"/>
            <a:headEnd/>
            <a:tailEnd/>
          </a:ln>
        </p:spPr>
      </p:pic>
      <p:pic>
        <p:nvPicPr>
          <p:cNvPr id="8196" name="Picture 5" descr="it-map"/>
          <p:cNvPicPr>
            <a:picLocks noChangeAspect="1" noChangeArrowheads="1"/>
          </p:cNvPicPr>
          <p:nvPr/>
        </p:nvPicPr>
        <p:blipFill>
          <a:blip r:embed="rId4"/>
          <a:srcRect/>
          <a:stretch>
            <a:fillRect/>
          </a:stretch>
        </p:blipFill>
        <p:spPr bwMode="auto">
          <a:xfrm>
            <a:off x="1187450" y="1125538"/>
            <a:ext cx="1814513" cy="194468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3419475" y="1125538"/>
            <a:ext cx="5184775" cy="3455987"/>
          </a:xfrm>
        </p:spPr>
        <p:txBody>
          <a:bodyPr/>
          <a:lstStyle/>
          <a:p>
            <a:pPr algn="l" eaLnBrk="1" hangingPunct="1"/>
            <a:r>
              <a:rPr lang="en-US" sz="3600" smtClean="0">
                <a:solidFill>
                  <a:srgbClr val="0066FF"/>
                </a:solidFill>
                <a:latin typeface="Bookman Old Style" pitchFamily="18" charset="0"/>
              </a:rPr>
              <a:t>What initiatives have been taken </a:t>
            </a:r>
            <a:br>
              <a:rPr lang="en-US" sz="3600" smtClean="0">
                <a:solidFill>
                  <a:srgbClr val="0066FF"/>
                </a:solidFill>
                <a:latin typeface="Bookman Old Style" pitchFamily="18" charset="0"/>
              </a:rPr>
            </a:br>
            <a:r>
              <a:rPr lang="en-US" sz="3600" smtClean="0">
                <a:solidFill>
                  <a:srgbClr val="0066FF"/>
                </a:solidFill>
                <a:latin typeface="Bookman Old Style" pitchFamily="18" charset="0"/>
              </a:rPr>
              <a:t>by the Public Administration to support Italian SMEs? </a:t>
            </a:r>
            <a:endParaRPr lang="it-IT" sz="3600" smtClean="0">
              <a:solidFill>
                <a:srgbClr val="0066FF"/>
              </a:solidFill>
              <a:latin typeface="Bookman Old Style" pitchFamily="18" charset="0"/>
            </a:endParaRPr>
          </a:p>
        </p:txBody>
      </p:sp>
      <p:pic>
        <p:nvPicPr>
          <p:cNvPr id="9219" name="Picture 4" descr="logo WIPO"/>
          <p:cNvPicPr>
            <a:picLocks noChangeAspect="1" noChangeArrowheads="1"/>
          </p:cNvPicPr>
          <p:nvPr/>
        </p:nvPicPr>
        <p:blipFill>
          <a:blip r:embed="rId3"/>
          <a:srcRect/>
          <a:stretch>
            <a:fillRect/>
          </a:stretch>
        </p:blipFill>
        <p:spPr bwMode="auto">
          <a:xfrm>
            <a:off x="6804025" y="5661025"/>
            <a:ext cx="2074863" cy="806450"/>
          </a:xfrm>
          <a:prstGeom prst="rect">
            <a:avLst/>
          </a:prstGeom>
          <a:noFill/>
          <a:ln w="9525">
            <a:noFill/>
            <a:miter lim="800000"/>
            <a:headEnd/>
            <a:tailEnd/>
          </a:ln>
        </p:spPr>
      </p:pic>
      <p:pic>
        <p:nvPicPr>
          <p:cNvPr id="9220" name="Picture 8" descr="j0285360"/>
          <p:cNvPicPr>
            <a:picLocks noChangeAspect="1" noChangeArrowheads="1"/>
          </p:cNvPicPr>
          <p:nvPr/>
        </p:nvPicPr>
        <p:blipFill>
          <a:blip r:embed="rId4"/>
          <a:srcRect/>
          <a:stretch>
            <a:fillRect/>
          </a:stretch>
        </p:blipFill>
        <p:spPr bwMode="auto">
          <a:xfrm>
            <a:off x="1619250" y="1557338"/>
            <a:ext cx="1474788" cy="1817687"/>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619250" y="1268413"/>
            <a:ext cx="7524750" cy="1801812"/>
          </a:xfrm>
          <a:prstGeom prst="rect">
            <a:avLst/>
          </a:prstGeom>
          <a:noFill/>
          <a:ln w="9525">
            <a:noFill/>
            <a:miter lim="800000"/>
            <a:headEnd/>
            <a:tailEnd/>
          </a:ln>
        </p:spPr>
        <p:txBody>
          <a:bodyPr>
            <a:spAutoFit/>
          </a:bodyPr>
          <a:lstStyle/>
          <a:p>
            <a:pPr algn="ctr">
              <a:spcBef>
                <a:spcPct val="50000"/>
              </a:spcBef>
            </a:pPr>
            <a:r>
              <a:rPr lang="it-IT" sz="2800">
                <a:solidFill>
                  <a:srgbClr val="0066FF"/>
                </a:solidFill>
                <a:latin typeface="Bookman Old Style" pitchFamily="18" charset="0"/>
              </a:rPr>
              <a:t>COMBATING COUNTERFEITING:</a:t>
            </a:r>
          </a:p>
          <a:p>
            <a:pPr algn="ctr">
              <a:spcBef>
                <a:spcPct val="50000"/>
              </a:spcBef>
            </a:pPr>
            <a:r>
              <a:rPr lang="en-US" sz="2800">
                <a:solidFill>
                  <a:srgbClr val="0066FF"/>
                </a:solidFill>
                <a:latin typeface="Bookman Old Style" pitchFamily="18" charset="0"/>
              </a:rPr>
              <a:t>a new role for </a:t>
            </a:r>
          </a:p>
          <a:p>
            <a:pPr algn="ctr">
              <a:spcBef>
                <a:spcPct val="50000"/>
              </a:spcBef>
            </a:pPr>
            <a:r>
              <a:rPr lang="en-US" sz="2800">
                <a:solidFill>
                  <a:srgbClr val="0066FF"/>
                </a:solidFill>
                <a:latin typeface="Bookman Old Style" pitchFamily="18" charset="0"/>
              </a:rPr>
              <a:t>the Ministry of Economic Development…</a:t>
            </a:r>
          </a:p>
        </p:txBody>
      </p:sp>
      <p:sp>
        <p:nvSpPr>
          <p:cNvPr id="10243" name="Text Box 3"/>
          <p:cNvSpPr txBox="1">
            <a:spLocks noChangeArrowheads="1"/>
          </p:cNvSpPr>
          <p:nvPr/>
        </p:nvSpPr>
        <p:spPr bwMode="auto">
          <a:xfrm>
            <a:off x="1547813" y="3284538"/>
            <a:ext cx="7272337" cy="1979612"/>
          </a:xfrm>
          <a:prstGeom prst="rect">
            <a:avLst/>
          </a:prstGeom>
          <a:solidFill>
            <a:srgbClr val="C0C0C0"/>
          </a:solidFill>
          <a:ln w="9525">
            <a:solidFill>
              <a:schemeClr val="tx1"/>
            </a:solidFill>
            <a:miter lim="800000"/>
            <a:headEnd/>
            <a:tailEnd/>
          </a:ln>
        </p:spPr>
        <p:txBody>
          <a:bodyPr>
            <a:spAutoFit/>
          </a:bodyPr>
          <a:lstStyle/>
          <a:p>
            <a:pPr>
              <a:spcBef>
                <a:spcPct val="50000"/>
              </a:spcBef>
            </a:pPr>
            <a:endParaRPr lang="it-IT" sz="400">
              <a:solidFill>
                <a:srgbClr val="0066FF"/>
              </a:solidFill>
              <a:latin typeface="Mistral" pitchFamily="66" charset="0"/>
            </a:endParaRPr>
          </a:p>
          <a:p>
            <a:pPr>
              <a:lnSpc>
                <a:spcPct val="50000"/>
              </a:lnSpc>
            </a:pPr>
            <a:endParaRPr lang="it-IT" sz="2800">
              <a:solidFill>
                <a:srgbClr val="0066FF"/>
              </a:solidFill>
              <a:latin typeface="Mistral" pitchFamily="66" charset="0"/>
            </a:endParaRPr>
          </a:p>
          <a:p>
            <a:pPr>
              <a:lnSpc>
                <a:spcPct val="75000"/>
              </a:lnSpc>
              <a:spcAft>
                <a:spcPct val="10000"/>
              </a:spcAft>
            </a:pPr>
            <a:r>
              <a:rPr lang="en-US" sz="2800">
                <a:solidFill>
                  <a:srgbClr val="0066FF"/>
                </a:solidFill>
                <a:latin typeface="Bookman Old Style" pitchFamily="18" charset="0"/>
              </a:rPr>
              <a:t>Due to the Legislative Decree  n.112/08 the Ministry of Economic Development was given the tasks of the dismissed High Commissioner to combat counterfeiting and piracy</a:t>
            </a:r>
          </a:p>
        </p:txBody>
      </p:sp>
      <p:pic>
        <p:nvPicPr>
          <p:cNvPr id="10244" name="Picture 4" descr="logo WIPO"/>
          <p:cNvPicPr>
            <a:picLocks noChangeAspect="1" noChangeArrowheads="1"/>
          </p:cNvPicPr>
          <p:nvPr/>
        </p:nvPicPr>
        <p:blipFill>
          <a:blip r:embed="rId3"/>
          <a:srcRect/>
          <a:stretch>
            <a:fillRect/>
          </a:stretch>
        </p:blipFill>
        <p:spPr bwMode="auto">
          <a:xfrm>
            <a:off x="6804025" y="5661025"/>
            <a:ext cx="2074863" cy="806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ChangeArrowheads="1"/>
          </p:cNvSpPr>
          <p:nvPr/>
        </p:nvSpPr>
        <p:spPr bwMode="auto">
          <a:xfrm>
            <a:off x="1547813" y="3068638"/>
            <a:ext cx="7272337" cy="2406650"/>
          </a:xfrm>
          <a:prstGeom prst="rect">
            <a:avLst/>
          </a:prstGeom>
          <a:solidFill>
            <a:srgbClr val="C0C0C0"/>
          </a:solidFill>
          <a:ln w="9525">
            <a:solidFill>
              <a:schemeClr val="tx1"/>
            </a:solidFill>
            <a:miter lim="800000"/>
            <a:headEnd/>
            <a:tailEnd/>
          </a:ln>
        </p:spPr>
        <p:txBody>
          <a:bodyPr>
            <a:spAutoFit/>
          </a:bodyPr>
          <a:lstStyle/>
          <a:p>
            <a:pPr algn="just">
              <a:lnSpc>
                <a:spcPct val="90000"/>
              </a:lnSpc>
            </a:pPr>
            <a:r>
              <a:rPr lang="en-US" sz="2800">
                <a:solidFill>
                  <a:srgbClr val="0066FF"/>
                </a:solidFill>
                <a:latin typeface="Bookman Old Style" pitchFamily="18" charset="0"/>
              </a:rPr>
              <a:t>The new organization of the Ministry of Economic Development (Presidential Decree n. 197 of 28th November 2008) established a dedicated structure: the Directorate General for Combating Counterfeiting – U.I.B.M.</a:t>
            </a:r>
            <a:endParaRPr lang="it-IT" sz="2800">
              <a:solidFill>
                <a:srgbClr val="0066FF"/>
              </a:solidFill>
              <a:latin typeface="Bookman Old Style" pitchFamily="18" charset="0"/>
            </a:endParaRPr>
          </a:p>
        </p:txBody>
      </p:sp>
      <p:sp>
        <p:nvSpPr>
          <p:cNvPr id="11267" name="Text Box 4"/>
          <p:cNvSpPr txBox="1">
            <a:spLocks noChangeArrowheads="1"/>
          </p:cNvSpPr>
          <p:nvPr/>
        </p:nvSpPr>
        <p:spPr bwMode="auto">
          <a:xfrm>
            <a:off x="1258888" y="1052513"/>
            <a:ext cx="7524750" cy="1801812"/>
          </a:xfrm>
          <a:prstGeom prst="rect">
            <a:avLst/>
          </a:prstGeom>
          <a:noFill/>
          <a:ln w="9525">
            <a:noFill/>
            <a:miter lim="800000"/>
            <a:headEnd/>
            <a:tailEnd/>
          </a:ln>
        </p:spPr>
        <p:txBody>
          <a:bodyPr>
            <a:spAutoFit/>
          </a:bodyPr>
          <a:lstStyle/>
          <a:p>
            <a:pPr algn="ctr">
              <a:spcBef>
                <a:spcPct val="50000"/>
              </a:spcBef>
            </a:pPr>
            <a:r>
              <a:rPr lang="it-IT" sz="2800">
                <a:solidFill>
                  <a:srgbClr val="0066FF"/>
                </a:solidFill>
                <a:latin typeface="Bookman Old Style" pitchFamily="18" charset="0"/>
              </a:rPr>
              <a:t>COMBATING COUNTERFEITING:</a:t>
            </a:r>
          </a:p>
          <a:p>
            <a:pPr algn="ctr">
              <a:spcBef>
                <a:spcPct val="50000"/>
              </a:spcBef>
            </a:pPr>
            <a:r>
              <a:rPr lang="en-US" sz="2800">
                <a:solidFill>
                  <a:srgbClr val="0066FF"/>
                </a:solidFill>
                <a:latin typeface="Bookman Old Style" pitchFamily="18" charset="0"/>
              </a:rPr>
              <a:t>a new role for </a:t>
            </a:r>
          </a:p>
          <a:p>
            <a:pPr algn="ctr">
              <a:spcBef>
                <a:spcPct val="50000"/>
              </a:spcBef>
            </a:pPr>
            <a:r>
              <a:rPr lang="en-US" sz="2800">
                <a:solidFill>
                  <a:srgbClr val="0066FF"/>
                </a:solidFill>
                <a:latin typeface="Bookman Old Style" pitchFamily="18" charset="0"/>
              </a:rPr>
              <a:t>the Ministry of Economic Development…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rot="-196694">
            <a:off x="1692275" y="765175"/>
            <a:ext cx="5256213" cy="1006475"/>
          </a:xfrm>
          <a:prstGeom prst="rect">
            <a:avLst/>
          </a:prstGeom>
          <a:noFill/>
          <a:ln w="9525">
            <a:noFill/>
            <a:miter lim="800000"/>
            <a:headEnd/>
            <a:tailEnd/>
          </a:ln>
        </p:spPr>
        <p:txBody>
          <a:bodyPr>
            <a:spAutoFit/>
          </a:bodyPr>
          <a:lstStyle/>
          <a:p>
            <a:pPr>
              <a:spcBef>
                <a:spcPct val="50000"/>
              </a:spcBef>
            </a:pPr>
            <a:r>
              <a:rPr lang="en-US" sz="3000">
                <a:solidFill>
                  <a:srgbClr val="FF3300"/>
                </a:solidFill>
                <a:latin typeface="Mistral" pitchFamily="66" charset="0"/>
              </a:rPr>
              <a:t>The new Directorate:  what tasks?</a:t>
            </a:r>
            <a:r>
              <a:rPr lang="it-IT" sz="3000">
                <a:solidFill>
                  <a:srgbClr val="FF3300"/>
                </a:solidFill>
                <a:latin typeface="Mistral" pitchFamily="66" charset="0"/>
              </a:rPr>
              <a:t> </a:t>
            </a:r>
          </a:p>
        </p:txBody>
      </p:sp>
      <p:sp>
        <p:nvSpPr>
          <p:cNvPr id="12291" name="Rectangle 3"/>
          <p:cNvSpPr>
            <a:spLocks noChangeArrowheads="1"/>
          </p:cNvSpPr>
          <p:nvPr/>
        </p:nvSpPr>
        <p:spPr bwMode="auto">
          <a:xfrm>
            <a:off x="5651500" y="1557338"/>
            <a:ext cx="3414713" cy="336550"/>
          </a:xfrm>
          <a:prstGeom prst="rect">
            <a:avLst/>
          </a:prstGeom>
          <a:noFill/>
          <a:ln w="9525">
            <a:noFill/>
            <a:miter lim="800000"/>
            <a:headEnd/>
            <a:tailEnd/>
          </a:ln>
        </p:spPr>
        <p:txBody>
          <a:bodyPr wrap="none">
            <a:spAutoFit/>
          </a:bodyPr>
          <a:lstStyle/>
          <a:p>
            <a:r>
              <a:rPr lang="it-IT" sz="1600" i="1">
                <a:solidFill>
                  <a:srgbClr val="5F5F5F"/>
                </a:solidFill>
              </a:rPr>
              <a:t>DPR n. 197 of 28th November 2008</a:t>
            </a:r>
          </a:p>
        </p:txBody>
      </p:sp>
      <p:sp>
        <p:nvSpPr>
          <p:cNvPr id="12292" name="Rectangle 4"/>
          <p:cNvSpPr>
            <a:spLocks noChangeArrowheads="1"/>
          </p:cNvSpPr>
          <p:nvPr/>
        </p:nvSpPr>
        <p:spPr bwMode="auto">
          <a:xfrm>
            <a:off x="4427538" y="6021388"/>
            <a:ext cx="2320925" cy="549275"/>
          </a:xfrm>
          <a:prstGeom prst="rect">
            <a:avLst/>
          </a:prstGeom>
          <a:noFill/>
          <a:ln w="9525">
            <a:noFill/>
            <a:miter lim="800000"/>
            <a:headEnd/>
            <a:tailEnd/>
          </a:ln>
        </p:spPr>
        <p:txBody>
          <a:bodyPr wrap="none">
            <a:spAutoFit/>
          </a:bodyPr>
          <a:lstStyle/>
          <a:p>
            <a:r>
              <a:rPr lang="it-IT" sz="3000">
                <a:solidFill>
                  <a:srgbClr val="FF3300"/>
                </a:solidFill>
                <a:latin typeface="Mistral" pitchFamily="66" charset="0"/>
              </a:rPr>
              <a:t> </a:t>
            </a:r>
            <a:r>
              <a:rPr lang="en-US" sz="3000">
                <a:solidFill>
                  <a:srgbClr val="FF3300"/>
                </a:solidFill>
                <a:latin typeface="Mistral" pitchFamily="66" charset="0"/>
              </a:rPr>
              <a:t>and also ….</a:t>
            </a:r>
          </a:p>
        </p:txBody>
      </p:sp>
      <p:sp>
        <p:nvSpPr>
          <p:cNvPr id="12293" name="Text Box 5"/>
          <p:cNvSpPr txBox="1">
            <a:spLocks noChangeArrowheads="1"/>
          </p:cNvSpPr>
          <p:nvPr/>
        </p:nvSpPr>
        <p:spPr bwMode="auto">
          <a:xfrm>
            <a:off x="1692275" y="1989138"/>
            <a:ext cx="7272338" cy="3852862"/>
          </a:xfrm>
          <a:prstGeom prst="rect">
            <a:avLst/>
          </a:prstGeom>
          <a:solidFill>
            <a:srgbClr val="C0C0C0"/>
          </a:solidFill>
          <a:ln w="9525">
            <a:solidFill>
              <a:schemeClr val="tx1"/>
            </a:solidFill>
            <a:miter lim="800000"/>
            <a:headEnd/>
            <a:tailEnd/>
          </a:ln>
        </p:spPr>
        <p:txBody>
          <a:bodyPr>
            <a:spAutoFit/>
          </a:bodyPr>
          <a:lstStyle/>
          <a:p>
            <a:pPr marL="177800" indent="-177800" algn="just">
              <a:lnSpc>
                <a:spcPct val="90000"/>
              </a:lnSpc>
              <a:buFont typeface="Wingdings" pitchFamily="2" charset="2"/>
              <a:buChar char="ü"/>
            </a:pPr>
            <a:r>
              <a:rPr lang="en-US" sz="1600" i="1">
                <a:solidFill>
                  <a:srgbClr val="0066FF"/>
                </a:solidFill>
              </a:rPr>
              <a:t>promotes anti-counterfeiting policy;</a:t>
            </a:r>
          </a:p>
          <a:p>
            <a:pPr marL="177800" indent="-177800" algn="just">
              <a:lnSpc>
                <a:spcPct val="90000"/>
              </a:lnSpc>
              <a:buFont typeface="Wingdings" pitchFamily="2" charset="2"/>
              <a:buChar char="ü"/>
            </a:pPr>
            <a:r>
              <a:rPr lang="en-US" sz="1600" i="1">
                <a:solidFill>
                  <a:srgbClr val="0066FF"/>
                </a:solidFill>
              </a:rPr>
              <a:t>is the secretariat of the National Anti-counterfeiting Council;</a:t>
            </a:r>
            <a:r>
              <a:rPr lang="en-US" sz="1600" i="1">
                <a:solidFill>
                  <a:srgbClr val="FF0000"/>
                </a:solidFill>
              </a:rPr>
              <a:t> </a:t>
            </a:r>
          </a:p>
          <a:p>
            <a:pPr marL="177800" indent="-177800" algn="just">
              <a:lnSpc>
                <a:spcPct val="90000"/>
              </a:lnSpc>
              <a:buFont typeface="Wingdings" pitchFamily="2" charset="2"/>
              <a:buChar char="ü"/>
            </a:pPr>
            <a:r>
              <a:rPr lang="en-US" sz="1600" i="1">
                <a:solidFill>
                  <a:srgbClr val="0066FF"/>
                </a:solidFill>
              </a:rPr>
              <a:t>has a dedicated call center and e-mail;</a:t>
            </a:r>
          </a:p>
          <a:p>
            <a:pPr marL="177800" indent="-177800" algn="just">
              <a:lnSpc>
                <a:spcPct val="90000"/>
              </a:lnSpc>
              <a:buFont typeface="Wingdings" pitchFamily="2" charset="2"/>
              <a:buChar char="ü"/>
            </a:pPr>
            <a:r>
              <a:rPr lang="en-US" sz="1600" i="1">
                <a:solidFill>
                  <a:srgbClr val="0066FF"/>
                </a:solidFill>
              </a:rPr>
              <a:t>receives notification of anti-counterfeiting  activities;</a:t>
            </a:r>
          </a:p>
          <a:p>
            <a:pPr marL="177800" indent="-177800" algn="just">
              <a:lnSpc>
                <a:spcPct val="90000"/>
              </a:lnSpc>
              <a:buFont typeface="Wingdings" pitchFamily="2" charset="2"/>
              <a:buChar char="ü"/>
            </a:pPr>
            <a:r>
              <a:rPr lang="en-US" sz="1600" i="1">
                <a:solidFill>
                  <a:srgbClr val="0066FF"/>
                </a:solidFill>
              </a:rPr>
              <a:t>monitors anti-counterfeiting methods and systems;</a:t>
            </a:r>
          </a:p>
          <a:p>
            <a:pPr marL="177800" indent="-177800" algn="just">
              <a:lnSpc>
                <a:spcPct val="90000"/>
              </a:lnSpc>
              <a:buFont typeface="Wingdings" pitchFamily="2" charset="2"/>
              <a:buChar char="ü"/>
            </a:pPr>
            <a:r>
              <a:rPr lang="en-US" sz="1600" i="1">
                <a:solidFill>
                  <a:srgbClr val="0066FF"/>
                </a:solidFill>
              </a:rPr>
              <a:t>supports Italian enterprises abroad;</a:t>
            </a:r>
          </a:p>
          <a:p>
            <a:pPr marL="177800" indent="-177800" algn="just">
              <a:lnSpc>
                <a:spcPct val="90000"/>
              </a:lnSpc>
              <a:buFont typeface="Wingdings" pitchFamily="2" charset="2"/>
              <a:buChar char="ü"/>
            </a:pPr>
            <a:r>
              <a:rPr lang="en-US" sz="1600" i="1">
                <a:solidFill>
                  <a:srgbClr val="0066FF"/>
                </a:solidFill>
              </a:rPr>
              <a:t>collects data held by national and international competent authorities, by trade and business associations, and manages the resulting database;</a:t>
            </a:r>
          </a:p>
          <a:p>
            <a:pPr marL="177800" indent="-177800" algn="just">
              <a:lnSpc>
                <a:spcPct val="90000"/>
              </a:lnSpc>
              <a:buFont typeface="Wingdings" pitchFamily="2" charset="2"/>
              <a:buChar char="ü"/>
            </a:pPr>
            <a:r>
              <a:rPr lang="en-US" sz="1600" i="1">
                <a:solidFill>
                  <a:srgbClr val="0066FF"/>
                </a:solidFill>
              </a:rPr>
              <a:t>carries out analysis and reports on the phenomenon and proposes regulations;</a:t>
            </a:r>
          </a:p>
          <a:p>
            <a:pPr marL="177800" indent="-177800" algn="just">
              <a:lnSpc>
                <a:spcPct val="90000"/>
              </a:lnSpc>
              <a:buFont typeface="Wingdings" pitchFamily="2" charset="2"/>
              <a:buChar char="ü"/>
            </a:pPr>
            <a:r>
              <a:rPr lang="en-US" sz="1600" i="1">
                <a:solidFill>
                  <a:srgbClr val="0066FF"/>
                </a:solidFill>
              </a:rPr>
              <a:t>cooperates with other Directorates General, with the Police Forces, the Customs Agency and other Governments engaged in the fight against counterfeiting;</a:t>
            </a:r>
          </a:p>
          <a:p>
            <a:pPr marL="177800" indent="-177800" algn="just">
              <a:lnSpc>
                <a:spcPct val="90000"/>
              </a:lnSpc>
              <a:buFont typeface="Wingdings" pitchFamily="2" charset="2"/>
              <a:buChar char="ü"/>
            </a:pPr>
            <a:r>
              <a:rPr lang="en-US" sz="1600" i="1">
                <a:solidFill>
                  <a:srgbClr val="0066FF"/>
                </a:solidFill>
              </a:rPr>
              <a:t>is engaged in internal and external communication and in the organization of events;</a:t>
            </a:r>
          </a:p>
          <a:p>
            <a:pPr marL="177800" indent="-177800" algn="just">
              <a:lnSpc>
                <a:spcPct val="90000"/>
              </a:lnSpc>
              <a:buFont typeface="Wingdings" pitchFamily="2" charset="2"/>
              <a:buChar char="ü"/>
            </a:pPr>
            <a:r>
              <a:rPr lang="en-US" sz="1600" i="1">
                <a:solidFill>
                  <a:srgbClr val="0066FF"/>
                </a:solidFill>
              </a:rPr>
              <a:t>identifies policies for the promotion of industrial property, maintains relations with EU and international organizations in industrial property matters;</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1763713" y="2708275"/>
            <a:ext cx="7200900" cy="2692400"/>
          </a:xfrm>
          <a:prstGeom prst="rect">
            <a:avLst/>
          </a:prstGeom>
          <a:solidFill>
            <a:srgbClr val="C0C0C0"/>
          </a:solidFill>
          <a:ln w="9525">
            <a:solidFill>
              <a:schemeClr val="tx1"/>
            </a:solidFill>
            <a:miter lim="800000"/>
            <a:headEnd/>
            <a:tailEnd/>
          </a:ln>
        </p:spPr>
        <p:txBody>
          <a:bodyPr>
            <a:spAutoFit/>
          </a:bodyPr>
          <a:lstStyle/>
          <a:p>
            <a:pPr marL="177800" indent="-177800">
              <a:spcBef>
                <a:spcPct val="50000"/>
              </a:spcBef>
              <a:buFontTx/>
              <a:buChar char="•"/>
            </a:pPr>
            <a:r>
              <a:rPr lang="en-US" sz="2000" i="1">
                <a:solidFill>
                  <a:srgbClr val="0066FF"/>
                </a:solidFill>
                <a:latin typeface="Bookman Old Style" pitchFamily="18" charset="0"/>
              </a:rPr>
              <a:t>inventions and utility models</a:t>
            </a:r>
          </a:p>
          <a:p>
            <a:pPr marL="177800" indent="-177800">
              <a:spcBef>
                <a:spcPct val="50000"/>
              </a:spcBef>
              <a:buFontTx/>
              <a:buChar char="•"/>
            </a:pPr>
            <a:r>
              <a:rPr lang="en-US" sz="2000" i="1">
                <a:solidFill>
                  <a:srgbClr val="0066FF"/>
                </a:solidFill>
                <a:latin typeface="Bookman Old Style" pitchFamily="18" charset="0"/>
              </a:rPr>
              <a:t>design and models, European, international and national patents;</a:t>
            </a:r>
          </a:p>
          <a:p>
            <a:pPr marL="177800" indent="-177800">
              <a:spcBef>
                <a:spcPct val="50000"/>
              </a:spcBef>
              <a:buFontTx/>
              <a:buChar char="•"/>
            </a:pPr>
            <a:r>
              <a:rPr lang="en-US" sz="2000" i="1">
                <a:solidFill>
                  <a:srgbClr val="0066FF"/>
                </a:solidFill>
                <a:latin typeface="Bookman Old Style" pitchFamily="18" charset="0"/>
              </a:rPr>
              <a:t>national trademarks, European and international opposition to the registration of trademarks;</a:t>
            </a:r>
          </a:p>
          <a:p>
            <a:pPr marL="177800" indent="-177800">
              <a:spcBef>
                <a:spcPct val="50000"/>
              </a:spcBef>
              <a:buFontTx/>
              <a:buChar char="•"/>
            </a:pPr>
            <a:r>
              <a:rPr lang="en-US" sz="2000" i="1">
                <a:solidFill>
                  <a:srgbClr val="0066FF"/>
                </a:solidFill>
                <a:latin typeface="Bookman Old Style" pitchFamily="18" charset="0"/>
              </a:rPr>
              <a:t>administration of the patent granting procedure and patent registrations, secretariat of the Board of Appeal</a:t>
            </a:r>
            <a:r>
              <a:rPr lang="it-IT" sz="1600" i="1">
                <a:solidFill>
                  <a:srgbClr val="0066FF"/>
                </a:solidFill>
                <a:latin typeface="Bookman Old Style" pitchFamily="18" charset="0"/>
              </a:rPr>
              <a:t>. </a:t>
            </a:r>
          </a:p>
        </p:txBody>
      </p:sp>
      <p:sp>
        <p:nvSpPr>
          <p:cNvPr id="13315" name="Rectangle 3"/>
          <p:cNvSpPr>
            <a:spLocks noChangeArrowheads="1"/>
          </p:cNvSpPr>
          <p:nvPr/>
        </p:nvSpPr>
        <p:spPr bwMode="auto">
          <a:xfrm>
            <a:off x="1692275" y="2209800"/>
            <a:ext cx="4641850" cy="554038"/>
          </a:xfrm>
          <a:prstGeom prst="rect">
            <a:avLst/>
          </a:prstGeom>
          <a:noFill/>
          <a:ln w="9525">
            <a:noFill/>
            <a:miter lim="800000"/>
            <a:headEnd/>
            <a:tailEnd/>
          </a:ln>
        </p:spPr>
        <p:txBody>
          <a:bodyPr wrap="none">
            <a:spAutoFit/>
          </a:bodyPr>
          <a:lstStyle/>
          <a:p>
            <a:r>
              <a:rPr lang="it-IT" sz="3000" b="1">
                <a:latin typeface="Mistral" pitchFamily="66" charset="0"/>
              </a:rPr>
              <a:t> </a:t>
            </a:r>
            <a:r>
              <a:rPr lang="en-US" sz="3000">
                <a:solidFill>
                  <a:srgbClr val="0066FF"/>
                </a:solidFill>
                <a:latin typeface="Bookman Old Style" pitchFamily="18" charset="0"/>
              </a:rPr>
              <a:t>technical protection ….</a:t>
            </a:r>
          </a:p>
        </p:txBody>
      </p:sp>
      <p:sp>
        <p:nvSpPr>
          <p:cNvPr id="13316" name="Text Box 4"/>
          <p:cNvSpPr txBox="1">
            <a:spLocks noChangeArrowheads="1"/>
          </p:cNvSpPr>
          <p:nvPr/>
        </p:nvSpPr>
        <p:spPr bwMode="auto">
          <a:xfrm>
            <a:off x="1979613" y="5661025"/>
            <a:ext cx="6624637" cy="1006475"/>
          </a:xfrm>
          <a:prstGeom prst="rect">
            <a:avLst/>
          </a:prstGeom>
          <a:noFill/>
          <a:ln w="9525">
            <a:noFill/>
            <a:miter lim="800000"/>
            <a:headEnd/>
            <a:tailEnd/>
          </a:ln>
        </p:spPr>
        <p:txBody>
          <a:bodyPr>
            <a:spAutoFit/>
          </a:bodyPr>
          <a:lstStyle/>
          <a:p>
            <a:pPr algn="ctr">
              <a:spcBef>
                <a:spcPct val="50000"/>
              </a:spcBef>
            </a:pPr>
            <a:r>
              <a:rPr lang="en-US" sz="2000" b="1" i="1">
                <a:solidFill>
                  <a:srgbClr val="0066FF"/>
                </a:solidFill>
                <a:latin typeface="Bookman Old Style" pitchFamily="18" charset="0"/>
              </a:rPr>
              <a:t>Italian Patent and Trademark Office (U.I.B.M.) is placed directly under the new Directorate General</a:t>
            </a:r>
          </a:p>
        </p:txBody>
      </p:sp>
      <p:sp>
        <p:nvSpPr>
          <p:cNvPr id="13317" name="Text Box 5"/>
          <p:cNvSpPr txBox="1">
            <a:spLocks noChangeArrowheads="1"/>
          </p:cNvSpPr>
          <p:nvPr/>
        </p:nvSpPr>
        <p:spPr bwMode="auto">
          <a:xfrm rot="-196694">
            <a:off x="1835150" y="1125538"/>
            <a:ext cx="5256213" cy="1006475"/>
          </a:xfrm>
          <a:prstGeom prst="rect">
            <a:avLst/>
          </a:prstGeom>
          <a:noFill/>
          <a:ln w="9525">
            <a:noFill/>
            <a:miter lim="800000"/>
            <a:headEnd/>
            <a:tailEnd/>
          </a:ln>
        </p:spPr>
        <p:txBody>
          <a:bodyPr>
            <a:spAutoFit/>
          </a:bodyPr>
          <a:lstStyle/>
          <a:p>
            <a:pPr>
              <a:spcBef>
                <a:spcPct val="50000"/>
              </a:spcBef>
            </a:pPr>
            <a:r>
              <a:rPr lang="en-US" sz="3000">
                <a:solidFill>
                  <a:srgbClr val="FF3300"/>
                </a:solidFill>
                <a:latin typeface="Mistral" pitchFamily="66" charset="0"/>
              </a:rPr>
              <a:t>The new Directorate:  what tasks</a:t>
            </a:r>
            <a:r>
              <a:rPr lang="it-IT" sz="3000">
                <a:solidFill>
                  <a:srgbClr val="FF3300"/>
                </a:solidFill>
                <a:latin typeface="Mistral" pitchFamily="66" charset="0"/>
              </a:rPr>
              <a:t>?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6156325" y="4292600"/>
            <a:ext cx="2736850" cy="1871663"/>
          </a:xfrm>
          <a:prstGeom prst="rect">
            <a:avLst/>
          </a:prstGeom>
          <a:gradFill rotWithShape="1">
            <a:gsLst>
              <a:gs pos="0">
                <a:srgbClr val="EAEAEA"/>
              </a:gs>
              <a:gs pos="100000">
                <a:srgbClr val="6C6C6C"/>
              </a:gs>
            </a:gsLst>
            <a:lin ang="5400000" scaled="1"/>
          </a:gradFill>
          <a:ln w="9525">
            <a:solidFill>
              <a:schemeClr val="tx1"/>
            </a:solidFill>
            <a:miter lim="800000"/>
            <a:headEnd/>
            <a:tailEnd/>
          </a:ln>
        </p:spPr>
        <p:txBody>
          <a:bodyPr wrap="none" anchor="ctr"/>
          <a:lstStyle/>
          <a:p>
            <a:endParaRPr lang="en-US"/>
          </a:p>
        </p:txBody>
      </p:sp>
      <p:sp>
        <p:nvSpPr>
          <p:cNvPr id="14339" name="Text Box 3"/>
          <p:cNvSpPr txBox="1">
            <a:spLocks noChangeArrowheads="1"/>
          </p:cNvSpPr>
          <p:nvPr/>
        </p:nvSpPr>
        <p:spPr bwMode="auto">
          <a:xfrm>
            <a:off x="1619250" y="1125538"/>
            <a:ext cx="7524750" cy="1128712"/>
          </a:xfrm>
          <a:prstGeom prst="rect">
            <a:avLst/>
          </a:prstGeom>
          <a:noFill/>
          <a:ln w="9525">
            <a:noFill/>
            <a:miter lim="800000"/>
            <a:headEnd/>
            <a:tailEnd/>
          </a:ln>
        </p:spPr>
        <p:txBody>
          <a:bodyPr>
            <a:spAutoFit/>
          </a:bodyPr>
          <a:lstStyle/>
          <a:p>
            <a:pPr>
              <a:spcBef>
                <a:spcPct val="50000"/>
              </a:spcBef>
            </a:pPr>
            <a:r>
              <a:rPr lang="it-IT" sz="3600" b="1" i="1">
                <a:solidFill>
                  <a:srgbClr val="0066FF"/>
                </a:solidFill>
                <a:latin typeface="Bookman Old Style" pitchFamily="18" charset="0"/>
              </a:rPr>
              <a:t>Protection:</a:t>
            </a:r>
            <a:r>
              <a:rPr lang="it-IT" sz="3200" b="1" i="1">
                <a:solidFill>
                  <a:srgbClr val="0066FF"/>
                </a:solidFill>
                <a:latin typeface="Bookman Old Style" pitchFamily="18" charset="0"/>
              </a:rPr>
              <a:t> Italian Patent and Trademark Office (U.I.B.M.)</a:t>
            </a:r>
          </a:p>
        </p:txBody>
      </p:sp>
      <p:sp>
        <p:nvSpPr>
          <p:cNvPr id="14340" name="Text Box 4"/>
          <p:cNvSpPr txBox="1">
            <a:spLocks noChangeArrowheads="1"/>
          </p:cNvSpPr>
          <p:nvPr/>
        </p:nvSpPr>
        <p:spPr bwMode="auto">
          <a:xfrm>
            <a:off x="6011863" y="4327525"/>
            <a:ext cx="2736850" cy="396875"/>
          </a:xfrm>
          <a:prstGeom prst="rect">
            <a:avLst/>
          </a:prstGeom>
          <a:noFill/>
          <a:ln w="9525">
            <a:noFill/>
            <a:miter lim="800000"/>
            <a:headEnd/>
            <a:tailEnd/>
          </a:ln>
        </p:spPr>
        <p:txBody>
          <a:bodyPr>
            <a:spAutoFit/>
          </a:bodyPr>
          <a:lstStyle/>
          <a:p>
            <a:pPr algn="r">
              <a:spcBef>
                <a:spcPct val="50000"/>
              </a:spcBef>
            </a:pPr>
            <a:r>
              <a:rPr lang="it-IT" sz="2000" b="1"/>
              <a:t>www.uibm.gov.it</a:t>
            </a:r>
          </a:p>
        </p:txBody>
      </p:sp>
      <p:sp>
        <p:nvSpPr>
          <p:cNvPr id="14341" name="Rectangle 5"/>
          <p:cNvSpPr>
            <a:spLocks noChangeArrowheads="1"/>
          </p:cNvSpPr>
          <p:nvPr/>
        </p:nvSpPr>
        <p:spPr bwMode="auto">
          <a:xfrm rot="-705606">
            <a:off x="1403350" y="2679700"/>
            <a:ext cx="5410200" cy="2060575"/>
          </a:xfrm>
          <a:prstGeom prst="rect">
            <a:avLst/>
          </a:prstGeom>
          <a:noFill/>
          <a:ln w="9525">
            <a:noFill/>
            <a:miter lim="800000"/>
            <a:headEnd/>
            <a:tailEnd/>
          </a:ln>
        </p:spPr>
        <p:txBody>
          <a:bodyPr anchor="ctr">
            <a:spAutoFit/>
          </a:bodyPr>
          <a:lstStyle/>
          <a:p>
            <a:pPr algn="ctr"/>
            <a:r>
              <a:rPr lang="en-US" sz="3200" b="1" i="1">
                <a:solidFill>
                  <a:srgbClr val="FF3300"/>
                </a:solidFill>
                <a:latin typeface="Bookman Old Style" pitchFamily="18" charset="0"/>
              </a:rPr>
              <a:t>Registering a trademark, a patent, a design enables to use it exclusively</a:t>
            </a:r>
            <a:endParaRPr lang="it-IT" sz="3200" b="1" i="1">
              <a:solidFill>
                <a:srgbClr val="FF3300"/>
              </a:solidFill>
              <a:latin typeface="Bookman Old Style" pitchFamily="18" charset="0"/>
            </a:endParaRPr>
          </a:p>
        </p:txBody>
      </p:sp>
      <p:sp>
        <p:nvSpPr>
          <p:cNvPr id="14342" name="Text Box 6"/>
          <p:cNvSpPr txBox="1">
            <a:spLocks noChangeArrowheads="1"/>
          </p:cNvSpPr>
          <p:nvPr/>
        </p:nvSpPr>
        <p:spPr bwMode="auto">
          <a:xfrm>
            <a:off x="3276600" y="5511800"/>
            <a:ext cx="2736850" cy="703263"/>
          </a:xfrm>
          <a:prstGeom prst="rect">
            <a:avLst/>
          </a:prstGeom>
          <a:solidFill>
            <a:srgbClr val="EAEAEA"/>
          </a:solidFill>
          <a:ln w="9525">
            <a:noFill/>
            <a:miter lim="800000"/>
            <a:headEnd/>
            <a:tailEnd/>
          </a:ln>
        </p:spPr>
        <p:txBody>
          <a:bodyPr>
            <a:spAutoFit/>
          </a:bodyPr>
          <a:lstStyle/>
          <a:p>
            <a:pPr algn="ctr">
              <a:spcBef>
                <a:spcPct val="50000"/>
              </a:spcBef>
            </a:pPr>
            <a:r>
              <a:rPr lang="en-US" sz="1600" b="1" i="1">
                <a:solidFill>
                  <a:srgbClr val="0066FF"/>
                </a:solidFill>
              </a:rPr>
              <a:t>To find out more ….</a:t>
            </a:r>
          </a:p>
          <a:p>
            <a:pPr algn="ctr">
              <a:spcBef>
                <a:spcPct val="50000"/>
              </a:spcBef>
            </a:pPr>
            <a:r>
              <a:rPr lang="en-US" sz="1600" b="1" i="1">
                <a:solidFill>
                  <a:srgbClr val="0066FF"/>
                </a:solidFill>
              </a:rPr>
              <a:t>visit our WEB SITE</a:t>
            </a:r>
          </a:p>
        </p:txBody>
      </p:sp>
      <p:pic>
        <p:nvPicPr>
          <p:cNvPr id="14343" name="Picture 7"/>
          <p:cNvPicPr>
            <a:picLocks noChangeAspect="1" noChangeArrowheads="1"/>
          </p:cNvPicPr>
          <p:nvPr/>
        </p:nvPicPr>
        <p:blipFill>
          <a:blip r:embed="rId3"/>
          <a:srcRect/>
          <a:stretch>
            <a:fillRect/>
          </a:stretch>
        </p:blipFill>
        <p:spPr bwMode="auto">
          <a:xfrm>
            <a:off x="6659563" y="4676775"/>
            <a:ext cx="2017712" cy="1416050"/>
          </a:xfrm>
          <a:prstGeom prst="rect">
            <a:avLst/>
          </a:prstGeom>
          <a:noFill/>
          <a:ln w="9525">
            <a:noFill/>
            <a:miter lim="800000"/>
            <a:headEnd/>
            <a:tailEnd/>
          </a:ln>
        </p:spPr>
      </p:pic>
      <p:pic>
        <p:nvPicPr>
          <p:cNvPr id="14344" name="Picture 8"/>
          <p:cNvPicPr>
            <a:picLocks noChangeAspect="1" noChangeArrowheads="1"/>
          </p:cNvPicPr>
          <p:nvPr/>
        </p:nvPicPr>
        <p:blipFill>
          <a:blip r:embed="rId4"/>
          <a:srcRect/>
          <a:stretch>
            <a:fillRect/>
          </a:stretch>
        </p:blipFill>
        <p:spPr bwMode="auto">
          <a:xfrm>
            <a:off x="6877050" y="2636838"/>
            <a:ext cx="2087563" cy="971550"/>
          </a:xfrm>
          <a:prstGeom prst="rect">
            <a:avLst/>
          </a:prstGeom>
          <a:noFill/>
          <a:ln w="9525">
            <a:noFill/>
            <a:miter lim="800000"/>
            <a:headEnd/>
            <a:tailEnd/>
          </a:ln>
        </p:spPr>
      </p:pic>
      <p:sp>
        <p:nvSpPr>
          <p:cNvPr id="14345" name="AutoShape 9"/>
          <p:cNvSpPr>
            <a:spLocks noChangeArrowheads="1"/>
          </p:cNvSpPr>
          <p:nvPr/>
        </p:nvSpPr>
        <p:spPr bwMode="auto">
          <a:xfrm>
            <a:off x="5940425" y="5589588"/>
            <a:ext cx="360363" cy="414337"/>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763713" y="1196975"/>
            <a:ext cx="6769100" cy="457200"/>
          </a:xfrm>
          <a:prstGeom prst="rect">
            <a:avLst/>
          </a:prstGeom>
          <a:noFill/>
          <a:ln w="9525">
            <a:noFill/>
            <a:miter lim="800000"/>
            <a:headEnd/>
            <a:tailEnd/>
          </a:ln>
        </p:spPr>
        <p:txBody>
          <a:bodyPr>
            <a:spAutoFit/>
          </a:bodyPr>
          <a:lstStyle/>
          <a:p>
            <a:pPr>
              <a:spcBef>
                <a:spcPct val="50000"/>
              </a:spcBef>
            </a:pPr>
            <a:r>
              <a:rPr lang="it-IT" sz="2400" b="1" i="1">
                <a:solidFill>
                  <a:srgbClr val="0066FF"/>
                </a:solidFill>
                <a:latin typeface="Mistral" pitchFamily="66" charset="0"/>
              </a:rPr>
              <a:t>A NEW SERVICE  FROM   AUGUST  2008 …</a:t>
            </a:r>
          </a:p>
        </p:txBody>
      </p:sp>
      <p:pic>
        <p:nvPicPr>
          <p:cNvPr id="15363" name="Picture 3"/>
          <p:cNvPicPr>
            <a:picLocks noChangeAspect="1" noChangeArrowheads="1"/>
          </p:cNvPicPr>
          <p:nvPr/>
        </p:nvPicPr>
        <p:blipFill>
          <a:blip r:embed="rId3"/>
          <a:srcRect/>
          <a:stretch>
            <a:fillRect/>
          </a:stretch>
        </p:blipFill>
        <p:spPr bwMode="auto">
          <a:xfrm>
            <a:off x="1979613" y="1700213"/>
            <a:ext cx="1439862" cy="1077912"/>
          </a:xfrm>
          <a:prstGeom prst="rect">
            <a:avLst/>
          </a:prstGeom>
          <a:noFill/>
          <a:ln w="9525">
            <a:solidFill>
              <a:schemeClr val="tx1"/>
            </a:solidFill>
            <a:miter lim="800000"/>
            <a:headEnd/>
            <a:tailEnd/>
          </a:ln>
        </p:spPr>
      </p:pic>
      <p:sp>
        <p:nvSpPr>
          <p:cNvPr id="15364" name="Text Box 4"/>
          <p:cNvSpPr txBox="1">
            <a:spLocks noChangeArrowheads="1"/>
          </p:cNvSpPr>
          <p:nvPr/>
        </p:nvSpPr>
        <p:spPr bwMode="auto">
          <a:xfrm>
            <a:off x="1908175" y="3500438"/>
            <a:ext cx="2089150" cy="2414587"/>
          </a:xfrm>
          <a:prstGeom prst="rect">
            <a:avLst/>
          </a:prstGeom>
          <a:noFill/>
          <a:ln w="9525">
            <a:noFill/>
            <a:miter lim="800000"/>
            <a:headEnd/>
            <a:tailEnd/>
          </a:ln>
        </p:spPr>
        <p:txBody>
          <a:bodyPr>
            <a:spAutoFit/>
          </a:bodyPr>
          <a:lstStyle/>
          <a:p>
            <a:pPr algn="ctr">
              <a:spcBef>
                <a:spcPct val="50000"/>
              </a:spcBef>
            </a:pPr>
            <a:r>
              <a:rPr lang="it-IT" sz="1600" b="1" i="1">
                <a:solidFill>
                  <a:srgbClr val="0066FF"/>
                </a:solidFill>
              </a:rPr>
              <a:t>CALL CENTER FROM MONDAY TO FRIDAY </a:t>
            </a:r>
          </a:p>
          <a:p>
            <a:pPr algn="ctr">
              <a:spcBef>
                <a:spcPct val="50000"/>
              </a:spcBef>
            </a:pPr>
            <a:r>
              <a:rPr lang="it-IT" sz="1600" b="1" i="1">
                <a:solidFill>
                  <a:srgbClr val="0066FF"/>
                </a:solidFill>
              </a:rPr>
              <a:t>8.30 A.M  to 17.30 P.M. </a:t>
            </a:r>
          </a:p>
          <a:p>
            <a:pPr algn="ctr">
              <a:spcBef>
                <a:spcPct val="50000"/>
              </a:spcBef>
            </a:pPr>
            <a:r>
              <a:rPr lang="it-IT" sz="1600" b="1" i="1">
                <a:solidFill>
                  <a:srgbClr val="0066FF"/>
                </a:solidFill>
              </a:rPr>
              <a:t>IS IT POSSIBLE TO SEND : </a:t>
            </a:r>
          </a:p>
          <a:p>
            <a:pPr algn="ctr">
              <a:spcBef>
                <a:spcPct val="50000"/>
              </a:spcBef>
            </a:pPr>
            <a:r>
              <a:rPr lang="it-IT" sz="1600" b="1" i="1">
                <a:solidFill>
                  <a:srgbClr val="0066FF"/>
                </a:solidFill>
              </a:rPr>
              <a:t>E-MAIL OR FAX</a:t>
            </a:r>
          </a:p>
        </p:txBody>
      </p:sp>
      <p:pic>
        <p:nvPicPr>
          <p:cNvPr id="15365" name="Picture 5"/>
          <p:cNvPicPr>
            <a:picLocks noChangeAspect="1" noChangeArrowheads="1"/>
          </p:cNvPicPr>
          <p:nvPr/>
        </p:nvPicPr>
        <p:blipFill>
          <a:blip r:embed="rId4"/>
          <a:srcRect l="40822" t="31010"/>
          <a:stretch>
            <a:fillRect/>
          </a:stretch>
        </p:blipFill>
        <p:spPr bwMode="auto">
          <a:xfrm>
            <a:off x="6372225" y="3357563"/>
            <a:ext cx="2643188" cy="3030537"/>
          </a:xfrm>
          <a:prstGeom prst="rect">
            <a:avLst/>
          </a:prstGeom>
          <a:noFill/>
          <a:ln w="9525">
            <a:solidFill>
              <a:srgbClr val="000000"/>
            </a:solidFill>
            <a:miter lim="800000"/>
            <a:headEnd/>
            <a:tailEnd/>
          </a:ln>
        </p:spPr>
      </p:pic>
      <p:sp>
        <p:nvSpPr>
          <p:cNvPr id="15366" name="WordArt 6"/>
          <p:cNvSpPr>
            <a:spLocks noChangeArrowheads="1" noChangeShapeType="1" noTextEdit="1"/>
          </p:cNvSpPr>
          <p:nvPr/>
        </p:nvSpPr>
        <p:spPr bwMode="auto">
          <a:xfrm rot="-982395">
            <a:off x="4356100" y="2060575"/>
            <a:ext cx="4608513" cy="503238"/>
          </a:xfrm>
          <a:prstGeom prst="rect">
            <a:avLst/>
          </a:prstGeom>
        </p:spPr>
        <p:txBody>
          <a:bodyPr wrap="none" fromWordArt="1">
            <a:prstTxWarp prst="textPlain">
              <a:avLst>
                <a:gd name="adj" fmla="val 50000"/>
              </a:avLst>
            </a:prstTxWarp>
          </a:bodyPr>
          <a:lstStyle/>
          <a:p>
            <a:pPr algn="ctr"/>
            <a:r>
              <a:rPr lang="en-US" sz="1800" kern="10">
                <a:ln w="19050">
                  <a:solidFill>
                    <a:srgbClr val="99CCFF"/>
                  </a:solidFill>
                  <a:round/>
                  <a:headEnd/>
                  <a:tailEnd/>
                </a:ln>
                <a:solidFill>
                  <a:srgbClr val="0066CC"/>
                </a:solidFill>
                <a:effectLst>
                  <a:outerShdw dist="35921" dir="2700000" algn="ctr" rotWithShape="0">
                    <a:srgbClr val="990000"/>
                  </a:outerShdw>
                </a:effectLst>
                <a:latin typeface="Times New Roman"/>
                <a:cs typeface="Times New Roman"/>
              </a:rPr>
              <a:t>Do you want to report cases of counterfeiting goods?</a:t>
            </a:r>
          </a:p>
        </p:txBody>
      </p:sp>
      <p:sp>
        <p:nvSpPr>
          <p:cNvPr id="15367" name="WordArt 7"/>
          <p:cNvSpPr>
            <a:spLocks noChangeArrowheads="1" noChangeShapeType="1" noTextEdit="1"/>
          </p:cNvSpPr>
          <p:nvPr/>
        </p:nvSpPr>
        <p:spPr bwMode="auto">
          <a:xfrm rot="-2340276">
            <a:off x="3635375" y="4221163"/>
            <a:ext cx="2881313" cy="530225"/>
          </a:xfrm>
          <a:prstGeom prst="rect">
            <a:avLst/>
          </a:prstGeom>
        </p:spPr>
        <p:txBody>
          <a:bodyPr wrap="none" fromWordArt="1">
            <a:prstTxWarp prst="textStop">
              <a:avLst>
                <a:gd name="adj" fmla="val 22222"/>
              </a:avLst>
            </a:prstTxWarp>
          </a:bodyPr>
          <a:lstStyle/>
          <a:p>
            <a:pPr algn="ctr"/>
            <a:r>
              <a:rPr lang="en-US" sz="1200" kern="10">
                <a:ln w="9525">
                  <a:solidFill>
                    <a:srgbClr val="000000"/>
                  </a:solidFill>
                  <a:round/>
                  <a:headEnd/>
                  <a:tailEnd/>
                </a:ln>
                <a:solidFill>
                  <a:srgbClr val="000000"/>
                </a:solidFill>
                <a:latin typeface="Times New Roman"/>
                <a:cs typeface="Times New Roman"/>
              </a:rPr>
              <a:t>Dedicated to business and consumers</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1619250" y="1125538"/>
            <a:ext cx="6769100" cy="519112"/>
          </a:xfrm>
          <a:prstGeom prst="rect">
            <a:avLst/>
          </a:prstGeom>
          <a:noFill/>
          <a:ln w="9525">
            <a:noFill/>
            <a:miter lim="800000"/>
            <a:headEnd/>
            <a:tailEnd/>
          </a:ln>
        </p:spPr>
        <p:txBody>
          <a:bodyPr>
            <a:spAutoFit/>
          </a:bodyPr>
          <a:lstStyle/>
          <a:p>
            <a:pPr>
              <a:spcBef>
                <a:spcPct val="50000"/>
              </a:spcBef>
            </a:pPr>
            <a:r>
              <a:rPr lang="en-US" sz="2800" b="1" i="1">
                <a:solidFill>
                  <a:srgbClr val="0066FF"/>
                </a:solidFill>
                <a:latin typeface="Mistral" pitchFamily="66" charset="0"/>
              </a:rPr>
              <a:t>Dedicated to business abroad…</a:t>
            </a:r>
          </a:p>
        </p:txBody>
      </p:sp>
      <p:pic>
        <p:nvPicPr>
          <p:cNvPr id="16387" name="Picture 3"/>
          <p:cNvPicPr>
            <a:picLocks noChangeAspect="1" noChangeArrowheads="1"/>
          </p:cNvPicPr>
          <p:nvPr/>
        </p:nvPicPr>
        <p:blipFill>
          <a:blip r:embed="rId3"/>
          <a:srcRect/>
          <a:stretch>
            <a:fillRect/>
          </a:stretch>
        </p:blipFill>
        <p:spPr bwMode="auto">
          <a:xfrm>
            <a:off x="1979613" y="1700213"/>
            <a:ext cx="6624637" cy="4608512"/>
          </a:xfrm>
          <a:prstGeom prst="rect">
            <a:avLst/>
          </a:prstGeom>
          <a:noFill/>
          <a:ln w="9525">
            <a:solidFill>
              <a:schemeClr val="tx1"/>
            </a:solidFill>
            <a:miter lim="800000"/>
            <a:headEnd/>
            <a:tailEnd/>
          </a:ln>
        </p:spPr>
      </p:pic>
      <p:sp>
        <p:nvSpPr>
          <p:cNvPr id="16388" name="Rectangle 4"/>
          <p:cNvSpPr>
            <a:spLocks noChangeArrowheads="1"/>
          </p:cNvSpPr>
          <p:nvPr/>
        </p:nvSpPr>
        <p:spPr bwMode="auto">
          <a:xfrm>
            <a:off x="1979613" y="1700213"/>
            <a:ext cx="4248150" cy="3013075"/>
          </a:xfrm>
          <a:prstGeom prst="rect">
            <a:avLst/>
          </a:prstGeom>
          <a:solidFill>
            <a:schemeClr val="bg1"/>
          </a:solidFill>
          <a:ln w="9525">
            <a:noFill/>
            <a:miter lim="800000"/>
            <a:headEnd/>
            <a:tailEnd/>
          </a:ln>
        </p:spPr>
        <p:txBody>
          <a:bodyPr>
            <a:spAutoFit/>
          </a:bodyPr>
          <a:lstStyle/>
          <a:p>
            <a:pPr algn="just"/>
            <a:endParaRPr lang="en-GB" sz="1200">
              <a:latin typeface="Bookman Old Style" pitchFamily="18" charset="0"/>
            </a:endParaRPr>
          </a:p>
          <a:p>
            <a:pPr algn="just"/>
            <a:r>
              <a:rPr lang="en-GB" sz="1200">
                <a:latin typeface="Bookman Old Style" pitchFamily="18" charset="0"/>
              </a:rPr>
              <a:t>13 IPR Desks were established by the Ministry of International Trade, now the Ministry of Economic Development, in 10 Countries. According to the 2004 Finance Act, the desks are in charge of advising and monitoring on the protection of trademarks and indications of origin and of giving legal assistance to Italian enterprises abroad, especially in the sectors where the problem of counterfeiting is more significant.</a:t>
            </a:r>
          </a:p>
          <a:p>
            <a:pPr algn="just"/>
            <a:r>
              <a:rPr lang="en-GB" sz="1200">
                <a:latin typeface="Bookman Old Style" pitchFamily="18" charset="0"/>
              </a:rPr>
              <a:t>These structures, located at the Italian Trade Commission offices, have the task to provide information about the local industrial/intellectual property system and to monitor the market with reference to the problems of counterfeiting.</a:t>
            </a:r>
          </a:p>
          <a:p>
            <a:pPr algn="just"/>
            <a:endParaRPr lang="it-IT" sz="1200">
              <a:latin typeface="Bookman Old Style"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116013" y="908050"/>
            <a:ext cx="7524750" cy="1160463"/>
          </a:xfrm>
          <a:prstGeom prst="rect">
            <a:avLst/>
          </a:prstGeom>
          <a:noFill/>
          <a:ln w="9525">
            <a:noFill/>
            <a:miter lim="800000"/>
            <a:headEnd/>
            <a:tailEnd/>
          </a:ln>
        </p:spPr>
        <p:txBody>
          <a:bodyPr>
            <a:spAutoFit/>
          </a:bodyPr>
          <a:lstStyle/>
          <a:p>
            <a:pPr algn="ctr">
              <a:spcBef>
                <a:spcPct val="50000"/>
              </a:spcBef>
            </a:pPr>
            <a:r>
              <a:rPr lang="en-US" sz="2800" b="1" i="1" u="sng">
                <a:solidFill>
                  <a:srgbClr val="0066FF"/>
                </a:solidFill>
                <a:latin typeface="Bookman Old Style" pitchFamily="18" charset="0"/>
              </a:rPr>
              <a:t>Combating Counterfeiting</a:t>
            </a:r>
          </a:p>
          <a:p>
            <a:pPr algn="ctr">
              <a:spcBef>
                <a:spcPct val="50000"/>
              </a:spcBef>
            </a:pPr>
            <a:r>
              <a:rPr lang="en-US" sz="2800" b="1" i="1" u="sng">
                <a:solidFill>
                  <a:srgbClr val="0066FF"/>
                </a:solidFill>
                <a:latin typeface="Bookman Old Style" pitchFamily="18" charset="0"/>
              </a:rPr>
              <a:t>Public-private partnership</a:t>
            </a:r>
          </a:p>
        </p:txBody>
      </p:sp>
      <p:pic>
        <p:nvPicPr>
          <p:cNvPr id="17411" name="Picture 3" descr="MCj03972380000[1]"/>
          <p:cNvPicPr>
            <a:picLocks noChangeAspect="1" noChangeArrowheads="1"/>
          </p:cNvPicPr>
          <p:nvPr/>
        </p:nvPicPr>
        <p:blipFill>
          <a:blip r:embed="rId3"/>
          <a:srcRect/>
          <a:stretch>
            <a:fillRect/>
          </a:stretch>
        </p:blipFill>
        <p:spPr bwMode="auto">
          <a:xfrm>
            <a:off x="4067175" y="4017963"/>
            <a:ext cx="2025650" cy="1887537"/>
          </a:xfrm>
          <a:prstGeom prst="rect">
            <a:avLst/>
          </a:prstGeom>
          <a:noFill/>
          <a:ln w="9525">
            <a:noFill/>
            <a:miter lim="800000"/>
            <a:headEnd/>
            <a:tailEnd/>
          </a:ln>
        </p:spPr>
      </p:pic>
      <p:sp>
        <p:nvSpPr>
          <p:cNvPr id="17412" name="Text Box 4"/>
          <p:cNvSpPr txBox="1">
            <a:spLocks noChangeArrowheads="1"/>
          </p:cNvSpPr>
          <p:nvPr/>
        </p:nvSpPr>
        <p:spPr bwMode="auto">
          <a:xfrm>
            <a:off x="1362075" y="2133600"/>
            <a:ext cx="7356475" cy="457200"/>
          </a:xfrm>
          <a:prstGeom prst="rect">
            <a:avLst/>
          </a:prstGeom>
          <a:noFill/>
          <a:ln w="9525">
            <a:noFill/>
            <a:miter lim="800000"/>
            <a:headEnd/>
            <a:tailEnd/>
          </a:ln>
        </p:spPr>
        <p:txBody>
          <a:bodyPr wrap="none">
            <a:spAutoFit/>
          </a:bodyPr>
          <a:lstStyle/>
          <a:p>
            <a:pPr algn="ctr"/>
            <a:r>
              <a:rPr lang="en-US" sz="2400" b="1">
                <a:solidFill>
                  <a:srgbClr val="0066FF"/>
                </a:solidFill>
                <a:latin typeface="Bookman Old Style" pitchFamily="18" charset="0"/>
              </a:rPr>
              <a:t>The Directorate General is holding talks with</a:t>
            </a:r>
          </a:p>
        </p:txBody>
      </p:sp>
      <p:sp>
        <p:nvSpPr>
          <p:cNvPr id="17413" name="Line 5"/>
          <p:cNvSpPr>
            <a:spLocks noChangeShapeType="1"/>
          </p:cNvSpPr>
          <p:nvPr/>
        </p:nvSpPr>
        <p:spPr bwMode="auto">
          <a:xfrm>
            <a:off x="3419475" y="2565400"/>
            <a:ext cx="0" cy="863600"/>
          </a:xfrm>
          <a:prstGeom prst="line">
            <a:avLst/>
          </a:prstGeom>
          <a:noFill/>
          <a:ln w="38100">
            <a:solidFill>
              <a:srgbClr val="0066FF"/>
            </a:solidFill>
            <a:round/>
            <a:headEnd/>
            <a:tailEnd type="triangle" w="med" len="med"/>
          </a:ln>
        </p:spPr>
        <p:txBody>
          <a:bodyPr/>
          <a:lstStyle/>
          <a:p>
            <a:endParaRPr lang="en-US"/>
          </a:p>
        </p:txBody>
      </p:sp>
      <p:sp>
        <p:nvSpPr>
          <p:cNvPr id="17414" name="Text Box 6"/>
          <p:cNvSpPr txBox="1">
            <a:spLocks noChangeArrowheads="1"/>
          </p:cNvSpPr>
          <p:nvPr/>
        </p:nvSpPr>
        <p:spPr bwMode="auto">
          <a:xfrm>
            <a:off x="1476375" y="3357563"/>
            <a:ext cx="3829050" cy="915987"/>
          </a:xfrm>
          <a:prstGeom prst="rect">
            <a:avLst/>
          </a:prstGeom>
          <a:noFill/>
          <a:ln w="9525">
            <a:noFill/>
            <a:miter lim="800000"/>
            <a:headEnd/>
            <a:tailEnd/>
          </a:ln>
        </p:spPr>
        <p:txBody>
          <a:bodyPr wrap="none">
            <a:spAutoFit/>
          </a:bodyPr>
          <a:lstStyle/>
          <a:p>
            <a:pPr>
              <a:buFontTx/>
              <a:buChar char="•"/>
            </a:pPr>
            <a:r>
              <a:rPr lang="it-IT" sz="1800" b="1" i="1">
                <a:solidFill>
                  <a:srgbClr val="0066FF"/>
                </a:solidFill>
                <a:latin typeface="Bookman Old Style" pitchFamily="18" charset="0"/>
              </a:rPr>
              <a:t>Other Public </a:t>
            </a:r>
            <a:r>
              <a:rPr lang="en-US" sz="1800" b="1" i="1">
                <a:solidFill>
                  <a:srgbClr val="0066FF"/>
                </a:solidFill>
                <a:latin typeface="Bookman Old Style" pitchFamily="18" charset="0"/>
              </a:rPr>
              <a:t>Administrations</a:t>
            </a:r>
          </a:p>
          <a:p>
            <a:pPr>
              <a:buFontTx/>
              <a:buChar char="•"/>
            </a:pPr>
            <a:r>
              <a:rPr lang="en-US" sz="1800" b="1" i="1">
                <a:solidFill>
                  <a:srgbClr val="0066FF"/>
                </a:solidFill>
                <a:latin typeface="Bookman Old Style" pitchFamily="18" charset="0"/>
              </a:rPr>
              <a:t>Enterprises and Associations</a:t>
            </a:r>
          </a:p>
          <a:p>
            <a:pPr>
              <a:buFontTx/>
              <a:buChar char="•"/>
            </a:pPr>
            <a:r>
              <a:rPr lang="en-US" sz="1800" b="1" i="1">
                <a:solidFill>
                  <a:srgbClr val="0066FF"/>
                </a:solidFill>
                <a:latin typeface="Bookman Old Style" pitchFamily="18" charset="0"/>
              </a:rPr>
              <a:t>Consumers</a:t>
            </a:r>
          </a:p>
        </p:txBody>
      </p:sp>
      <p:sp>
        <p:nvSpPr>
          <p:cNvPr id="17415" name="Line 8"/>
          <p:cNvSpPr>
            <a:spLocks noChangeShapeType="1"/>
          </p:cNvSpPr>
          <p:nvPr/>
        </p:nvSpPr>
        <p:spPr bwMode="auto">
          <a:xfrm>
            <a:off x="6804025" y="2565400"/>
            <a:ext cx="0" cy="863600"/>
          </a:xfrm>
          <a:prstGeom prst="line">
            <a:avLst/>
          </a:prstGeom>
          <a:noFill/>
          <a:ln w="38100">
            <a:solidFill>
              <a:srgbClr val="0066FF"/>
            </a:solidFill>
            <a:round/>
            <a:headEnd/>
            <a:tailEnd type="triangle" w="med" len="med"/>
          </a:ln>
        </p:spPr>
        <p:txBody>
          <a:bodyPr/>
          <a:lstStyle/>
          <a:p>
            <a:endParaRPr lang="en-US"/>
          </a:p>
        </p:txBody>
      </p:sp>
      <p:sp>
        <p:nvSpPr>
          <p:cNvPr id="17416" name="Text Box 9"/>
          <p:cNvSpPr txBox="1">
            <a:spLocks noChangeArrowheads="1"/>
          </p:cNvSpPr>
          <p:nvPr/>
        </p:nvSpPr>
        <p:spPr bwMode="auto">
          <a:xfrm>
            <a:off x="6443663" y="3573463"/>
            <a:ext cx="2376487" cy="1739900"/>
          </a:xfrm>
          <a:prstGeom prst="rect">
            <a:avLst/>
          </a:prstGeom>
          <a:noFill/>
          <a:ln w="9525">
            <a:noFill/>
            <a:miter lim="800000"/>
            <a:headEnd/>
            <a:tailEnd/>
          </a:ln>
        </p:spPr>
        <p:txBody>
          <a:bodyPr>
            <a:spAutoFit/>
          </a:bodyPr>
          <a:lstStyle/>
          <a:p>
            <a:pPr marL="177800" indent="-177800">
              <a:buFontTx/>
              <a:buChar char="•"/>
            </a:pPr>
            <a:r>
              <a:rPr lang="it-IT" sz="1800" b="1" i="1">
                <a:solidFill>
                  <a:srgbClr val="0066FF"/>
                </a:solidFill>
                <a:latin typeface="Bookman Old Style" pitchFamily="18" charset="0"/>
              </a:rPr>
              <a:t>Fashion</a:t>
            </a:r>
          </a:p>
          <a:p>
            <a:pPr marL="177800" indent="-177800">
              <a:buFontTx/>
              <a:buChar char="•"/>
            </a:pPr>
            <a:r>
              <a:rPr lang="it-IT" sz="1800" b="1" i="1">
                <a:solidFill>
                  <a:srgbClr val="0066FF"/>
                </a:solidFill>
                <a:latin typeface="Bookman Old Style" pitchFamily="18" charset="0"/>
              </a:rPr>
              <a:t>Internet/Web</a:t>
            </a:r>
          </a:p>
          <a:p>
            <a:pPr marL="177800" indent="-177800">
              <a:buFontTx/>
              <a:buChar char="•"/>
            </a:pPr>
            <a:r>
              <a:rPr lang="en-US" sz="1800" b="1" i="1">
                <a:solidFill>
                  <a:srgbClr val="0066FF"/>
                </a:solidFill>
                <a:latin typeface="Bookman Old Style" pitchFamily="18" charset="0"/>
              </a:rPr>
              <a:t>Medicines</a:t>
            </a:r>
          </a:p>
          <a:p>
            <a:pPr marL="177800" indent="-177800">
              <a:buFontTx/>
              <a:buChar char="•"/>
            </a:pPr>
            <a:r>
              <a:rPr lang="en-US" sz="1800" b="1" i="1">
                <a:solidFill>
                  <a:srgbClr val="0066FF"/>
                </a:solidFill>
                <a:latin typeface="Bookman Old Style" pitchFamily="18" charset="0"/>
              </a:rPr>
              <a:t>Tobacco</a:t>
            </a:r>
          </a:p>
          <a:p>
            <a:pPr marL="177800" indent="-177800">
              <a:buFontTx/>
              <a:buChar char="•"/>
            </a:pPr>
            <a:r>
              <a:rPr lang="en-US" sz="1800" b="1" i="1">
                <a:solidFill>
                  <a:srgbClr val="0066FF"/>
                </a:solidFill>
                <a:latin typeface="Bookman Old Style" pitchFamily="18" charset="0"/>
              </a:rPr>
              <a:t>Agro and Food Industry</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also_Pericolo_Vero_pic"/>
          <p:cNvPicPr>
            <a:picLocks noChangeAspect="1" noChangeArrowheads="1"/>
          </p:cNvPicPr>
          <p:nvPr/>
        </p:nvPicPr>
        <p:blipFill>
          <a:blip r:embed="rId3"/>
          <a:srcRect/>
          <a:stretch>
            <a:fillRect/>
          </a:stretch>
        </p:blipFill>
        <p:spPr bwMode="auto">
          <a:xfrm>
            <a:off x="1547813" y="2492375"/>
            <a:ext cx="2159000" cy="3024188"/>
          </a:xfrm>
          <a:prstGeom prst="rect">
            <a:avLst/>
          </a:prstGeom>
          <a:noFill/>
          <a:ln w="9525">
            <a:noFill/>
            <a:miter lim="800000"/>
            <a:headEnd/>
            <a:tailEnd/>
          </a:ln>
        </p:spPr>
      </p:pic>
      <p:pic>
        <p:nvPicPr>
          <p:cNvPr id="18435" name="Picture 3" descr="Il_Falso_ti_segna_pic"/>
          <p:cNvPicPr>
            <a:picLocks noChangeAspect="1" noChangeArrowheads="1"/>
          </p:cNvPicPr>
          <p:nvPr/>
        </p:nvPicPr>
        <p:blipFill>
          <a:blip r:embed="rId4"/>
          <a:srcRect/>
          <a:stretch>
            <a:fillRect/>
          </a:stretch>
        </p:blipFill>
        <p:spPr bwMode="auto">
          <a:xfrm>
            <a:off x="3779838" y="2708275"/>
            <a:ext cx="2620962" cy="3670300"/>
          </a:xfrm>
          <a:prstGeom prst="rect">
            <a:avLst/>
          </a:prstGeom>
          <a:noFill/>
          <a:ln w="9525">
            <a:noFill/>
            <a:miter lim="800000"/>
            <a:headEnd/>
            <a:tailEnd/>
          </a:ln>
        </p:spPr>
      </p:pic>
      <p:pic>
        <p:nvPicPr>
          <p:cNvPr id="18436" name="Picture 4" descr="Falso_Pericolo_Vero1_pic"/>
          <p:cNvPicPr>
            <a:picLocks noChangeAspect="1" noChangeArrowheads="1"/>
          </p:cNvPicPr>
          <p:nvPr/>
        </p:nvPicPr>
        <p:blipFill>
          <a:blip r:embed="rId5"/>
          <a:srcRect/>
          <a:stretch>
            <a:fillRect/>
          </a:stretch>
        </p:blipFill>
        <p:spPr bwMode="auto">
          <a:xfrm>
            <a:off x="6588125" y="2349500"/>
            <a:ext cx="2263775" cy="3168650"/>
          </a:xfrm>
          <a:prstGeom prst="rect">
            <a:avLst/>
          </a:prstGeom>
          <a:noFill/>
          <a:ln w="9525">
            <a:noFill/>
            <a:miter lim="800000"/>
            <a:headEnd/>
            <a:tailEnd/>
          </a:ln>
        </p:spPr>
      </p:pic>
      <p:sp>
        <p:nvSpPr>
          <p:cNvPr id="18437" name="Text Box 5"/>
          <p:cNvSpPr txBox="1">
            <a:spLocks noChangeArrowheads="1"/>
          </p:cNvSpPr>
          <p:nvPr/>
        </p:nvSpPr>
        <p:spPr bwMode="auto">
          <a:xfrm>
            <a:off x="1692275" y="1125538"/>
            <a:ext cx="7451725" cy="914400"/>
          </a:xfrm>
          <a:prstGeom prst="rect">
            <a:avLst/>
          </a:prstGeom>
          <a:noFill/>
          <a:ln w="9525">
            <a:noFill/>
            <a:miter lim="800000"/>
            <a:headEnd/>
            <a:tailEnd/>
          </a:ln>
        </p:spPr>
        <p:txBody>
          <a:bodyPr>
            <a:spAutoFit/>
          </a:bodyPr>
          <a:lstStyle/>
          <a:p>
            <a:pPr>
              <a:spcBef>
                <a:spcPct val="50000"/>
              </a:spcBef>
            </a:pPr>
            <a:r>
              <a:rPr lang="en-US" sz="2400" b="1">
                <a:solidFill>
                  <a:srgbClr val="0066FF"/>
                </a:solidFill>
                <a:latin typeface="Bookman Old Style" pitchFamily="18" charset="0"/>
              </a:rPr>
              <a:t>Information Campaigns …</a:t>
            </a:r>
          </a:p>
          <a:p>
            <a:pPr>
              <a:spcBef>
                <a:spcPct val="50000"/>
              </a:spcBef>
            </a:pPr>
            <a:r>
              <a:rPr lang="en-US" sz="2000" b="1">
                <a:solidFill>
                  <a:srgbClr val="0066FF"/>
                </a:solidFill>
                <a:latin typeface="Bookman Old Style" pitchFamily="18" charset="0"/>
              </a:rPr>
              <a:t>Ministry of the Interior</a:t>
            </a:r>
            <a:r>
              <a:rPr lang="it-IT" sz="2000" b="1">
                <a:solidFill>
                  <a:srgbClr val="0066FF"/>
                </a:solidFill>
                <a:latin typeface="Bookman Old Style" pitchFamily="18" charset="0"/>
              </a:rPr>
              <a:t> </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3"/>
          <a:srcRect/>
          <a:stretch>
            <a:fillRect/>
          </a:stretch>
        </p:blipFill>
        <p:spPr bwMode="auto">
          <a:xfrm>
            <a:off x="1619250" y="2133600"/>
            <a:ext cx="6624638" cy="3533775"/>
          </a:xfrm>
          <a:prstGeom prst="rect">
            <a:avLst/>
          </a:prstGeom>
          <a:noFill/>
          <a:ln w="9525">
            <a:noFill/>
            <a:miter lim="800000"/>
            <a:headEnd/>
            <a:tailEnd/>
          </a:ln>
        </p:spPr>
      </p:pic>
      <p:sp>
        <p:nvSpPr>
          <p:cNvPr id="33795" name="Rectangle 3"/>
          <p:cNvSpPr>
            <a:spLocks noChangeArrowheads="1"/>
          </p:cNvSpPr>
          <p:nvPr/>
        </p:nvSpPr>
        <p:spPr bwMode="auto">
          <a:xfrm>
            <a:off x="3203575" y="1484313"/>
            <a:ext cx="3194050" cy="549275"/>
          </a:xfrm>
          <a:prstGeom prst="rect">
            <a:avLst/>
          </a:prstGeom>
          <a:noFill/>
          <a:ln w="9525">
            <a:noFill/>
            <a:miter lim="800000"/>
            <a:headEnd/>
            <a:tailEnd/>
          </a:ln>
          <a:effectLst/>
        </p:spPr>
        <p:txBody>
          <a:bodyPr wrap="none">
            <a:spAutoFit/>
          </a:bodyPr>
          <a:lstStyle/>
          <a:p>
            <a:pPr>
              <a:spcBef>
                <a:spcPct val="50000"/>
              </a:spcBef>
              <a:defRPr/>
            </a:pPr>
            <a:r>
              <a:rPr lang="it-IT" sz="3000" b="1">
                <a:solidFill>
                  <a:srgbClr val="009900"/>
                </a:solidFill>
                <a:effectLst>
                  <a:outerShdw blurRad="38100" dist="38100" dir="2700000" algn="tl">
                    <a:srgbClr val="C0C0C0"/>
                  </a:outerShdw>
                </a:effectLst>
              </a:rPr>
              <a:t>www.noalfalso.it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3"/>
          <a:srcRect/>
          <a:stretch>
            <a:fillRect/>
          </a:stretch>
        </p:blipFill>
        <p:spPr bwMode="auto">
          <a:xfrm>
            <a:off x="2268538" y="1557338"/>
            <a:ext cx="6191250" cy="46434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a:srcRect/>
          <a:stretch>
            <a:fillRect/>
          </a:stretch>
        </p:blipFill>
        <p:spPr bwMode="auto">
          <a:xfrm>
            <a:off x="2339975" y="3573463"/>
            <a:ext cx="1006475" cy="1008062"/>
          </a:xfrm>
          <a:prstGeom prst="rect">
            <a:avLst/>
          </a:prstGeom>
          <a:noFill/>
          <a:ln w="9525">
            <a:solidFill>
              <a:schemeClr val="tx1"/>
            </a:solidFill>
            <a:miter lim="800000"/>
            <a:headEnd/>
            <a:tailEnd/>
          </a:ln>
        </p:spPr>
      </p:pic>
      <p:sp>
        <p:nvSpPr>
          <p:cNvPr id="21507" name="Text Box 3"/>
          <p:cNvSpPr txBox="1">
            <a:spLocks noChangeArrowheads="1"/>
          </p:cNvSpPr>
          <p:nvPr/>
        </p:nvSpPr>
        <p:spPr bwMode="auto">
          <a:xfrm>
            <a:off x="3635375" y="3284538"/>
            <a:ext cx="4824413" cy="2374900"/>
          </a:xfrm>
          <a:prstGeom prst="rect">
            <a:avLst/>
          </a:prstGeom>
          <a:noFill/>
          <a:ln w="9525">
            <a:noFill/>
            <a:miter lim="800000"/>
            <a:headEnd/>
            <a:tailEnd/>
          </a:ln>
        </p:spPr>
        <p:txBody>
          <a:bodyPr>
            <a:spAutoFit/>
          </a:bodyPr>
          <a:lstStyle/>
          <a:p>
            <a:pPr algn="ctr"/>
            <a:r>
              <a:rPr lang="it-IT" sz="4000">
                <a:solidFill>
                  <a:schemeClr val="accent2"/>
                </a:solidFill>
                <a:latin typeface="Palace Script MT" pitchFamily="66" charset="0"/>
              </a:rPr>
              <a:t>Ministero dello Sviluppo Economico</a:t>
            </a:r>
          </a:p>
          <a:p>
            <a:pPr algn="ctr"/>
            <a:r>
              <a:rPr lang="it-IT">
                <a:solidFill>
                  <a:schemeClr val="accent2"/>
                </a:solidFill>
                <a:latin typeface="Times New Roman" pitchFamily="18" charset="0"/>
              </a:rPr>
              <a:t>Direzione generale per la lotta alla contraffazione – U.I.B.M.</a:t>
            </a:r>
          </a:p>
          <a:p>
            <a:pPr algn="ctr"/>
            <a:r>
              <a:rPr lang="it-IT" sz="1200">
                <a:solidFill>
                  <a:schemeClr val="accent2"/>
                </a:solidFill>
                <a:latin typeface="Times New Roman" pitchFamily="18" charset="0"/>
              </a:rPr>
              <a:t>Divisione VI- Assistenza e supporto alle imprese destinatarie anticontraffazione</a:t>
            </a:r>
          </a:p>
          <a:p>
            <a:pPr algn="ctr"/>
            <a:endParaRPr lang="it-IT" sz="1200">
              <a:solidFill>
                <a:schemeClr val="accent2"/>
              </a:solidFill>
              <a:latin typeface="Times New Roman" pitchFamily="18" charset="0"/>
            </a:endParaRPr>
          </a:p>
          <a:p>
            <a:r>
              <a:rPr lang="it-IT" sz="1200">
                <a:solidFill>
                  <a:schemeClr val="accent2"/>
                </a:solidFill>
                <a:latin typeface="Times New Roman" pitchFamily="18" charset="0"/>
              </a:rPr>
              <a:t>Tel. 0039.06.4705.5665</a:t>
            </a:r>
          </a:p>
          <a:p>
            <a:r>
              <a:rPr lang="it-IT" sz="1200">
                <a:solidFill>
                  <a:schemeClr val="accent2"/>
                </a:solidFill>
                <a:latin typeface="Times New Roman" pitchFamily="18" charset="0"/>
              </a:rPr>
              <a:t>Fax. 0039.06.4705.5390</a:t>
            </a:r>
          </a:p>
          <a:p>
            <a:r>
              <a:rPr lang="it-IT" sz="1200">
                <a:solidFill>
                  <a:schemeClr val="accent2"/>
                </a:solidFill>
                <a:latin typeface="Times New Roman" pitchFamily="18" charset="0"/>
              </a:rPr>
              <a:t>e-mail isabella.flajban@sviluppoeconomico.gov.it</a:t>
            </a:r>
          </a:p>
          <a:p>
            <a:pPr algn="ctr"/>
            <a:endParaRPr lang="it-IT" sz="1200">
              <a:solidFill>
                <a:schemeClr val="accent2"/>
              </a:solidFill>
              <a:latin typeface="Times New Roman" pitchFamily="18" charset="0"/>
            </a:endParaRPr>
          </a:p>
          <a:p>
            <a:pPr algn="ctr"/>
            <a:endParaRPr lang="it-IT" sz="1200"/>
          </a:p>
        </p:txBody>
      </p:sp>
      <p:sp>
        <p:nvSpPr>
          <p:cNvPr id="21508" name="Text Box 4"/>
          <p:cNvSpPr txBox="1">
            <a:spLocks noChangeArrowheads="1"/>
          </p:cNvSpPr>
          <p:nvPr/>
        </p:nvSpPr>
        <p:spPr bwMode="auto">
          <a:xfrm rot="-570555">
            <a:off x="971550" y="1628775"/>
            <a:ext cx="6792913" cy="641350"/>
          </a:xfrm>
          <a:prstGeom prst="rect">
            <a:avLst/>
          </a:prstGeom>
          <a:noFill/>
          <a:ln w="9525">
            <a:noFill/>
            <a:miter lim="800000"/>
            <a:headEnd/>
            <a:tailEnd/>
          </a:ln>
        </p:spPr>
        <p:txBody>
          <a:bodyPr wrap="none">
            <a:spAutoFit/>
          </a:bodyPr>
          <a:lstStyle/>
          <a:p>
            <a:pPr algn="ctr"/>
            <a:r>
              <a:rPr lang="en-US" sz="3600" u="sng">
                <a:solidFill>
                  <a:srgbClr val="0066FF"/>
                </a:solidFill>
                <a:latin typeface="Bookman Old Style" pitchFamily="18" charset="0"/>
              </a:rPr>
              <a:t>Thank you for your attention!</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1308</TotalTime>
  <Words>822</Words>
  <Application>Microsoft Office PowerPoint</Application>
  <PresentationFormat>On-screen Show (4:3)</PresentationFormat>
  <Paragraphs>120</Paragraphs>
  <Slides>20</Slides>
  <Notes>20</Notes>
  <HiddenSlides>0</HiddenSlides>
  <MMClips>0</MMClips>
  <ScaleCrop>false</ScaleCrop>
  <HeadingPairs>
    <vt:vector size="6" baseType="variant">
      <vt:variant>
        <vt:lpstr>Caratteri utilizzati</vt:lpstr>
      </vt:variant>
      <vt:variant>
        <vt:i4>7</vt:i4>
      </vt:variant>
      <vt:variant>
        <vt:lpstr>Modello struttura</vt:lpstr>
      </vt:variant>
      <vt:variant>
        <vt:i4>1</vt:i4>
      </vt:variant>
      <vt:variant>
        <vt:lpstr>Titoli diapositive</vt:lpstr>
      </vt:variant>
      <vt:variant>
        <vt:i4>20</vt:i4>
      </vt:variant>
    </vt:vector>
  </HeadingPairs>
  <TitlesOfParts>
    <vt:vector size="28" baseType="lpstr">
      <vt:lpstr>Arial</vt:lpstr>
      <vt:lpstr>Calibri</vt:lpstr>
      <vt:lpstr>Mistral</vt:lpstr>
      <vt:lpstr>Bookman Old Style</vt:lpstr>
      <vt:lpstr>Wingdings</vt:lpstr>
      <vt:lpstr>Palace Script MT</vt:lpstr>
      <vt:lpstr>Times New Roman</vt:lpstr>
      <vt:lpstr>Struttura predefinita</vt:lpstr>
      <vt:lpstr>SEVENTH ANNUAL WIPO FORUM ON INTELLECTUAL PROPERTY AND SMALL AND MEDIUM-SIZED ENTERPRISES FOR INTELLECTUAL PROPERTY OFFICES AND OTHER RELEVANT INSTITUTIONS IN THE ORGANIZATION FOR ECONOMIC COOPERATION AND DEVELOPMENT (OECD) COUNTRIES Geneva, September 14th and 15th, 2009 </vt:lpstr>
      <vt:lpstr>Diapositiva 2</vt:lpstr>
      <vt:lpstr>Diapositiva 3</vt:lpstr>
      <vt:lpstr>Diapositiva 4</vt:lpstr>
      <vt:lpstr>The problem of its potential impacts is far greater for SMEs</vt:lpstr>
      <vt:lpstr>Italy is the European Country with the greatest number of SMEs in the manufacturing industry (519.323 SMEs)</vt:lpstr>
      <vt:lpstr>So we can state that… the Italian economy is notably driven by the manufacture of high-quality consumer goods produced by small and medium-sized enterprises that export abroad </vt:lpstr>
      <vt:lpstr>What initiatives have been taken  by the Public Administration to support Italian SMEs? </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dc:creator>
  <cp:lastModifiedBy>ipi</cp:lastModifiedBy>
  <cp:revision>57</cp:revision>
  <dcterms:created xsi:type="dcterms:W3CDTF">2009-09-03T10:58:48Z</dcterms:created>
  <dcterms:modified xsi:type="dcterms:W3CDTF">2009-09-11T11:03:38Z</dcterms:modified>
</cp:coreProperties>
</file>