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96" r:id="rId1"/>
  </p:sldMasterIdLst>
  <p:notesMasterIdLst>
    <p:notesMasterId r:id="rId21"/>
  </p:notesMasterIdLst>
  <p:sldIdLst>
    <p:sldId id="256" r:id="rId2"/>
    <p:sldId id="266" r:id="rId3"/>
    <p:sldId id="269" r:id="rId4"/>
    <p:sldId id="270" r:id="rId5"/>
    <p:sldId id="257" r:id="rId6"/>
    <p:sldId id="262" r:id="rId7"/>
    <p:sldId id="264" r:id="rId8"/>
    <p:sldId id="261" r:id="rId9"/>
    <p:sldId id="258" r:id="rId10"/>
    <p:sldId id="259" r:id="rId11"/>
    <p:sldId id="273" r:id="rId12"/>
    <p:sldId id="267" r:id="rId13"/>
    <p:sldId id="271" r:id="rId14"/>
    <p:sldId id="260" r:id="rId15"/>
    <p:sldId id="265" r:id="rId16"/>
    <p:sldId id="272" r:id="rId17"/>
    <p:sldId id="274" r:id="rId18"/>
    <p:sldId id="275" r:id="rId19"/>
    <p:sldId id="26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67" autoAdjust="0"/>
  </p:normalViewPr>
  <p:slideViewPr>
    <p:cSldViewPr>
      <p:cViewPr varScale="1">
        <p:scale>
          <a:sx n="70" d="100"/>
          <a:sy n="70" d="100"/>
        </p:scale>
        <p:origin x="-5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51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BB2585-EEFA-488F-B12C-2407EDAF8A1E}" type="doc">
      <dgm:prSet loTypeId="urn:microsoft.com/office/officeart/2005/8/layout/arrow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IN"/>
        </a:p>
      </dgm:t>
    </dgm:pt>
    <dgm:pt modelId="{F98B6B68-8707-4109-8DCE-2617FFB25A0A}">
      <dgm:prSet phldrT="[Text]" custT="1"/>
      <dgm:spPr/>
      <dgm:t>
        <a:bodyPr/>
        <a:lstStyle/>
        <a:p>
          <a:r>
            <a:rPr lang="en-US" sz="3200" dirty="0" smtClean="0"/>
            <a:t>BRAND</a:t>
          </a:r>
          <a:endParaRPr lang="en-IN" sz="2400" dirty="0"/>
        </a:p>
      </dgm:t>
    </dgm:pt>
    <dgm:pt modelId="{C6CB60BB-0430-444F-AD76-46CC71BD9E1F}" type="parTrans" cxnId="{29426680-D503-4BD5-A708-0D0B6909EBA1}">
      <dgm:prSet/>
      <dgm:spPr/>
      <dgm:t>
        <a:bodyPr/>
        <a:lstStyle/>
        <a:p>
          <a:endParaRPr lang="en-IN"/>
        </a:p>
      </dgm:t>
    </dgm:pt>
    <dgm:pt modelId="{0DADAD93-D35C-4D62-9225-830B3877BB33}" type="sibTrans" cxnId="{29426680-D503-4BD5-A708-0D0B6909EBA1}">
      <dgm:prSet/>
      <dgm:spPr/>
      <dgm:t>
        <a:bodyPr/>
        <a:lstStyle/>
        <a:p>
          <a:endParaRPr lang="en-IN"/>
        </a:p>
      </dgm:t>
    </dgm:pt>
    <dgm:pt modelId="{9A372BCC-C52D-488A-93C2-BB18F28E6B63}">
      <dgm:prSet phldrT="[Text]" custT="1"/>
      <dgm:spPr/>
      <dgm:t>
        <a:bodyPr/>
        <a:lstStyle/>
        <a:p>
          <a:r>
            <a:rPr lang="en-US" sz="3200" dirty="0" smtClean="0"/>
            <a:t>VALUE</a:t>
          </a:r>
          <a:endParaRPr lang="en-IN" sz="2800" dirty="0"/>
        </a:p>
      </dgm:t>
    </dgm:pt>
    <dgm:pt modelId="{45F126FD-AE4A-49A0-AA51-8636B60650D6}" type="parTrans" cxnId="{D164C8ED-B926-4B65-88EC-550B9B5E38A1}">
      <dgm:prSet/>
      <dgm:spPr/>
      <dgm:t>
        <a:bodyPr/>
        <a:lstStyle/>
        <a:p>
          <a:endParaRPr lang="en-IN"/>
        </a:p>
      </dgm:t>
    </dgm:pt>
    <dgm:pt modelId="{AA0232E2-9C90-46CF-BD08-A21CC0C780DF}" type="sibTrans" cxnId="{D164C8ED-B926-4B65-88EC-550B9B5E38A1}">
      <dgm:prSet/>
      <dgm:spPr/>
      <dgm:t>
        <a:bodyPr/>
        <a:lstStyle/>
        <a:p>
          <a:endParaRPr lang="en-IN"/>
        </a:p>
      </dgm:t>
    </dgm:pt>
    <dgm:pt modelId="{01CC84D4-EE04-4156-9DA2-1C59038D0502}" type="pres">
      <dgm:prSet presAssocID="{B1BB2585-EEFA-488F-B12C-2407EDAF8A1E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D06A79E5-27C5-49EF-9FAF-6DF8DD3671D3}" type="pres">
      <dgm:prSet presAssocID="{B1BB2585-EEFA-488F-B12C-2407EDAF8A1E}" presName="divider" presStyleLbl="fgShp" presStyleIdx="0" presStyleCn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en-IN"/>
        </a:p>
      </dgm:t>
    </dgm:pt>
    <dgm:pt modelId="{FB8532EA-B763-4AA9-98B1-2CCBE7A9CE93}" type="pres">
      <dgm:prSet presAssocID="{F98B6B68-8707-4109-8DCE-2617FFB25A0A}" presName="downArrow" presStyleLbl="node1" presStyleIdx="0" presStyleCnt="2"/>
      <dgm:spPr>
        <a:solidFill>
          <a:srgbClr val="00B0F0"/>
        </a:solidFill>
      </dgm:spPr>
      <dgm:t>
        <a:bodyPr/>
        <a:lstStyle/>
        <a:p>
          <a:endParaRPr lang="en-IN"/>
        </a:p>
      </dgm:t>
    </dgm:pt>
    <dgm:pt modelId="{C9FCC1E8-204D-4F2F-8A56-AF5C3ED7340C}" type="pres">
      <dgm:prSet presAssocID="{F98B6B68-8707-4109-8DCE-2617FFB25A0A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6094E50-6188-458C-8B18-88F3C260678F}" type="pres">
      <dgm:prSet presAssocID="{9A372BCC-C52D-488A-93C2-BB18F28E6B63}" presName="upArrow" presStyleLbl="node1" presStyleIdx="1" presStyleCnt="2"/>
      <dgm:spPr>
        <a:solidFill>
          <a:srgbClr val="92D050"/>
        </a:solidFill>
      </dgm:spPr>
      <dgm:t>
        <a:bodyPr/>
        <a:lstStyle/>
        <a:p>
          <a:endParaRPr lang="en-IN"/>
        </a:p>
      </dgm:t>
    </dgm:pt>
    <dgm:pt modelId="{5A354886-68D6-4C41-AF72-F7A2E55C5E6F}" type="pres">
      <dgm:prSet presAssocID="{9A372BCC-C52D-488A-93C2-BB18F28E6B63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BC56D012-BD8B-4D8F-9C87-164170123DD9}" type="presOf" srcId="{9A372BCC-C52D-488A-93C2-BB18F28E6B63}" destId="{5A354886-68D6-4C41-AF72-F7A2E55C5E6F}" srcOrd="0" destOrd="0" presId="urn:microsoft.com/office/officeart/2005/8/layout/arrow3"/>
    <dgm:cxn modelId="{5833D871-0941-42AB-AA73-42C69CDEFE97}" type="presOf" srcId="{F98B6B68-8707-4109-8DCE-2617FFB25A0A}" destId="{C9FCC1E8-204D-4F2F-8A56-AF5C3ED7340C}" srcOrd="0" destOrd="0" presId="urn:microsoft.com/office/officeart/2005/8/layout/arrow3"/>
    <dgm:cxn modelId="{3D9DA626-326D-4003-9492-B222EC912DD1}" type="presOf" srcId="{B1BB2585-EEFA-488F-B12C-2407EDAF8A1E}" destId="{01CC84D4-EE04-4156-9DA2-1C59038D0502}" srcOrd="0" destOrd="0" presId="urn:microsoft.com/office/officeart/2005/8/layout/arrow3"/>
    <dgm:cxn modelId="{29426680-D503-4BD5-A708-0D0B6909EBA1}" srcId="{B1BB2585-EEFA-488F-B12C-2407EDAF8A1E}" destId="{F98B6B68-8707-4109-8DCE-2617FFB25A0A}" srcOrd="0" destOrd="0" parTransId="{C6CB60BB-0430-444F-AD76-46CC71BD9E1F}" sibTransId="{0DADAD93-D35C-4D62-9225-830B3877BB33}"/>
    <dgm:cxn modelId="{D164C8ED-B926-4B65-88EC-550B9B5E38A1}" srcId="{B1BB2585-EEFA-488F-B12C-2407EDAF8A1E}" destId="{9A372BCC-C52D-488A-93C2-BB18F28E6B63}" srcOrd="1" destOrd="0" parTransId="{45F126FD-AE4A-49A0-AA51-8636B60650D6}" sibTransId="{AA0232E2-9C90-46CF-BD08-A21CC0C780DF}"/>
    <dgm:cxn modelId="{C682ADA4-670B-4FB3-82AF-2E92659403F0}" type="presParOf" srcId="{01CC84D4-EE04-4156-9DA2-1C59038D0502}" destId="{D06A79E5-27C5-49EF-9FAF-6DF8DD3671D3}" srcOrd="0" destOrd="0" presId="urn:microsoft.com/office/officeart/2005/8/layout/arrow3"/>
    <dgm:cxn modelId="{E123A0D5-D00D-4DDF-8162-B7B2D25A7662}" type="presParOf" srcId="{01CC84D4-EE04-4156-9DA2-1C59038D0502}" destId="{FB8532EA-B763-4AA9-98B1-2CCBE7A9CE93}" srcOrd="1" destOrd="0" presId="urn:microsoft.com/office/officeart/2005/8/layout/arrow3"/>
    <dgm:cxn modelId="{E1ABA631-2033-418A-A31A-BCB41F5A0A3A}" type="presParOf" srcId="{01CC84D4-EE04-4156-9DA2-1C59038D0502}" destId="{C9FCC1E8-204D-4F2F-8A56-AF5C3ED7340C}" srcOrd="2" destOrd="0" presId="urn:microsoft.com/office/officeart/2005/8/layout/arrow3"/>
    <dgm:cxn modelId="{1730CA61-B28D-4F19-B6C9-F939B96F0209}" type="presParOf" srcId="{01CC84D4-EE04-4156-9DA2-1C59038D0502}" destId="{C6094E50-6188-458C-8B18-88F3C260678F}" srcOrd="3" destOrd="0" presId="urn:microsoft.com/office/officeart/2005/8/layout/arrow3"/>
    <dgm:cxn modelId="{B0F39762-E59B-4533-9383-B04406057763}" type="presParOf" srcId="{01CC84D4-EE04-4156-9DA2-1C59038D0502}" destId="{5A354886-68D6-4C41-AF72-F7A2E55C5E6F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A79E5-27C5-49EF-9FAF-6DF8DD3671D3}">
      <dsp:nvSpPr>
        <dsp:cNvPr id="0" name=""/>
        <dsp:cNvSpPr/>
      </dsp:nvSpPr>
      <dsp:spPr>
        <a:xfrm rot="21300000">
          <a:off x="22915" y="2011860"/>
          <a:ext cx="7421768" cy="849904"/>
        </a:xfrm>
        <a:prstGeom prst="mathMinus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8532EA-B763-4AA9-98B1-2CCBE7A9CE93}">
      <dsp:nvSpPr>
        <dsp:cNvPr id="0" name=""/>
        <dsp:cNvSpPr/>
      </dsp:nvSpPr>
      <dsp:spPr>
        <a:xfrm>
          <a:off x="896112" y="243681"/>
          <a:ext cx="2240280" cy="1949450"/>
        </a:xfrm>
        <a:prstGeom prst="downArrow">
          <a:avLst/>
        </a:prstGeom>
        <a:solidFill>
          <a:srgbClr val="00B0F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FCC1E8-204D-4F2F-8A56-AF5C3ED7340C}">
      <dsp:nvSpPr>
        <dsp:cNvPr id="0" name=""/>
        <dsp:cNvSpPr/>
      </dsp:nvSpPr>
      <dsp:spPr>
        <a:xfrm>
          <a:off x="3957828" y="0"/>
          <a:ext cx="2389632" cy="2046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BRAND</a:t>
          </a:r>
          <a:endParaRPr lang="en-IN" sz="2400" kern="1200" dirty="0"/>
        </a:p>
      </dsp:txBody>
      <dsp:txXfrm>
        <a:off x="3957828" y="0"/>
        <a:ext cx="2389632" cy="2046922"/>
      </dsp:txXfrm>
    </dsp:sp>
    <dsp:sp modelId="{C6094E50-6188-458C-8B18-88F3C260678F}">
      <dsp:nvSpPr>
        <dsp:cNvPr id="0" name=""/>
        <dsp:cNvSpPr/>
      </dsp:nvSpPr>
      <dsp:spPr>
        <a:xfrm>
          <a:off x="4331208" y="2680493"/>
          <a:ext cx="2240280" cy="1949450"/>
        </a:xfrm>
        <a:prstGeom prst="upArrow">
          <a:avLst/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354886-68D6-4C41-AF72-F7A2E55C5E6F}">
      <dsp:nvSpPr>
        <dsp:cNvPr id="0" name=""/>
        <dsp:cNvSpPr/>
      </dsp:nvSpPr>
      <dsp:spPr>
        <a:xfrm>
          <a:off x="1120140" y="2826702"/>
          <a:ext cx="2389632" cy="2046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VALUE</a:t>
          </a:r>
          <a:endParaRPr lang="en-IN" sz="2800" kern="1200" dirty="0"/>
        </a:p>
      </dsp:txBody>
      <dsp:txXfrm>
        <a:off x="1120140" y="2826702"/>
        <a:ext cx="2389632" cy="20469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3A5143B-1723-4886-A148-626E93CF96BB}" type="datetimeFigureOut">
              <a:rPr lang="en-US"/>
              <a:pPr>
                <a:defRPr/>
              </a:pPr>
              <a:t>4/5/2010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844460A-0D1F-4750-8474-37D7350583D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083DC1-44D8-4282-8A10-D28A44234FE9}" type="slidenum">
              <a:rPr lang="en-US"/>
              <a:pPr/>
              <a:t>3</a:t>
            </a:fld>
            <a:endParaRPr lang="en-US"/>
          </a:p>
        </p:txBody>
      </p:sp>
      <p:sp>
        <p:nvSpPr>
          <p:cNvPr id="264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145CD8-379F-4B7F-B533-8BD3D59D6DC6}" type="slidenum">
              <a:rPr lang="en-US"/>
              <a:pPr/>
              <a:t>4</a:t>
            </a:fld>
            <a:endParaRPr lang="en-US"/>
          </a:p>
        </p:txBody>
      </p:sp>
      <p:sp>
        <p:nvSpPr>
          <p:cNvPr id="190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992870-2524-4947-9D33-A597DF907F3F}" type="slidenum">
              <a:rPr lang="en-US"/>
              <a:pPr/>
              <a:t>11</a:t>
            </a:fld>
            <a:endParaRPr lang="en-US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78E3E6-0A8E-4C2C-831E-5792EDCF0FD5}" type="slidenum">
              <a:rPr lang="en-US"/>
              <a:pPr/>
              <a:t>13</a:t>
            </a:fld>
            <a:endParaRPr 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AF1729-66E1-4E7A-90C6-703EF6FF628E}" type="slidenum">
              <a:rPr lang="en-US"/>
              <a:pPr/>
              <a:t>16</a:t>
            </a:fld>
            <a:endParaRPr lang="en-US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528E4B-C4AE-434E-8F3C-74C7A390D616}" type="slidenum">
              <a:rPr lang="en-US"/>
              <a:pPr/>
              <a:t>17</a:t>
            </a:fld>
            <a:endParaRPr lang="en-US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4ACEA9-9982-4CB8-93E0-45573A0F01AB}" type="slidenum">
              <a:rPr lang="en-US"/>
              <a:pPr/>
              <a:t>18</a:t>
            </a:fld>
            <a:endParaRPr lang="en-US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C045D-C04E-448F-9ECF-4C128E473CF8}" type="datetime1">
              <a:rPr lang="en-US"/>
              <a:pPr>
                <a:defRPr/>
              </a:pPr>
              <a:t>4/5/2010</a:t>
            </a:fld>
            <a:endParaRPr lang="en-IN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SKS LAW ASSOCIATES © 2010</a:t>
            </a:r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E7751-3B12-4450-A7E2-012FE392E086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F8EF0-EAD4-4750-8455-F5707A5B7B3A}" type="datetime1">
              <a:rPr lang="en-US"/>
              <a:pPr>
                <a:defRPr/>
              </a:pPr>
              <a:t>4/5/2010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SKS LAW ASSOCIATES © 2010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3A2A1-51AA-4F91-9A8F-156B07FE162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F5B72-5DCA-4B5C-BE12-0EEAFDEDD0B0}" type="datetime1">
              <a:rPr lang="en-US"/>
              <a:pPr>
                <a:defRPr/>
              </a:pPr>
              <a:t>4/5/2010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SKS LAW ASSOCIATES © 2010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43F51-ACD3-4789-BDFF-18C70287AE5A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BF226CD-ECDE-447C-8F98-C828BB27D3E0}" type="datetime1">
              <a:rPr lang="en-US"/>
              <a:pPr>
                <a:defRPr/>
              </a:pPr>
              <a:t>4/5/2010</a:t>
            </a:fld>
            <a:endParaRPr lang="en-IN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D03BFF0-41F7-4A32-AAFE-E549B8A95036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SKS LAW ASSOCIATES © 2010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346FD-D7A5-4714-B92C-2B28B82DFE3E}" type="datetime1">
              <a:rPr lang="en-US"/>
              <a:pPr>
                <a:defRPr/>
              </a:pPr>
              <a:t>4/5/2010</a:t>
            </a:fld>
            <a:endParaRPr lang="en-IN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SKS LAW ASSOCIATES © 2010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D6858-6194-4B1C-ACFC-F9B56542A130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DF09D-4458-401F-93B2-1ECDEA43B7EB}" type="datetime1">
              <a:rPr lang="en-US"/>
              <a:pPr>
                <a:defRPr/>
              </a:pPr>
              <a:t>4/5/2010</a:t>
            </a:fld>
            <a:endParaRPr lang="en-IN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SKS LAW ASSOCIATES © 2010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82CFD-BAFF-40EF-96A1-FEDB6111346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CE959-FF52-4465-9631-7713FBCA178D}" type="datetime1">
              <a:rPr lang="en-US"/>
              <a:pPr>
                <a:defRPr/>
              </a:pPr>
              <a:t>4/5/2010</a:t>
            </a:fld>
            <a:endParaRPr lang="en-IN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SKS LAW ASSOCIATES © 2010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FE8AB-2048-42AA-AC5E-B8086B6A62F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DEF5683-DB77-4CC3-BE77-3E724CA5CC7D}" type="datetime1">
              <a:rPr lang="en-US"/>
              <a:pPr>
                <a:defRPr/>
              </a:pPr>
              <a:t>4/5/2010</a:t>
            </a:fld>
            <a:endParaRPr lang="en-IN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BAEE199-E9CC-46B5-B911-24DBB2C921F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SKS LAW ASSOCIATES © 2010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4C148-7B65-404C-9834-D51F8A30668E}" type="datetime1">
              <a:rPr lang="en-US"/>
              <a:pPr>
                <a:defRPr/>
              </a:pPr>
              <a:t>4/5/2010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SKS LAW ASSOCIATES © 2010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0B3B-1E8E-4403-8E29-B5FE2EFC84FF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0A482DD-C477-4132-B5AD-34FC702C8948}" type="datetime1">
              <a:rPr lang="en-US"/>
              <a:pPr>
                <a:defRPr/>
              </a:pPr>
              <a:t>4/5/2010</a:t>
            </a:fld>
            <a:endParaRPr lang="en-IN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B8771E5-E7F9-4F4B-9763-BBB9284D922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SKS LAW ASSOCIATES © 2010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0D5C578-81E7-40B6-AE2E-0A1C813BC399}" type="datetime1">
              <a:rPr lang="en-US"/>
              <a:pPr>
                <a:defRPr/>
              </a:pPr>
              <a:t>4/5/2010</a:t>
            </a:fld>
            <a:endParaRPr lang="en-IN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A2F5D3D-0738-4C0D-A042-077311E7BE9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SKS LAW ASSOCIATES © 2010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110231-53D1-4E14-9F7F-54CF3887CF2A}" type="datetime1">
              <a:rPr lang="en-US"/>
              <a:pPr>
                <a:defRPr/>
              </a:pPr>
              <a:t>4/5/2010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IN"/>
              <a:t>SKS LAW ASSOCIATES © 2010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760E6D-FD6B-4FEA-B7F8-97B51878A83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3" r:id="rId1"/>
    <p:sldLayoutId id="2147484054" r:id="rId2"/>
    <p:sldLayoutId id="2147484055" r:id="rId3"/>
    <p:sldLayoutId id="2147484048" r:id="rId4"/>
    <p:sldLayoutId id="2147484049" r:id="rId5"/>
    <p:sldLayoutId id="2147484056" r:id="rId6"/>
    <p:sldLayoutId id="2147484050" r:id="rId7"/>
    <p:sldLayoutId id="2147484057" r:id="rId8"/>
    <p:sldLayoutId id="2147484058" r:id="rId9"/>
    <p:sldLayoutId id="2147484051" r:id="rId10"/>
    <p:sldLayoutId id="2147484052" r:id="rId11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Book Antiqu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Book Antiqu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Book Antiqu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Book Antiqu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Book Antiqu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Book Antiqu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Book Antiqu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Book Antiqu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A2355B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D8AFB9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D2B8DA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285875"/>
            <a:ext cx="6172200" cy="1893888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smtClean="0">
                <a:solidFill>
                  <a:schemeClr val="bg2">
                    <a:lumMod val="10000"/>
                  </a:schemeClr>
                </a:solidFill>
              </a:rPr>
              <a:t>Role of trademarks in branding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700" dirty="0" smtClean="0">
                <a:solidFill>
                  <a:schemeClr val="bg2">
                    <a:lumMod val="10000"/>
                  </a:schemeClr>
                </a:solidFill>
              </a:rPr>
              <a:t>PROTECTING TRADEMARKS AT HOME AND ABROAD</a:t>
            </a:r>
            <a:endParaRPr lang="en-IN" sz="27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4000500" y="3714750"/>
            <a:ext cx="45720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SUNITA K. SREEDHARAN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SKS LAW ASSOCIATES, NEW DELHI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APRIL 5, 2010</a:t>
            </a:r>
            <a:endParaRPr lang="en-IN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Trademark protection abroad</a:t>
            </a:r>
            <a:endParaRPr lang="en-IN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FTO – SEARCH</a:t>
            </a:r>
          </a:p>
          <a:p>
            <a:pPr eaLnBrk="1" hangingPunct="1"/>
            <a:r>
              <a:rPr lang="en-US" dirty="0" smtClean="0"/>
              <a:t> PROTECTION </a:t>
            </a:r>
            <a:r>
              <a:rPr lang="en-US" dirty="0" smtClean="0"/>
              <a:t>REGISTRATION / USAGE</a:t>
            </a:r>
          </a:p>
          <a:p>
            <a:pPr eaLnBrk="1" hangingPunct="1"/>
            <a:r>
              <a:rPr lang="en-US" dirty="0" smtClean="0"/>
              <a:t> LOCAL </a:t>
            </a:r>
            <a:r>
              <a:rPr lang="en-US" dirty="0" smtClean="0"/>
              <a:t>LAWS – LOCAL ATTORNEY</a:t>
            </a:r>
          </a:p>
          <a:p>
            <a:pPr eaLnBrk="1" hangingPunct="1"/>
            <a:r>
              <a:rPr lang="en-US" dirty="0" smtClean="0"/>
              <a:t> AVOID </a:t>
            </a:r>
            <a:r>
              <a:rPr lang="en-US" dirty="0" smtClean="0"/>
              <a:t>CULTURAL / LANGUAGE / </a:t>
            </a:r>
            <a:r>
              <a:rPr lang="en-US" dirty="0" smtClean="0"/>
              <a:t>  TRANSLATION </a:t>
            </a:r>
            <a:r>
              <a:rPr lang="en-US" dirty="0" smtClean="0"/>
              <a:t>SNAGS IN </a:t>
            </a:r>
          </a:p>
          <a:p>
            <a:pPr lvl="1" eaLnBrk="1" hangingPunct="1"/>
            <a:r>
              <a:rPr lang="en-US" dirty="0" smtClean="0"/>
              <a:t>TRADEMARK </a:t>
            </a:r>
          </a:p>
          <a:p>
            <a:pPr lvl="1" eaLnBrk="1" hangingPunct="1"/>
            <a:r>
              <a:rPr lang="en-US" dirty="0" smtClean="0"/>
              <a:t>ADVERTISEMENT</a:t>
            </a:r>
          </a:p>
          <a:p>
            <a:pPr lvl="1" eaLnBrk="1" hangingPunct="1"/>
            <a:r>
              <a:rPr lang="en-US" dirty="0" smtClean="0"/>
              <a:t>CATCH PHRASES</a:t>
            </a:r>
          </a:p>
          <a:p>
            <a:pPr lvl="1" eaLnBrk="1" hangingPunct="1"/>
            <a:r>
              <a:rPr lang="en-US" dirty="0" smtClean="0"/>
              <a:t>LOGO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4A38A26-5665-4A8E-BA09-DCA3C85D2151}" type="slidenum">
              <a:rPr lang="en-IN" smtClean="0"/>
              <a:pPr>
                <a:defRPr/>
              </a:pPr>
              <a:t>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SKS LAW ASSOCIATES ©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901014" cy="868346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BRINGING GOODS INTO MARKET ….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SKS LAW ASSOCIATES © 2009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519738" y="1539875"/>
            <a:ext cx="2927350" cy="974725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Book Antiqua" pitchFamily="18" charset="0"/>
              </a:rPr>
              <a:t>GOVERNMENT </a:t>
            </a:r>
          </a:p>
          <a:p>
            <a:pPr algn="ctr"/>
            <a:r>
              <a:rPr lang="en-US" sz="2800" dirty="0">
                <a:latin typeface="Book Antiqua" pitchFamily="18" charset="0"/>
              </a:rPr>
              <a:t>POLICIES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04825" y="4587875"/>
            <a:ext cx="3570288" cy="974725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Book Antiqua" pitchFamily="18" charset="0"/>
              </a:rPr>
              <a:t>SOCIO-ECONOMIC </a:t>
            </a:r>
          </a:p>
          <a:p>
            <a:pPr algn="ctr"/>
            <a:r>
              <a:rPr lang="en-US" sz="2800" dirty="0">
                <a:latin typeface="Book Antiqua" pitchFamily="18" charset="0"/>
              </a:rPr>
              <a:t>CONSIDERATIONS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511800" y="4511675"/>
            <a:ext cx="2527300" cy="974725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Book Antiqua" pitchFamily="18" charset="0"/>
              </a:rPr>
              <a:t>PREVAILING </a:t>
            </a:r>
          </a:p>
          <a:p>
            <a:pPr algn="ctr"/>
            <a:r>
              <a:rPr lang="en-US" sz="2800" dirty="0">
                <a:latin typeface="Book Antiqua" pitchFamily="18" charset="0"/>
              </a:rPr>
              <a:t>LAWS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12775" y="1539875"/>
            <a:ext cx="3087688" cy="974725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Book Antiqua" pitchFamily="18" charset="0"/>
              </a:rPr>
              <a:t>BUSINESS </a:t>
            </a:r>
          </a:p>
          <a:p>
            <a:pPr algn="ctr"/>
            <a:r>
              <a:rPr lang="en-US" sz="2800" dirty="0">
                <a:latin typeface="Book Antiqua" pitchFamily="18" charset="0"/>
              </a:rPr>
              <a:t>OPPORTUNITIES</a:t>
            </a: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1955216" y="2759075"/>
            <a:ext cx="4871618" cy="1514773"/>
          </a:xfrm>
          <a:prstGeom prst="ellipse">
            <a:avLst/>
          </a:prstGeom>
          <a:noFill/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MARKET </a:t>
            </a:r>
          </a:p>
          <a:p>
            <a:pPr algn="ctr"/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PARTNERSHIPS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H="1" flipV="1">
            <a:off x="1905000" y="25146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6019800" y="2514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2209800" y="4143380"/>
            <a:ext cx="862002" cy="4286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6000760" y="4071942"/>
            <a:ext cx="933440" cy="4238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THE COCA COLA </a:t>
            </a:r>
            <a:r>
              <a:rPr lang="en-US" dirty="0" smtClean="0"/>
              <a:t>EXPERIENCE IN CHINA…..</a:t>
            </a:r>
          </a:p>
          <a:p>
            <a:endParaRPr lang="en-US" dirty="0" smtClean="0"/>
          </a:p>
          <a:p>
            <a:pPr algn="r">
              <a:buNone/>
            </a:pPr>
            <a:r>
              <a:rPr lang="en-US" dirty="0" smtClean="0"/>
              <a:t>…………..BITE THE WAX TADPOLE !!!!!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D4476A-8BA8-4C38-BDB2-3AC4DAED5B2B}" type="slidenum">
              <a:rPr lang="en-IN" smtClean="0"/>
              <a:pPr>
                <a:defRPr/>
              </a:pPr>
              <a:t>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IN" smtClean="0"/>
              <a:t>SKS LAW ASSOCIATES © 2010</a:t>
            </a:r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latin typeface="Georgia" pitchFamily="18" charset="0"/>
              </a:rPr>
              <a:t>THE CHALLENGE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2800" dirty="0">
                <a:latin typeface="Georgia" pitchFamily="18" charset="0"/>
              </a:rPr>
              <a:t>IT IS NOT ENOUGH TO MAKE OR DO THINGS THAT YOU CAN SELL</a:t>
            </a:r>
          </a:p>
          <a:p>
            <a:pPr>
              <a:buFontTx/>
              <a:buNone/>
            </a:pPr>
            <a:endParaRPr lang="en-US" sz="2800" dirty="0">
              <a:latin typeface="Georgia" pitchFamily="18" charset="0"/>
            </a:endParaRPr>
          </a:p>
          <a:p>
            <a:pPr>
              <a:buFontTx/>
              <a:buNone/>
            </a:pPr>
            <a:endParaRPr lang="en-US" sz="2800" dirty="0">
              <a:latin typeface="Georgia" pitchFamily="18" charset="0"/>
            </a:endParaRPr>
          </a:p>
          <a:p>
            <a:pPr>
              <a:buFontTx/>
              <a:buNone/>
            </a:pPr>
            <a:endParaRPr lang="en-US" sz="2800" dirty="0">
              <a:latin typeface="Georgia" pitchFamily="18" charset="0"/>
            </a:endParaRPr>
          </a:p>
          <a:p>
            <a:pPr algn="ctr">
              <a:buFontTx/>
              <a:buNone/>
            </a:pPr>
            <a:r>
              <a:rPr lang="en-US" sz="2800" dirty="0">
                <a:latin typeface="Georgia" pitchFamily="18" charset="0"/>
              </a:rPr>
              <a:t>YOU NEED TO MANAGE AND UTILIZE YOUR IP ASSETS IN CONJUNCTION WITH ALL OTHER ASSETS OF THE COMPANY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SKS LAW ASSOCIATES © 2009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GOOD TM DRIVES BRAND VALUE</a:t>
            </a:r>
            <a:endParaRPr lang="en-IN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84A8E2-99EB-4606-9CE5-F94948A29EB6}" type="slidenum">
              <a:rPr lang="en-IN" smtClean="0"/>
              <a:pPr>
                <a:defRPr/>
              </a:pPr>
              <a:t>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SKS LAW ASSOCIATES ©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PROMISES TO FULFIL</a:t>
            </a:r>
            <a:endParaRPr lang="en-IN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1143000" y="1600200"/>
            <a:ext cx="6781800" cy="48736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mtClean="0"/>
              <a:t>IDENTIFIABLE PRODUCT / SERVICE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DEPENDABLE PRODUCT / SERVICE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PROMISE OF CONSISTENCY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PROMISE OF QUALITY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MARKET LOYALTY</a:t>
            </a:r>
          </a:p>
          <a:p>
            <a:pPr eaLnBrk="1" hangingPunct="1">
              <a:lnSpc>
                <a:spcPct val="150000"/>
              </a:lnSpc>
            </a:pPr>
            <a:r>
              <a:rPr lang="en-US" smtClean="0"/>
              <a:t>IMAGE </a:t>
            </a:r>
          </a:p>
          <a:p>
            <a:pPr eaLnBrk="1" hangingPunct="1"/>
            <a:endParaRPr lang="en-I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808BE5-0388-4D61-B569-03931D579453}" type="slidenum">
              <a:rPr lang="en-IN" smtClean="0"/>
              <a:pPr>
                <a:defRPr/>
              </a:pPr>
              <a:t>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IN" dirty="0"/>
              <a:t>SKS LAW ASSOCIATES ©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28794" y="500042"/>
            <a:ext cx="5334000" cy="846158"/>
          </a:xfrm>
          <a:solidFill>
            <a:schemeClr val="accent3">
              <a:lumMod val="20000"/>
              <a:lumOff val="80000"/>
            </a:schemeClr>
          </a:solidFill>
          <a:ln w="57150" cmpd="thinThick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Book Antiqua" pitchFamily="18" charset="0"/>
              </a:rPr>
              <a:t>IPR PORTFOLIO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SKS LAW ASSOCIATES © 2009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276600" y="1844675"/>
            <a:ext cx="2894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latin typeface="Book Antiqua" pitchFamily="18" charset="0"/>
              </a:rPr>
              <a:t>OPTIMIZATION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279525" y="3084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743200" y="2759075"/>
            <a:ext cx="3943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latin typeface="Book Antiqua" pitchFamily="18" charset="0"/>
              </a:rPr>
              <a:t>GENERATE REVENUE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438400" y="3749675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CREATE BENCHMARKS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928794" y="5572140"/>
            <a:ext cx="537688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 cmpd="thinThick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Book Antiqua" pitchFamily="18" charset="0"/>
              </a:rPr>
              <a:t>FORM MARKET PARTNERSHIPS</a:t>
            </a: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990600" y="1371600"/>
            <a:ext cx="914400" cy="4953000"/>
          </a:xfrm>
          <a:prstGeom prst="curvedRightArrow">
            <a:avLst>
              <a:gd name="adj1" fmla="val 108333"/>
              <a:gd name="adj2" fmla="val 21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 flipH="1" flipV="1">
            <a:off x="7358082" y="642918"/>
            <a:ext cx="914400" cy="4953000"/>
          </a:xfrm>
          <a:prstGeom prst="curvedRightArrow">
            <a:avLst>
              <a:gd name="adj1" fmla="val 108333"/>
              <a:gd name="adj2" fmla="val 21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939784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b="1" dirty="0">
                <a:latin typeface="Book Antiqua" pitchFamily="18" charset="0"/>
              </a:rPr>
              <a:t>THE RELEVANT QUESTIONS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SKS LAW ASSOCIATES © 2009</a:t>
            </a:r>
          </a:p>
        </p:txBody>
      </p:sp>
      <p:sp>
        <p:nvSpPr>
          <p:cNvPr id="60418" name="AutoShape 2"/>
          <p:cNvSpPr>
            <a:spLocks noChangeArrowheads="1"/>
          </p:cNvSpPr>
          <p:nvPr/>
        </p:nvSpPr>
        <p:spPr bwMode="auto">
          <a:xfrm rot="834745">
            <a:off x="1607776" y="1493047"/>
            <a:ext cx="5960218" cy="5079672"/>
          </a:xfrm>
          <a:prstGeom prst="irregularSeal1">
            <a:avLst/>
          </a:prstGeom>
          <a:gradFill rotWithShape="0">
            <a:gsLst>
              <a:gs pos="0">
                <a:srgbClr val="FFCCCC"/>
              </a:gs>
              <a:gs pos="50000">
                <a:srgbClr val="FFFFFF"/>
              </a:gs>
              <a:gs pos="100000">
                <a:srgbClr val="FFCC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Book Antiqua" pitchFamily="18" charset="0"/>
            </a:endParaRP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3786182" y="2857496"/>
            <a:ext cx="14478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>
                <a:latin typeface="Book Antiqua" pitchFamily="18" charset="0"/>
              </a:rPr>
              <a:t>WHAT</a:t>
            </a:r>
          </a:p>
          <a:p>
            <a:pPr algn="ctr"/>
            <a:endParaRPr lang="en-US" sz="2400" dirty="0">
              <a:latin typeface="Book Antiqua" pitchFamily="18" charset="0"/>
            </a:endParaRPr>
          </a:p>
          <a:p>
            <a:pPr algn="ctr"/>
            <a:r>
              <a:rPr lang="en-US" sz="2400" b="1" dirty="0">
                <a:latin typeface="Book Antiqua" pitchFamily="18" charset="0"/>
              </a:rPr>
              <a:t>&amp;</a:t>
            </a:r>
          </a:p>
          <a:p>
            <a:pPr algn="ctr"/>
            <a:endParaRPr lang="en-US" sz="2400" dirty="0">
              <a:latin typeface="Book Antiqua" pitchFamily="18" charset="0"/>
            </a:endParaRPr>
          </a:p>
          <a:p>
            <a:pPr algn="ctr"/>
            <a:r>
              <a:rPr lang="en-US" sz="2400" b="1" dirty="0">
                <a:latin typeface="Book Antiqua" pitchFamily="18" charset="0"/>
              </a:rPr>
              <a:t>HOW</a:t>
            </a:r>
          </a:p>
          <a:p>
            <a:pPr algn="ctr"/>
            <a:endParaRPr lang="en-US" sz="2400" dirty="0">
              <a:latin typeface="Book Antiqua" pitchFamily="18" charset="0"/>
            </a:endParaRPr>
          </a:p>
          <a:p>
            <a:pPr algn="ctr"/>
            <a:endParaRPr lang="en-US" sz="2400" dirty="0">
              <a:latin typeface="Book Antiqua" pitchFamily="18" charset="0"/>
            </a:endParaRPr>
          </a:p>
          <a:p>
            <a:pPr algn="ctr"/>
            <a:endParaRPr lang="en-US" sz="2400" dirty="0">
              <a:latin typeface="Book Antiqua" pitchFamily="18" charset="0"/>
            </a:endParaRP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5214942" y="3857628"/>
            <a:ext cx="133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Book Antiqua" pitchFamily="18" charset="0"/>
              </a:rPr>
              <a:t>WHERE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2590800" y="2830513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Book Antiqua" pitchFamily="18" charset="0"/>
              </a:rPr>
              <a:t>WHY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5143504" y="3143248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latin typeface="Book Antiqua" pitchFamily="18" charset="0"/>
              </a:rPr>
              <a:t>WHEN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2971800" y="3516313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latin typeface="Book Antiqua" pitchFamily="18" charset="0"/>
              </a:rPr>
              <a:t>WHO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SKS LAW ASSOCIATES © 2009</a:t>
            </a:r>
          </a:p>
        </p:txBody>
      </p:sp>
      <p:sp>
        <p:nvSpPr>
          <p:cNvPr id="84994" name="Text Box 2"/>
          <p:cNvSpPr txBox="1">
            <a:spLocks noChangeArrowheads="1"/>
          </p:cNvSpPr>
          <p:nvPr/>
        </p:nvSpPr>
        <p:spPr bwMode="auto">
          <a:xfrm rot="16200000">
            <a:off x="4363244" y="665956"/>
            <a:ext cx="458788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en-US">
                <a:solidFill>
                  <a:srgbClr val="4BE3C6"/>
                </a:solidFill>
              </a:rPr>
              <a:t>HOW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 rot="16200000">
            <a:off x="2523332" y="5287169"/>
            <a:ext cx="458787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en-US">
                <a:solidFill>
                  <a:srgbClr val="CCFF99"/>
                </a:solidFill>
              </a:rPr>
              <a:t>WHY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 rot="16200000">
            <a:off x="6020594" y="4952206"/>
            <a:ext cx="458788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en-US">
                <a:solidFill>
                  <a:srgbClr val="CCFF99"/>
                </a:solidFill>
              </a:rPr>
              <a:t>WHERE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 rot="16200000">
            <a:off x="7176294" y="748506"/>
            <a:ext cx="458788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WHEN</a:t>
            </a: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 rot="16200000">
            <a:off x="7944644" y="3104356"/>
            <a:ext cx="458788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en-US">
                <a:solidFill>
                  <a:srgbClr val="FFFF99"/>
                </a:solidFill>
              </a:rPr>
              <a:t>WHO</a:t>
            </a: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 rot="16200000">
            <a:off x="1143794" y="1751806"/>
            <a:ext cx="458788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WHAT</a:t>
            </a:r>
          </a:p>
        </p:txBody>
      </p:sp>
      <p:sp>
        <p:nvSpPr>
          <p:cNvPr id="85000" name="WordArt 8"/>
          <p:cNvSpPr>
            <a:spLocks noChangeArrowheads="1" noChangeShapeType="1" noTextEdit="1"/>
          </p:cNvSpPr>
          <p:nvPr/>
        </p:nvSpPr>
        <p:spPr bwMode="auto">
          <a:xfrm rot="5400000">
            <a:off x="2209800" y="-533400"/>
            <a:ext cx="4419600" cy="74676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IN" sz="3600" kern="10">
                <a:ln w="12700">
                  <a:solidFill>
                    <a:srgbClr val="CC99FF"/>
                  </a:solidFill>
                  <a:prstDash val="dashDot"/>
                  <a:round/>
                  <a:headEnd/>
                  <a:tailEnd/>
                </a:ln>
                <a:solidFill>
                  <a:srgbClr val="FFCCCC"/>
                </a:solidFill>
                <a:effectLst>
                  <a:outerShdw dist="53882" dir="2700000" algn="ctr" rotWithShape="0">
                    <a:srgbClr val="CBCBCB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WHAT</a:t>
            </a:r>
          </a:p>
          <a:p>
            <a:pPr algn="ctr" fontAlgn="auto"/>
            <a:r>
              <a:rPr lang="en-IN" sz="3600" kern="10">
                <a:ln w="12700">
                  <a:solidFill>
                    <a:srgbClr val="CC99FF"/>
                  </a:solidFill>
                  <a:prstDash val="dashDot"/>
                  <a:round/>
                  <a:headEnd/>
                  <a:tailEnd/>
                </a:ln>
                <a:solidFill>
                  <a:srgbClr val="FFCCCC"/>
                </a:solidFill>
                <a:effectLst>
                  <a:outerShdw dist="53882" dir="2700000" algn="ctr" rotWithShape="0">
                    <a:srgbClr val="CBCBCB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WHERE</a:t>
            </a:r>
          </a:p>
          <a:p>
            <a:pPr algn="ctr" fontAlgn="auto"/>
            <a:r>
              <a:rPr lang="en-IN" sz="3600" kern="10">
                <a:ln w="12700">
                  <a:solidFill>
                    <a:srgbClr val="CC99FF"/>
                  </a:solidFill>
                  <a:prstDash val="dashDot"/>
                  <a:round/>
                  <a:headEnd/>
                  <a:tailEnd/>
                </a:ln>
                <a:solidFill>
                  <a:srgbClr val="FFCCCC"/>
                </a:solidFill>
                <a:effectLst>
                  <a:outerShdw dist="53882" dir="2700000" algn="ctr" rotWithShape="0">
                    <a:srgbClr val="CBCBCB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WHO</a:t>
            </a:r>
          </a:p>
          <a:p>
            <a:pPr algn="ctr" fontAlgn="auto"/>
            <a:r>
              <a:rPr lang="en-IN" sz="3600" kern="10">
                <a:ln w="12700">
                  <a:solidFill>
                    <a:srgbClr val="CC99FF"/>
                  </a:solidFill>
                  <a:prstDash val="dashDot"/>
                  <a:round/>
                  <a:headEnd/>
                  <a:tailEnd/>
                </a:ln>
                <a:solidFill>
                  <a:srgbClr val="FFCCCC"/>
                </a:solidFill>
                <a:effectLst>
                  <a:outerShdw dist="53882" dir="2700000" algn="ctr" rotWithShape="0">
                    <a:srgbClr val="CBCBCB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WHEN</a:t>
            </a:r>
          </a:p>
          <a:p>
            <a:pPr algn="ctr" fontAlgn="auto"/>
            <a:r>
              <a:rPr lang="en-IN" sz="3600" kern="10">
                <a:ln w="12700">
                  <a:solidFill>
                    <a:srgbClr val="CC99FF"/>
                  </a:solidFill>
                  <a:prstDash val="dashDot"/>
                  <a:round/>
                  <a:headEnd/>
                  <a:tailEnd/>
                </a:ln>
                <a:solidFill>
                  <a:srgbClr val="FFCCCC"/>
                </a:solidFill>
                <a:effectLst>
                  <a:outerShdw dist="53882" dir="2700000" algn="ctr" rotWithShape="0">
                    <a:srgbClr val="CBCBCB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WHY</a:t>
            </a:r>
          </a:p>
          <a:p>
            <a:pPr algn="ctr" fontAlgn="auto"/>
            <a:r>
              <a:rPr lang="en-IN" sz="3600" kern="10">
                <a:ln w="12700">
                  <a:solidFill>
                    <a:srgbClr val="CC99FF"/>
                  </a:solidFill>
                  <a:prstDash val="dashDot"/>
                  <a:round/>
                  <a:headEnd/>
                  <a:tailEnd/>
                </a:ln>
                <a:solidFill>
                  <a:srgbClr val="FFCCCC"/>
                </a:solidFill>
                <a:effectLst>
                  <a:outerShdw dist="53882" dir="2700000" algn="ctr" rotWithShape="0">
                    <a:srgbClr val="CBCBCB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WHICH</a:t>
            </a:r>
          </a:p>
          <a:p>
            <a:pPr algn="ctr" fontAlgn="auto"/>
            <a:r>
              <a:rPr lang="en-IN" sz="3600" kern="10">
                <a:ln w="12700">
                  <a:solidFill>
                    <a:srgbClr val="CC99FF"/>
                  </a:solidFill>
                  <a:prstDash val="dashDot"/>
                  <a:round/>
                  <a:headEnd/>
                  <a:tailEnd/>
                </a:ln>
                <a:solidFill>
                  <a:srgbClr val="FFCCCC"/>
                </a:solidFill>
                <a:effectLst>
                  <a:outerShdw dist="53882" dir="2700000" algn="ctr" rotWithShape="0">
                    <a:srgbClr val="CBCBCB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HOW</a:t>
            </a: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 rot="16200000">
            <a:off x="1194594" y="3834606"/>
            <a:ext cx="458788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WHICH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762000" y="1047750"/>
            <a:ext cx="50276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/>
              <a:t>JOINT VENTURE</a:t>
            </a:r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1295400" y="2133600"/>
            <a:ext cx="285908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 dirty="0"/>
              <a:t>MERGER</a:t>
            </a:r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4929190" y="2571744"/>
            <a:ext cx="34131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dirty="0"/>
              <a:t>FRANCHISE</a:t>
            </a: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5072066" y="4357694"/>
            <a:ext cx="3197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dirty="0"/>
              <a:t>LICENSING</a:t>
            </a:r>
          </a:p>
        </p:txBody>
      </p:sp>
      <p:sp>
        <p:nvSpPr>
          <p:cNvPr id="85006" name="Text Box 14"/>
          <p:cNvSpPr txBox="1">
            <a:spLocks noChangeArrowheads="1"/>
          </p:cNvSpPr>
          <p:nvPr/>
        </p:nvSpPr>
        <p:spPr bwMode="auto">
          <a:xfrm>
            <a:off x="1752600" y="5334000"/>
            <a:ext cx="5975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/>
              <a:t>TECHNOLOGY TRANSFER</a:t>
            </a:r>
          </a:p>
        </p:txBody>
      </p:sp>
      <p:sp>
        <p:nvSpPr>
          <p:cNvPr id="85007" name="AutoShape 15"/>
          <p:cNvSpPr>
            <a:spLocks noChangeArrowheads="1"/>
          </p:cNvSpPr>
          <p:nvPr/>
        </p:nvSpPr>
        <p:spPr bwMode="auto">
          <a:xfrm rot="-948700">
            <a:off x="611188" y="3427413"/>
            <a:ext cx="2590800" cy="22098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IP</a:t>
            </a:r>
            <a:r>
              <a:rPr lang="en-US" dirty="0"/>
              <a:t>  </a:t>
            </a:r>
            <a:r>
              <a:rPr lang="en-US" b="1" dirty="0">
                <a:solidFill>
                  <a:schemeClr val="bg1"/>
                </a:solidFill>
              </a:rPr>
              <a:t>AUDIT</a:t>
            </a:r>
          </a:p>
        </p:txBody>
      </p:sp>
      <p:sp>
        <p:nvSpPr>
          <p:cNvPr id="85008" name="AutoShape 16"/>
          <p:cNvSpPr>
            <a:spLocks noChangeArrowheads="1"/>
          </p:cNvSpPr>
          <p:nvPr/>
        </p:nvSpPr>
        <p:spPr bwMode="auto">
          <a:xfrm rot="2863302">
            <a:off x="5753100" y="419100"/>
            <a:ext cx="2590800" cy="2209800"/>
          </a:xfrm>
          <a:prstGeom prst="irregularSeal2">
            <a:avLst/>
          </a:prstGeom>
          <a:solidFill>
            <a:schemeClr val="accent1"/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DUE 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DILIGENCE</a:t>
            </a:r>
          </a:p>
        </p:txBody>
      </p:sp>
      <p:sp>
        <p:nvSpPr>
          <p:cNvPr id="85009" name="Text Box 17"/>
          <p:cNvSpPr txBox="1">
            <a:spLocks noChangeArrowheads="1"/>
          </p:cNvSpPr>
          <p:nvPr/>
        </p:nvSpPr>
        <p:spPr bwMode="auto">
          <a:xfrm>
            <a:off x="3048000" y="3352800"/>
            <a:ext cx="3817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/>
              <a:t>ACQUISITION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 algn="ctr">
              <a:buFont typeface="Wingdings" pitchFamily="2" charset="2"/>
              <a:buNone/>
            </a:pPr>
            <a:r>
              <a:rPr lang="en-US" smtClean="0"/>
              <a:t>THANK YOU</a:t>
            </a:r>
          </a:p>
          <a:p>
            <a:pPr algn="ctr">
              <a:buFont typeface="Wingdings" pitchFamily="2" charset="2"/>
              <a:buNone/>
            </a:pPr>
            <a:endParaRPr lang="en-US" smtClean="0"/>
          </a:p>
          <a:p>
            <a:pPr algn="ctr">
              <a:buFont typeface="Wingdings" pitchFamily="2" charset="2"/>
              <a:buNone/>
            </a:pPr>
            <a:endParaRPr lang="en-US" smtClean="0"/>
          </a:p>
          <a:p>
            <a:pPr algn="ctr">
              <a:buFont typeface="Wingdings" pitchFamily="2" charset="2"/>
              <a:buNone/>
            </a:pPr>
            <a:endParaRPr lang="en-US" smtClean="0"/>
          </a:p>
          <a:p>
            <a:pPr algn="ctr">
              <a:buFont typeface="Wingdings" pitchFamily="2" charset="2"/>
              <a:buNone/>
            </a:pPr>
            <a:endParaRPr lang="en-US" smtClean="0"/>
          </a:p>
          <a:p>
            <a:endParaRPr lang="en-US" smtClean="0"/>
          </a:p>
          <a:p>
            <a:pPr algn="ctr">
              <a:buFont typeface="Wingdings" pitchFamily="2" charset="2"/>
              <a:buNone/>
            </a:pPr>
            <a:r>
              <a:rPr lang="en-US" smtClean="0"/>
              <a:t>sunita@skslaw.org</a:t>
            </a:r>
            <a:endParaRPr lang="en-I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508A1D-7FE0-4E8D-B499-8B1990D5E7ED}" type="slidenum">
              <a:rPr lang="en-IN" smtClean="0"/>
              <a:pPr>
                <a:defRPr/>
              </a:pPr>
              <a:t>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IN" smtClean="0"/>
              <a:t>SKS LAW ASSOCIATES © 2010</a:t>
            </a:r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IN" smtClean="0"/>
              <a:t>SKS LAW ASSOCIATES © 2010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26631-C1D5-4640-B159-AD9F712FCD63}" type="slidenum">
              <a:rPr lang="en-IN" smtClean="0"/>
              <a:pPr>
                <a:defRPr/>
              </a:pPr>
              <a:t>2</a:t>
            </a:fld>
            <a:endParaRPr lang="en-IN"/>
          </a:p>
        </p:txBody>
      </p:sp>
      <p:sp>
        <p:nvSpPr>
          <p:cNvPr id="6" name="Isosceles Triangle 5"/>
          <p:cNvSpPr/>
          <p:nvPr/>
        </p:nvSpPr>
        <p:spPr>
          <a:xfrm rot="16200000">
            <a:off x="1643042" y="857232"/>
            <a:ext cx="5286412" cy="5429288"/>
          </a:xfrm>
          <a:prstGeom prst="triangle">
            <a:avLst/>
          </a:prstGeom>
          <a:blipFill>
            <a:blip r:embed="rId2" cstate="print"/>
            <a:tile tx="0" ty="0" sx="100000" sy="100000" flip="none" algn="tl"/>
          </a:blip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b="1" dirty="0">
                <a:solidFill>
                  <a:schemeClr val="bg1"/>
                </a:solidFill>
              </a:rPr>
              <a:t>CONSUMERS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b="1" dirty="0">
                <a:solidFill>
                  <a:schemeClr val="bg1"/>
                </a:solidFill>
              </a:rPr>
              <a:t>B – 2 - B</a:t>
            </a:r>
          </a:p>
          <a:p>
            <a:pPr algn="ctr">
              <a:defRPr/>
            </a:pP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9223" name="TextBox 6"/>
          <p:cNvSpPr txBox="1">
            <a:spLocks noChangeArrowheads="1"/>
          </p:cNvSpPr>
          <p:nvPr/>
        </p:nvSpPr>
        <p:spPr bwMode="auto">
          <a:xfrm>
            <a:off x="500063" y="3071813"/>
            <a:ext cx="13255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PRODUCT</a:t>
            </a:r>
          </a:p>
          <a:p>
            <a:pPr algn="ctr"/>
            <a:r>
              <a:rPr lang="en-US"/>
              <a:t>OR</a:t>
            </a:r>
          </a:p>
          <a:p>
            <a:pPr algn="ctr"/>
            <a:r>
              <a:rPr lang="en-US"/>
              <a:t>SERVICE</a:t>
            </a:r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7143768" y="1278127"/>
            <a:ext cx="615553" cy="4476482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 algn="ctr">
              <a:defRPr/>
            </a:pPr>
            <a:r>
              <a:rPr lang="en-US" sz="2800" spc="1000" dirty="0"/>
              <a:t>MARKET REACH</a:t>
            </a:r>
            <a:endParaRPr lang="en-IN" sz="2800" spc="1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6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838200"/>
          </a:xfrm>
        </p:spPr>
        <p:txBody>
          <a:bodyPr/>
          <a:lstStyle/>
          <a:p>
            <a:r>
              <a:rPr lang="en-US" sz="3600" dirty="0">
                <a:latin typeface="Georgia" pitchFamily="18" charset="0"/>
              </a:rPr>
              <a:t>INTELLECTUAL PROPERTY RIGHTS</a:t>
            </a:r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SKS LAW ASSOCIATES © 2008</a:t>
            </a:r>
          </a:p>
        </p:txBody>
      </p:sp>
      <p:sp>
        <p:nvSpPr>
          <p:cNvPr id="263170" name="AutoShape 2"/>
          <p:cNvSpPr>
            <a:spLocks noChangeArrowheads="1"/>
          </p:cNvSpPr>
          <p:nvPr/>
        </p:nvSpPr>
        <p:spPr bwMode="auto">
          <a:xfrm>
            <a:off x="3429000" y="5486400"/>
            <a:ext cx="1905000" cy="762000"/>
          </a:xfrm>
          <a:prstGeom prst="roundRect">
            <a:avLst>
              <a:gd name="adj" fmla="val 50000"/>
            </a:avLst>
          </a:prstGeom>
          <a:solidFill>
            <a:srgbClr val="CCFFFF"/>
          </a:solidFill>
          <a:ln w="12700">
            <a:round/>
            <a:headEnd type="none" w="sm" len="sm"/>
            <a:tailEnd type="none" w="sm" len="sm"/>
          </a:ln>
          <a:effectLst/>
          <a:scene3d>
            <a:camera prst="legacyPerspectiveBottom">
              <a:rot lat="900000" lon="0" rev="0"/>
            </a:camera>
            <a:lightRig rig="legacyFlat3" dir="r"/>
          </a:scene3d>
          <a:sp3d extrusionH="1218930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2400">
                <a:solidFill>
                  <a:schemeClr val="tx1"/>
                </a:solidFill>
                <a:effectLst/>
                <a:latin typeface="Times New Roman" pitchFamily="18" charset="0"/>
              </a:rPr>
              <a:t>Patent</a:t>
            </a:r>
          </a:p>
        </p:txBody>
      </p:sp>
      <p:sp>
        <p:nvSpPr>
          <p:cNvPr id="263171" name="Oval 3"/>
          <p:cNvSpPr>
            <a:spLocks noChangeArrowheads="1"/>
          </p:cNvSpPr>
          <p:nvPr/>
        </p:nvSpPr>
        <p:spPr bwMode="auto">
          <a:xfrm>
            <a:off x="6172200" y="4876800"/>
            <a:ext cx="1752600" cy="914400"/>
          </a:xfrm>
          <a:prstGeom prst="ellipse">
            <a:avLst/>
          </a:prstGeom>
          <a:solidFill>
            <a:srgbClr val="CCFFFF"/>
          </a:solidFill>
          <a:ln w="12700">
            <a:noFill/>
            <a:round/>
            <a:headEnd type="none" w="sm" len="sm"/>
            <a:tailEnd type="none" w="sm" len="sm"/>
          </a:ln>
          <a:effectLst/>
          <a:scene3d>
            <a:camera prst="legacyPerspectiveTopLeft">
              <a:rot lat="21299999" lon="0" rev="0"/>
            </a:camera>
            <a:lightRig rig="legacyFlat3" dir="b"/>
          </a:scene3d>
          <a:sp3d extrusionH="1218930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2400">
                <a:solidFill>
                  <a:schemeClr val="tx1"/>
                </a:solidFill>
                <a:effectLst/>
                <a:latin typeface="Times New Roman" pitchFamily="18" charset="0"/>
              </a:rPr>
              <a:t>Trade Secret</a:t>
            </a:r>
          </a:p>
        </p:txBody>
      </p:sp>
      <p:sp>
        <p:nvSpPr>
          <p:cNvPr id="263172" name="Oval 4"/>
          <p:cNvSpPr>
            <a:spLocks noChangeArrowheads="1"/>
          </p:cNvSpPr>
          <p:nvPr/>
        </p:nvSpPr>
        <p:spPr bwMode="auto">
          <a:xfrm>
            <a:off x="6019800" y="2438400"/>
            <a:ext cx="1981200" cy="914400"/>
          </a:xfrm>
          <a:prstGeom prst="ellipse">
            <a:avLst/>
          </a:prstGeom>
          <a:solidFill>
            <a:srgbClr val="CCFFFF"/>
          </a:solidFill>
          <a:ln w="12700">
            <a:noFill/>
            <a:round/>
            <a:headEnd type="none" w="sm" len="sm"/>
            <a:tailEnd type="none" w="sm" len="sm"/>
          </a:ln>
          <a:effectLst/>
          <a:scene3d>
            <a:camera prst="legacyPerspectiveBottomLeft">
              <a:rot lat="300000" lon="0" rev="0"/>
            </a:camera>
            <a:lightRig rig="legacyFlat3" dir="b"/>
          </a:scene3d>
          <a:sp3d extrusionH="1218930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2400">
                <a:solidFill>
                  <a:schemeClr val="tx1"/>
                </a:solidFill>
                <a:effectLst/>
                <a:latin typeface="Times New Roman" pitchFamily="18" charset="0"/>
              </a:rPr>
              <a:t>Trade Dress</a:t>
            </a:r>
          </a:p>
        </p:txBody>
      </p:sp>
      <p:sp>
        <p:nvSpPr>
          <p:cNvPr id="263173" name="Oval 5"/>
          <p:cNvSpPr>
            <a:spLocks noChangeArrowheads="1"/>
          </p:cNvSpPr>
          <p:nvPr/>
        </p:nvSpPr>
        <p:spPr bwMode="auto">
          <a:xfrm>
            <a:off x="685800" y="2362200"/>
            <a:ext cx="1981200" cy="990600"/>
          </a:xfrm>
          <a:prstGeom prst="ellipse">
            <a:avLst/>
          </a:prstGeom>
          <a:solidFill>
            <a:srgbClr val="CCFFFF"/>
          </a:solidFill>
          <a:ln w="12700">
            <a:noFill/>
            <a:round/>
            <a:headEnd type="none" w="sm" len="sm"/>
            <a:tailEnd type="none" w="sm" len="sm"/>
          </a:ln>
          <a:effectLst/>
          <a:scene3d>
            <a:camera prst="legacyPerspectiveBottomRight">
              <a:rot lat="300000" lon="0" rev="0"/>
            </a:camera>
            <a:lightRig rig="legacyFlat3" dir="b"/>
          </a:scene3d>
          <a:sp3d extrusionH="1218930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2400">
                <a:solidFill>
                  <a:schemeClr val="tx1"/>
                </a:solidFill>
                <a:effectLst/>
                <a:latin typeface="Times New Roman" pitchFamily="18" charset="0"/>
              </a:rPr>
              <a:t>Design</a:t>
            </a:r>
          </a:p>
        </p:txBody>
      </p:sp>
      <p:sp>
        <p:nvSpPr>
          <p:cNvPr id="263174" name="Oval 6"/>
          <p:cNvSpPr>
            <a:spLocks noChangeArrowheads="1"/>
          </p:cNvSpPr>
          <p:nvPr/>
        </p:nvSpPr>
        <p:spPr bwMode="auto">
          <a:xfrm>
            <a:off x="990600" y="4724400"/>
            <a:ext cx="1981200" cy="1066800"/>
          </a:xfrm>
          <a:prstGeom prst="ellipse">
            <a:avLst/>
          </a:prstGeom>
          <a:solidFill>
            <a:srgbClr val="CCFFFF"/>
          </a:solidFill>
          <a:ln w="12700">
            <a:noFill/>
            <a:round/>
            <a:headEnd type="none" w="sm" len="sm"/>
            <a:tailEnd type="none" w="sm" len="sm"/>
          </a:ln>
          <a:effectLst/>
          <a:scene3d>
            <a:camera prst="legacyPerspectiveTopRight">
              <a:rot lat="21299999" lon="0" rev="0"/>
            </a:camera>
            <a:lightRig rig="legacyFlat3" dir="b"/>
          </a:scene3d>
          <a:sp3d extrusionH="1218930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2400">
                <a:solidFill>
                  <a:schemeClr val="tx1"/>
                </a:solidFill>
                <a:effectLst/>
                <a:latin typeface="Times New Roman" pitchFamily="18" charset="0"/>
              </a:rPr>
              <a:t>Trademark</a:t>
            </a:r>
          </a:p>
        </p:txBody>
      </p:sp>
      <p:sp>
        <p:nvSpPr>
          <p:cNvPr id="263175" name="AutoShape 7"/>
          <p:cNvSpPr>
            <a:spLocks noChangeArrowheads="1"/>
          </p:cNvSpPr>
          <p:nvPr/>
        </p:nvSpPr>
        <p:spPr bwMode="auto">
          <a:xfrm>
            <a:off x="3429000" y="1524000"/>
            <a:ext cx="1905000" cy="762000"/>
          </a:xfrm>
          <a:prstGeom prst="roundRect">
            <a:avLst>
              <a:gd name="adj" fmla="val 50000"/>
            </a:avLst>
          </a:prstGeom>
          <a:solidFill>
            <a:srgbClr val="CCFFFF"/>
          </a:solidFill>
          <a:ln w="12700">
            <a:round/>
            <a:headEnd type="none" w="sm" len="sm"/>
            <a:tailEnd type="none" w="sm" len="sm"/>
          </a:ln>
          <a:effectLst/>
          <a:scene3d>
            <a:camera prst="legacyPerspectiveBottom"/>
            <a:lightRig rig="legacyFlat3" dir="r"/>
          </a:scene3d>
          <a:sp3d extrusionH="1218930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2400">
                <a:solidFill>
                  <a:schemeClr val="tx1"/>
                </a:solidFill>
                <a:effectLst/>
                <a:latin typeface="Times New Roman" pitchFamily="18" charset="0"/>
              </a:rPr>
              <a:t>Copyright</a:t>
            </a:r>
          </a:p>
        </p:txBody>
      </p:sp>
      <p:sp>
        <p:nvSpPr>
          <p:cNvPr id="263177" name="AutoShape 9"/>
          <p:cNvSpPr>
            <a:spLocks noChangeArrowheads="1"/>
          </p:cNvSpPr>
          <p:nvPr/>
        </p:nvSpPr>
        <p:spPr bwMode="auto">
          <a:xfrm>
            <a:off x="3352800" y="3352800"/>
            <a:ext cx="2209800" cy="1752600"/>
          </a:xfrm>
          <a:prstGeom prst="hexagon">
            <a:avLst>
              <a:gd name="adj" fmla="val 32397"/>
              <a:gd name="vf" fmla="val 115470"/>
            </a:avLst>
          </a:prstGeom>
          <a:solidFill>
            <a:schemeClr val="tx2">
              <a:lumMod val="60000"/>
              <a:lumOff val="4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legacyPerspectiveFront"/>
            <a:lightRig rig="legacyFlat1" dir="t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>Product &amp; /</a:t>
            </a:r>
          </a:p>
          <a:p>
            <a:pPr algn="ctr" eaLnBrk="0" hangingPunct="0"/>
            <a:r>
              <a:rPr lang="en-US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>Services </a:t>
            </a:r>
          </a:p>
        </p:txBody>
      </p:sp>
      <p:sp>
        <p:nvSpPr>
          <p:cNvPr id="263178" name="Rectangle 10"/>
          <p:cNvSpPr>
            <a:spLocks noChangeArrowheads="1"/>
          </p:cNvSpPr>
          <p:nvPr/>
        </p:nvSpPr>
        <p:spPr bwMode="auto">
          <a:xfrm>
            <a:off x="533400" y="3581400"/>
            <a:ext cx="1371600" cy="914400"/>
          </a:xfrm>
          <a:prstGeom prst="rect">
            <a:avLst/>
          </a:prstGeom>
          <a:gradFill rotWithShape="1">
            <a:gsLst>
              <a:gs pos="0">
                <a:srgbClr val="FDC3F3"/>
              </a:gs>
              <a:gs pos="50000">
                <a:srgbClr val="FDC3F3">
                  <a:gamma/>
                  <a:tint val="31765"/>
                  <a:invGamma/>
                </a:srgbClr>
              </a:gs>
              <a:gs pos="100000">
                <a:srgbClr val="FDC3F3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effectLst/>
              </a:rPr>
              <a:t>GI</a:t>
            </a:r>
          </a:p>
        </p:txBody>
      </p:sp>
      <p:sp>
        <p:nvSpPr>
          <p:cNvPr id="263179" name="Rectangle 11"/>
          <p:cNvSpPr>
            <a:spLocks noChangeArrowheads="1"/>
          </p:cNvSpPr>
          <p:nvPr/>
        </p:nvSpPr>
        <p:spPr bwMode="auto">
          <a:xfrm>
            <a:off x="6143636" y="3714752"/>
            <a:ext cx="2000264" cy="762000"/>
          </a:xfrm>
          <a:prstGeom prst="rect">
            <a:avLst/>
          </a:prstGeom>
          <a:gradFill rotWithShape="1">
            <a:gsLst>
              <a:gs pos="0">
                <a:srgbClr val="FDC3F3">
                  <a:gamma/>
                  <a:tint val="25490"/>
                  <a:invGamma/>
                </a:srgbClr>
              </a:gs>
              <a:gs pos="100000">
                <a:srgbClr val="FDC3F3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effectLst/>
              </a:rPr>
              <a:t>Plant Variety</a:t>
            </a:r>
          </a:p>
        </p:txBody>
      </p:sp>
      <p:sp>
        <p:nvSpPr>
          <p:cNvPr id="263180" name="Text Box 12"/>
          <p:cNvSpPr txBox="1">
            <a:spLocks noChangeArrowheads="1"/>
          </p:cNvSpPr>
          <p:nvPr/>
        </p:nvSpPr>
        <p:spPr bwMode="auto">
          <a:xfrm>
            <a:off x="5562600" y="12954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solidFill>
                <a:schemeClr val="tx1"/>
              </a:solidFill>
              <a:effectLst/>
            </a:endParaRPr>
          </a:p>
        </p:txBody>
      </p:sp>
      <p:sp>
        <p:nvSpPr>
          <p:cNvPr id="263181" name="Text Box 13"/>
          <p:cNvSpPr txBox="1">
            <a:spLocks noChangeArrowheads="1"/>
          </p:cNvSpPr>
          <p:nvPr/>
        </p:nvSpPr>
        <p:spPr bwMode="auto">
          <a:xfrm>
            <a:off x="5622925" y="1300163"/>
            <a:ext cx="2378099" cy="830997"/>
          </a:xfrm>
          <a:prstGeom prst="rect">
            <a:avLst/>
          </a:prstGeom>
          <a:gradFill rotWithShape="1">
            <a:gsLst>
              <a:gs pos="0">
                <a:srgbClr val="FDC3F3">
                  <a:gamma/>
                  <a:tint val="19216"/>
                  <a:invGamma/>
                </a:srgbClr>
              </a:gs>
              <a:gs pos="100000">
                <a:srgbClr val="FDC3F3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effectLst/>
              </a:rPr>
              <a:t>Biodiversity &amp;TK</a:t>
            </a:r>
          </a:p>
        </p:txBody>
      </p:sp>
      <p:sp>
        <p:nvSpPr>
          <p:cNvPr id="263182" name="Rectangle 14"/>
          <p:cNvSpPr>
            <a:spLocks noChangeArrowheads="1"/>
          </p:cNvSpPr>
          <p:nvPr/>
        </p:nvSpPr>
        <p:spPr bwMode="auto">
          <a:xfrm>
            <a:off x="381000" y="1219200"/>
            <a:ext cx="2667000" cy="914400"/>
          </a:xfrm>
          <a:prstGeom prst="rect">
            <a:avLst/>
          </a:prstGeom>
          <a:gradFill rotWithShape="1">
            <a:gsLst>
              <a:gs pos="0">
                <a:srgbClr val="FDC3F3">
                  <a:gamma/>
                  <a:tint val="41176"/>
                  <a:invGamma/>
                </a:srgbClr>
              </a:gs>
              <a:gs pos="100000">
                <a:srgbClr val="FDC3F3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tx1"/>
                </a:solidFill>
                <a:effectLst/>
              </a:rPr>
              <a:t>Semiconductor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0" grpId="0" animBg="1" autoUpdateAnimBg="0"/>
      <p:bldP spid="263171" grpId="0" animBg="1" autoUpdateAnimBg="0"/>
      <p:bldP spid="263172" grpId="0" animBg="1" autoUpdateAnimBg="0"/>
      <p:bldP spid="263173" grpId="0" animBg="1" autoUpdateAnimBg="0"/>
      <p:bldP spid="263174" grpId="0" animBg="1" autoUpdateAnimBg="0"/>
      <p:bldP spid="263175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04800"/>
            <a:ext cx="7886728" cy="98106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/>
              <a:t>TRADEMARK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66800" y="1600200"/>
            <a:ext cx="76200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u="sng" dirty="0"/>
              <a:t>Mark</a:t>
            </a:r>
            <a:r>
              <a:rPr lang="en-US" dirty="0"/>
              <a:t> – </a:t>
            </a:r>
            <a:r>
              <a:rPr lang="en-US" sz="2400" dirty="0"/>
              <a:t>includes a device, brand, heading, label, ticket, name, signature, word, letter, numeral, shape of goods, packaging or combinations of colors or any combination thereof.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r>
              <a:rPr lang="en-US" u="sng" dirty="0"/>
              <a:t>Trademark</a:t>
            </a:r>
            <a:r>
              <a:rPr lang="en-US" dirty="0"/>
              <a:t> – </a:t>
            </a:r>
            <a:r>
              <a:rPr lang="en-US" sz="2400" dirty="0"/>
              <a:t>means a mark capable of being represented graphically and which is capable of distinguishing the goods or services of one person from those of others.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SKS LAW ASSOCIATES © 2008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9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2" grpId="0" autoUpdateAnimBg="0"/>
      <p:bldP spid="189443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50000">
                <a:schemeClr val="accent1">
                  <a:tint val="66000"/>
                  <a:satMod val="160000"/>
                  <a:alpha val="49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TRADEMARK</a:t>
            </a:r>
            <a:endParaRPr lang="en-IN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571500" y="1857375"/>
            <a:ext cx="7353300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IDENTIFICATION OF GOODS &amp; SERVICES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DIFFERENTIATION FROM THE COMPETITOR’S GOODS &amp; SERVICES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WITH / WITHOUT OTHER IPRs, TRADEMARKS ARE KEY TO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BRAND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BUILDING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A SUCCESSFUL TM COMMUNICATES A COMPANY’S VALUES TO THE CONSUMER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KEY TO SUCCESSFUL LICENCES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FAR BEYOND THE PATENT TERM</a:t>
            </a:r>
          </a:p>
          <a:p>
            <a:pPr eaLnBrk="1" hangingPunct="1">
              <a:defRPr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9A8B67E-C2B5-46EC-9C51-5D5712771E5E}" type="slidenum">
              <a:rPr lang="en-IN" smtClean="0"/>
              <a:pPr>
                <a:defRPr/>
              </a:pPr>
              <a:t>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IN" dirty="0"/>
              <a:t>SKS LAW ASSOCIATES ©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41000">
                <a:schemeClr val="accent1">
                  <a:tint val="66000"/>
                  <a:satMod val="160000"/>
                  <a:alpha val="46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“BRAND” BUILDING</a:t>
            </a:r>
            <a:endParaRPr lang="en-IN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26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IN" smtClean="0"/>
              <a:t>THE BRAND IS NOT JUST THE TM, BUT</a:t>
            </a:r>
          </a:p>
          <a:p>
            <a:pPr lvl="1" eaLnBrk="1" hangingPunct="1"/>
            <a:r>
              <a:rPr lang="en-IN" smtClean="0"/>
              <a:t>THE COMPANY, </a:t>
            </a:r>
          </a:p>
          <a:p>
            <a:pPr lvl="1" eaLnBrk="1" hangingPunct="1"/>
            <a:r>
              <a:rPr lang="en-IN" smtClean="0"/>
              <a:t>THE PRODUCT OR SERVICE, </a:t>
            </a:r>
          </a:p>
          <a:p>
            <a:pPr lvl="1" eaLnBrk="1" hangingPunct="1"/>
            <a:r>
              <a:rPr lang="en-IN" smtClean="0"/>
              <a:t>THE COMPANY’S REPUTATION, </a:t>
            </a:r>
          </a:p>
          <a:p>
            <a:pPr lvl="1" eaLnBrk="1" hangingPunct="1"/>
            <a:r>
              <a:rPr lang="en-IN" smtClean="0"/>
              <a:t>THE COMPANY’S PHILOSOPHY, </a:t>
            </a:r>
          </a:p>
          <a:p>
            <a:pPr lvl="1" eaLnBrk="1" hangingPunct="1"/>
            <a:r>
              <a:rPr lang="en-IN" smtClean="0"/>
              <a:t>IT IS THE DISTINGUISHING FEATURE OF THE COMPANY AND ITS PRODUCTS</a:t>
            </a:r>
          </a:p>
          <a:p>
            <a:pPr eaLnBrk="1" hangingPunct="1"/>
            <a:r>
              <a:rPr lang="en-IN" smtClean="0"/>
              <a:t>IT IS THE COMPANY’S WEAPON AND SHIELD AGAINST OLD AND NEW COMPETITORS TO REACH  LOYAL CONSUMERS 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955657-BE5A-4228-9CAC-20AD0F1551CC}" type="slidenum">
              <a:rPr lang="en-IN" smtClean="0"/>
              <a:pPr>
                <a:defRPr/>
              </a:pPr>
              <a:t>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SKS LAW ASSOCIATES ©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41000">
                <a:schemeClr val="accent1">
                  <a:tint val="66000"/>
                  <a:satMod val="160000"/>
                  <a:alpha val="46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PROTECTION IN INDIA</a:t>
            </a:r>
            <a:endParaRPr lang="en-IN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29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STEPS:</a:t>
            </a:r>
          </a:p>
          <a:p>
            <a:pPr lvl="1" eaLnBrk="1" hangingPunct="1"/>
            <a:r>
              <a:rPr lang="en-US" sz="2200" smtClean="0"/>
              <a:t>IDENTIFYING </a:t>
            </a:r>
            <a:r>
              <a:rPr lang="en-US" sz="2200" u="sng" smtClean="0"/>
              <a:t>SUITABLE</a:t>
            </a:r>
            <a:r>
              <a:rPr lang="en-US" sz="2200" smtClean="0"/>
              <a:t> TM</a:t>
            </a:r>
          </a:p>
          <a:p>
            <a:pPr lvl="1" eaLnBrk="1" hangingPunct="1"/>
            <a:r>
              <a:rPr lang="en-US" sz="2200" smtClean="0"/>
              <a:t>CHECKING ITS AVAILABILITY FOR TM REGISTRATION IN THE COUNTRY</a:t>
            </a:r>
          </a:p>
          <a:p>
            <a:pPr lvl="1" eaLnBrk="1" hangingPunct="1"/>
            <a:r>
              <a:rPr lang="en-US" sz="2200" smtClean="0"/>
              <a:t>ADVISABLE TO CHECK THE TM SUITABILITY OF USE ACROSS BORDERS AS WELL!</a:t>
            </a:r>
          </a:p>
          <a:p>
            <a:pPr lvl="1" eaLnBrk="1" hangingPunct="1"/>
            <a:r>
              <a:rPr lang="en-US" sz="2200" smtClean="0"/>
              <a:t>ADVISABLE TO CHECK DOMAIN NAME AVAILABILITY – AND IF AVAILABLE REGISTER IT IMMEDIATELY !</a:t>
            </a:r>
          </a:p>
          <a:p>
            <a:pPr lvl="3" eaLnBrk="1" hangingPunct="1"/>
            <a:r>
              <a:rPr lang="en-US" sz="2000" b="1" smtClean="0">
                <a:solidFill>
                  <a:srgbClr val="FF0000"/>
                </a:solidFill>
              </a:rPr>
              <a:t>FOR USE AND TO PREVENT MISUSE !</a:t>
            </a:r>
          </a:p>
          <a:p>
            <a:pPr lvl="1" eaLnBrk="1" hangingPunct="1"/>
            <a:r>
              <a:rPr lang="en-US" sz="2200" smtClean="0"/>
              <a:t>STYLE, LOGO, CATCH PHRASE (IF ANY)</a:t>
            </a:r>
            <a:endParaRPr lang="en-IN" sz="2200" smtClean="0"/>
          </a:p>
          <a:p>
            <a:pPr eaLnBrk="1" hangingPunct="1"/>
            <a:r>
              <a:rPr lang="en-IN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F99216-D1B4-40AF-B57C-707D7CC9AADF}" type="slidenum">
              <a:rPr lang="en-IN" smtClean="0"/>
              <a:pPr>
                <a:defRPr/>
              </a:pPr>
              <a:t>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SKS LAW ASSOCIATES ©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PROTECTION IN INDIA	</a:t>
            </a:r>
            <a:endParaRPr lang="en-IN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315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200" smtClean="0"/>
              <a:t>USAGE</a:t>
            </a:r>
          </a:p>
          <a:p>
            <a:pPr eaLnBrk="1" hangingPunct="1"/>
            <a:r>
              <a:rPr lang="en-US" sz="2200" smtClean="0"/>
              <a:t>FILING A TM APPLICATION</a:t>
            </a:r>
          </a:p>
          <a:p>
            <a:pPr eaLnBrk="1" hangingPunct="1"/>
            <a:r>
              <a:rPr lang="en-US" sz="2200" smtClean="0"/>
              <a:t>TEST MARKET / PRODUCT</a:t>
            </a:r>
          </a:p>
          <a:p>
            <a:pPr eaLnBrk="1" hangingPunct="1"/>
            <a:r>
              <a:rPr lang="en-US" sz="2200" smtClean="0"/>
              <a:t>ADVERTISEMENTS</a:t>
            </a:r>
          </a:p>
          <a:p>
            <a:pPr eaLnBrk="1" hangingPunct="1"/>
            <a:endParaRPr lang="en-IN" sz="2200" smtClean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7CCAEC-04D5-460A-9FB9-3D3F8F559D7C}" type="slidenum">
              <a:rPr lang="en-IN" smtClean="0"/>
              <a:pPr>
                <a:defRPr/>
              </a:pPr>
              <a:t>8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SKS LAW ASSOCIATES ©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“</a:t>
            </a:r>
            <a:r>
              <a:rPr lang="en-US" b="1" u="sng" dirty="0" smtClean="0">
                <a:solidFill>
                  <a:schemeClr val="accent1">
                    <a:lumMod val="75000"/>
                  </a:schemeClr>
                </a:solidFill>
              </a:rPr>
              <a:t>SUITABLE” TM</a:t>
            </a:r>
            <a:endParaRPr lang="en-IN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SUITABILITY FROM THE VARIOUS PERSPECTIVES:</a:t>
            </a:r>
          </a:p>
          <a:p>
            <a:pPr lvl="1" eaLnBrk="1" hangingPunct="1"/>
            <a:r>
              <a:rPr lang="en-US" smtClean="0"/>
              <a:t>PRODUCT / SERVICES BEING OFFERED</a:t>
            </a:r>
          </a:p>
          <a:p>
            <a:pPr lvl="2" eaLnBrk="1" hangingPunct="1"/>
            <a:r>
              <a:rPr lang="en-US" smtClean="0"/>
              <a:t>e.g. GENENTECH; www.gene.com </a:t>
            </a:r>
          </a:p>
          <a:p>
            <a:pPr lvl="1" eaLnBrk="1" hangingPunct="1"/>
            <a:r>
              <a:rPr lang="en-US" smtClean="0"/>
              <a:t>EASY TO REMEMBER NAME / LOGO</a:t>
            </a:r>
          </a:p>
          <a:p>
            <a:pPr lvl="1" eaLnBrk="1" hangingPunct="1"/>
            <a:r>
              <a:rPr lang="en-US" smtClean="0"/>
              <a:t>EASY TO GO GLOBAL WITH, IN THE FUTURE</a:t>
            </a:r>
          </a:p>
          <a:p>
            <a:pPr lvl="1" eaLnBrk="1" hangingPunct="1"/>
            <a:r>
              <a:rPr lang="en-US" smtClean="0"/>
              <a:t>MARK AND LOGO WITH HIDDEN MEANINGS IN LANGUAGES / CULTURES OF YOUR TARGET MARKET !</a:t>
            </a:r>
          </a:p>
          <a:p>
            <a:pPr lvl="2" eaLnBrk="1" hangingPunct="1"/>
            <a:r>
              <a:rPr lang="en-US" smtClean="0"/>
              <a:t>e.g. </a:t>
            </a:r>
          </a:p>
          <a:p>
            <a:pPr lvl="2" eaLnBrk="1" hangingPunct="1"/>
            <a:endParaRPr lang="en-IN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D41CE-A3F9-4118-B262-85F7D843C6C1}" type="slidenum">
              <a:rPr lang="en-IN" smtClean="0"/>
              <a:pPr>
                <a:defRPr/>
              </a:pPr>
              <a:t>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SKS LAW ASSOCIATES ©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ustom 1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1648</TotalTime>
  <Words>627</Words>
  <Application>Microsoft Office PowerPoint</Application>
  <PresentationFormat>On-screen Show (4:3)</PresentationFormat>
  <Paragraphs>193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Book Antiqua</vt:lpstr>
      <vt:lpstr>Wingdings</vt:lpstr>
      <vt:lpstr>Wingdings 2</vt:lpstr>
      <vt:lpstr>Calibri</vt:lpstr>
      <vt:lpstr>Oriel</vt:lpstr>
      <vt:lpstr>Role of trademarks in branding  PROTECTING TRADEMARKS AT HOME AND ABROAD</vt:lpstr>
      <vt:lpstr>Slide 2</vt:lpstr>
      <vt:lpstr>INTELLECTUAL PROPERTY RIGHTS</vt:lpstr>
      <vt:lpstr>TRADEMARK</vt:lpstr>
      <vt:lpstr>TRADEMARK</vt:lpstr>
      <vt:lpstr>“BRAND” BUILDING</vt:lpstr>
      <vt:lpstr>PROTECTION IN INDIA</vt:lpstr>
      <vt:lpstr>PROTECTION IN INDIA </vt:lpstr>
      <vt:lpstr>“SUITABLE” TM</vt:lpstr>
      <vt:lpstr>Trademark protection abroad</vt:lpstr>
      <vt:lpstr>BRINGING GOODS INTO MARKET ….</vt:lpstr>
      <vt:lpstr>Slide 12</vt:lpstr>
      <vt:lpstr>THE CHALLENGE</vt:lpstr>
      <vt:lpstr>GOOD TM DRIVES BRAND VALUE</vt:lpstr>
      <vt:lpstr>PROMISES TO FULFIL</vt:lpstr>
      <vt:lpstr>IPR PORTFOLIO</vt:lpstr>
      <vt:lpstr>THE RELEVANT QUESTIONS</vt:lpstr>
      <vt:lpstr>Slide 18</vt:lpstr>
      <vt:lpstr>Slide 19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Sunita</dc:creator>
  <cp:lastModifiedBy>Sunita</cp:lastModifiedBy>
  <cp:revision>98</cp:revision>
  <dcterms:created xsi:type="dcterms:W3CDTF">2010-03-29T17:04:27Z</dcterms:created>
  <dcterms:modified xsi:type="dcterms:W3CDTF">2010-04-05T12:06:00Z</dcterms:modified>
</cp:coreProperties>
</file>