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56" r:id="rId2"/>
    <p:sldId id="258" r:id="rId3"/>
    <p:sldId id="259" r:id="rId4"/>
    <p:sldId id="260" r:id="rId5"/>
    <p:sldId id="261" r:id="rId6"/>
    <p:sldId id="262" r:id="rId7"/>
    <p:sldId id="343" r:id="rId8"/>
    <p:sldId id="34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4" r:id="rId27"/>
    <p:sldId id="285" r:id="rId28"/>
    <p:sldId id="286" r:id="rId29"/>
    <p:sldId id="287" r:id="rId30"/>
    <p:sldId id="288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32" r:id="rId41"/>
    <p:sldId id="333" r:id="rId42"/>
    <p:sldId id="334" r:id="rId43"/>
    <p:sldId id="328" r:id="rId44"/>
    <p:sldId id="329" r:id="rId45"/>
    <p:sldId id="330" r:id="rId46"/>
    <p:sldId id="331" r:id="rId47"/>
    <p:sldId id="327" r:id="rId48"/>
    <p:sldId id="335" r:id="rId49"/>
    <p:sldId id="336" r:id="rId50"/>
    <p:sldId id="337" r:id="rId51"/>
    <p:sldId id="338" r:id="rId52"/>
    <p:sldId id="339" r:id="rId53"/>
    <p:sldId id="340" r:id="rId54"/>
    <p:sldId id="341" r:id="rId55"/>
    <p:sldId id="342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6" r:id="rId64"/>
    <p:sldId id="306" r:id="rId65"/>
    <p:sldId id="307" r:id="rId66"/>
    <p:sldId id="308" r:id="rId67"/>
    <p:sldId id="316" r:id="rId68"/>
    <p:sldId id="309" r:id="rId69"/>
    <p:sldId id="310" r:id="rId70"/>
    <p:sldId id="311" r:id="rId71"/>
    <p:sldId id="345" r:id="rId72"/>
    <p:sldId id="347" r:id="rId73"/>
    <p:sldId id="348" r:id="rId74"/>
    <p:sldId id="313" r:id="rId75"/>
    <p:sldId id="315" r:id="rId7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8C6A"/>
    <a:srgbClr val="AEA388"/>
    <a:srgbClr val="7368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0510" autoAdjust="0"/>
  </p:normalViewPr>
  <p:slideViewPr>
    <p:cSldViewPr>
      <p:cViewPr varScale="1">
        <p:scale>
          <a:sx n="106" d="100"/>
          <a:sy n="106" d="100"/>
        </p:scale>
        <p:origin x="162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4E2D2A46-31D4-42C3-9BFC-281959225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50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CA84FE9B-D5D4-4B76-87EA-A08EA8B20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72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44B3A36-662B-4E53-B902-E6976A1277D8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97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8405E63-0D80-4478-98FD-C52EE50F875D}" type="slidenum">
              <a:rPr lang="en-US" sz="1200"/>
              <a:pPr eaLnBrk="1" hangingPunct="1"/>
              <a:t>37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811496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/>
          </p:cNvSpPr>
          <p:nvPr>
            <p:ph type="body"/>
          </p:nvPr>
        </p:nvSpPr>
        <p:spPr>
          <a:xfrm>
            <a:off x="673496" y="5118634"/>
            <a:ext cx="5388611" cy="4846863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0" name="CustomShape 2"/>
          <p:cNvSpPr/>
          <p:nvPr/>
        </p:nvSpPr>
        <p:spPr>
          <a:xfrm>
            <a:off x="3813163" y="10236904"/>
            <a:ext cx="2922120" cy="536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29EBF57D-A1A6-4E2D-9254-AE12E6EA4CA7}" type="slidenum">
              <a:rPr lang="en-US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61</a:t>
            </a:fld>
            <a:endParaRPr lang="en-US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410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>
              <a:solidFill>
                <a:srgbClr val="FF0000"/>
              </a:solidFill>
            </a:endParaRPr>
          </a:p>
          <a:p>
            <a:endParaRPr lang="fr-FR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8310-E963-461C-9186-F0ECE7318C1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22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8310-E963-461C-9186-F0ECE7318C1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57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8310-E963-461C-9186-F0ECE7318C1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50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4BB19CF-8079-422E-992A-910D4360D8C4}" type="slidenum">
              <a:rPr lang="en-US" altLang="en-US" sz="1200"/>
              <a:pPr eaLnBrk="1" hangingPunct="1"/>
              <a:t>74</a:t>
            </a:fld>
            <a:endParaRPr lang="en-US" altLang="en-US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4000" b="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415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75B43FA-0534-4D49-AE2A-76D945E45E74}" type="slidenum">
              <a:rPr lang="en-US" altLang="en-US" sz="1200"/>
              <a:pPr eaLnBrk="1" hangingPunct="1"/>
              <a:t>75</a:t>
            </a:fld>
            <a:endParaRPr lang="en-US" altLang="en-US" sz="12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34945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CAE2F4C-DBAA-46E5-A972-FDC5830A1A3D}" type="slidenum">
              <a:rPr lang="en-US" sz="1200" smtClean="0"/>
              <a:pPr eaLnBrk="1" hangingPunct="1"/>
              <a:t>3</a:t>
            </a:fld>
            <a:endParaRPr lang="en-US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53056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B21617C-881D-40B4-B05E-F44D74587E84}" type="slidenum">
              <a:rPr lang="en-US" sz="1200" smtClean="0"/>
              <a:pPr eaLnBrk="1" hangingPunct="1"/>
              <a:t>5</a:t>
            </a:fld>
            <a:endParaRPr lang="en-US" sz="120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8967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CA3735B-A827-48EA-B316-D33960D8D4C7}" type="slidenum">
              <a:rPr lang="en-US" sz="1200" smtClean="0"/>
              <a:pPr eaLnBrk="1" hangingPunct="1"/>
              <a:t>6</a:t>
            </a:fld>
            <a:endParaRPr lang="en-US" sz="1200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58112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68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04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35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90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18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8608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4961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3305F-35F4-4D38-853F-6972B7651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1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1C06C-5FA2-4438-B070-4F16D45DBA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85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73238"/>
            <a:ext cx="4038600" cy="4352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8600" cy="4352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46FDB-E9FB-4CF9-BA50-90229D347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98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10400" y="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DCEE4AE-5CCC-4B1B-82DD-7500C7B960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0238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9EEDA-9492-4994-BB18-1005CD686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46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B5F7D-D5B1-4D98-B310-16D211F23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00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17826-A1A8-4B20-83BB-6B4226365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8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46D48-0F63-43E9-B47C-935DCDFAA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1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760F4-0BB2-41F5-A823-565642484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D60C8-7BA5-467F-BCD3-E871B6D03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6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813F8-B5E0-463F-B52D-A76CAE180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4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r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7A5B0-4E40-4836-BF8A-4DD351994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68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73238"/>
            <a:ext cx="82296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fld id="{7F3150A8-B334-48D8-BDDC-A2E01CBB8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r" descr="  "/>
          <p:cNvSpPr txBox="1"/>
          <p:nvPr userDrawn="1"/>
        </p:nvSpPr>
        <p:spPr>
          <a:xfrm>
            <a:off x="0" y="6537960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US" sz="850" b="0" i="0" u="none" baseline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  </a:t>
            </a:r>
            <a:endParaRPr lang="en-US" sz="850" b="0" i="0" u="none" baseline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  <p:sldLayoutId id="2147483673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upac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3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4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attendee.gotowebinar.com/register/2024318963945118220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po.int/patentscope/en/webinar/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po.int/reference/en/branddb/webinar/index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po.int/reference/en/designdb/webinar/index.html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patentscope.wipo.in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4183063"/>
            <a:ext cx="4937125" cy="1333500"/>
          </a:xfrm>
          <a:noFill/>
        </p:spPr>
        <p:txBody>
          <a:bodyPr/>
          <a:lstStyle/>
          <a:p>
            <a:pPr eaLnBrk="1" hangingPunct="1"/>
            <a:r>
              <a:rPr lang="en-US" sz="3000" b="1" dirty="0" smtClean="0">
                <a:solidFill>
                  <a:srgbClr val="00408C"/>
                </a:solidFill>
                <a:ea typeface="ヒラギノ角ゴ Pro W3" pitchFamily="1" charset="-128"/>
              </a:rPr>
              <a:t>Chemical searches </a:t>
            </a:r>
          </a:p>
          <a:p>
            <a:pPr eaLnBrk="1" hangingPunct="1"/>
            <a:r>
              <a:rPr lang="en-US" sz="3000" b="1" dirty="0" smtClean="0">
                <a:solidFill>
                  <a:srgbClr val="00408C"/>
                </a:solidFill>
                <a:ea typeface="ヒラギノ角ゴ Pro W3" pitchFamily="1" charset="-128"/>
              </a:rPr>
              <a:t>In PATENTSCOPE</a:t>
            </a:r>
            <a:endParaRPr lang="en-US" sz="2600" dirty="0" smtClean="0">
              <a:solidFill>
                <a:srgbClr val="00408C"/>
              </a:solidFill>
              <a:ea typeface="ヒラギノ角ゴ Pro W3" pitchFamily="1" charset="-128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6249988" y="5253038"/>
            <a:ext cx="214788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40000"/>
              </a:lnSpc>
            </a:pPr>
            <a:r>
              <a:rPr lang="en-US" sz="1300" dirty="0" smtClean="0">
                <a:solidFill>
                  <a:srgbClr val="3399FF"/>
                </a:solidFill>
                <a:latin typeface="Arial Black" pitchFamily="34" charset="0"/>
                <a:ea typeface="ヒラギノ角ゴ Pro W3" pitchFamily="1" charset="-128"/>
              </a:rPr>
              <a:t>Virtual</a:t>
            </a:r>
            <a:endParaRPr lang="en-US" sz="1300" dirty="0">
              <a:solidFill>
                <a:srgbClr val="3399FF"/>
              </a:solidFill>
              <a:latin typeface="Arial Black" pitchFamily="34" charset="0"/>
              <a:ea typeface="ヒラギノ角ゴ Pro W3" pitchFamily="1" charset="-128"/>
            </a:endParaRPr>
          </a:p>
          <a:p>
            <a:pPr>
              <a:lnSpc>
                <a:spcPct val="40000"/>
              </a:lnSpc>
            </a:pPr>
            <a:r>
              <a:rPr lang="en-US" sz="1300" dirty="0" smtClean="0">
                <a:solidFill>
                  <a:srgbClr val="3399FF"/>
                </a:solidFill>
                <a:latin typeface="Arial Black" pitchFamily="34" charset="0"/>
                <a:ea typeface="ヒラギノ角ゴ Pro W3" pitchFamily="1" charset="-128"/>
              </a:rPr>
              <a:t>September </a:t>
            </a:r>
            <a:endParaRPr lang="en-US" sz="1300" dirty="0">
              <a:solidFill>
                <a:srgbClr val="3399FF"/>
              </a:solidFill>
              <a:latin typeface="Arial Black" pitchFamily="34" charset="0"/>
              <a:ea typeface="ヒラギノ角ゴ Pro W3" pitchFamily="1" charset="-128"/>
            </a:endParaRPr>
          </a:p>
          <a:p>
            <a:pPr>
              <a:lnSpc>
                <a:spcPct val="40000"/>
              </a:lnSpc>
            </a:pPr>
            <a:r>
              <a:rPr lang="en-US" sz="1300" dirty="0" smtClean="0">
                <a:solidFill>
                  <a:srgbClr val="3399FF"/>
                </a:solidFill>
                <a:latin typeface="Arial Black" pitchFamily="34" charset="0"/>
                <a:ea typeface="ヒラギノ角ゴ Pro W3" pitchFamily="1" charset="-128"/>
              </a:rPr>
              <a:t>2020</a:t>
            </a:r>
            <a:endParaRPr lang="en-US" sz="1300" dirty="0">
              <a:solidFill>
                <a:srgbClr val="3399FF"/>
              </a:solidFill>
              <a:latin typeface="Arial Black" pitchFamily="34" charset="0"/>
              <a:ea typeface="ヒラギノ角ゴ Pro W3" pitchFamily="1" charset="-128"/>
            </a:endParaRPr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914400" y="3810000"/>
            <a:ext cx="381000" cy="381000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30313" y="5805488"/>
            <a:ext cx="69342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1800" dirty="0" smtClean="0">
                <a:solidFill>
                  <a:srgbClr val="00408C"/>
                </a:solidFill>
                <a:ea typeface="ヒラギノ角ゴ Pro W3" pitchFamily="1" charset="-128"/>
              </a:rPr>
              <a:t>Sandrine Ammann</a:t>
            </a:r>
            <a:endParaRPr lang="en-US" sz="1800" dirty="0">
              <a:solidFill>
                <a:srgbClr val="00408C"/>
              </a:solidFill>
              <a:ea typeface="ヒラギノ角ゴ Pro W3" pitchFamily="1" charset="-128"/>
            </a:endParaRPr>
          </a:p>
          <a:p>
            <a:pPr>
              <a:spcBef>
                <a:spcPct val="20000"/>
              </a:spcBef>
            </a:pPr>
            <a:r>
              <a:rPr lang="en-US" sz="1800" dirty="0" smtClean="0">
                <a:solidFill>
                  <a:srgbClr val="00408C"/>
                </a:solidFill>
                <a:ea typeface="ヒラギノ角ゴ Pro W3" pitchFamily="1" charset="-128"/>
              </a:rPr>
              <a:t>Marketing &amp; Communications Officer</a:t>
            </a:r>
            <a:endParaRPr lang="en-US" sz="1800" dirty="0">
              <a:solidFill>
                <a:srgbClr val="00408C"/>
              </a:solidFill>
              <a:ea typeface="ヒラギノ角ゴ Pro W3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</a:t>
            </a:r>
            <a:r>
              <a:rPr lang="fr-CH" dirty="0" smtClean="0"/>
              <a:t>tructure </a:t>
            </a:r>
            <a:r>
              <a:rPr lang="fr-CH" dirty="0" err="1" smtClean="0"/>
              <a:t>search</a:t>
            </a:r>
            <a:r>
              <a:rPr lang="fr-CH" dirty="0" smtClean="0"/>
              <a:t> - the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Recognize </a:t>
            </a:r>
            <a:r>
              <a:rPr lang="en-US" altLang="en-US" dirty="0" smtClean="0"/>
              <a:t>names and structures of chemical </a:t>
            </a:r>
            <a:r>
              <a:rPr lang="en-US" altLang="en-US" dirty="0"/>
              <a:t>compounds in patent texts </a:t>
            </a:r>
            <a:r>
              <a:rPr lang="en-US" altLang="en-US" dirty="0" smtClean="0"/>
              <a:t>and embedded drawings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Standardize all the different representations of chemical structures into </a:t>
            </a:r>
            <a:r>
              <a:rPr lang="en-US" altLang="en-US" dirty="0" err="1" smtClean="0"/>
              <a:t>InchIkeys</a:t>
            </a:r>
            <a:r>
              <a:rPr lang="en-US" altLang="en-US" dirty="0" smtClean="0"/>
              <a:t> 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 err="1" smtClean="0"/>
              <a:t>InchIkeys</a:t>
            </a:r>
            <a:r>
              <a:rPr lang="en-US" altLang="en-US" dirty="0" smtClean="0"/>
              <a:t> can </a:t>
            </a:r>
            <a:r>
              <a:rPr lang="en-US" altLang="en-US" dirty="0"/>
              <a:t>be used by non chemists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08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Inchikeys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352925"/>
          </a:xfrm>
        </p:spPr>
        <p:txBody>
          <a:bodyPr/>
          <a:lstStyle/>
          <a:p>
            <a:r>
              <a:rPr lang="fr-CH" dirty="0" err="1" smtClean="0"/>
              <a:t>Definition</a:t>
            </a:r>
            <a:r>
              <a:rPr lang="fr-CH" dirty="0" smtClean="0"/>
              <a:t>: </a:t>
            </a:r>
            <a:r>
              <a:rPr lang="en-US" dirty="0" smtClean="0"/>
              <a:t>a short, fixed-length character signature based on a hash code of the </a:t>
            </a:r>
            <a:r>
              <a:rPr lang="en-US" dirty="0" err="1" smtClean="0"/>
              <a:t>InChI</a:t>
            </a:r>
            <a:r>
              <a:rPr lang="en-US" dirty="0" smtClean="0"/>
              <a:t> string.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396875" lvl="1" indent="-396875"/>
            <a:r>
              <a:rPr lang="en-US" dirty="0" smtClean="0"/>
              <a:t>Provide </a:t>
            </a:r>
            <a:r>
              <a:rPr lang="en-US" dirty="0"/>
              <a:t>a </a:t>
            </a:r>
            <a:r>
              <a:rPr lang="en-US" dirty="0" smtClean="0"/>
              <a:t>precise &amp; robust IUPAC* </a:t>
            </a:r>
            <a:r>
              <a:rPr lang="en-US" dirty="0"/>
              <a:t>approved structure-derived tag for a chemical substance.</a:t>
            </a:r>
          </a:p>
          <a:p>
            <a:pPr marL="0" indent="0">
              <a:buNone/>
            </a:pPr>
            <a:endParaRPr lang="fr-CH" dirty="0" smtClean="0"/>
          </a:p>
          <a:p>
            <a:pPr marL="0" indent="0">
              <a:buNone/>
            </a:pPr>
            <a:r>
              <a:rPr lang="fr-CH" sz="1000" dirty="0" smtClean="0"/>
              <a:t>*</a:t>
            </a:r>
            <a:r>
              <a:rPr lang="en-US" sz="1000" b="1" dirty="0">
                <a:hlinkClick r:id="rId3"/>
              </a:rPr>
              <a:t>International Union of Pure and Applied Chemistry</a:t>
            </a:r>
            <a:endParaRPr lang="en-US" sz="1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own Arrow 3"/>
          <p:cNvSpPr/>
          <p:nvPr/>
        </p:nvSpPr>
        <p:spPr bwMode="auto">
          <a:xfrm rot="1815911">
            <a:off x="4674302" y="2415710"/>
            <a:ext cx="762000" cy="914400"/>
          </a:xfrm>
          <a:prstGeom prst="downArrow">
            <a:avLst/>
          </a:prstGeom>
          <a:solidFill>
            <a:srgbClr val="00B0F0"/>
          </a:solidFill>
          <a:ln w="63500"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36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Example</a:t>
            </a:r>
            <a:r>
              <a:rPr lang="fr-CH" dirty="0" smtClean="0"/>
              <a:t>: </a:t>
            </a:r>
            <a:r>
              <a:rPr lang="fr-CH" dirty="0" err="1" smtClean="0"/>
              <a:t>InchI</a:t>
            </a:r>
            <a:r>
              <a:rPr lang="fr-CH" dirty="0" smtClean="0"/>
              <a:t> – </a:t>
            </a:r>
            <a:r>
              <a:rPr lang="fr-CH" dirty="0" err="1" smtClean="0"/>
              <a:t>InchIKey</a:t>
            </a:r>
            <a:r>
              <a:rPr lang="fr-CH" dirty="0" smtClean="0"/>
              <a:t> for </a:t>
            </a:r>
            <a:r>
              <a:rPr lang="fr-CH" dirty="0" err="1" smtClean="0"/>
              <a:t>aspirin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8" y="3725250"/>
            <a:ext cx="7924800" cy="71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1600"/>
            <a:ext cx="2886075" cy="240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068" y="4724400"/>
            <a:ext cx="82147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InChIKey</a:t>
            </a:r>
            <a:r>
              <a:rPr lang="en-US" b="1" dirty="0" smtClean="0"/>
              <a:t> </a:t>
            </a:r>
            <a:r>
              <a:rPr lang="en-US" dirty="0" smtClean="0"/>
              <a:t>= </a:t>
            </a:r>
            <a:r>
              <a:rPr lang="en-US" dirty="0"/>
              <a:t>a fixed-length (27-character) </a:t>
            </a:r>
            <a:r>
              <a:rPr lang="en-US" u="sng" dirty="0"/>
              <a:t>condensed digital representation</a:t>
            </a:r>
            <a:r>
              <a:rPr lang="en-US" dirty="0"/>
              <a:t> of an </a:t>
            </a:r>
            <a:r>
              <a:rPr lang="en-US" b="1" dirty="0" err="1" smtClean="0"/>
              <a:t>InChI</a:t>
            </a:r>
            <a:endParaRPr lang="en-US" b="1" dirty="0" smtClean="0"/>
          </a:p>
          <a:p>
            <a:r>
              <a:rPr lang="en-US" b="1" dirty="0" err="1" smtClean="0"/>
              <a:t>InChI</a:t>
            </a:r>
            <a:r>
              <a:rPr lang="en-US" b="1" dirty="0" smtClean="0"/>
              <a:t> = </a:t>
            </a:r>
            <a:r>
              <a:rPr lang="en-US" dirty="0" smtClean="0"/>
              <a:t> </a:t>
            </a:r>
            <a:r>
              <a:rPr lang="en-US" dirty="0"/>
              <a:t>is a </a:t>
            </a:r>
            <a:r>
              <a:rPr lang="en-US" u="sng" dirty="0"/>
              <a:t>textual identifier</a:t>
            </a:r>
            <a:r>
              <a:rPr lang="en-US" dirty="0"/>
              <a:t> developed to make it easy to perform web searches for chemical structures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030" y="1380231"/>
            <a:ext cx="2428875" cy="224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9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Works on </a:t>
            </a:r>
            <a:r>
              <a:rPr lang="fr-CH" b="1" dirty="0" err="1" smtClean="0"/>
              <a:t>developed</a:t>
            </a:r>
            <a:r>
              <a:rPr lang="fr-CH" b="1" dirty="0" smtClean="0"/>
              <a:t> exact formulas </a:t>
            </a:r>
            <a:r>
              <a:rPr lang="fr-CH" dirty="0" smtClean="0"/>
              <a:t>≠ </a:t>
            </a:r>
            <a:r>
              <a:rPr lang="en-US" dirty="0" err="1" smtClean="0"/>
              <a:t>Markush</a:t>
            </a:r>
            <a:r>
              <a:rPr lang="en-US" dirty="0" smtClean="0"/>
              <a:t> </a:t>
            </a:r>
            <a:r>
              <a:rPr lang="en-US" dirty="0"/>
              <a:t>structures (-R) </a:t>
            </a:r>
            <a:r>
              <a:rPr lang="en-US" dirty="0" smtClean="0"/>
              <a:t>that are </a:t>
            </a:r>
            <a:r>
              <a:rPr lang="en-US" dirty="0"/>
              <a:t>chemical symbols used to indicate a collection of chemicals with similar structures. </a:t>
            </a:r>
            <a:endParaRPr lang="en-US" dirty="0" smtClean="0"/>
          </a:p>
          <a:p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 smtClean="0"/>
          </a:p>
          <a:p>
            <a:pPr marL="0" indent="0">
              <a:buNone/>
            </a:pPr>
            <a:endParaRPr lang="fr-C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95600"/>
            <a:ext cx="2786062" cy="174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60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Collections</a:t>
            </a:r>
            <a:endParaRPr lang="es-C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/>
              <a:t>China [1996 -</a:t>
            </a:r>
            <a:r>
              <a:rPr lang="en-US" dirty="0" smtClean="0"/>
              <a:t>2020]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European Patent Office [1978 -</a:t>
            </a:r>
            <a:r>
              <a:rPr lang="en-US" dirty="0" smtClean="0"/>
              <a:t>2020]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Eurasian Patent Office [1998 -</a:t>
            </a:r>
            <a:r>
              <a:rPr lang="en-US" dirty="0" smtClean="0"/>
              <a:t>2020]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Japan [1993 -</a:t>
            </a:r>
            <a:r>
              <a:rPr lang="en-US" dirty="0" smtClean="0"/>
              <a:t>2020]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Republic of Korea [1980 -</a:t>
            </a:r>
            <a:r>
              <a:rPr lang="en-US" dirty="0" smtClean="0"/>
              <a:t>2020]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PCT [1979 -</a:t>
            </a:r>
            <a:r>
              <a:rPr lang="en-US" dirty="0" smtClean="0"/>
              <a:t>2020]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Russia [1995 -</a:t>
            </a:r>
            <a:r>
              <a:rPr lang="en-US" dirty="0" smtClean="0"/>
              <a:t>2020]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United States [1979 -</a:t>
            </a:r>
            <a:r>
              <a:rPr lang="en-US" dirty="0" smtClean="0"/>
              <a:t>2020]</a:t>
            </a:r>
            <a:endParaRPr lang="en-US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0639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IPC codes</a:t>
            </a:r>
            <a:endParaRPr lang="es-C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773238"/>
            <a:ext cx="4419600" cy="4708523"/>
          </a:xfrm>
        </p:spPr>
        <p:txBody>
          <a:bodyPr/>
          <a:lstStyle/>
          <a:p>
            <a:r>
              <a:rPr lang="en-US" sz="1100" dirty="0"/>
              <a:t>A01N</a:t>
            </a:r>
            <a:br>
              <a:rPr lang="en-US" sz="1100" dirty="0"/>
            </a:br>
            <a:r>
              <a:rPr lang="en-US" sz="1100" dirty="0"/>
              <a:t>A01P</a:t>
            </a:r>
            <a:br>
              <a:rPr lang="en-US" sz="1100" dirty="0"/>
            </a:br>
            <a:r>
              <a:rPr lang="en-US" sz="1100" dirty="0"/>
              <a:t>A23J</a:t>
            </a:r>
            <a:br>
              <a:rPr lang="en-US" sz="1100" dirty="0"/>
            </a:br>
            <a:r>
              <a:rPr lang="en-US" sz="1100" dirty="0"/>
              <a:t>A61K</a:t>
            </a:r>
            <a:br>
              <a:rPr lang="en-US" sz="1100" dirty="0"/>
            </a:br>
            <a:r>
              <a:rPr lang="en-US" sz="1100" dirty="0"/>
              <a:t>A61L</a:t>
            </a:r>
            <a:br>
              <a:rPr lang="en-US" sz="1100" dirty="0"/>
            </a:br>
            <a:r>
              <a:rPr lang="en-US" sz="1100" dirty="0"/>
              <a:t>A61P</a:t>
            </a:r>
            <a:br>
              <a:rPr lang="en-US" sz="1100" dirty="0"/>
            </a:br>
            <a:r>
              <a:rPr lang="en-US" sz="1100" dirty="0"/>
              <a:t>A61Q</a:t>
            </a:r>
            <a:br>
              <a:rPr lang="en-US" sz="1100" dirty="0"/>
            </a:br>
            <a:r>
              <a:rPr lang="en-US" sz="1100" dirty="0"/>
              <a:t>B01J</a:t>
            </a:r>
            <a:br>
              <a:rPr lang="en-US" sz="1100" dirty="0"/>
            </a:br>
            <a:r>
              <a:rPr lang="en-US" sz="1100" dirty="0"/>
              <a:t>B01S</a:t>
            </a:r>
            <a:br>
              <a:rPr lang="en-US" sz="1100" dirty="0"/>
            </a:br>
            <a:r>
              <a:rPr lang="en-US" sz="1100" dirty="0"/>
              <a:t>C01B</a:t>
            </a:r>
            <a:br>
              <a:rPr lang="en-US" sz="1100" dirty="0"/>
            </a:br>
            <a:r>
              <a:rPr lang="en-US" sz="1100" dirty="0"/>
              <a:t>C01C</a:t>
            </a:r>
            <a:br>
              <a:rPr lang="en-US" sz="1100" dirty="0"/>
            </a:br>
            <a:r>
              <a:rPr lang="en-US" sz="1100" dirty="0"/>
              <a:t>C01D</a:t>
            </a:r>
            <a:br>
              <a:rPr lang="en-US" sz="1100" dirty="0"/>
            </a:br>
            <a:r>
              <a:rPr lang="en-US" sz="1100" dirty="0"/>
              <a:t>C01F</a:t>
            </a:r>
            <a:br>
              <a:rPr lang="en-US" sz="1100" dirty="0"/>
            </a:br>
            <a:r>
              <a:rPr lang="en-US" sz="1100" dirty="0"/>
              <a:t>C01G</a:t>
            </a:r>
            <a:br>
              <a:rPr lang="en-US" sz="1100" dirty="0"/>
            </a:br>
            <a:r>
              <a:rPr lang="en-US" sz="1100" dirty="0"/>
              <a:t>C06B</a:t>
            </a:r>
            <a:br>
              <a:rPr lang="en-US" sz="1100" dirty="0"/>
            </a:br>
            <a:r>
              <a:rPr lang="en-US" sz="1100" dirty="0"/>
              <a:t>C07B</a:t>
            </a:r>
            <a:br>
              <a:rPr lang="en-US" sz="1100" dirty="0"/>
            </a:br>
            <a:r>
              <a:rPr lang="en-US" sz="1100" dirty="0"/>
              <a:t>C07C</a:t>
            </a:r>
            <a:br>
              <a:rPr lang="en-US" sz="1100" dirty="0"/>
            </a:br>
            <a:r>
              <a:rPr lang="en-US" sz="1100" dirty="0"/>
              <a:t>C07D</a:t>
            </a:r>
            <a:br>
              <a:rPr lang="en-US" sz="1100" dirty="0"/>
            </a:br>
            <a:r>
              <a:rPr lang="en-US" sz="1100" dirty="0"/>
              <a:t>C07F</a:t>
            </a:r>
            <a:br>
              <a:rPr lang="en-US" sz="1100" dirty="0"/>
            </a:br>
            <a:r>
              <a:rPr lang="en-US" sz="1100" dirty="0"/>
              <a:t>C07H</a:t>
            </a:r>
            <a:br>
              <a:rPr lang="en-US" sz="1100" dirty="0"/>
            </a:br>
            <a:r>
              <a:rPr lang="en-US" sz="1100" dirty="0"/>
              <a:t>C07J</a:t>
            </a:r>
            <a:br>
              <a:rPr lang="en-US" sz="1100" dirty="0"/>
            </a:br>
            <a:r>
              <a:rPr lang="en-US" sz="1100" dirty="0"/>
              <a:t>C07K</a:t>
            </a:r>
            <a:br>
              <a:rPr lang="en-US" sz="1100" dirty="0"/>
            </a:br>
            <a:r>
              <a:rPr lang="en-US" sz="1100" dirty="0"/>
              <a:t>C08F</a:t>
            </a:r>
            <a:br>
              <a:rPr lang="en-US" sz="1100" dirty="0"/>
            </a:br>
            <a:r>
              <a:rPr lang="en-US" sz="1100" dirty="0"/>
              <a:t>C08G</a:t>
            </a:r>
            <a:br>
              <a:rPr lang="en-US" sz="1100" dirty="0"/>
            </a:br>
            <a:r>
              <a:rPr lang="en-US" sz="1100" dirty="0"/>
              <a:t>C08J</a:t>
            </a:r>
            <a:br>
              <a:rPr lang="en-US" sz="1100" dirty="0"/>
            </a:br>
            <a:r>
              <a:rPr lang="en-US" sz="1100" dirty="0"/>
              <a:t>C08K</a:t>
            </a:r>
            <a:endParaRPr lang="es-CO" sz="11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905000" y="1773237"/>
            <a:ext cx="4038600" cy="4352925"/>
          </a:xfrm>
        </p:spPr>
        <p:txBody>
          <a:bodyPr/>
          <a:lstStyle/>
          <a:p>
            <a:r>
              <a:rPr lang="en-US" sz="1100" dirty="0"/>
              <a:t>C08L</a:t>
            </a:r>
            <a:br>
              <a:rPr lang="en-US" sz="1100" dirty="0"/>
            </a:br>
            <a:r>
              <a:rPr lang="en-US" sz="1100" dirty="0"/>
              <a:t>C09B</a:t>
            </a:r>
            <a:br>
              <a:rPr lang="en-US" sz="1100" dirty="0"/>
            </a:br>
            <a:r>
              <a:rPr lang="en-US" sz="1100" dirty="0"/>
              <a:t>C09C</a:t>
            </a:r>
            <a:br>
              <a:rPr lang="en-US" sz="1100" dirty="0"/>
            </a:br>
            <a:r>
              <a:rPr lang="en-US" sz="1100" dirty="0"/>
              <a:t>C09D</a:t>
            </a:r>
            <a:br>
              <a:rPr lang="en-US" sz="1100" dirty="0"/>
            </a:br>
            <a:r>
              <a:rPr lang="en-US" sz="1100" dirty="0"/>
              <a:t>C09J</a:t>
            </a:r>
            <a:br>
              <a:rPr lang="en-US" sz="1100" dirty="0"/>
            </a:br>
            <a:r>
              <a:rPr lang="en-US" sz="1100" dirty="0"/>
              <a:t>C09K</a:t>
            </a:r>
            <a:br>
              <a:rPr lang="en-US" sz="1100" dirty="0"/>
            </a:br>
            <a:r>
              <a:rPr lang="en-US" sz="1100" dirty="0"/>
              <a:t>C10H</a:t>
            </a:r>
            <a:br>
              <a:rPr lang="en-US" sz="1100" dirty="0"/>
            </a:br>
            <a:r>
              <a:rPr lang="en-US" sz="1100" dirty="0"/>
              <a:t>C10L</a:t>
            </a:r>
            <a:br>
              <a:rPr lang="en-US" sz="1100" dirty="0"/>
            </a:br>
            <a:r>
              <a:rPr lang="en-US" sz="1100" dirty="0"/>
              <a:t>C10M</a:t>
            </a:r>
            <a:br>
              <a:rPr lang="en-US" sz="1100" dirty="0"/>
            </a:br>
            <a:r>
              <a:rPr lang="en-US" sz="1100" dirty="0"/>
              <a:t>C10N</a:t>
            </a:r>
            <a:br>
              <a:rPr lang="en-US" sz="1100" dirty="0"/>
            </a:br>
            <a:r>
              <a:rPr lang="en-US" sz="1100" dirty="0"/>
              <a:t>C11D</a:t>
            </a:r>
            <a:br>
              <a:rPr lang="en-US" sz="1100" dirty="0"/>
            </a:br>
            <a:r>
              <a:rPr lang="en-US" sz="1100" dirty="0"/>
              <a:t>C12C</a:t>
            </a:r>
            <a:br>
              <a:rPr lang="en-US" sz="1100" dirty="0"/>
            </a:br>
            <a:r>
              <a:rPr lang="en-US" sz="1100" dirty="0"/>
              <a:t>C12H</a:t>
            </a:r>
            <a:br>
              <a:rPr lang="en-US" sz="1100" dirty="0"/>
            </a:br>
            <a:r>
              <a:rPr lang="en-US" sz="1100" dirty="0"/>
              <a:t>C12M</a:t>
            </a:r>
            <a:br>
              <a:rPr lang="en-US" sz="1100" dirty="0"/>
            </a:br>
            <a:r>
              <a:rPr lang="en-US" sz="1100" dirty="0"/>
              <a:t>C12N</a:t>
            </a:r>
            <a:br>
              <a:rPr lang="en-US" sz="1100" dirty="0"/>
            </a:br>
            <a:r>
              <a:rPr lang="en-US" sz="1100" dirty="0"/>
              <a:t>C12P</a:t>
            </a:r>
            <a:br>
              <a:rPr lang="en-US" sz="1100" dirty="0"/>
            </a:br>
            <a:r>
              <a:rPr lang="en-US" sz="1100" dirty="0"/>
              <a:t>C12Q</a:t>
            </a:r>
            <a:br>
              <a:rPr lang="en-US" sz="1100" dirty="0"/>
            </a:br>
            <a:r>
              <a:rPr lang="en-US" sz="1100" dirty="0"/>
              <a:t>C13B</a:t>
            </a:r>
            <a:br>
              <a:rPr lang="en-US" sz="1100" dirty="0"/>
            </a:br>
            <a:r>
              <a:rPr lang="en-US" sz="1100" dirty="0"/>
              <a:t>C13K</a:t>
            </a:r>
            <a:br>
              <a:rPr lang="en-US" sz="1100" dirty="0"/>
            </a:br>
            <a:r>
              <a:rPr lang="en-US" sz="1100" dirty="0"/>
              <a:t>C14C</a:t>
            </a:r>
            <a:br>
              <a:rPr lang="en-US" sz="1100" dirty="0"/>
            </a:br>
            <a:r>
              <a:rPr lang="en-US" sz="1100" dirty="0"/>
              <a:t>C23C</a:t>
            </a:r>
            <a:br>
              <a:rPr lang="en-US" sz="1100" dirty="0"/>
            </a:br>
            <a:r>
              <a:rPr lang="en-US" sz="1100" dirty="0"/>
              <a:t>C25B</a:t>
            </a:r>
            <a:br>
              <a:rPr lang="en-US" sz="1100" dirty="0"/>
            </a:br>
            <a:r>
              <a:rPr lang="en-US" sz="1100" dirty="0"/>
              <a:t>C40B</a:t>
            </a:r>
            <a:br>
              <a:rPr lang="en-US" sz="1100" dirty="0"/>
            </a:br>
            <a:r>
              <a:rPr lang="en-US" sz="1100" dirty="0"/>
              <a:t>H05B</a:t>
            </a:r>
            <a:br>
              <a:rPr lang="en-US" sz="1100" dirty="0"/>
            </a:br>
            <a:r>
              <a:rPr lang="en-US" sz="1100" dirty="0"/>
              <a:t>G01N</a:t>
            </a:r>
            <a:br>
              <a:rPr lang="en-US" sz="1100" dirty="0"/>
            </a:br>
            <a:r>
              <a:rPr lang="en-US" sz="1100" dirty="0"/>
              <a:t>G03C</a:t>
            </a:r>
            <a:endParaRPr lang="es-CO" sz="1100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3893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Fields</a:t>
            </a:r>
            <a:endParaRPr lang="es-CO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284163">
              <a:tabLst>
                <a:tab pos="284163" algn="l"/>
              </a:tabLst>
            </a:pPr>
            <a:r>
              <a:rPr lang="fr-CH" dirty="0" err="1"/>
              <a:t>Title</a:t>
            </a:r>
            <a:endParaRPr lang="fr-CH" dirty="0"/>
          </a:p>
          <a:p>
            <a:pPr marL="285750" lvl="1"/>
            <a:r>
              <a:rPr lang="fr-CH" dirty="0"/>
              <a:t>Abstract</a:t>
            </a:r>
          </a:p>
          <a:p>
            <a:pPr marL="285750" lvl="1"/>
            <a:r>
              <a:rPr lang="fr-CH" dirty="0"/>
              <a:t>Description</a:t>
            </a:r>
          </a:p>
          <a:p>
            <a:pPr marL="285750" lvl="1"/>
            <a:r>
              <a:rPr lang="fr-CH" dirty="0"/>
              <a:t>Claim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8513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Long </a:t>
            </a:r>
            <a:r>
              <a:rPr lang="fr-CH" dirty="0" err="1" smtClean="0"/>
              <a:t>automated</a:t>
            </a:r>
            <a:r>
              <a:rPr lang="fr-CH" dirty="0" smtClean="0"/>
              <a:t> </a:t>
            </a:r>
            <a:r>
              <a:rPr lang="fr-CH" dirty="0" err="1" smtClean="0"/>
              <a:t>procedures</a:t>
            </a:r>
            <a:r>
              <a:rPr lang="fr-CH" dirty="0" smtClean="0"/>
              <a:t>, no supervision</a:t>
            </a:r>
          </a:p>
          <a:p>
            <a:endParaRPr lang="fr-CH" dirty="0"/>
          </a:p>
          <a:p>
            <a:r>
              <a:rPr lang="fr-CH" dirty="0" smtClean="0"/>
              <a:t>Will not </a:t>
            </a:r>
            <a:r>
              <a:rPr lang="fr-CH" dirty="0" err="1" smtClean="0"/>
              <a:t>recognize</a:t>
            </a:r>
            <a:r>
              <a:rPr lang="fr-CH" dirty="0" smtClean="0"/>
              <a:t> 100%! </a:t>
            </a:r>
            <a:r>
              <a:rPr lang="fr-CH" dirty="0" err="1" smtClean="0"/>
              <a:t>Same</a:t>
            </a:r>
            <a:r>
              <a:rPr lang="fr-CH" dirty="0" smtClean="0"/>
              <a:t> drawbacks as the OCR</a:t>
            </a:r>
          </a:p>
          <a:p>
            <a:endParaRPr lang="fr-CH" dirty="0"/>
          </a:p>
          <a:p>
            <a:r>
              <a:rPr lang="fr-CH" dirty="0" err="1" smtClean="0"/>
              <a:t>Depends</a:t>
            </a:r>
            <a:r>
              <a:rPr lang="fr-CH" dirty="0" smtClean="0"/>
              <a:t> on OCR </a:t>
            </a:r>
            <a:r>
              <a:rPr lang="fr-CH" dirty="0" err="1" smtClean="0"/>
              <a:t>quality</a:t>
            </a:r>
            <a:r>
              <a:rPr lang="fr-CH" dirty="0" smtClean="0"/>
              <a:t> for PCT applications</a:t>
            </a:r>
          </a:p>
          <a:p>
            <a:endParaRPr lang="fr-CH" dirty="0"/>
          </a:p>
          <a:p>
            <a:r>
              <a:rPr lang="fr-CH" dirty="0" err="1" smtClean="0"/>
              <a:t>Does</a:t>
            </a:r>
            <a:r>
              <a:rPr lang="fr-CH" dirty="0" smtClean="0"/>
              <a:t> not </a:t>
            </a:r>
            <a:r>
              <a:rPr lang="fr-CH" dirty="0" err="1" smtClean="0"/>
              <a:t>work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simple formulas </a:t>
            </a:r>
            <a:r>
              <a:rPr lang="fr-CH" dirty="0" err="1" smtClean="0"/>
              <a:t>such</a:t>
            </a:r>
            <a:r>
              <a:rPr lang="fr-CH" dirty="0" smtClean="0"/>
              <a:t> H2O</a:t>
            </a:r>
          </a:p>
          <a:p>
            <a:endParaRPr lang="fr-CH" dirty="0"/>
          </a:p>
          <a:p>
            <a:r>
              <a:rPr lang="fr-CH" dirty="0" smtClean="0"/>
              <a:t>Not all collections and </a:t>
            </a:r>
            <a:r>
              <a:rPr lang="fr-CH" dirty="0" err="1" smtClean="0"/>
              <a:t>related</a:t>
            </a:r>
            <a:r>
              <a:rPr lang="fr-CH" dirty="0" smtClean="0"/>
              <a:t> </a:t>
            </a:r>
            <a:r>
              <a:rPr lang="fr-CH" dirty="0" err="1" smtClean="0"/>
              <a:t>languages</a:t>
            </a:r>
            <a:r>
              <a:rPr lang="fr-CH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48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Why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it</a:t>
            </a:r>
            <a:r>
              <a:rPr lang="fr-CH" dirty="0" smtClean="0"/>
              <a:t> </a:t>
            </a:r>
            <a:r>
              <a:rPr lang="fr-CH" dirty="0" err="1" smtClean="0"/>
              <a:t>useful</a:t>
            </a:r>
            <a:r>
              <a:rPr lang="fr-CH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Terms such as “aspirin”, “paracetamol” not always used in patent documents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M</a:t>
            </a:r>
            <a:r>
              <a:rPr lang="en-US" dirty="0" smtClean="0"/>
              <a:t>any </a:t>
            </a:r>
            <a:r>
              <a:rPr lang="en-US" dirty="0"/>
              <a:t>ways of representing </a:t>
            </a:r>
            <a:r>
              <a:rPr lang="en-US" dirty="0" smtClean="0"/>
              <a:t>formulas </a:t>
            </a:r>
          </a:p>
          <a:p>
            <a:endParaRPr lang="fr-CH" dirty="0"/>
          </a:p>
          <a:p>
            <a:r>
              <a:rPr lang="fr-CH" dirty="0" smtClean="0"/>
              <a:t>Expansion of </a:t>
            </a:r>
            <a:r>
              <a:rPr lang="fr-CH" dirty="0" err="1" smtClean="0"/>
              <a:t>searches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7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How </a:t>
            </a:r>
            <a:r>
              <a:rPr lang="fr-CH" dirty="0" err="1"/>
              <a:t>does</a:t>
            </a:r>
            <a:r>
              <a:rPr lang="fr-CH" dirty="0"/>
              <a:t> </a:t>
            </a:r>
            <a:r>
              <a:rPr lang="fr-CH" dirty="0" err="1"/>
              <a:t>it</a:t>
            </a:r>
            <a:r>
              <a:rPr lang="fr-CH" dirty="0"/>
              <a:t> </a:t>
            </a:r>
            <a:r>
              <a:rPr lang="fr-CH" dirty="0" err="1"/>
              <a:t>work</a:t>
            </a:r>
            <a:r>
              <a:rPr lang="fr-CH" dirty="0"/>
              <a:t>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32277" cy="32004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6858000" y="1905000"/>
            <a:ext cx="838200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751195" y="3092275"/>
            <a:ext cx="1371600" cy="45653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322695" y="1644144"/>
            <a:ext cx="1600200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82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8C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61"/>
            <a:ext cx="9144000" cy="60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9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4 </a:t>
            </a:r>
            <a:r>
              <a:rPr lang="fr-CH" dirty="0"/>
              <a:t>options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2" y="1600200"/>
            <a:ext cx="9122135" cy="2971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76200" y="2013217"/>
            <a:ext cx="3962400" cy="457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4734" y="3048000"/>
            <a:ext cx="1371600" cy="304800"/>
          </a:xfrm>
          <a:prstGeom prst="ellipse">
            <a:avLst/>
          </a:prstGeom>
          <a:noFill/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86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Scaffold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 </a:t>
            </a:r>
            <a:r>
              <a:rPr lang="en-US" dirty="0"/>
              <a:t>skeleton of a molecule to which further groups and moieties are </a:t>
            </a:r>
            <a:r>
              <a:rPr lang="en-US" dirty="0" smtClean="0"/>
              <a:t>attached</a:t>
            </a:r>
          </a:p>
          <a:p>
            <a:endParaRPr lang="fr-CH" dirty="0"/>
          </a:p>
          <a:p>
            <a:r>
              <a:rPr lang="fr-CH" dirty="0" err="1" smtClean="0"/>
              <a:t>Secondary</a:t>
            </a:r>
            <a:r>
              <a:rPr lang="fr-CH" dirty="0" smtClean="0"/>
              <a:t> information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ignored</a:t>
            </a:r>
            <a:endParaRPr lang="fr-CH" dirty="0" smtClean="0"/>
          </a:p>
          <a:p>
            <a:endParaRPr lang="fr-CH" dirty="0"/>
          </a:p>
          <a:p>
            <a:r>
              <a:rPr lang="fr-CH" dirty="0" smtClean="0"/>
              <a:t>≠</a:t>
            </a:r>
            <a:r>
              <a:rPr lang="fr-CH" dirty="0" err="1" smtClean="0"/>
              <a:t>Markush</a:t>
            </a:r>
            <a:endParaRPr lang="fr-CH" dirty="0" smtClean="0"/>
          </a:p>
          <a:p>
            <a:pPr lvl="1"/>
            <a:r>
              <a:rPr lang="fr-CH" dirty="0" err="1" smtClean="0"/>
              <a:t>Markush</a:t>
            </a:r>
            <a:r>
              <a:rPr lang="fr-CH" dirty="0" smtClean="0"/>
              <a:t> =</a:t>
            </a:r>
            <a:r>
              <a:rPr lang="en-US" kern="1200" dirty="0" smtClean="0">
                <a:latin typeface="Arial" charset="0"/>
                <a:cs typeface="Arial" charset="0"/>
              </a:rPr>
              <a:t>searches </a:t>
            </a:r>
            <a:r>
              <a:rPr lang="en-US" kern="1200" dirty="0">
                <a:latin typeface="Arial" charset="0"/>
                <a:cs typeface="Arial" charset="0"/>
              </a:rPr>
              <a:t>for a formula </a:t>
            </a:r>
            <a:r>
              <a:rPr lang="en-US" kern="1200" dirty="0" smtClean="0">
                <a:latin typeface="Arial" charset="0"/>
                <a:cs typeface="Arial" charset="0"/>
              </a:rPr>
              <a:t>implicitly </a:t>
            </a:r>
            <a:r>
              <a:rPr lang="en-US" kern="1200" dirty="0">
                <a:latin typeface="Arial" charset="0"/>
                <a:cs typeface="Arial" charset="0"/>
              </a:rPr>
              <a:t>cited </a:t>
            </a:r>
            <a:r>
              <a:rPr lang="en-US" kern="1200" dirty="0" smtClean="0">
                <a:latin typeface="Arial" charset="0"/>
                <a:cs typeface="Arial" charset="0"/>
              </a:rPr>
              <a:t>in </a:t>
            </a:r>
            <a:r>
              <a:rPr lang="en-US" kern="1200" dirty="0">
                <a:latin typeface="Arial" charset="0"/>
                <a:cs typeface="Arial" charset="0"/>
              </a:rPr>
              <a:t>a patent using a </a:t>
            </a:r>
            <a:r>
              <a:rPr lang="en-US" kern="1200" dirty="0" err="1">
                <a:latin typeface="Arial" charset="0"/>
                <a:cs typeface="Arial" charset="0"/>
              </a:rPr>
              <a:t>Markush</a:t>
            </a:r>
            <a:r>
              <a:rPr lang="en-US" kern="1200" dirty="0">
                <a:latin typeface="Arial" charset="0"/>
                <a:cs typeface="Arial" charset="0"/>
              </a:rPr>
              <a:t> formula </a:t>
            </a:r>
            <a:endParaRPr lang="fr-CH" dirty="0" smtClean="0"/>
          </a:p>
          <a:p>
            <a:pPr lvl="1"/>
            <a:r>
              <a:rPr lang="fr-CH" dirty="0" err="1" smtClean="0"/>
              <a:t>Scaffold</a:t>
            </a:r>
            <a:r>
              <a:rPr lang="fr-CH" dirty="0" smtClean="0"/>
              <a:t> = </a:t>
            </a:r>
            <a:r>
              <a:rPr lang="fr-CH" dirty="0" err="1"/>
              <a:t>s</a:t>
            </a:r>
            <a:r>
              <a:rPr lang="fr-CH" dirty="0" err="1" smtClean="0"/>
              <a:t>earches</a:t>
            </a:r>
            <a:r>
              <a:rPr lang="fr-CH" dirty="0" smtClean="0"/>
              <a:t> for formulas </a:t>
            </a:r>
            <a:r>
              <a:rPr lang="fr-CH" dirty="0" err="1" smtClean="0"/>
              <a:t>explicitly</a:t>
            </a:r>
            <a:r>
              <a:rPr lang="fr-CH" dirty="0" smtClean="0"/>
              <a:t> </a:t>
            </a:r>
            <a:r>
              <a:rPr lang="fr-CH" dirty="0" err="1" smtClean="0"/>
              <a:t>cited</a:t>
            </a:r>
            <a:r>
              <a:rPr lang="fr-CH" dirty="0" smtClean="0"/>
              <a:t> in patents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6849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Upload</a:t>
            </a:r>
            <a:r>
              <a:rPr lang="fr-CH" dirty="0"/>
              <a:t> a structure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0922"/>
            <a:ext cx="9183611" cy="231387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2438400" y="1676400"/>
            <a:ext cx="1219200" cy="457200"/>
          </a:xfrm>
          <a:prstGeom prst="ellipse">
            <a:avLst/>
          </a:prstGeom>
          <a:noFill/>
          <a:ln w="38100" cap="flat" cmpd="sng" algn="ctr">
            <a:solidFill>
              <a:srgbClr val="FC874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18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Example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0" y="1399960"/>
            <a:ext cx="9052932" cy="534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Structure editor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0" y="1399960"/>
            <a:ext cx="9052932" cy="53468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838200" y="1295400"/>
            <a:ext cx="1219200" cy="457200"/>
          </a:xfrm>
          <a:prstGeom prst="ellipse">
            <a:avLst/>
          </a:prstGeom>
          <a:noFill/>
          <a:ln w="38100" cap="flat" cmpd="sng" algn="ctr">
            <a:solidFill>
              <a:srgbClr val="FC874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733800"/>
            <a:ext cx="1762125" cy="1171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667000"/>
            <a:ext cx="1571625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6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Convert</a:t>
            </a:r>
            <a:r>
              <a:rPr lang="fr-CH" dirty="0" smtClean="0"/>
              <a:t> a structure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0922"/>
            <a:ext cx="9183611" cy="231387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76200" y="1600200"/>
            <a:ext cx="1066800" cy="533400"/>
          </a:xfrm>
          <a:prstGeom prst="ellipse">
            <a:avLst/>
          </a:prstGeom>
          <a:noFill/>
          <a:ln w="38100" cap="flat" cmpd="sng" algn="ctr">
            <a:solidFill>
              <a:srgbClr val="FC874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183492"/>
              </p:ext>
            </p:extLst>
          </p:nvPr>
        </p:nvGraphicFramePr>
        <p:xfrm>
          <a:off x="0" y="2209800"/>
          <a:ext cx="4470400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Image" r:id="rId4" imgW="4469760" imgH="2399760" progId="Photoshop.Image.13">
                  <p:embed/>
                </p:oleObj>
              </mc:Choice>
              <mc:Fallback>
                <p:oleObj name="Image" r:id="rId4" imgW="4469760" imgH="23997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2209800"/>
                        <a:ext cx="4470400" cy="2400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427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Convert</a:t>
            </a:r>
            <a:r>
              <a:rPr lang="fr-CH" dirty="0"/>
              <a:t> structure</a:t>
            </a:r>
            <a:r>
              <a:rPr lang="fr-CH" dirty="0" smtClean="0"/>
              <a:t>: </a:t>
            </a:r>
            <a:r>
              <a:rPr lang="fr-CH" dirty="0" err="1" smtClean="0"/>
              <a:t>aspirin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" y="1524000"/>
            <a:ext cx="8993065" cy="25908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6248400" y="3657600"/>
            <a:ext cx="914400" cy="304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62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05" y="1066800"/>
            <a:ext cx="8437235" cy="4810125"/>
          </a:xfrm>
          <a:prstGeom prst="rect">
            <a:avLst/>
          </a:prstGeom>
        </p:spPr>
      </p:pic>
      <p:sp>
        <p:nvSpPr>
          <p:cNvPr id="7" name="Left Brace 6"/>
          <p:cNvSpPr/>
          <p:nvPr/>
        </p:nvSpPr>
        <p:spPr bwMode="auto">
          <a:xfrm>
            <a:off x="226705" y="3581400"/>
            <a:ext cx="304800" cy="990600"/>
          </a:xfrm>
          <a:prstGeom prst="leftBrac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Left Brace 7"/>
          <p:cNvSpPr/>
          <p:nvPr/>
        </p:nvSpPr>
        <p:spPr bwMode="auto">
          <a:xfrm rot="10800000">
            <a:off x="8523657" y="3605134"/>
            <a:ext cx="304800" cy="990600"/>
          </a:xfrm>
          <a:prstGeom prst="leftBrac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40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Results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" y="533400"/>
            <a:ext cx="11353800" cy="56528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28600" y="859632"/>
            <a:ext cx="3124200" cy="28336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28600" y="3962400"/>
            <a:ext cx="9067800" cy="1447800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22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1744325" cy="839152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4876800" y="152400"/>
            <a:ext cx="10668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4800" y="1447800"/>
            <a:ext cx="3810000" cy="762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39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250825" y="1773238"/>
            <a:ext cx="1368425" cy="503237"/>
          </a:xfrm>
          <a:prstGeom prst="rightArrow">
            <a:avLst>
              <a:gd name="adj1" fmla="val 50000"/>
              <a:gd name="adj2" fmla="val 67981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6563" name="AutoShape 3"/>
          <p:cNvSpPr>
            <a:spLocks noChangeArrowheads="1"/>
          </p:cNvSpPr>
          <p:nvPr/>
        </p:nvSpPr>
        <p:spPr bwMode="auto">
          <a:xfrm>
            <a:off x="1194335" y="2438400"/>
            <a:ext cx="1731962" cy="1277937"/>
          </a:xfrm>
          <a:prstGeom prst="rightArrow">
            <a:avLst>
              <a:gd name="adj1" fmla="val 50000"/>
              <a:gd name="adj2" fmla="val 338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this button if you can hear my voice and see my screen</a:t>
            </a:r>
            <a:endParaRPr lang="en-US" dirty="0"/>
          </a:p>
        </p:txBody>
      </p:sp>
      <p:graphicFrame>
        <p:nvGraphicFramePr>
          <p:cNvPr id="4100" name="Object 4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2973388" y="1773238"/>
          <a:ext cx="3732212" cy="5079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r:id="rId4" imgW="3834921" imgH="5219048" progId="">
                  <p:embed/>
                </p:oleObj>
              </mc:Choice>
              <mc:Fallback>
                <p:oleObj r:id="rId4" imgW="3834921" imgH="5219048" progId="">
                  <p:embed/>
                  <p:pic>
                    <p:nvPicPr>
                      <p:cNvPr id="410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3388" y="1773238"/>
                        <a:ext cx="3732212" cy="5079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20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8916904" cy="56007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362200" y="2819400"/>
          <a:ext cx="18415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Image" r:id="rId4" imgW="1841040" imgH="1879200" progId="Photoshop.Image.13">
                  <p:embed/>
                </p:oleObj>
              </mc:Choice>
              <mc:Fallback>
                <p:oleObj name="Image" r:id="rId4" imgW="1841040" imgH="1879200" progId="Photoshop.Image.1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62200" y="2819400"/>
                        <a:ext cx="18415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79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Example</a:t>
            </a:r>
            <a:r>
              <a:rPr lang="fr-CH" dirty="0" smtClean="0"/>
              <a:t> formula </a:t>
            </a:r>
            <a:r>
              <a:rPr lang="fr-CH" dirty="0" err="1" smtClean="0"/>
              <a:t>searching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4-(3-chloro-2-fluoroanilino)-7-methoxy-6-((1-(N-</a:t>
            </a:r>
            <a:r>
              <a:rPr lang="en-US" dirty="0" err="1"/>
              <a:t>methylcarbamoylmethyl</a:t>
            </a:r>
            <a:r>
              <a:rPr lang="en-US" dirty="0"/>
              <a:t>)piperidin-4-yl)oxy)</a:t>
            </a:r>
            <a:r>
              <a:rPr lang="en-US" dirty="0" err="1"/>
              <a:t>quinazoline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10763250" cy="75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9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8957310" cy="459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Example</a:t>
            </a:r>
            <a:r>
              <a:rPr lang="fr-CH" dirty="0" smtClean="0"/>
              <a:t>: </a:t>
            </a:r>
            <a:r>
              <a:rPr lang="fr-CH" dirty="0" err="1" smtClean="0"/>
              <a:t>Ritonavir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" y="1524000"/>
            <a:ext cx="1330642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7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97409" cy="4343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543800" y="2705100"/>
            <a:ext cx="1295400" cy="571500"/>
          </a:xfrm>
          <a:prstGeom prst="rect">
            <a:avLst/>
          </a:prstGeom>
          <a:solidFill>
            <a:srgbClr val="00FF00">
              <a:alpha val="38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68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95" y="304800"/>
            <a:ext cx="8229600" cy="1143000"/>
          </a:xfrm>
        </p:spPr>
        <p:txBody>
          <a:bodyPr/>
          <a:lstStyle/>
          <a:p>
            <a:r>
              <a:rPr lang="fr-CH" dirty="0" smtClean="0"/>
              <a:t>Patent </a:t>
            </a:r>
            <a:r>
              <a:rPr lang="fr-CH" dirty="0" err="1" smtClean="0"/>
              <a:t>landscape</a:t>
            </a:r>
            <a:r>
              <a:rPr lang="fr-CH" dirty="0" smtClean="0"/>
              <a:t> Report on </a:t>
            </a:r>
            <a:r>
              <a:rPr lang="fr-CH" dirty="0" err="1" smtClean="0"/>
              <a:t>Ritonavir</a:t>
            </a:r>
            <a:r>
              <a:rPr lang="fr-CH" dirty="0" smtClean="0"/>
              <a:t>-</a:t>
            </a:r>
            <a:endParaRPr lang="en-US" sz="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Ritonavir is an antiretroviral drug from </a:t>
            </a:r>
            <a:r>
              <a:rPr lang="en-US" sz="1600" dirty="0" smtClean="0"/>
              <a:t>the protease </a:t>
            </a:r>
            <a:r>
              <a:rPr lang="en-US" sz="1600" dirty="0"/>
              <a:t>inhibitor class used to treat HIV infection and AIDS. Ritonavir is included in </a:t>
            </a:r>
            <a:r>
              <a:rPr lang="en-US" sz="1600" dirty="0" smtClean="0"/>
              <a:t>the WHO </a:t>
            </a:r>
            <a:r>
              <a:rPr lang="en-US" sz="1600" dirty="0"/>
              <a:t>Model List of Essential Medicines (EML)1. 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The </a:t>
            </a:r>
            <a:r>
              <a:rPr lang="en-US" sz="1600" dirty="0"/>
              <a:t>originator company is Abbott Laboratories</a:t>
            </a:r>
            <a:r>
              <a:rPr lang="en-US" sz="1600" dirty="0" smtClean="0"/>
              <a:t>, which </a:t>
            </a:r>
            <a:r>
              <a:rPr lang="en-US" sz="1600" dirty="0"/>
              <a:t>markets Ritonavir under the brand name </a:t>
            </a:r>
            <a:r>
              <a:rPr lang="en-US" sz="1600" dirty="0" err="1"/>
              <a:t>Norvir</a:t>
            </a:r>
            <a:r>
              <a:rPr lang="en-US" sz="1600" dirty="0"/>
              <a:t>, or in combination with the </a:t>
            </a:r>
            <a:r>
              <a:rPr lang="en-US" sz="1600" dirty="0" smtClean="0"/>
              <a:t>protease inhibitor </a:t>
            </a:r>
            <a:r>
              <a:rPr lang="en-US" sz="1600" dirty="0" err="1"/>
              <a:t>Lopinavir</a:t>
            </a:r>
            <a:r>
              <a:rPr lang="en-US" sz="1600" dirty="0"/>
              <a:t>, as </a:t>
            </a:r>
            <a:r>
              <a:rPr lang="en-US" sz="1600" dirty="0" err="1"/>
              <a:t>Kaletra</a:t>
            </a:r>
            <a:r>
              <a:rPr lang="en-US" sz="1600" dirty="0"/>
              <a:t> or </a:t>
            </a:r>
            <a:r>
              <a:rPr lang="en-US" sz="1600" dirty="0" err="1"/>
              <a:t>Aluvia</a:t>
            </a:r>
            <a:r>
              <a:rPr lang="en-US" sz="1600" dirty="0"/>
              <a:t>. </a:t>
            </a:r>
            <a:r>
              <a:rPr lang="en-US" dirty="0"/>
              <a:t>The U.S. Food and Drug Administration (FDA</a:t>
            </a:r>
            <a:r>
              <a:rPr lang="en-US" dirty="0" smtClean="0"/>
              <a:t>) approved </a:t>
            </a:r>
            <a:r>
              <a:rPr lang="en-US" dirty="0"/>
              <a:t>the drug </a:t>
            </a:r>
            <a:r>
              <a:rPr lang="en-US" b="1" dirty="0"/>
              <a:t>in March 1996 </a:t>
            </a:r>
            <a:r>
              <a:rPr lang="en-US" dirty="0"/>
              <a:t>for oral solution and in June 1999 for capsules. </a:t>
            </a:r>
            <a:endParaRPr lang="en-US" dirty="0" smtClean="0"/>
          </a:p>
          <a:p>
            <a:endParaRPr lang="fr-CH" dirty="0"/>
          </a:p>
          <a:p>
            <a:endParaRPr lang="fr-CH" dirty="0" smtClean="0"/>
          </a:p>
          <a:p>
            <a:pPr marL="0" indent="0">
              <a:buNone/>
            </a:pPr>
            <a:r>
              <a:rPr lang="fr-CH" sz="1200" dirty="0"/>
              <a:t>http://www.wipo.int/edocs/pubdocs/en/patents/946/wipo_pub_946.pdf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222702" y="4846134"/>
            <a:ext cx="5638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752600" y="3404746"/>
            <a:ext cx="6781800" cy="395404"/>
          </a:xfrm>
          <a:prstGeom prst="rect">
            <a:avLst/>
          </a:prstGeom>
          <a:solidFill>
            <a:srgbClr val="FF0000">
              <a:alpha val="44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38200" y="3810000"/>
            <a:ext cx="7696200" cy="762000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44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Sub-structure search – the concept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Identification of </a:t>
            </a:r>
            <a:r>
              <a:rPr lang="fr-CH" dirty="0" err="1" smtClean="0"/>
              <a:t>elements</a:t>
            </a:r>
            <a:r>
              <a:rPr lang="fr-CH" dirty="0" smtClean="0"/>
              <a:t> in </a:t>
            </a:r>
            <a:r>
              <a:rPr lang="fr-CH" dirty="0" err="1" smtClean="0"/>
              <a:t>larger</a:t>
            </a:r>
            <a:r>
              <a:rPr lang="fr-CH" dirty="0" smtClean="0"/>
              <a:t> structures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Substructure search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" y="1927542"/>
            <a:ext cx="9080211" cy="279685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2286000" y="2590800"/>
            <a:ext cx="1066800" cy="3810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553200" y="4114800"/>
            <a:ext cx="1066800" cy="3810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61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57200"/>
            <a:ext cx="9448800" cy="580596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5638800" y="5805969"/>
            <a:ext cx="1524000" cy="4572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6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7" y="0"/>
            <a:ext cx="9384519" cy="65055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5105400" y="6200775"/>
            <a:ext cx="1371600" cy="3048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13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Users\Ammann\AppData\Local\Temp\ammyqql0tdi-fredrick-kearney-j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14857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96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Results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219200"/>
            <a:ext cx="9182100" cy="48966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76200" y="1492665"/>
            <a:ext cx="3124200" cy="28336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8100" y="2667000"/>
            <a:ext cx="9067800" cy="1447800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924800" y="2353205"/>
            <a:ext cx="1066800" cy="2352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25" y="2671877"/>
            <a:ext cx="153352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7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1744325" cy="839152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4876800" y="152400"/>
            <a:ext cx="10668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4800" y="1447800"/>
            <a:ext cx="3810000" cy="762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72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8916904" cy="56007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362200" y="2819400"/>
          <a:ext cx="18415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Image" r:id="rId4" imgW="1841040" imgH="1879200" progId="Photoshop.Image.13">
                  <p:embed/>
                </p:oleObj>
              </mc:Choice>
              <mc:Fallback>
                <p:oleObj name="Image" r:id="rId4" imgW="1841040" imgH="1879200" progId="Photoshop.Image.1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62200" y="2819400"/>
                        <a:ext cx="18415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44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295400"/>
            <a:ext cx="9039212" cy="482048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sorting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76200" y="2286000"/>
            <a:ext cx="1066800" cy="457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774290"/>
            <a:ext cx="14001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8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4" y="1371600"/>
            <a:ext cx="13325475" cy="69913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3717" y="2209800"/>
            <a:ext cx="762000" cy="4191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27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" y="1295400"/>
            <a:ext cx="9144339" cy="43434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53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Customize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02" y="1524000"/>
            <a:ext cx="9042354" cy="3429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8001000" y="1417638"/>
            <a:ext cx="762000" cy="4191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62000" y="2209800"/>
            <a:ext cx="762000" cy="4191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419600" y="3238500"/>
            <a:ext cx="1295400" cy="1485900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14300" y="4343400"/>
            <a:ext cx="2857500" cy="609600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93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6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Search</a:t>
            </a:r>
            <a:r>
              <a:rPr lang="fr-CH" dirty="0" smtClean="0"/>
              <a:t> by CAS </a:t>
            </a:r>
            <a:r>
              <a:rPr lang="fr-CH" dirty="0" err="1" smtClean="0"/>
              <a:t>number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CAS83-88-5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>
            <a:off x="2209800" y="1852638"/>
            <a:ext cx="304800" cy="2841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828800" y="1852638"/>
            <a:ext cx="152400" cy="284162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86000" y="1868488"/>
            <a:ext cx="152400" cy="284162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1950211" y="2821818"/>
            <a:ext cx="838200" cy="99988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420962"/>
            <a:ext cx="9395501" cy="179581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H="1">
            <a:off x="1093573" y="2136800"/>
            <a:ext cx="788773" cy="106916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1295400" y="2168500"/>
            <a:ext cx="1044146" cy="103746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1067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8763000" cy="7696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477000" y="2667000"/>
            <a:ext cx="1447800" cy="228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69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476250"/>
            <a:ext cx="5441950" cy="5865813"/>
          </a:xfrm>
        </p:spPr>
      </p:pic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250825" y="1773238"/>
            <a:ext cx="1368425" cy="503237"/>
          </a:xfrm>
          <a:prstGeom prst="rightArrow">
            <a:avLst>
              <a:gd name="adj1" fmla="val 50000"/>
              <a:gd name="adj2" fmla="val 67981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9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013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3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Compound + keywords + wildcard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71" y="3581400"/>
            <a:ext cx="13544550" cy="2238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71" y="1295400"/>
            <a:ext cx="8448675" cy="20764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3810000" y="1752600"/>
            <a:ext cx="1905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343400" y="4038600"/>
            <a:ext cx="2514600" cy="304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42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" y="457200"/>
            <a:ext cx="11020425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7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Antipyretic in Japanese?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20799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7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8991600" cy="27565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981200" y="2895600"/>
            <a:ext cx="914400" cy="152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34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" y="1143000"/>
            <a:ext cx="9121805" cy="411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8153400" y="1981200"/>
            <a:ext cx="990600" cy="304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514600"/>
            <a:ext cx="7543800" cy="91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1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Combine </a:t>
            </a:r>
            <a:r>
              <a:rPr lang="fr-CH" dirty="0" err="1" smtClean="0"/>
              <a:t>with</a:t>
            </a:r>
            <a:r>
              <a:rPr lang="fr-CH" dirty="0" smtClean="0"/>
              <a:t> </a:t>
            </a:r>
            <a:r>
              <a:rPr lang="fr-CH" dirty="0" err="1" smtClean="0"/>
              <a:t>applicant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93" y="1094659"/>
            <a:ext cx="7077075" cy="5867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762000" y="2237658"/>
            <a:ext cx="3429000" cy="35314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224251" y="2268006"/>
            <a:ext cx="804949" cy="322793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57200" y="1094659"/>
            <a:ext cx="7315200" cy="8103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62000" y="4292239"/>
            <a:ext cx="1371600" cy="355961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48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1" y="1371600"/>
            <a:ext cx="8808720" cy="170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10229850" cy="59373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04800" y="5638800"/>
            <a:ext cx="2895600" cy="3810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41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12611100" cy="603885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2743200" y="1447800"/>
          <a:ext cx="18415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Image" r:id="rId4" imgW="1841040" imgH="1879200" progId="Photoshop.Image.13">
                  <p:embed/>
                </p:oleObj>
              </mc:Choice>
              <mc:Fallback>
                <p:oleObj name="Image" r:id="rId4" imgW="1841040" imgH="1879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3200" y="1447800"/>
                        <a:ext cx="18415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944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Questions/concerns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505075"/>
            <a:ext cx="8229600" cy="43529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5400" b="1" dirty="0" smtClean="0">
                <a:solidFill>
                  <a:srgbClr val="0033CC"/>
                </a:solidFill>
              </a:rPr>
              <a:t>patentscope@wipo.int</a:t>
            </a:r>
          </a:p>
        </p:txBody>
      </p:sp>
    </p:spTree>
    <p:extLst>
      <p:ext uri="{BB962C8B-B14F-4D97-AF65-F5344CB8AC3E}">
        <p14:creationId xmlns:p14="http://schemas.microsoft.com/office/powerpoint/2010/main" val="180974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Combine </a:t>
            </a:r>
            <a:r>
              <a:rPr lang="fr-CH" dirty="0" err="1" smtClean="0"/>
              <a:t>with</a:t>
            </a:r>
            <a:r>
              <a:rPr lang="fr-CH" dirty="0" smtClean="0"/>
              <a:t> a country</a:t>
            </a:r>
            <a:endParaRPr lang="es-C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24000"/>
            <a:ext cx="8991600" cy="32918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62000" y="2133600"/>
            <a:ext cx="533400" cy="152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1524000"/>
            <a:ext cx="8486775" cy="317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1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6964200" y="5950080"/>
            <a:ext cx="1854720" cy="58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2" name="CustomShape 3"/>
          <p:cNvSpPr/>
          <p:nvPr/>
        </p:nvSpPr>
        <p:spPr>
          <a:xfrm>
            <a:off x="467640" y="47664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b="0" strike="noStrike" spc="-1" dirty="0" smtClean="0">
                <a:solidFill>
                  <a:srgbClr val="00408C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Combine 2 compounds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1085966"/>
            <a:ext cx="11372850" cy="1427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85" y="2498280"/>
            <a:ext cx="4676775" cy="43732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304800" y="5334000"/>
            <a:ext cx="2895600" cy="38100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2793141"/>
            <a:ext cx="54102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1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287678" cy="190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" y="381000"/>
            <a:ext cx="9369319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5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Combine </a:t>
            </a:r>
            <a:r>
              <a:rPr lang="fr-CH" dirty="0" err="1" smtClean="0"/>
              <a:t>with</a:t>
            </a:r>
            <a:r>
              <a:rPr lang="fr-CH" dirty="0"/>
              <a:t> </a:t>
            </a:r>
            <a:r>
              <a:rPr lang="fr-CH" dirty="0" smtClean="0"/>
              <a:t>dates/IPC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65" y="1648850"/>
            <a:ext cx="5638800" cy="771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78" y="2453039"/>
            <a:ext cx="5362575" cy="6953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276149" y="2463940"/>
            <a:ext cx="152400" cy="302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49" y="4402216"/>
            <a:ext cx="440055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3429000" y="626299"/>
            <a:ext cx="1143000" cy="474347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676699" y="644476"/>
            <a:ext cx="1143000" cy="474347"/>
          </a:xfrm>
          <a:prstGeom prst="rect">
            <a:avLst/>
          </a:prstGeom>
          <a:solidFill>
            <a:srgbClr val="00B050">
              <a:alpha val="38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023246" y="4621552"/>
            <a:ext cx="548754" cy="237174"/>
          </a:xfrm>
          <a:prstGeom prst="rect">
            <a:avLst/>
          </a:prstGeom>
          <a:solidFill>
            <a:srgbClr val="00B050">
              <a:alpha val="38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115537" y="1881262"/>
            <a:ext cx="1656512" cy="328693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103068" y="2636354"/>
            <a:ext cx="1656512" cy="328693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743809" y="1831608"/>
            <a:ext cx="324689" cy="357123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3707570" y="2635295"/>
            <a:ext cx="333224" cy="330812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3648910" y="4560830"/>
            <a:ext cx="374336" cy="392169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445363" y="2188731"/>
            <a:ext cx="3298446" cy="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>
            <a:off x="457200" y="2969983"/>
            <a:ext cx="3298446" cy="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304800" y="4928428"/>
            <a:ext cx="3298446" cy="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6193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Restrict to </a:t>
            </a:r>
            <a:r>
              <a:rPr lang="en-US" dirty="0" smtClean="0"/>
              <a:t>the </a:t>
            </a:r>
            <a:r>
              <a:rPr lang="en-US" i="1" dirty="0" smtClean="0"/>
              <a:t>claims</a:t>
            </a:r>
            <a:r>
              <a:rPr lang="en-US" dirty="0" smtClean="0"/>
              <a:t>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8610600" cy="4602163"/>
          </a:xfrm>
        </p:spPr>
        <p:txBody>
          <a:bodyPr/>
          <a:lstStyle/>
          <a:p>
            <a:r>
              <a:rPr lang="en-US" dirty="0"/>
              <a:t>CHEM:((BSYNRYMUTXBXSQ-UHFFFAOYSA-N  BEFORE1000 description) AND  (claims  BEFORE1000 BSYNRYMUTXBXSQ-UHFFFAOYSA-N))</a:t>
            </a:r>
          </a:p>
        </p:txBody>
      </p:sp>
    </p:spTree>
    <p:extLst>
      <p:ext uri="{BB962C8B-B14F-4D97-AF65-F5344CB8AC3E}">
        <p14:creationId xmlns:p14="http://schemas.microsoft.com/office/powerpoint/2010/main" val="13310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I search?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352925"/>
          </a:xfrm>
        </p:spPr>
        <p:txBody>
          <a:bodyPr/>
          <a:lstStyle/>
          <a:p>
            <a:r>
              <a:rPr lang="en-US" sz="2000" dirty="0">
                <a:solidFill>
                  <a:srgbClr val="00B050"/>
                </a:solidFill>
              </a:rPr>
              <a:t>CAS </a:t>
            </a:r>
            <a:r>
              <a:rPr lang="en-US" sz="2000" dirty="0" smtClean="0">
                <a:solidFill>
                  <a:srgbClr val="00B050"/>
                </a:solidFill>
              </a:rPr>
              <a:t>name</a:t>
            </a:r>
          </a:p>
          <a:p>
            <a:r>
              <a:rPr lang="en-US" sz="2000" dirty="0">
                <a:solidFill>
                  <a:srgbClr val="00B050"/>
                </a:solidFill>
              </a:rPr>
              <a:t>Enantiomer</a:t>
            </a:r>
          </a:p>
          <a:p>
            <a:r>
              <a:rPr lang="fr-CH" sz="2000" dirty="0" err="1">
                <a:solidFill>
                  <a:srgbClr val="00B050"/>
                </a:solidFill>
              </a:rPr>
              <a:t>Monomer</a:t>
            </a:r>
            <a:endParaRPr lang="fr-CH" sz="2000" dirty="0">
              <a:solidFill>
                <a:srgbClr val="00B050"/>
              </a:solidFill>
            </a:endParaRPr>
          </a:p>
          <a:p>
            <a:r>
              <a:rPr lang="fr-CH" sz="2000" dirty="0" err="1" smtClean="0">
                <a:solidFill>
                  <a:srgbClr val="00B050"/>
                </a:solidFill>
              </a:rPr>
              <a:t>Stereoisomer</a:t>
            </a:r>
            <a:r>
              <a:rPr lang="fr-CH" sz="2000" dirty="0" smtClean="0">
                <a:solidFill>
                  <a:srgbClr val="00B050"/>
                </a:solidFill>
              </a:rPr>
              <a:t> 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Transition </a:t>
            </a:r>
            <a:r>
              <a:rPr lang="en-US" sz="2000" dirty="0">
                <a:solidFill>
                  <a:srgbClr val="00B050"/>
                </a:solidFill>
              </a:rPr>
              <a:t>metal complex like cisplatin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6519"/>
            <a:ext cx="4038600" cy="4352925"/>
          </a:xfrm>
        </p:spPr>
        <p:txBody>
          <a:bodyPr/>
          <a:lstStyle/>
          <a:p>
            <a:r>
              <a:rPr lang="fr-CH" sz="2000" dirty="0" err="1">
                <a:solidFill>
                  <a:srgbClr val="FF0000"/>
                </a:solidFill>
              </a:rPr>
              <a:t>Antibody</a:t>
            </a:r>
            <a:r>
              <a:rPr lang="fr-CH" sz="2000" dirty="0">
                <a:solidFill>
                  <a:srgbClr val="FF0000"/>
                </a:solidFill>
              </a:rPr>
              <a:t> </a:t>
            </a:r>
            <a:r>
              <a:rPr lang="fr-CH" sz="2000" dirty="0" err="1" smtClean="0">
                <a:solidFill>
                  <a:srgbClr val="FF0000"/>
                </a:solidFill>
              </a:rPr>
              <a:t>sequence</a:t>
            </a:r>
            <a:endParaRPr lang="fr-CH" sz="2000" dirty="0" smtClean="0">
              <a:solidFill>
                <a:srgbClr val="FF0000"/>
              </a:solidFill>
            </a:endParaRPr>
          </a:p>
          <a:p>
            <a:r>
              <a:rPr lang="fr-CH" sz="2000" dirty="0" smtClean="0">
                <a:solidFill>
                  <a:srgbClr val="FF0000"/>
                </a:solidFill>
              </a:rPr>
              <a:t>Compound </a:t>
            </a:r>
            <a:r>
              <a:rPr lang="fr-CH" sz="2000" dirty="0" err="1">
                <a:solidFill>
                  <a:srgbClr val="FF0000"/>
                </a:solidFill>
              </a:rPr>
              <a:t>within</a:t>
            </a:r>
            <a:r>
              <a:rPr lang="fr-CH" sz="2000" dirty="0">
                <a:solidFill>
                  <a:srgbClr val="FF0000"/>
                </a:solidFill>
              </a:rPr>
              <a:t> </a:t>
            </a:r>
            <a:r>
              <a:rPr lang="fr-CH" sz="2000" dirty="0" err="1" smtClean="0">
                <a:solidFill>
                  <a:srgbClr val="FF0000"/>
                </a:solidFill>
              </a:rPr>
              <a:t>genus</a:t>
            </a:r>
            <a:endParaRPr lang="fr-CH" sz="2000" dirty="0" smtClean="0">
              <a:solidFill>
                <a:srgbClr val="FF0000"/>
              </a:solidFill>
            </a:endParaRPr>
          </a:p>
          <a:p>
            <a:r>
              <a:rPr lang="fr-CH" sz="2000" dirty="0" err="1">
                <a:solidFill>
                  <a:srgbClr val="FF0000"/>
                </a:solidFill>
              </a:rPr>
              <a:t>Inorganic</a:t>
            </a:r>
            <a:r>
              <a:rPr lang="fr-CH" sz="2000" dirty="0">
                <a:solidFill>
                  <a:srgbClr val="FF0000"/>
                </a:solidFill>
              </a:rPr>
              <a:t> cluster</a:t>
            </a:r>
          </a:p>
          <a:p>
            <a:r>
              <a:rPr lang="fr-CH" sz="2000" dirty="0" err="1">
                <a:solidFill>
                  <a:srgbClr val="FF0000"/>
                </a:solidFill>
              </a:rPr>
              <a:t>Intermediate</a:t>
            </a:r>
            <a:r>
              <a:rPr lang="fr-CH" sz="2000" dirty="0">
                <a:solidFill>
                  <a:srgbClr val="FF0000"/>
                </a:solidFill>
              </a:rPr>
              <a:t> and </a:t>
            </a:r>
            <a:r>
              <a:rPr lang="fr-CH" sz="2000" dirty="0" err="1">
                <a:solidFill>
                  <a:srgbClr val="FF0000"/>
                </a:solidFill>
              </a:rPr>
              <a:t>impurity</a:t>
            </a:r>
            <a:r>
              <a:rPr lang="fr-CH" sz="2000" dirty="0">
                <a:solidFill>
                  <a:srgbClr val="FF0000"/>
                </a:solidFill>
              </a:rPr>
              <a:t> </a:t>
            </a:r>
            <a:r>
              <a:rPr lang="fr-CH" sz="2000" dirty="0" err="1" smtClean="0">
                <a:solidFill>
                  <a:srgbClr val="FF0000"/>
                </a:solidFill>
              </a:rPr>
              <a:t>search</a:t>
            </a:r>
            <a:endParaRPr lang="fr-CH" sz="2000" dirty="0" smtClean="0">
              <a:solidFill>
                <a:srgbClr val="FF0000"/>
              </a:solidFill>
            </a:endParaRPr>
          </a:p>
          <a:p>
            <a:r>
              <a:rPr lang="fr-CH" sz="2000" dirty="0" err="1">
                <a:solidFill>
                  <a:srgbClr val="FF0000"/>
                </a:solidFill>
              </a:rPr>
              <a:t>Metal-organic</a:t>
            </a:r>
            <a:r>
              <a:rPr lang="fr-CH" sz="2000" dirty="0">
                <a:solidFill>
                  <a:srgbClr val="FF0000"/>
                </a:solidFill>
              </a:rPr>
              <a:t> </a:t>
            </a:r>
            <a:r>
              <a:rPr lang="fr-CH" sz="2000" dirty="0" err="1">
                <a:solidFill>
                  <a:srgbClr val="FF0000"/>
                </a:solidFill>
              </a:rPr>
              <a:t>framework</a:t>
            </a:r>
            <a:endParaRPr lang="fr-CH" sz="2000" dirty="0">
              <a:solidFill>
                <a:srgbClr val="FF0000"/>
              </a:solidFill>
            </a:endParaRPr>
          </a:p>
          <a:p>
            <a:r>
              <a:rPr lang="fr-CH" sz="2000" dirty="0" smtClean="0">
                <a:solidFill>
                  <a:srgbClr val="FF0000"/>
                </a:solidFill>
              </a:rPr>
              <a:t>Peptide</a:t>
            </a:r>
            <a:endParaRPr lang="fr-CH" sz="2000" dirty="0">
              <a:solidFill>
                <a:srgbClr val="FF0000"/>
              </a:solidFill>
            </a:endParaRPr>
          </a:p>
          <a:p>
            <a:r>
              <a:rPr lang="fr-CH" sz="2000" dirty="0" err="1" smtClean="0">
                <a:solidFill>
                  <a:srgbClr val="FF0000"/>
                </a:solidFill>
              </a:rPr>
              <a:t>Polymer</a:t>
            </a:r>
            <a:endParaRPr lang="fr-CH" sz="2000" dirty="0" smtClean="0">
              <a:solidFill>
                <a:srgbClr val="FF0000"/>
              </a:solidFill>
            </a:endParaRPr>
          </a:p>
          <a:p>
            <a:r>
              <a:rPr lang="fr-CH" sz="2000" dirty="0" err="1">
                <a:solidFill>
                  <a:srgbClr val="FF0000"/>
                </a:solidFill>
              </a:rPr>
              <a:t>Polymorphs</a:t>
            </a:r>
            <a:endParaRPr lang="fr-CH" sz="2000" dirty="0">
              <a:solidFill>
                <a:srgbClr val="FF0000"/>
              </a:solidFill>
            </a:endParaRPr>
          </a:p>
          <a:p>
            <a:r>
              <a:rPr lang="fr-CH" sz="2000" dirty="0" smtClean="0">
                <a:solidFill>
                  <a:srgbClr val="FF0000"/>
                </a:solidFill>
              </a:rPr>
              <a:t>Poly(</a:t>
            </a:r>
            <a:r>
              <a:rPr lang="fr-CH" sz="2000" dirty="0" err="1" smtClean="0">
                <a:solidFill>
                  <a:srgbClr val="FF0000"/>
                </a:solidFill>
              </a:rPr>
              <a:t>vinyl</a:t>
            </a:r>
            <a:r>
              <a:rPr lang="fr-CH" sz="2000" dirty="0" smtClean="0">
                <a:solidFill>
                  <a:srgbClr val="FF0000"/>
                </a:solidFill>
              </a:rPr>
              <a:t> </a:t>
            </a:r>
            <a:r>
              <a:rPr lang="fr-CH" sz="2000" dirty="0" err="1">
                <a:solidFill>
                  <a:srgbClr val="FF0000"/>
                </a:solidFill>
              </a:rPr>
              <a:t>alcohol</a:t>
            </a:r>
            <a:r>
              <a:rPr lang="fr-CH" sz="20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fr-CH" sz="2000" dirty="0" err="1" smtClean="0">
                <a:solidFill>
                  <a:srgbClr val="FF0000"/>
                </a:solidFill>
              </a:rPr>
              <a:t>Protein</a:t>
            </a:r>
            <a:r>
              <a:rPr lang="fr-CH" sz="2000" dirty="0" smtClean="0">
                <a:solidFill>
                  <a:srgbClr val="FF0000"/>
                </a:solidFill>
              </a:rPr>
              <a:t> </a:t>
            </a:r>
            <a:r>
              <a:rPr lang="fr-CH" sz="2000" dirty="0" err="1">
                <a:solidFill>
                  <a:srgbClr val="FF0000"/>
                </a:solidFill>
              </a:rPr>
              <a:t>sequences</a:t>
            </a:r>
            <a:endParaRPr lang="fr-CH" sz="2000" dirty="0">
              <a:solidFill>
                <a:srgbClr val="FF0000"/>
              </a:solidFill>
            </a:endParaRPr>
          </a:p>
          <a:p>
            <a:r>
              <a:rPr lang="fr-CH" sz="2000" dirty="0" err="1" smtClean="0">
                <a:solidFill>
                  <a:srgbClr val="FF0000"/>
                </a:solidFill>
              </a:rPr>
              <a:t>Reaction</a:t>
            </a:r>
            <a:r>
              <a:rPr lang="fr-CH" sz="2000" dirty="0" smtClean="0">
                <a:solidFill>
                  <a:srgbClr val="FF0000"/>
                </a:solidFill>
              </a:rPr>
              <a:t> </a:t>
            </a:r>
            <a:r>
              <a:rPr lang="fr-CH" sz="2000" dirty="0" err="1" smtClean="0">
                <a:solidFill>
                  <a:srgbClr val="FF0000"/>
                </a:solidFill>
              </a:rPr>
              <a:t>search</a:t>
            </a:r>
            <a:endParaRPr lang="fr-CH" sz="2000" dirty="0" smtClean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T</a:t>
            </a:r>
            <a:r>
              <a:rPr lang="en-US" sz="2000" dirty="0" smtClean="0">
                <a:solidFill>
                  <a:srgbClr val="FF0000"/>
                </a:solidFill>
              </a:rPr>
              <a:t>able </a:t>
            </a:r>
            <a:r>
              <a:rPr lang="en-US" sz="2000" dirty="0">
                <a:solidFill>
                  <a:srgbClr val="FF0000"/>
                </a:solidFill>
              </a:rPr>
              <a:t>that contains structures</a:t>
            </a:r>
            <a:endParaRPr lang="fr-CH" sz="20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53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Future/</a:t>
            </a:r>
            <a:r>
              <a:rPr lang="fr-CH" dirty="0" err="1"/>
              <a:t>past</a:t>
            </a:r>
            <a:r>
              <a:rPr lang="fr-CH" dirty="0"/>
              <a:t> </a:t>
            </a:r>
            <a:r>
              <a:rPr lang="fr-CH" dirty="0" err="1"/>
              <a:t>webinars</a:t>
            </a:r>
            <a:r>
              <a:rPr lang="fr-CH" dirty="0"/>
              <a:t>:</a:t>
            </a:r>
            <a:br>
              <a:rPr lang="fr-CH" dirty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06061" y="912436"/>
            <a:ext cx="4671472" cy="461665"/>
          </a:xfrm>
          <a:prstGeom prst="rect">
            <a:avLst/>
          </a:prstGeom>
          <a:solidFill>
            <a:srgbClr val="C0DDDE"/>
          </a:solidFill>
        </p:spPr>
        <p:txBody>
          <a:bodyPr wrap="none">
            <a:spAutoFit/>
          </a:bodyPr>
          <a:lstStyle/>
          <a:p>
            <a:r>
              <a:rPr lang="fr-CH" u="sng" dirty="0"/>
              <a:t>wipo.int/</a:t>
            </a:r>
            <a:r>
              <a:rPr lang="fr-CH" u="sng" dirty="0" err="1"/>
              <a:t>patentscope</a:t>
            </a:r>
            <a:r>
              <a:rPr lang="fr-CH" u="sng" dirty="0"/>
              <a:t>/en/</a:t>
            </a:r>
            <a:r>
              <a:rPr lang="fr-CH" u="sng" dirty="0" err="1"/>
              <a:t>webinar</a:t>
            </a:r>
            <a:r>
              <a:rPr lang="fr-CH" u="sng" dirty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61144"/>
            <a:ext cx="7772400" cy="521699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304800" y="3335580"/>
            <a:ext cx="5791200" cy="3370019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505200" y="3407640"/>
            <a:ext cx="1905000" cy="762001"/>
          </a:xfrm>
          <a:prstGeom prst="roundRect">
            <a:avLst/>
          </a:prstGeom>
          <a:noFill/>
          <a:ln w="635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35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hemical searches for and by experts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305800" cy="4373563"/>
          </a:xfrm>
        </p:spPr>
        <p:txBody>
          <a:bodyPr/>
          <a:lstStyle/>
          <a:p>
            <a:r>
              <a:rPr lang="en-US" dirty="0" smtClean="0"/>
              <a:t>Paying webinar on September 24, 2020 @ 5:30pm CEST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attendee.gotowebinar.com/register/2024318963945118220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5026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Next</a:t>
            </a:r>
            <a:r>
              <a:rPr lang="fr-CH" dirty="0" smtClean="0"/>
              <a:t> </a:t>
            </a:r>
            <a:r>
              <a:rPr lang="fr-CH" dirty="0" err="1" smtClean="0"/>
              <a:t>webinar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PATENTSCOPE for beginners</a:t>
            </a:r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October 20 @ 5:30 pm CEST or  22 @ 8:30 am CEST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https://www.wipo.int/patentscope/en/webinar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305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Global Brand </a:t>
            </a:r>
            <a:r>
              <a:rPr lang="fr-CH" dirty="0" err="1" smtClean="0"/>
              <a:t>Database</a:t>
            </a:r>
            <a:r>
              <a:rPr lang="fr-CH" dirty="0" smtClean="0"/>
              <a:t>: </a:t>
            </a:r>
            <a:r>
              <a:rPr lang="fr-CH" dirty="0" err="1" smtClean="0"/>
              <a:t>webinar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overview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September 22 @ 5.30 PM CEST</a:t>
            </a:r>
            <a:endParaRPr lang="en-US" dirty="0"/>
          </a:p>
          <a:p>
            <a:pPr marL="457200" lvl="1" indent="0">
              <a:buNone/>
            </a:pPr>
            <a:r>
              <a:rPr lang="en-US" sz="1800" dirty="0" smtClean="0">
                <a:hlinkClick r:id="rId2"/>
              </a:rPr>
              <a:t>https</a:t>
            </a:r>
            <a:r>
              <a:rPr lang="en-US" sz="1800" dirty="0">
                <a:hlinkClick r:id="rId2"/>
              </a:rPr>
              <a:t>://</a:t>
            </a:r>
            <a:r>
              <a:rPr lang="en-US" sz="1800" dirty="0" smtClean="0">
                <a:hlinkClick r:id="rId2"/>
              </a:rPr>
              <a:t>www.wipo.int/reference/en/branddb/webinar/index.html</a:t>
            </a:r>
            <a:r>
              <a:rPr lang="en-US" sz="1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550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54753" cy="43434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Search: aspirin in Japanese patents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95400"/>
            <a:ext cx="7480633" cy="3733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7010400" y="2057400"/>
            <a:ext cx="304800" cy="152400"/>
          </a:xfrm>
          <a:prstGeom prst="rect">
            <a:avLst/>
          </a:prstGeom>
          <a:solidFill>
            <a:srgbClr val="FFFF00">
              <a:alpha val="58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6200" y="2819400"/>
            <a:ext cx="8915400" cy="129540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6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Global Design </a:t>
            </a:r>
            <a:r>
              <a:rPr lang="fr-CH" dirty="0" err="1" smtClean="0"/>
              <a:t>Database</a:t>
            </a:r>
            <a:r>
              <a:rPr lang="fr-CH" dirty="0" smtClean="0"/>
              <a:t>: </a:t>
            </a:r>
            <a:r>
              <a:rPr lang="fr-CH" dirty="0" err="1" smtClean="0"/>
              <a:t>webinar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introduction</a:t>
            </a:r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September 30 at 5:30 pm CEST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www.wipo.int/reference/en/designdb/webinar/index.html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373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384" y="1737596"/>
            <a:ext cx="6212321" cy="32367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79744" y="306204"/>
            <a:ext cx="8229600" cy="857250"/>
          </a:xfrm>
        </p:spPr>
        <p:txBody>
          <a:bodyPr/>
          <a:lstStyle/>
          <a:p>
            <a:pPr eaLnBrk="1" hangingPunct="1"/>
            <a:r>
              <a:rPr lang="fr-CH" dirty="0" smtClean="0"/>
              <a:t>IP Portal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47" y="3645024"/>
            <a:ext cx="3893959" cy="2008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714" y="3310939"/>
            <a:ext cx="3853660" cy="20031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4082" y="3627990"/>
            <a:ext cx="3900284" cy="20259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val 7"/>
          <p:cNvSpPr/>
          <p:nvPr/>
        </p:nvSpPr>
        <p:spPr bwMode="auto">
          <a:xfrm>
            <a:off x="6732240" y="1700808"/>
            <a:ext cx="504056" cy="649188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ln>
                <a:solidFill>
                  <a:schemeClr val="tx1"/>
                </a:solidFill>
              </a:ln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78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74" y="1899957"/>
            <a:ext cx="4004326" cy="198766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543" y="2202240"/>
            <a:ext cx="4023862" cy="19640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dirty="0" smtClean="0"/>
              <a:t>Login &amp; Help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778" y="2554573"/>
            <a:ext cx="4438023" cy="216977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505" y="3479027"/>
            <a:ext cx="4008649" cy="20791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0088" y="3145343"/>
            <a:ext cx="4015401" cy="20426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val 8"/>
          <p:cNvSpPr/>
          <p:nvPr/>
        </p:nvSpPr>
        <p:spPr bwMode="auto">
          <a:xfrm>
            <a:off x="6905715" y="3145342"/>
            <a:ext cx="432048" cy="649188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ln>
                <a:solidFill>
                  <a:schemeClr val="tx1"/>
                </a:solidFill>
              </a:ln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1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dirty="0" err="1" smtClean="0"/>
              <a:t>Customizable</a:t>
            </a:r>
            <a:r>
              <a:rPr lang="fr-CH" dirty="0" smtClean="0"/>
              <a:t> </a:t>
            </a:r>
            <a:r>
              <a:rPr lang="fr-CH" dirty="0" err="1" smtClean="0"/>
              <a:t>dashboard</a:t>
            </a:r>
            <a:r>
              <a:rPr lang="fr-CH" dirty="0" smtClean="0"/>
              <a:t> of widgets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96" y="1891593"/>
            <a:ext cx="6912224" cy="35822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400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fr-CH" altLang="en-US" sz="4400" b="1" smtClean="0"/>
          </a:p>
          <a:p>
            <a:pPr eaLnBrk="1" hangingPunct="1">
              <a:buFontTx/>
              <a:buNone/>
            </a:pPr>
            <a:r>
              <a:rPr lang="fr-CH" altLang="en-US" sz="4400" b="1" smtClean="0"/>
              <a:t>	</a:t>
            </a:r>
            <a:endParaRPr lang="en-US" altLang="en-US" sz="4400" b="1" smtClean="0"/>
          </a:p>
        </p:txBody>
      </p:sp>
      <p:pic>
        <p:nvPicPr>
          <p:cNvPr id="23554" name="Picture 2" descr="D:\Users\Ammann\AppData\Local\Temp\gxnyoltxcr8-jonathan-simco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-896913"/>
            <a:ext cx="9308432" cy="821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39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" name="Picture 9" descr="D:\Users\Ammann\AppData\Local\Temp\pz-th3jzic8-daria-nepriak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5" y="685800"/>
            <a:ext cx="9144000" cy="515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0" y="852963"/>
            <a:ext cx="9144000" cy="515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041" y="4419600"/>
            <a:ext cx="4543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 smtClean="0">
                <a:solidFill>
                  <a:srgbClr val="FFCC66"/>
                </a:solidFill>
              </a:rPr>
              <a:t>patentscope@wipo.int</a:t>
            </a:r>
            <a:endParaRPr lang="en-US" sz="3200" b="1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9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8" y="1110961"/>
            <a:ext cx="9045302" cy="50550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752600" y="3810000"/>
            <a:ext cx="1295400" cy="457200"/>
          </a:xfrm>
          <a:prstGeom prst="rect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676400"/>
            <a:ext cx="220027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1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Access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err="1" smtClean="0"/>
              <a:t>Available</a:t>
            </a:r>
            <a:r>
              <a:rPr lang="fr-CH" dirty="0" smtClean="0"/>
              <a:t> </a:t>
            </a:r>
            <a:r>
              <a:rPr lang="fr-CH" dirty="0" err="1" smtClean="0"/>
              <a:t>freely</a:t>
            </a:r>
            <a:r>
              <a:rPr lang="fr-CH" dirty="0" smtClean="0"/>
              <a:t> </a:t>
            </a:r>
            <a:r>
              <a:rPr lang="fr-CH" dirty="0"/>
              <a:t>at </a:t>
            </a:r>
            <a:r>
              <a:rPr lang="fr-CH" dirty="0">
                <a:hlinkClick r:id="rId2"/>
              </a:rPr>
              <a:t>https://</a:t>
            </a:r>
            <a:r>
              <a:rPr lang="fr-CH" dirty="0" smtClean="0">
                <a:hlinkClick r:id="rId2"/>
              </a:rPr>
              <a:t>patentscope.wipo.int</a:t>
            </a:r>
            <a:r>
              <a:rPr lang="fr-CH" dirty="0" smtClean="0"/>
              <a:t> </a:t>
            </a:r>
          </a:p>
          <a:p>
            <a:endParaRPr lang="fr-CH" dirty="0"/>
          </a:p>
          <a:p>
            <a:r>
              <a:rPr lang="fr-CH" dirty="0" smtClean="0"/>
              <a:t>Access </a:t>
            </a:r>
            <a:r>
              <a:rPr lang="fr-CH" dirty="0" err="1" smtClean="0"/>
              <a:t>only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a WIPO </a:t>
            </a:r>
            <a:r>
              <a:rPr lang="fr-CH" dirty="0" err="1" smtClean="0"/>
              <a:t>account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5" y="3382963"/>
            <a:ext cx="9022557" cy="2743200"/>
          </a:xfrm>
          <a:prstGeom prst="rect">
            <a:avLst/>
          </a:prstGeom>
        </p:spPr>
      </p:pic>
      <p:cxnSp>
        <p:nvCxnSpPr>
          <p:cNvPr id="18" name="Curved Connector 17"/>
          <p:cNvCxnSpPr/>
          <p:nvPr/>
        </p:nvCxnSpPr>
        <p:spPr bwMode="auto">
          <a:xfrm>
            <a:off x="5562600" y="2895600"/>
            <a:ext cx="2380233" cy="838200"/>
          </a:xfrm>
          <a:prstGeom prst="curvedConnector3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Oval 19"/>
          <p:cNvSpPr/>
          <p:nvPr/>
        </p:nvSpPr>
        <p:spPr bwMode="auto">
          <a:xfrm>
            <a:off x="7942833" y="3505200"/>
            <a:ext cx="439167" cy="444500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4212850"/>
            <a:ext cx="2924175" cy="22479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22" name="Oval 21"/>
          <p:cNvSpPr/>
          <p:nvPr/>
        </p:nvSpPr>
        <p:spPr bwMode="auto">
          <a:xfrm>
            <a:off x="6248400" y="3751969"/>
            <a:ext cx="457200" cy="469194"/>
          </a:xfrm>
          <a:prstGeom prst="ellipse">
            <a:avLst/>
          </a:prstGeom>
          <a:noFill/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3810000" y="6019800"/>
            <a:ext cx="2590800" cy="304800"/>
          </a:xfrm>
          <a:prstGeom prst="rect">
            <a:avLst/>
          </a:prstGeom>
          <a:noFill/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82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theme/theme1.xml><?xml version="1.0" encoding="utf-8"?>
<a:theme xmlns:a="http://schemas.openxmlformats.org/drawingml/2006/main" name="template_english">
  <a:themeElements>
    <a:clrScheme name="template_englis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_englis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template_englis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template_english-5</Template>
  <TotalTime>4418</TotalTime>
  <Words>815</Words>
  <Application>Microsoft Office PowerPoint</Application>
  <PresentationFormat>On-screen Show (4:3)</PresentationFormat>
  <Paragraphs>176</Paragraphs>
  <Slides>75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3" baseType="lpstr">
      <vt:lpstr>Microsoft YaHei</vt:lpstr>
      <vt:lpstr>ヒラギノ角ゴ Pro W3</vt:lpstr>
      <vt:lpstr>Arial</vt:lpstr>
      <vt:lpstr>Arial Black</vt:lpstr>
      <vt:lpstr>Microsoft Sans Serif</vt:lpstr>
      <vt:lpstr>Times New Roman</vt:lpstr>
      <vt:lpstr>template_english</vt:lpstr>
      <vt:lpstr>Image</vt:lpstr>
      <vt:lpstr>PowerPoint Presentation</vt:lpstr>
      <vt:lpstr>PowerPoint Presentation</vt:lpstr>
      <vt:lpstr>Click this button if you can hear my voice and see my screen</vt:lpstr>
      <vt:lpstr>PowerPoint Presentation</vt:lpstr>
      <vt:lpstr>PowerPoint Presentation</vt:lpstr>
      <vt:lpstr>Questions/concerns</vt:lpstr>
      <vt:lpstr>Search: aspirin in Japanese patents</vt:lpstr>
      <vt:lpstr>PowerPoint Presentation</vt:lpstr>
      <vt:lpstr>Access</vt:lpstr>
      <vt:lpstr>Structure search - the concept</vt:lpstr>
      <vt:lpstr>Inchikeys</vt:lpstr>
      <vt:lpstr>Example: InchI – InchIKey for aspirin</vt:lpstr>
      <vt:lpstr>Scope</vt:lpstr>
      <vt:lpstr>Collections</vt:lpstr>
      <vt:lpstr>IPC codes</vt:lpstr>
      <vt:lpstr>Fields</vt:lpstr>
      <vt:lpstr>Limitations</vt:lpstr>
      <vt:lpstr>Why is it useful?</vt:lpstr>
      <vt:lpstr>How does it work?</vt:lpstr>
      <vt:lpstr>4 options</vt:lpstr>
      <vt:lpstr>Scaffold</vt:lpstr>
      <vt:lpstr>Upload a structure</vt:lpstr>
      <vt:lpstr>Example</vt:lpstr>
      <vt:lpstr>Structure editor</vt:lpstr>
      <vt:lpstr>Convert a structure</vt:lpstr>
      <vt:lpstr>Convert structure: aspirin</vt:lpstr>
      <vt:lpstr>PowerPoint Presentation</vt:lpstr>
      <vt:lpstr>Results</vt:lpstr>
      <vt:lpstr>PowerPoint Presentation</vt:lpstr>
      <vt:lpstr>PowerPoint Presentation</vt:lpstr>
      <vt:lpstr>Example formula searching</vt:lpstr>
      <vt:lpstr>PowerPoint Presentation</vt:lpstr>
      <vt:lpstr>Example: Ritonavir</vt:lpstr>
      <vt:lpstr>PowerPoint Presentation</vt:lpstr>
      <vt:lpstr>Patent landscape Report on Ritonavir-</vt:lpstr>
      <vt:lpstr>Sub-structure search – the concept</vt:lpstr>
      <vt:lpstr>Substructure search</vt:lpstr>
      <vt:lpstr>PowerPoint Presentation</vt:lpstr>
      <vt:lpstr>PowerPoint Presentation</vt:lpstr>
      <vt:lpstr>Results</vt:lpstr>
      <vt:lpstr>PowerPoint Presentation</vt:lpstr>
      <vt:lpstr>PowerPoint Presentation</vt:lpstr>
      <vt:lpstr>Result sorting</vt:lpstr>
      <vt:lpstr>Analysis</vt:lpstr>
      <vt:lpstr>Analysis</vt:lpstr>
      <vt:lpstr>Customize</vt:lpstr>
      <vt:lpstr>PowerPoint Presentation</vt:lpstr>
      <vt:lpstr>Search by CAS number</vt:lpstr>
      <vt:lpstr>PowerPoint Presentation</vt:lpstr>
      <vt:lpstr>PowerPoint Presentation</vt:lpstr>
      <vt:lpstr>Compound + keywords + wildcard</vt:lpstr>
      <vt:lpstr>PowerPoint Presentation</vt:lpstr>
      <vt:lpstr>Antipyretic in Japanese?</vt:lpstr>
      <vt:lpstr>PowerPoint Presentation</vt:lpstr>
      <vt:lpstr>PowerPoint Presentation</vt:lpstr>
      <vt:lpstr>Combine with applicant</vt:lpstr>
      <vt:lpstr>PowerPoint Presentation</vt:lpstr>
      <vt:lpstr>PowerPoint Presentation</vt:lpstr>
      <vt:lpstr>PowerPoint Presentation</vt:lpstr>
      <vt:lpstr>Combine with a country</vt:lpstr>
      <vt:lpstr>PowerPoint Presentation</vt:lpstr>
      <vt:lpstr>PowerPoint Presentation</vt:lpstr>
      <vt:lpstr>Combine with dates/IPC</vt:lpstr>
      <vt:lpstr>Restrict to the claims field</vt:lpstr>
      <vt:lpstr>Can I search?</vt:lpstr>
      <vt:lpstr>Future/past webinars: </vt:lpstr>
      <vt:lpstr>Chemical searches for and by experts</vt:lpstr>
      <vt:lpstr>Next webinar</vt:lpstr>
      <vt:lpstr>Global Brand Database: webinar</vt:lpstr>
      <vt:lpstr>Global Design Database: webinar</vt:lpstr>
      <vt:lpstr>IP Portal</vt:lpstr>
      <vt:lpstr>Login &amp; Help</vt:lpstr>
      <vt:lpstr>Customizable dashboard of widgets</vt:lpstr>
      <vt:lpstr>PowerPoint Presentation</vt:lpstr>
      <vt:lpstr>PowerPoint Presentation</vt:lpstr>
    </vt:vector>
  </TitlesOfParts>
  <Company>World Intellectual Property 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AMMANN Sandrine</dc:creator>
  <cp:keywords>FOR OFFICIAL USE ONLY</cp:keywords>
  <cp:lastModifiedBy>AMMANN Sandrine</cp:lastModifiedBy>
  <cp:revision>36</cp:revision>
  <dcterms:created xsi:type="dcterms:W3CDTF">2020-09-02T12:24:19Z</dcterms:created>
  <dcterms:modified xsi:type="dcterms:W3CDTF">2020-09-10T07:56:36Z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a2cb6329-496e-4229-9c5f-73451ace7e3a</vt:lpwstr>
  </property>
  <property fmtid="{D5CDD505-2E9C-101B-9397-08002B2CF9AE}" pid="3" name="Classification">
    <vt:lpwstr>For Official Use Only</vt:lpwstr>
  </property>
  <property fmtid="{D5CDD505-2E9C-101B-9397-08002B2CF9AE}" pid="4" name="VisualMarkings">
    <vt:lpwstr>None</vt:lpwstr>
  </property>
  <property fmtid="{D5CDD505-2E9C-101B-9397-08002B2CF9AE}" pid="5" name="Alignment">
    <vt:lpwstr>Centre</vt:lpwstr>
  </property>
  <property fmtid="{D5CDD505-2E9C-101B-9397-08002B2CF9AE}" pid="6" name="Language">
    <vt:lpwstr>English</vt:lpwstr>
  </property>
</Properties>
</file>