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58" r:id="rId1"/>
  </p:sldMasterIdLst>
  <p:notesMasterIdLst>
    <p:notesMasterId r:id="rId18"/>
  </p:notesMasterIdLst>
  <p:handoutMasterIdLst>
    <p:handoutMasterId r:id="rId19"/>
  </p:handoutMasterIdLst>
  <p:sldIdLst>
    <p:sldId id="266" r:id="rId2"/>
    <p:sldId id="268" r:id="rId3"/>
    <p:sldId id="291" r:id="rId4"/>
    <p:sldId id="267" r:id="rId5"/>
    <p:sldId id="292" r:id="rId6"/>
    <p:sldId id="283" r:id="rId7"/>
    <p:sldId id="286" r:id="rId8"/>
    <p:sldId id="269" r:id="rId9"/>
    <p:sldId id="285" r:id="rId10"/>
    <p:sldId id="287" r:id="rId11"/>
    <p:sldId id="284" r:id="rId12"/>
    <p:sldId id="289" r:id="rId13"/>
    <p:sldId id="288" r:id="rId14"/>
    <p:sldId id="290" r:id="rId15"/>
    <p:sldId id="293" r:id="rId16"/>
    <p:sldId id="273" r:id="rId1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936">
          <p15:clr>
            <a:srgbClr val="A4A3A4"/>
          </p15:clr>
        </p15:guide>
        <p15:guide id="2" orient="horz" pos="391">
          <p15:clr>
            <a:srgbClr val="A4A3A4"/>
          </p15:clr>
        </p15:guide>
        <p15:guide id="3" orient="horz" pos="3975">
          <p15:clr>
            <a:srgbClr val="A4A3A4"/>
          </p15:clr>
        </p15:guide>
        <p15:guide id="4" orient="horz" pos="1030">
          <p15:clr>
            <a:srgbClr val="A4A3A4"/>
          </p15:clr>
        </p15:guide>
        <p15:guide id="5" pos="7312">
          <p15:clr>
            <a:srgbClr val="A4A3A4"/>
          </p15:clr>
        </p15:guide>
        <p15:guide id="6" pos="37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30" autoAdjust="0"/>
  </p:normalViewPr>
  <p:slideViewPr>
    <p:cSldViewPr snapToGrid="0" showGuides="1">
      <p:cViewPr>
        <p:scale>
          <a:sx n="99" d="100"/>
          <a:sy n="99" d="100"/>
        </p:scale>
        <p:origin x="-120" y="180"/>
      </p:cViewPr>
      <p:guideLst>
        <p:guide orient="horz" pos="936"/>
        <p:guide orient="horz" pos="391"/>
        <p:guide orient="horz" pos="3975"/>
        <p:guide orient="horz" pos="1030"/>
        <p:guide pos="7312"/>
        <p:guide pos="3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22" d="100"/>
          <a:sy n="122" d="100"/>
        </p:scale>
        <p:origin x="491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F9E11-F642-4BF2-B4DC-AF7D35EA7551}" type="datetimeFigureOut">
              <a:rPr lang="en-GB" smtClean="0"/>
              <a:t>17/06/2018</a:t>
            </a:fld>
            <a:endParaRPr lang="en-GB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371A3-64EC-4735-8565-D99D7827967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9271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2A38B-F9FA-4036-A084-652409E98F08}" type="datetimeFigureOut">
              <a:rPr lang="en-GB" smtClean="0"/>
              <a:t>17/06/2018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36F85-577F-4A92-A47F-D540A2BCC82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5785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26544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1860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94624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75275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11627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75275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69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4501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5785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4981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4501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1576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593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4659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7299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hyperlink" Target="http://www.designguide.ku.dk/ku/skabeloner/powerpoint/praesentationer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://image.ku.dk/lightbox/211/13407586855728741badb20/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mage lar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6408000" tIns="360000" anchor="ctr" anchorCtr="0"/>
          <a:lstStyle>
            <a:lvl1pPr marL="0" indent="0" algn="l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 Click icon to insert image</a:t>
            </a:r>
          </a:p>
        </p:txBody>
      </p:sp>
      <p:sp>
        <p:nvSpPr>
          <p:cNvPr id="2" name="Titel 2"/>
          <p:cNvSpPr>
            <a:spLocks noGrp="1"/>
          </p:cNvSpPr>
          <p:nvPr>
            <p:ph type="ctrTitle" hasCustomPrompt="1"/>
          </p:nvPr>
        </p:nvSpPr>
        <p:spPr>
          <a:xfrm>
            <a:off x="0" y="691815"/>
            <a:ext cx="5959476" cy="5474035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3384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200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951B3894-1A27-474F-B850-4D19BD66A348}" type="datetime1">
              <a:rPr lang="en-GB" smtClean="0"/>
              <a:t>17/06/2018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200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200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2" y="4053600"/>
            <a:ext cx="4946650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/>
              <a:t>Name of speaker, UCPH unit, place and date</a:t>
            </a:r>
          </a:p>
        </p:txBody>
      </p:sp>
      <p:sp>
        <p:nvSpPr>
          <p:cNvPr id="9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88962" y="3007285"/>
            <a:ext cx="4946649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12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1020200"/>
            <a:ext cx="4946649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829081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588963" y="1635125"/>
            <a:ext cx="11012487" cy="4675188"/>
          </a:xfrm>
          <a:blipFill>
            <a:blip r:embed="rId2"/>
            <a:stretch>
              <a:fillRect/>
            </a:stretch>
          </a:blipFill>
        </p:spPr>
        <p:txBody>
          <a:bodyPr lIns="0" tIns="2304000" rIns="0" anchor="t" anchorCtr="0"/>
          <a:lstStyle>
            <a:lvl1pPr marL="0" indent="0" algn="ctr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2"/>
            <a:ext cx="11012486" cy="865187"/>
          </a:xfrm>
        </p:spPr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A63A-195F-4E5C-807F-EC3E378B62DA}" type="datetime1">
              <a:rPr lang="en-GB" smtClean="0"/>
              <a:t>17/06/2018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9167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ext label right and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1"/>
            <a:ext cx="12192000" cy="6523149"/>
          </a:xfrm>
          <a:blipFill>
            <a:blip r:embed="rId2"/>
            <a:stretch>
              <a:fillRect/>
            </a:stretch>
          </a:blipFill>
        </p:spPr>
        <p:txBody>
          <a:bodyPr lIns="0" tIns="360000" rIns="6408000" anchor="ctr" anchorCtr="0"/>
          <a:lstStyle>
            <a:lvl1pPr marL="0" indent="0" algn="r">
              <a:buNone/>
              <a:defRPr sz="320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 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243638" y="4903567"/>
            <a:ext cx="5948362" cy="1398808"/>
          </a:xfrm>
          <a:solidFill>
            <a:srgbClr val="A31D20">
              <a:alpha val="95000"/>
            </a:srgbClr>
          </a:solidFill>
        </p:spPr>
        <p:txBody>
          <a:bodyPr lIns="252000" tIns="144000" rIns="540000" bIns="14400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03916-CE1E-4939-B417-902161F0D6C0}" type="datetime1">
              <a:rPr lang="en-GB" smtClean="0"/>
              <a:t>17/06/2018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0550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ext label lef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1"/>
            <a:ext cx="12192000" cy="6523149"/>
          </a:xfrm>
          <a:blipFill>
            <a:blip r:embed="rId2"/>
            <a:stretch>
              <a:fillRect/>
            </a:stretch>
          </a:blipFill>
        </p:spPr>
        <p:txBody>
          <a:bodyPr lIns="0" tIns="360000" rIns="6408000" anchor="ctr" anchorCtr="0"/>
          <a:lstStyle>
            <a:lvl1pPr marL="0" indent="0" algn="r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 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4903567"/>
            <a:ext cx="5948362" cy="1398808"/>
          </a:xfrm>
          <a:solidFill>
            <a:srgbClr val="A31D20">
              <a:alpha val="95000"/>
            </a:srgbClr>
          </a:solidFill>
        </p:spPr>
        <p:txBody>
          <a:bodyPr lIns="576000" tIns="144000" rIns="252000" bIns="14400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  <a:br>
              <a:rPr lang="en-GB" dirty="0"/>
            </a:br>
            <a:r>
              <a:rPr lang="en-GB" sz="2400" spc="100" dirty="0">
                <a:solidFill>
                  <a:schemeClr val="bg1"/>
                </a:solidFill>
                <a:latin typeface="+mj-lt"/>
                <a:cs typeface="Microsoft New Tai Lue"/>
              </a:rPr>
              <a:t/>
            </a:r>
            <a:br>
              <a:rPr lang="en-GB" sz="2400" spc="100" dirty="0">
                <a:solidFill>
                  <a:schemeClr val="bg1"/>
                </a:solidFill>
                <a:latin typeface="+mj-lt"/>
                <a:cs typeface="Microsoft New Tai Lue"/>
              </a:rPr>
            </a:br>
            <a:r>
              <a:rPr lang="en-GB" dirty="0"/>
              <a:t> 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2958-03A2-4F19-961A-7F5FB9224D6C}" type="datetime1">
              <a:rPr lang="en-GB" smtClean="0"/>
              <a:t>17/06/2018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4560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label righ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1"/>
            <a:ext cx="12192000" cy="6523149"/>
          </a:xfrm>
          <a:blipFill>
            <a:blip r:embed="rId2"/>
            <a:stretch>
              <a:fillRect/>
            </a:stretch>
          </a:blipFill>
        </p:spPr>
        <p:txBody>
          <a:bodyPr lIns="0" tIns="360000" rIns="6408000" anchor="ctr" anchorCtr="0"/>
          <a:lstStyle>
            <a:lvl1pPr marL="0" indent="0" algn="r">
              <a:buNone/>
              <a:defRPr sz="3200" baseline="0"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  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93520-C84B-4D2B-928A-908E06562600}" type="datetime1">
              <a:rPr lang="en-GB" smtClean="0"/>
              <a:t>17/06/2018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6243638" y="2036763"/>
            <a:ext cx="5948362" cy="4265612"/>
          </a:xfrm>
          <a:solidFill>
            <a:schemeClr val="accent1">
              <a:alpha val="95000"/>
            </a:schemeClr>
          </a:solidFill>
        </p:spPr>
        <p:txBody>
          <a:bodyPr lIns="252000" tIns="144000" rIns="540000" bIns="144000"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2pPr marL="719138" indent="-357188">
              <a:defRPr>
                <a:solidFill>
                  <a:schemeClr val="bg1"/>
                </a:solidFill>
              </a:defRPr>
            </a:lvl2pPr>
            <a:lvl3pPr marL="719138" indent="-358775">
              <a:defRPr>
                <a:solidFill>
                  <a:schemeClr val="bg1"/>
                </a:solidFill>
              </a:defRPr>
            </a:lvl3pPr>
            <a:lvl4pPr marL="719138" indent="-358775">
              <a:defRPr>
                <a:solidFill>
                  <a:schemeClr val="bg1"/>
                </a:solidFill>
              </a:defRPr>
            </a:lvl4pPr>
            <a:lvl5pPr marL="719138" indent="-358775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58010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label lef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1"/>
            <a:ext cx="12192000" cy="6523149"/>
          </a:xfrm>
          <a:blipFill>
            <a:blip r:embed="rId2"/>
            <a:stretch>
              <a:fillRect/>
            </a:stretch>
          </a:blipFill>
        </p:spPr>
        <p:txBody>
          <a:bodyPr lIns="6408000" tIns="360000" rIns="0" anchor="ctr" anchorCtr="0"/>
          <a:lstStyle>
            <a:lvl1pPr marL="0" indent="0" algn="l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 Click icon to insert image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A368-D880-47DA-A0D7-DBD567C71490}" type="datetime1">
              <a:rPr lang="en-GB" smtClean="0"/>
              <a:t>17/06/2018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2036763"/>
            <a:ext cx="5948362" cy="4265612"/>
          </a:xfrm>
          <a:solidFill>
            <a:schemeClr val="accent1">
              <a:alpha val="95000"/>
            </a:schemeClr>
          </a:solidFill>
        </p:spPr>
        <p:txBody>
          <a:bodyPr lIns="576000" tIns="144000" rIns="252000" bIns="144000"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2pPr marL="719138" indent="-358775">
              <a:defRPr>
                <a:solidFill>
                  <a:schemeClr val="bg1"/>
                </a:solidFill>
              </a:defRPr>
            </a:lvl2pPr>
            <a:lvl3pPr marL="719138" indent="-358775">
              <a:defRPr>
                <a:solidFill>
                  <a:schemeClr val="bg1"/>
                </a:solidFill>
              </a:defRPr>
            </a:lvl3pPr>
            <a:lvl4pPr marL="719138" indent="-358775">
              <a:defRPr>
                <a:solidFill>
                  <a:schemeClr val="bg1"/>
                </a:solidFill>
              </a:defRPr>
            </a:lvl4pPr>
            <a:lvl5pPr marL="719138" indent="-358775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 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147276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ital bullet list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AF43-1202-426F-86D9-1103B3A8C111}" type="datetime1">
              <a:rPr lang="en-GB" smtClean="0"/>
              <a:t>17/06/2018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588963" y="620713"/>
            <a:ext cx="11012487" cy="5682589"/>
          </a:xfrm>
          <a:noFill/>
        </p:spPr>
        <p:txBody>
          <a:bodyPr lIns="0" tIns="0" rIns="0" bIns="0"/>
          <a:lstStyle>
            <a:lvl1pPr marL="449263" indent="-449263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24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49263" indent="-449263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24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49263" indent="-449263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24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449263" indent="-449263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24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449263" indent="-449263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24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87839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felt 8"/>
          <p:cNvSpPr txBox="1"/>
          <p:nvPr userDrawn="1"/>
        </p:nvSpPr>
        <p:spPr>
          <a:xfrm>
            <a:off x="421280" y="612884"/>
            <a:ext cx="1167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0" b="1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266C6-A1D4-4BB6-B61E-6364AC795043}" type="datetime1">
              <a:rPr lang="en-GB" smtClean="0"/>
              <a:t>17/06/2018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588963" y="1628775"/>
            <a:ext cx="11012487" cy="4114799"/>
          </a:xfrm>
          <a:noFill/>
        </p:spPr>
        <p:txBody>
          <a:bodyPr lIns="0" tIns="0" rIns="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8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2712" y="5934971"/>
            <a:ext cx="11019496" cy="36740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Name, source</a:t>
            </a:r>
          </a:p>
        </p:txBody>
      </p:sp>
    </p:spTree>
    <p:extLst>
      <p:ext uri="{BB962C8B-B14F-4D97-AF65-F5344CB8AC3E}">
        <p14:creationId xmlns:p14="http://schemas.microsoft.com/office/powerpoint/2010/main" val="414296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mirrored text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35EA-AC5E-4877-A18B-61505BAEB1C8}" type="datetime1">
              <a:rPr lang="en-GB" smtClean="0"/>
              <a:t>17/06/2018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588964" y="1628775"/>
            <a:ext cx="5358535" cy="4674527"/>
          </a:xfrm>
          <a:noFill/>
        </p:spPr>
        <p:txBody>
          <a:bodyPr lIns="0" tIns="0" rIns="0" bIns="0"/>
          <a:lstStyle>
            <a:lvl1pPr marL="0" indent="0" algn="r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r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r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r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r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1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6" hasCustomPrompt="1"/>
          </p:nvPr>
        </p:nvSpPr>
        <p:spPr>
          <a:xfrm>
            <a:off x="6244503" y="1628775"/>
            <a:ext cx="5356948" cy="4674527"/>
          </a:xfrm>
          <a:noFill/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0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4"/>
            <a:ext cx="11012486" cy="8635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273087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78A3-87BB-4F17-9C03-F753FCD936D6}" type="datetime1">
              <a:rPr lang="en-GB" smtClean="0"/>
              <a:t>17/06/2018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1628775"/>
            <a:ext cx="11012487" cy="4673600"/>
          </a:xfrm>
        </p:spPr>
        <p:txBody>
          <a:bodyPr anchor="t" anchorCtr="0"/>
          <a:lstStyle>
            <a:lvl1pPr>
              <a:defRPr sz="6400" b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543884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D152-D2BD-43FF-9B39-3177693EB010}" type="datetime1">
              <a:rPr lang="en-GB" smtClean="0"/>
              <a:t>17/06/2018</a:t>
            </a:fld>
            <a:endParaRPr lang="en-GB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0930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mage small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6408000" tIns="36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a-DK" sz="32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 Click icon to insert image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200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EA612452-9420-4860-8BE2-68A6A50F390E}" type="datetime1">
              <a:rPr lang="en-GB" smtClean="0"/>
              <a:t>17/06/2018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200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200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0" y="2271092"/>
            <a:ext cx="5959476" cy="3895200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2340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redigere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master</a:t>
            </a:r>
            <a:endParaRPr lang="en-GB" dirty="0"/>
          </a:p>
        </p:txBody>
      </p:sp>
      <p:sp>
        <p:nvSpPr>
          <p:cNvPr id="26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42705"/>
            <a:ext cx="4983162" cy="899766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/>
              <a:t>Name of speaker, UCPH unit, place and date</a:t>
            </a:r>
            <a:br>
              <a:rPr lang="en-GB" dirty="0"/>
            </a:br>
            <a:endParaRPr lang="en-GB" dirty="0"/>
          </a:p>
        </p:txBody>
      </p:sp>
      <p:sp>
        <p:nvSpPr>
          <p:cNvPr id="9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610941"/>
            <a:ext cx="4946649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967803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1CFF0-9A20-4133-8B37-19DE66F899A5}" type="datetime1">
              <a:rPr lang="en-GB" smtClean="0"/>
              <a:t>17/06/2018</a:t>
            </a:fld>
            <a:endParaRPr lang="en-GB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1545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08012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 userDrawn="1"/>
        </p:nvSpPr>
        <p:spPr>
          <a:xfrm>
            <a:off x="588964" y="613649"/>
            <a:ext cx="11012486" cy="8799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sz="3000" dirty="0">
                <a:solidFill>
                  <a:schemeClr val="tx1"/>
                </a:solidFill>
              </a:rPr>
              <a:t>User guide </a:t>
            </a:r>
            <a:r>
              <a:rPr lang="en-GB" sz="1800" dirty="0">
                <a:solidFill>
                  <a:schemeClr val="tx1"/>
                </a:solidFill>
              </a:rPr>
              <a:t>– delete before use</a:t>
            </a:r>
          </a:p>
        </p:txBody>
      </p:sp>
      <p:sp>
        <p:nvSpPr>
          <p:cNvPr id="46" name="Text Box 48"/>
          <p:cNvSpPr txBox="1">
            <a:spLocks noChangeArrowheads="1"/>
          </p:cNvSpPr>
          <p:nvPr userDrawn="1"/>
        </p:nvSpPr>
        <p:spPr bwMode="auto">
          <a:xfrm>
            <a:off x="587376" y="1640495"/>
            <a:ext cx="1750290" cy="387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UCPH PowerPoint templates</a:t>
            </a:r>
            <a:br>
              <a:rPr lang="en-GB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When you open PowerPoint on your UCPH computer, </a:t>
            </a:r>
            <a:r>
              <a:rPr lang="en-GB" sz="800" kern="1200" dirty="0" smtClean="0">
                <a:solidFill>
                  <a:schemeClr val="tx1"/>
                </a:solidFill>
                <a:effectLst/>
                <a:latin typeface="Arial" charset="0"/>
                <a:ea typeface="Calibri" panose="020F0502020204030204" pitchFamily="34" charset="0"/>
                <a:cs typeface="Times New Roman" panose="02020603050405020304" pitchFamily="18" charset="0"/>
              </a:rPr>
              <a:t>PowerPoint opens 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template in 4:3 format with an English UCPH logo.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When you click on the UCPH tab in the toolbar, click "Select Template" to choose between templates</a:t>
            </a:r>
          </a:p>
          <a:p>
            <a:pPr marL="88900" indent="-889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 Danish and English </a:t>
            </a:r>
          </a:p>
          <a:p>
            <a:pPr marL="88900" indent="-889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 4:3 and 16:9 formats</a:t>
            </a:r>
          </a:p>
          <a:p>
            <a:pPr marL="88900" indent="-889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 "full" or "empty" versions (in the full version there is an example of each slide type in the left-hand window)</a:t>
            </a:r>
          </a:p>
          <a:p>
            <a:pPr marL="88900" indent="-889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as well as an example slide with text in English.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If you use a 'full' version, you must delete the slides you do not want to use.</a:t>
            </a:r>
            <a:b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Mac users and others can download PowerPoint templates at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800" dirty="0" smtClean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www.designguide.ku.dk/ku/skabeloner/powerpoint/praesentationer/</a:t>
            </a:r>
            <a:endParaRPr lang="en-GB" sz="800" dirty="0">
              <a:solidFill>
                <a:schemeClr val="accent4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Text Box 48"/>
          <p:cNvSpPr txBox="1">
            <a:spLocks noChangeArrowheads="1"/>
          </p:cNvSpPr>
          <p:nvPr userDrawn="1"/>
        </p:nvSpPr>
        <p:spPr bwMode="auto">
          <a:xfrm>
            <a:off x="2570384" y="3966227"/>
            <a:ext cx="1755548" cy="176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Insert your unit name (e.g. your department), page numbers and the date</a:t>
            </a:r>
            <a:br>
              <a:rPr lang="en-GB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Click on </a:t>
            </a:r>
            <a:r>
              <a:rPr lang="en-GB" sz="800" b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Insert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in the top menu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b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Select </a:t>
            </a:r>
            <a:r>
              <a:rPr lang="en-GB" sz="800" b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Header and Footer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b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Fill in the fields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b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Select </a:t>
            </a:r>
            <a:r>
              <a:rPr lang="en-GB" sz="800" b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Apply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b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 all 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or </a:t>
            </a:r>
            <a:r>
              <a:rPr lang="en-GB" sz="800" b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Apply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if it is only to be used on a single slide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information goes on the right-hand side of the page in the grey top bar.</a:t>
            </a:r>
            <a:endParaRPr lang="en-GB" sz="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Text Box 48"/>
          <p:cNvSpPr txBox="1">
            <a:spLocks noChangeArrowheads="1"/>
          </p:cNvSpPr>
          <p:nvPr userDrawn="1"/>
        </p:nvSpPr>
        <p:spPr bwMode="auto">
          <a:xfrm>
            <a:off x="587375" y="5688880"/>
            <a:ext cx="189959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Create a new slide (2010 + 2013 and 2016 version) </a:t>
            </a:r>
            <a:br>
              <a:rPr lang="en-GB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8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800" b="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GB" altLang="da-DK" sz="8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</a:t>
            </a:r>
            <a:endParaRPr lang="en-GB" altLang="da-DK" sz="8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9" name="Billede 40"/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4157637" y="2896656"/>
            <a:ext cx="395416" cy="126627"/>
          </a:xfrm>
          <a:prstGeom prst="rect">
            <a:avLst/>
          </a:prstGeom>
        </p:spPr>
      </p:pic>
      <p:sp>
        <p:nvSpPr>
          <p:cNvPr id="50" name="Text Box 48"/>
          <p:cNvSpPr txBox="1">
            <a:spLocks noChangeArrowheads="1"/>
          </p:cNvSpPr>
          <p:nvPr userDrawn="1"/>
        </p:nvSpPr>
        <p:spPr bwMode="auto">
          <a:xfrm>
            <a:off x="2570384" y="2582327"/>
            <a:ext cx="1624241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Replace slide type</a:t>
            </a:r>
            <a:br>
              <a:rPr lang="en-GB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8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80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GB" altLang="da-DK" sz="8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8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en-GB" altLang="da-DK" sz="800" b="1" baseline="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a-DK" sz="800" baseline="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Select </a:t>
            </a:r>
            <a:r>
              <a:rPr lang="en-GB" altLang="da-DK" sz="800" b="1" baseline="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</a:t>
            </a:r>
            <a:r>
              <a:rPr lang="en-GB" altLang="da-DK" sz="800" baseline="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change the layout of your current slide.</a:t>
            </a:r>
            <a:endParaRPr lang="en-GB" altLang="da-DK" sz="80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1" name="Text Box 48"/>
          <p:cNvSpPr txBox="1">
            <a:spLocks noChangeArrowheads="1"/>
          </p:cNvSpPr>
          <p:nvPr userDrawn="1"/>
        </p:nvSpPr>
        <p:spPr bwMode="auto">
          <a:xfrm>
            <a:off x="2570384" y="3315092"/>
            <a:ext cx="16346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Font</a:t>
            </a:r>
            <a:br>
              <a:rPr lang="en-GB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800" b="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UCPH uses the font Microsoft New Tai Lue in PowerPoint.</a:t>
            </a:r>
            <a:endParaRPr lang="en-GB" altLang="da-DK" sz="800" b="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2" name="Text Box 48"/>
          <p:cNvSpPr txBox="1">
            <a:spLocks noChangeArrowheads="1"/>
          </p:cNvSpPr>
          <p:nvPr userDrawn="1"/>
        </p:nvSpPr>
        <p:spPr bwMode="auto">
          <a:xfrm>
            <a:off x="4739114" y="1627125"/>
            <a:ext cx="1634624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Gridliness and Guides</a:t>
            </a:r>
            <a:br>
              <a:rPr lang="en-GB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To see gridlines and guides</a:t>
            </a:r>
          </a:p>
          <a:p>
            <a:pPr marL="0" indent="0" eaLnBrk="1" hangingPunct="1">
              <a:lnSpc>
                <a:spcPct val="90000"/>
              </a:lnSpc>
              <a:spcAft>
                <a:spcPts val="600"/>
              </a:spcAft>
              <a:buNone/>
              <a:defRPr/>
            </a:pP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Click on </a:t>
            </a: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View</a:t>
            </a:r>
          </a:p>
          <a:p>
            <a:pPr marL="0" indent="0" eaLnBrk="1" hangingPunct="1">
              <a:lnSpc>
                <a:spcPct val="90000"/>
              </a:lnSpc>
              <a:spcAft>
                <a:spcPts val="600"/>
              </a:spcAft>
              <a:buNone/>
              <a:defRPr/>
            </a:pP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Select </a:t>
            </a: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Gridlines</a:t>
            </a: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and/or </a:t>
            </a: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Guides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To establish additional gridlines and guides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Hover the mouse over an existing gridline and click on the line (coordinates of the line are displayed)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Hold down the </a:t>
            </a: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CTRL key </a:t>
            </a: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while you move the location of the line (adds a new line).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</a:t>
            </a: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Press Alt + F9 for a rapid display of gridlines</a:t>
            </a:r>
            <a:endParaRPr lang="en-GB" sz="800" b="0" noProof="1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3" name="Text Box 48"/>
          <p:cNvSpPr txBox="1">
            <a:spLocks noChangeArrowheads="1"/>
          </p:cNvSpPr>
          <p:nvPr userDrawn="1"/>
        </p:nvSpPr>
        <p:spPr bwMode="auto">
          <a:xfrm>
            <a:off x="4728822" y="4141417"/>
            <a:ext cx="1634624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Insert picture</a:t>
            </a:r>
            <a:br>
              <a:rPr lang="en-GB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On layouts with picture placeholders: Click the icon and select </a:t>
            </a: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Insert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The text  ”Clik here to insert image” will not be visible in presentation mode.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You can find UCPH-images, which are adapted to and minimised to the 4:3 and 16:9 format via this link: </a:t>
            </a:r>
            <a:b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sz="800" b="0" noProof="1" smtClean="0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4"/>
              </a:rPr>
              <a:t>http://image.ku.dk/lightbox/211/13407586855728741badb20/</a:t>
            </a:r>
            <a:r>
              <a:rPr lang="en-GB" sz="800" b="0" baseline="0" noProof="1" smtClean="0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4"/>
              </a:rPr>
              <a:t> </a:t>
            </a:r>
            <a:endParaRPr lang="en-GB" sz="800" b="0" noProof="1" smtClean="0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Select slide show-view to activate the link.</a:t>
            </a:r>
            <a:endParaRPr lang="en-GB" sz="800" b="0" noProof="1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4" name="Text Box 48"/>
          <p:cNvSpPr txBox="1">
            <a:spLocks noChangeArrowheads="1"/>
          </p:cNvSpPr>
          <p:nvPr userDrawn="1"/>
        </p:nvSpPr>
        <p:spPr bwMode="auto">
          <a:xfrm>
            <a:off x="6691561" y="1640495"/>
            <a:ext cx="163462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Image sizes</a:t>
            </a:r>
            <a:br>
              <a:rPr lang="en-GB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The optimal picture sizes are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4:3-format: 1.500 x 1.073 pixels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16:9-format: 1.500 x 818 pixels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Save the images in 72 dpi and in "jpg medium quality"</a:t>
            </a:r>
            <a:endParaRPr lang="en-GB" sz="800" b="0" noProof="1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5" name="Text Box 48"/>
          <p:cNvSpPr txBox="1">
            <a:spLocks noChangeArrowheads="1"/>
          </p:cNvSpPr>
          <p:nvPr userDrawn="1"/>
        </p:nvSpPr>
        <p:spPr bwMode="auto">
          <a:xfrm>
            <a:off x="6691561" y="2720006"/>
            <a:ext cx="1634624" cy="192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Trimming pictures</a:t>
            </a:r>
            <a:br>
              <a:rPr lang="en-GB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</a:t>
            </a: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 Click</a:t>
            </a: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Crop </a:t>
            </a: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to change the image focus/size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If you want to scale the picture, hold the </a:t>
            </a: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SHIFT</a:t>
            </a: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button down while dragging in the image corners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3. </a:t>
            </a: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Right-click on the picture and select </a:t>
            </a: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Send to back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</a:t>
            </a: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If you delete the picture and inserts a new, the picture may be in front of text and graphics. If this happens, you must select the image, right-click and select </a:t>
            </a: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Send to back</a:t>
            </a:r>
            <a:endParaRPr lang="en-GB" sz="800" b="1" noProof="1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6" name="Text Box 48"/>
          <p:cNvSpPr txBox="1">
            <a:spLocks noChangeArrowheads="1"/>
          </p:cNvSpPr>
          <p:nvPr userDrawn="1"/>
        </p:nvSpPr>
        <p:spPr bwMode="auto">
          <a:xfrm>
            <a:off x="6691561" y="4765322"/>
            <a:ext cx="1634624" cy="99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Template colors</a:t>
            </a:r>
            <a:br>
              <a:rPr lang="en-GB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You can choose between a range of colors for backgrounds and graphs.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Right-click on the surface of which you want to change the color and then click on the paint can icon</a:t>
            </a:r>
            <a:endParaRPr lang="en-GB" sz="800" b="0" noProof="1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7" name="Text Box 48"/>
          <p:cNvSpPr txBox="1">
            <a:spLocks noChangeArrowheads="1"/>
          </p:cNvSpPr>
          <p:nvPr userDrawn="1"/>
        </p:nvSpPr>
        <p:spPr bwMode="auto">
          <a:xfrm>
            <a:off x="6691561" y="5815137"/>
            <a:ext cx="16346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Further information</a:t>
            </a:r>
            <a:br>
              <a:rPr lang="en-GB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See</a:t>
            </a:r>
            <a:r>
              <a:rPr lang="en-GB" sz="800" b="0" baseline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br>
              <a:rPr lang="en-GB" sz="800" b="0" baseline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 smtClean="0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  <a:t>www.designguide.ku.dk/ku/</a:t>
            </a:r>
            <a:br>
              <a:rPr lang="en-GB" sz="800" b="0" noProof="1" smtClean="0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</a:br>
            <a:r>
              <a:rPr lang="en-GB" sz="800" b="0" noProof="1" smtClean="0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  <a:t>skabeloner/powerpoint/</a:t>
            </a:r>
            <a:br>
              <a:rPr lang="en-GB" sz="800" b="0" noProof="1" smtClean="0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</a:br>
            <a:r>
              <a:rPr lang="en-GB" sz="800" b="0" noProof="1" smtClean="0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  <a:t>praesentationer/</a:t>
            </a:r>
            <a:endParaRPr lang="en-GB" sz="800" b="0" noProof="1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8" name="Billede 2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68044" y="4201412"/>
            <a:ext cx="257327" cy="275280"/>
          </a:xfrm>
          <a:prstGeom prst="rect">
            <a:avLst/>
          </a:prstGeom>
        </p:spPr>
      </p:pic>
      <p:pic>
        <p:nvPicPr>
          <p:cNvPr id="59" name="Billede 3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223538" y="2795378"/>
            <a:ext cx="288708" cy="275280"/>
          </a:xfrm>
          <a:prstGeom prst="rect">
            <a:avLst/>
          </a:prstGeom>
        </p:spPr>
      </p:pic>
      <p:pic>
        <p:nvPicPr>
          <p:cNvPr id="60" name="Billede 3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241826" y="3187789"/>
            <a:ext cx="223122" cy="228843"/>
          </a:xfrm>
          <a:prstGeom prst="rect">
            <a:avLst/>
          </a:prstGeom>
        </p:spPr>
      </p:pic>
      <p:sp>
        <p:nvSpPr>
          <p:cNvPr id="61" name="Text Box 48"/>
          <p:cNvSpPr txBox="1">
            <a:spLocks noChangeArrowheads="1"/>
          </p:cNvSpPr>
          <p:nvPr userDrawn="1"/>
        </p:nvSpPr>
        <p:spPr bwMode="auto">
          <a:xfrm>
            <a:off x="2570384" y="1666128"/>
            <a:ext cx="176813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altLang="da-DK" sz="8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en-GB" altLang="da-DK" sz="800" b="1" baseline="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a-DK" sz="800" baseline="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Under the </a:t>
            </a:r>
            <a:r>
              <a:rPr lang="en-GB" altLang="da-DK" sz="800" b="1" baseline="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 </a:t>
            </a:r>
            <a:r>
              <a:rPr lang="en-GB" altLang="da-DK" sz="800" baseline="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button Click on the top part of the button to create a slide identical to the one selected. Click on the bottom part of the button to see a selection of possible layout choices</a:t>
            </a:r>
            <a:endParaRPr lang="en-GB" altLang="da-DK" sz="8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2" name="Picture 6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271879" y="1743737"/>
            <a:ext cx="243186" cy="43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279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mage lar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8804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0" tIns="360000" rIns="6408000" anchor="ctr" anchorCtr="0"/>
          <a:lstStyle>
            <a:lvl1pPr marL="0" indent="0" algn="r">
              <a:buNone/>
              <a:defRPr sz="3200" baseline="0"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  </a:t>
            </a:r>
            <a:br>
              <a:rPr lang="en-GB" dirty="0"/>
            </a:br>
            <a:r>
              <a:rPr lang="en-GB" dirty="0"/>
              <a:t> </a:t>
            </a:r>
          </a:p>
        </p:txBody>
      </p:sp>
      <p:sp>
        <p:nvSpPr>
          <p:cNvPr id="2" name="Titel 2"/>
          <p:cNvSpPr>
            <a:spLocks noGrp="1"/>
          </p:cNvSpPr>
          <p:nvPr>
            <p:ph type="ctrTitle" hasCustomPrompt="1"/>
          </p:nvPr>
        </p:nvSpPr>
        <p:spPr>
          <a:xfrm>
            <a:off x="6243638" y="691815"/>
            <a:ext cx="5948362" cy="5474035"/>
          </a:xfrm>
          <a:blipFill>
            <a:blip r:embed="rId3"/>
            <a:stretch>
              <a:fillRect/>
            </a:stretch>
          </a:blipFill>
        </p:spPr>
        <p:txBody>
          <a:bodyPr lIns="360000" tIns="468000" rIns="540000" bIns="3384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164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C8556FC4-408D-434F-B806-6794C0731CE5}" type="datetime1">
              <a:rPr lang="en-GB" smtClean="0"/>
              <a:t>17/06/2018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164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164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6622257" y="4053600"/>
            <a:ext cx="4979193" cy="899766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/>
              <a:t>Name of speaker, UCPH unit, place and date</a:t>
            </a:r>
          </a:p>
        </p:txBody>
      </p:sp>
      <p:sp>
        <p:nvSpPr>
          <p:cNvPr id="9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6622257" y="3007285"/>
            <a:ext cx="4979193" cy="72643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10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6622257" y="1020200"/>
            <a:ext cx="4977606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903454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mage small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0" tIns="360000" rIns="6408000" anchor="ctr" anchorCtr="0"/>
          <a:lstStyle>
            <a:lvl1pPr marL="0" indent="0" algn="r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  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200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B8667F9C-DFC5-443F-A824-0B82CD2392C2}" type="datetime1">
              <a:rPr lang="en-GB" smtClean="0"/>
              <a:t>17/06/2018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200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200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6243638" y="2271092"/>
            <a:ext cx="5948362" cy="3895200"/>
          </a:xfrm>
          <a:blipFill>
            <a:blip r:embed="rId3"/>
            <a:stretch>
              <a:fillRect/>
            </a:stretch>
          </a:blipFill>
        </p:spPr>
        <p:txBody>
          <a:bodyPr lIns="360000" tIns="468000" rIns="540000" bIns="2448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redigere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master</a:t>
            </a:r>
            <a:endParaRPr lang="en-GB" dirty="0"/>
          </a:p>
        </p:txBody>
      </p:sp>
      <p:sp>
        <p:nvSpPr>
          <p:cNvPr id="9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6622257" y="4053600"/>
            <a:ext cx="4979193" cy="899766"/>
          </a:xfrm>
        </p:spPr>
        <p:txBody>
          <a:bodyPr r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lvl="0"/>
            <a:r>
              <a:rPr lang="en-GB" dirty="0"/>
              <a:t>Name of speaker, UCPH unit, place and date</a:t>
            </a:r>
          </a:p>
        </p:txBody>
      </p:sp>
      <p:sp>
        <p:nvSpPr>
          <p:cNvPr id="10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6622258" y="2610941"/>
            <a:ext cx="4962920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29679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eal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4" r="10628" b="7654"/>
          <a:stretch/>
        </p:blipFill>
        <p:spPr>
          <a:xfrm>
            <a:off x="1733575" y="-6016"/>
            <a:ext cx="10465859" cy="6858000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200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F595076C-D7DF-438D-8F3B-019473C5CBB5}" type="datetime1">
              <a:rPr lang="en-GB" smtClean="0"/>
              <a:t>17/06/2018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200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200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Titel 2"/>
          <p:cNvSpPr>
            <a:spLocks noGrp="1"/>
          </p:cNvSpPr>
          <p:nvPr>
            <p:ph type="ctrTitle" hasCustomPrompt="1"/>
          </p:nvPr>
        </p:nvSpPr>
        <p:spPr>
          <a:xfrm>
            <a:off x="0" y="691815"/>
            <a:ext cx="5959476" cy="5474035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3384000" anchor="b" anchorCtr="0">
            <a:noAutofit/>
          </a:bodyPr>
          <a:lstStyle>
            <a:lvl1pPr algn="l">
              <a:lnSpc>
                <a:spcPct val="9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master</a:t>
            </a:r>
          </a:p>
        </p:txBody>
      </p:sp>
      <p:sp>
        <p:nvSpPr>
          <p:cNvPr id="37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88964" y="3007285"/>
            <a:ext cx="4946648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38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53600"/>
            <a:ext cx="4946649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/>
              <a:t>Name of speaker, UCPH unit, place and date</a:t>
            </a:r>
          </a:p>
        </p:txBody>
      </p:sp>
      <p:sp>
        <p:nvSpPr>
          <p:cNvPr id="12" name="Titel 1"/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1020200"/>
            <a:ext cx="4946649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281795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eal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4" r="10628" b="7654"/>
          <a:stretch/>
        </p:blipFill>
        <p:spPr>
          <a:xfrm>
            <a:off x="1733575" y="-6016"/>
            <a:ext cx="10465859" cy="6858000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200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1A8FE306-C2F6-4A57-9B1E-3808C70DCDF2}" type="datetime1">
              <a:rPr lang="en-GB" smtClean="0"/>
              <a:t>17/06/2018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200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200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0" y="2271092"/>
            <a:ext cx="5959476" cy="3895200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2340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redigere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master</a:t>
            </a:r>
            <a:endParaRPr lang="en-GB" dirty="0"/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53600"/>
            <a:ext cx="4946649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/>
              <a:t>Name of speaker, UCPH unit, place and date</a:t>
            </a:r>
            <a:br>
              <a:rPr lang="en-GB" dirty="0"/>
            </a:br>
            <a:endParaRPr lang="en-GB" dirty="0"/>
          </a:p>
        </p:txBody>
      </p:sp>
      <p:sp>
        <p:nvSpPr>
          <p:cNvPr id="10" name="Titel 1"/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2610941"/>
            <a:ext cx="4946649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69068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620714"/>
            <a:ext cx="11012488" cy="865186"/>
          </a:xfrm>
        </p:spPr>
        <p:txBody>
          <a:bodyPr/>
          <a:lstStyle/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588963" y="1635125"/>
            <a:ext cx="11012488" cy="4675188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 marL="719138" indent="0">
              <a:buNone/>
              <a:defRPr/>
            </a:lvl4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57D3-3A06-42DE-8329-4A599228B9A1}" type="datetime1">
              <a:rPr lang="en-GB" smtClean="0"/>
              <a:t>17/06/2018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6859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two content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4"/>
            <a:ext cx="11012486" cy="865186"/>
          </a:xfrm>
        </p:spPr>
        <p:txBody>
          <a:bodyPr/>
          <a:lstStyle/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8964" y="1635125"/>
            <a:ext cx="5358535" cy="4675187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>
              <a:defRPr lang="da-DK" dirty="0" smtClean="0"/>
            </a:lvl4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endParaRPr lang="en-GB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 hasCustomPrompt="1"/>
          </p:nvPr>
        </p:nvSpPr>
        <p:spPr>
          <a:xfrm>
            <a:off x="6244502" y="1635125"/>
            <a:ext cx="5356948" cy="4675187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 marL="719138" indent="0">
              <a:buNone/>
              <a:defRPr lang="da-DK" dirty="0" smtClean="0"/>
            </a:lvl4pPr>
            <a:lvl5pPr>
              <a:defRPr lang="da-DK" dirty="0"/>
            </a:lvl5pPr>
            <a:lvl8pPr marL="719138" indent="0">
              <a:buNone/>
              <a:defRPr/>
            </a:lvl8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5FA94-BE71-426F-A992-1545AC90C129}" type="datetime1">
              <a:rPr lang="en-GB" smtClean="0"/>
              <a:t>17/06/2018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4967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6243639" y="1635125"/>
            <a:ext cx="5357812" cy="4675187"/>
          </a:xfrm>
          <a:blipFill>
            <a:blip r:embed="rId2"/>
            <a:stretch>
              <a:fillRect/>
            </a:stretch>
          </a:blipFill>
        </p:spPr>
        <p:txBody>
          <a:bodyPr lIns="0" tIns="2304000" rIns="0" anchor="t" anchorCtr="0"/>
          <a:lstStyle>
            <a:lvl1pPr marL="0" indent="0" algn="ctr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5" y="620712"/>
            <a:ext cx="11012486" cy="865187"/>
          </a:xfrm>
        </p:spPr>
        <p:txBody>
          <a:bodyPr/>
          <a:lstStyle/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8964" y="1635125"/>
            <a:ext cx="5359398" cy="4675188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36EBD-A59D-4A63-8430-010EAF79E64E}" type="datetime1">
              <a:rPr lang="en-GB" smtClean="0"/>
              <a:t>17/06/2018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7783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588965" y="620714"/>
            <a:ext cx="11012486" cy="8651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 smtClean="0"/>
              <a:t>Click to add title</a:t>
            </a:r>
            <a:endParaRPr lang="en-GB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88964" y="1635125"/>
            <a:ext cx="11012487" cy="46751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2</a:t>
            </a:r>
          </a:p>
          <a:p>
            <a:pPr lvl="2"/>
            <a:r>
              <a:rPr lang="en-GB" dirty="0" smtClean="0"/>
              <a:t>3</a:t>
            </a:r>
          </a:p>
          <a:p>
            <a:pPr lvl="3"/>
            <a:r>
              <a:rPr lang="en-GB" dirty="0" smtClean="0"/>
              <a:t>4</a:t>
            </a:r>
          </a:p>
          <a:p>
            <a:pPr lvl="4"/>
            <a:r>
              <a:rPr lang="en-GB" dirty="0" smtClean="0"/>
              <a:t>5</a:t>
            </a:r>
          </a:p>
          <a:p>
            <a:pPr lvl="5"/>
            <a:r>
              <a:rPr lang="en-GB" dirty="0" smtClean="0"/>
              <a:t>6</a:t>
            </a:r>
          </a:p>
          <a:p>
            <a:pPr lvl="6"/>
            <a:r>
              <a:rPr lang="en-GB" dirty="0" smtClean="0"/>
              <a:t>7</a:t>
            </a:r>
          </a:p>
          <a:p>
            <a:pPr lvl="7"/>
            <a:r>
              <a:rPr lang="en-GB" dirty="0" smtClean="0"/>
              <a:t>8</a:t>
            </a:r>
          </a:p>
          <a:p>
            <a:pPr lvl="8"/>
            <a:r>
              <a:rPr lang="en-GB" dirty="0" smtClean="0"/>
              <a:t>9</a:t>
            </a:r>
            <a:endParaRPr lang="en-GB" dirty="0"/>
          </a:p>
        </p:txBody>
      </p:sp>
      <p:sp>
        <p:nvSpPr>
          <p:cNvPr id="7" name="Rectangle 19"/>
          <p:cNvSpPr/>
          <p:nvPr userDrawn="1"/>
        </p:nvSpPr>
        <p:spPr>
          <a:xfrm>
            <a:off x="0" y="2"/>
            <a:ext cx="12192000" cy="33265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EEFEE">
                  <a:alpha val="93000"/>
                </a:srgbClr>
              </a:gs>
            </a:gsLst>
            <a:lin ang="5400000" scaled="0"/>
            <a:tileRect/>
          </a:gradFill>
          <a:ln w="381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236495" y="85745"/>
            <a:ext cx="6981162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11219691" y="85745"/>
            <a:ext cx="381759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10329111" y="85745"/>
            <a:ext cx="814976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22039412-A1D7-4F56-B074-5441266AA9AA}" type="datetime1">
              <a:rPr lang="en-GB" smtClean="0"/>
              <a:t>17/06/2018</a:t>
            </a:fld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4"/>
          <a:srcRect l="12043" t="11448" r="17199" b="13844"/>
          <a:stretch/>
        </p:blipFill>
        <p:spPr>
          <a:xfrm>
            <a:off x="335534" y="63578"/>
            <a:ext cx="166516" cy="211296"/>
          </a:xfrm>
          <a:prstGeom prst="rect">
            <a:avLst/>
          </a:prstGeom>
        </p:spPr>
      </p:pic>
      <p:pic>
        <p:nvPicPr>
          <p:cNvPr id="13" name="Picture 27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94" y="96467"/>
            <a:ext cx="2332648" cy="15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62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4" r:id="rId2"/>
    <p:sldLayoutId id="2147483673" r:id="rId3"/>
    <p:sldLayoutId id="2147483671" r:id="rId4"/>
    <p:sldLayoutId id="2147483659" r:id="rId5"/>
    <p:sldLayoutId id="2147483672" r:id="rId6"/>
    <p:sldLayoutId id="2147483660" r:id="rId7"/>
    <p:sldLayoutId id="2147483662" r:id="rId8"/>
    <p:sldLayoutId id="2147483684" r:id="rId9"/>
    <p:sldLayoutId id="2147483685" r:id="rId10"/>
    <p:sldLayoutId id="2147483677" r:id="rId11"/>
    <p:sldLayoutId id="2147483675" r:id="rId12"/>
    <p:sldLayoutId id="2147483676" r:id="rId13"/>
    <p:sldLayoutId id="2147483678" r:id="rId14"/>
    <p:sldLayoutId id="2147483681" r:id="rId15"/>
    <p:sldLayoutId id="2147483682" r:id="rId16"/>
    <p:sldLayoutId id="2147483683" r:id="rId17"/>
    <p:sldLayoutId id="2147483687" r:id="rId18"/>
    <p:sldLayoutId id="2147483664" r:id="rId19"/>
    <p:sldLayoutId id="2147483665" r:id="rId20"/>
    <p:sldLayoutId id="2147483689" r:id="rId21"/>
    <p:sldLayoutId id="2147483688" r:id="rId22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spc="6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da-DK" sz="2400" kern="1200" spc="60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19138" marR="0" indent="-358775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da-DK" sz="2000" kern="1200" spc="6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73150" indent="-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719138" indent="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719138" indent="354013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lang="da-DK" sz="1800" kern="1200" spc="6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719138" indent="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719138" indent="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719138" indent="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719138" indent="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70" userDrawn="1">
          <p15:clr>
            <a:srgbClr val="F26B43"/>
          </p15:clr>
        </p15:guide>
        <p15:guide id="2" pos="7307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935" userDrawn="1">
          <p15:clr>
            <a:srgbClr val="F26B43"/>
          </p15:clr>
        </p15:guide>
        <p15:guide id="5" pos="371" userDrawn="1">
          <p15:clr>
            <a:srgbClr val="F26B43"/>
          </p15:clr>
        </p15:guide>
        <p15:guide id="6" pos="7308" userDrawn="1">
          <p15:clr>
            <a:srgbClr val="F26B43"/>
          </p15:clr>
        </p15:guide>
        <p15:guide id="7" orient="horz" pos="1026" userDrawn="1">
          <p15:clr>
            <a:srgbClr val="F26B43"/>
          </p15:clr>
        </p15:guide>
        <p15:guide id="8" orient="horz" pos="39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Bo Stenhuus</a:t>
            </a:r>
          </a:p>
          <a:p>
            <a:r>
              <a:rPr lang="en-GB" dirty="0" smtClean="0"/>
              <a:t>Commercial Officer</a:t>
            </a:r>
          </a:p>
          <a:p>
            <a:r>
              <a:rPr lang="en-GB" dirty="0" err="1" smtClean="0"/>
              <a:t>Ph.d.</a:t>
            </a:r>
            <a:r>
              <a:rPr lang="en-GB" dirty="0" smtClean="0"/>
              <a:t>, EPA</a:t>
            </a:r>
          </a:p>
          <a:p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1800" b="1" dirty="0"/>
              <a:t>Incentives (other than Fee Reductions) to Encourage Patenting from Universities – Developed Country Experience </a:t>
            </a:r>
            <a:endParaRPr lang="en-GB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903D7-17FF-4AB2-ABE1-58AB74C6E7BB}" type="datetime1">
              <a:rPr lang="en-GB" smtClean="0"/>
              <a:t>17/06/2018</a:t>
            </a:fld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770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Can Written Opinion be expanded for Universities?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7569-0B96-4F53-A0C8-5BCA7910936A}" type="datetime1">
              <a:rPr lang="en-GB" smtClean="0"/>
              <a:t>17/06/2018</a:t>
            </a:fld>
            <a:endParaRPr lang="en-GB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10</a:t>
            </a:fld>
            <a:endParaRPr lang="en-GB" dirty="0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6244502" y="1635125"/>
            <a:ext cx="5356948" cy="4675187"/>
          </a:xfrm>
          <a:prstGeom prst="rect">
            <a:avLst/>
          </a:prstGeom>
        </p:spPr>
        <p:txBody>
          <a:bodyPr/>
          <a:lstStyle>
            <a:lvl1pPr marL="361950" indent="-3619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a-DK" sz="2400" kern="1200" spc="6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marR="0" indent="-358775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da-DK" sz="2000" kern="1200" spc="6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3150" indent="-354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a-DK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354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138" indent="3540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a-DK" sz="1800" kern="1200" spc="6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9138" indent="354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9138" indent="354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9138" indent="354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9138" indent="354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Points at Freedom to Operate issues</a:t>
            </a:r>
          </a:p>
          <a:p>
            <a:r>
              <a:rPr lang="en-GB" dirty="0" smtClean="0"/>
              <a:t>Points a potential partners – both research and commercial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List of patents/patent applications that are frequently sited in search reports for the relevant PCT categories e.g. C12N15/10</a:t>
            </a:r>
          </a:p>
          <a:p>
            <a:r>
              <a:rPr lang="en-GB" dirty="0" smtClean="0"/>
              <a:t>Is there a regional area with a lot of priority applications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469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Publish intelligent metrics</a:t>
            </a:r>
            <a:endParaRPr lang="en-GB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Universities read rankings</a:t>
            </a:r>
          </a:p>
          <a:p>
            <a:r>
              <a:rPr lang="en-GB" dirty="0" smtClean="0"/>
              <a:t>Develop a metric that merits actual industrial use e.g.:</a:t>
            </a:r>
          </a:p>
          <a:p>
            <a:pPr lvl="1"/>
            <a:r>
              <a:rPr lang="en-GB" dirty="0" smtClean="0"/>
              <a:t>Number of patent families co-owned by industry and university</a:t>
            </a:r>
          </a:p>
          <a:p>
            <a:pPr lvl="1"/>
            <a:r>
              <a:rPr lang="en-GB" dirty="0" smtClean="0"/>
              <a:t>Percentage of patent families resulting in an actual technology transfer to industry etc.</a:t>
            </a:r>
            <a:endParaRPr lang="en-GB" dirty="0"/>
          </a:p>
          <a:p>
            <a:endParaRPr lang="en-GB" dirty="0" smtClean="0"/>
          </a:p>
          <a:p>
            <a:r>
              <a:rPr lang="en-GB" sz="1800" dirty="0" smtClean="0"/>
              <a:t>Source: </a:t>
            </a:r>
            <a:r>
              <a:rPr lang="en-GB" sz="1800" dirty="0"/>
              <a:t>Thomson Reuters: https://www.reuters.com/innovative-universities-2017/compare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36EBD-A59D-4A63-8430-010EAF79E64E}" type="datetime1">
              <a:rPr lang="en-GB" smtClean="0"/>
              <a:t>17/06/2018</a:t>
            </a:fld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11</a:t>
            </a:fld>
            <a:endParaRPr lang="en-GB" dirty="0"/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8362" y="1635125"/>
            <a:ext cx="4971887" cy="473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87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billede 1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Matchmaking</a:t>
            </a:r>
            <a:endParaRPr lang="en-GB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UCPH has a “wish list” where companies has expressed interest in certain field.</a:t>
            </a:r>
          </a:p>
          <a:p>
            <a:endParaRPr lang="en-GB" dirty="0"/>
          </a:p>
          <a:p>
            <a:r>
              <a:rPr lang="en-GB" dirty="0" smtClean="0"/>
              <a:t>Can you databases be used for some automatic matchmaking e.g. by ticking off a box to express consent?</a:t>
            </a:r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36EBD-A59D-4A63-8430-010EAF79E64E}" type="datetime1">
              <a:rPr lang="en-GB" smtClean="0"/>
              <a:t>17/06/2018</a:t>
            </a:fld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43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Facilitate seminars on when NOT to patent</a:t>
            </a:r>
            <a:endParaRPr lang="en-GB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1"/>
          </p:nvPr>
        </p:nvSpPr>
        <p:spPr>
          <a:xfrm>
            <a:off x="846139" y="1485899"/>
            <a:ext cx="5359398" cy="4675188"/>
          </a:xfrm>
        </p:spPr>
        <p:txBody>
          <a:bodyPr/>
          <a:lstStyle/>
          <a:p>
            <a:r>
              <a:rPr lang="en-GB" sz="2000" dirty="0" smtClean="0"/>
              <a:t>Case:</a:t>
            </a:r>
          </a:p>
          <a:p>
            <a:pPr lvl="1"/>
            <a:r>
              <a:rPr lang="en-GB" dirty="0" smtClean="0"/>
              <a:t>Report from patent attorney: “--Thus we recommend that a patent application is filed”</a:t>
            </a:r>
          </a:p>
          <a:p>
            <a:pPr lvl="1"/>
            <a:r>
              <a:rPr lang="en-GB" dirty="0" smtClean="0"/>
              <a:t>Me: Calling patent attorney: “what is the recommendation based upon?”</a:t>
            </a:r>
          </a:p>
          <a:p>
            <a:pPr lvl="1"/>
            <a:r>
              <a:rPr lang="en-GB" dirty="0" smtClean="0"/>
              <a:t>Patent attorney: “Well nothing particular – it is patentable and then we always recommend to file”</a:t>
            </a:r>
          </a:p>
          <a:p>
            <a:pPr lvl="1"/>
            <a:endParaRPr lang="en-GB" dirty="0"/>
          </a:p>
          <a:p>
            <a:pPr marL="360363" lvl="1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Too many patent applications are filed based on fear of missing an opportunity</a:t>
            </a:r>
          </a:p>
          <a:p>
            <a:pPr lvl="1"/>
            <a:endParaRPr lang="en-GB" sz="1400" dirty="0"/>
          </a:p>
          <a:p>
            <a:pPr lvl="1"/>
            <a:endParaRPr lang="en-GB" sz="1400" dirty="0" smtClean="0"/>
          </a:p>
          <a:p>
            <a:pPr lvl="1"/>
            <a:endParaRPr lang="en-GB" sz="1400" dirty="0" smtClean="0"/>
          </a:p>
          <a:p>
            <a:pPr lvl="1"/>
            <a:endParaRPr lang="en-GB" sz="1400" dirty="0"/>
          </a:p>
          <a:p>
            <a:pPr lvl="1"/>
            <a:endParaRPr lang="en-GB" sz="1400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36EBD-A59D-4A63-8430-010EAF79E64E}" type="datetime1">
              <a:rPr lang="en-GB" smtClean="0"/>
              <a:t>17/06/2018</a:t>
            </a:fld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32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dsholder til billede 6"/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21865" r="2186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 for universities</a:t>
            </a:r>
            <a:endParaRPr lang="en-GB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Transfer Technology to society and industry in order to create value</a:t>
            </a:r>
          </a:p>
          <a:p>
            <a:endParaRPr lang="en-GB" dirty="0"/>
          </a:p>
          <a:p>
            <a:r>
              <a:rPr lang="en-GB" dirty="0" smtClean="0"/>
              <a:t>The patent application is only a tool.</a:t>
            </a:r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36EBD-A59D-4A63-8430-010EAF79E64E}" type="datetime1">
              <a:rPr lang="en-GB" smtClean="0"/>
              <a:t>17/06/2018</a:t>
            </a:fld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919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1"/>
          </p:nvPr>
        </p:nvSpPr>
        <p:spPr>
          <a:xfrm>
            <a:off x="846139" y="1485899"/>
            <a:ext cx="5359398" cy="4675188"/>
          </a:xfrm>
        </p:spPr>
        <p:txBody>
          <a:bodyPr/>
          <a:lstStyle/>
          <a:p>
            <a:r>
              <a:rPr lang="en-GB" sz="2000" dirty="0" smtClean="0"/>
              <a:t>The PCT fees are not the determining factor</a:t>
            </a:r>
          </a:p>
          <a:p>
            <a:r>
              <a:rPr lang="en-GB" sz="2000" dirty="0" smtClean="0"/>
              <a:t>Universities have a different information need than </a:t>
            </a:r>
            <a:r>
              <a:rPr lang="en-GB" sz="2000" dirty="0" smtClean="0"/>
              <a:t>industry has </a:t>
            </a:r>
            <a:r>
              <a:rPr lang="en-GB" sz="2000" dirty="0" smtClean="0"/>
              <a:t>- use the WIPO databases to create value for the universities</a:t>
            </a:r>
          </a:p>
          <a:p>
            <a:pPr lvl="1"/>
            <a:r>
              <a:rPr lang="en-GB" dirty="0" smtClean="0"/>
              <a:t>Matchmaking with potential license partners</a:t>
            </a:r>
          </a:p>
          <a:p>
            <a:pPr lvl="1"/>
            <a:r>
              <a:rPr lang="en-GB" dirty="0" smtClean="0"/>
              <a:t>Help us get business information via the classification system</a:t>
            </a:r>
            <a:endParaRPr lang="en-GB" dirty="0"/>
          </a:p>
          <a:p>
            <a:pPr lvl="1"/>
            <a:endParaRPr lang="en-GB" dirty="0" smtClean="0"/>
          </a:p>
          <a:p>
            <a:pPr marL="360363" lvl="1" indent="0">
              <a:buNone/>
            </a:pPr>
            <a:r>
              <a:rPr lang="en-GB" dirty="0" smtClean="0"/>
              <a:t>Patent applications are tools – not the objective</a:t>
            </a:r>
          </a:p>
          <a:p>
            <a:pPr lvl="1"/>
            <a:endParaRPr lang="en-GB" dirty="0" smtClean="0">
              <a:solidFill>
                <a:srgbClr val="FF0000"/>
              </a:solidFill>
            </a:endParaRPr>
          </a:p>
          <a:p>
            <a:pPr lvl="1"/>
            <a:endParaRPr lang="en-GB" sz="1400" dirty="0"/>
          </a:p>
          <a:p>
            <a:pPr lvl="1"/>
            <a:endParaRPr lang="en-GB" sz="1400" dirty="0" smtClean="0"/>
          </a:p>
          <a:p>
            <a:pPr lvl="1"/>
            <a:endParaRPr lang="en-GB" sz="1400" dirty="0" smtClean="0"/>
          </a:p>
          <a:p>
            <a:pPr lvl="1"/>
            <a:endParaRPr lang="en-GB" sz="1400" dirty="0"/>
          </a:p>
          <a:p>
            <a:pPr lvl="1"/>
            <a:endParaRPr lang="en-GB" sz="1400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36EBD-A59D-4A63-8430-010EAF79E64E}" type="datetime1">
              <a:rPr lang="en-GB" smtClean="0"/>
              <a:t>17/06/2018</a:t>
            </a:fld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05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billede 1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Pladsholder til teks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Thank you for your attention!</a:t>
            </a:r>
          </a:p>
          <a:p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66B73-325C-4DDA-B7A8-97E6B91B89C8}" type="datetime1">
              <a:rPr lang="en-GB" smtClean="0"/>
              <a:t>17/06/2018</a:t>
            </a:fld>
            <a:endParaRPr lang="en-GB" dirty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14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78159" y="1635125"/>
            <a:ext cx="5358535" cy="4675187"/>
          </a:xfrm>
        </p:spPr>
        <p:txBody>
          <a:bodyPr/>
          <a:lstStyle/>
          <a:p>
            <a:r>
              <a:rPr lang="en-GB" dirty="0" smtClean="0"/>
              <a:t>Brief introduction to UCPH</a:t>
            </a:r>
          </a:p>
          <a:p>
            <a:endParaRPr lang="en-GB" dirty="0"/>
          </a:p>
          <a:p>
            <a:r>
              <a:rPr lang="en-GB" dirty="0" smtClean="0"/>
              <a:t>Current cost structure in the patenting process</a:t>
            </a:r>
          </a:p>
          <a:p>
            <a:endParaRPr lang="en-GB" dirty="0"/>
          </a:p>
          <a:p>
            <a:r>
              <a:rPr lang="en-GB" dirty="0" smtClean="0"/>
              <a:t>UCPH’s approach</a:t>
            </a:r>
          </a:p>
          <a:p>
            <a:endParaRPr lang="en-GB" dirty="0"/>
          </a:p>
          <a:p>
            <a:r>
              <a:rPr lang="en-GB" dirty="0" smtClean="0"/>
              <a:t>Potential new incentives seen </a:t>
            </a:r>
            <a:r>
              <a:rPr lang="en-GB" dirty="0" smtClean="0"/>
              <a:t>from a UCPH perspective</a:t>
            </a:r>
            <a:endParaRPr lang="en-GB" dirty="0" smtClean="0"/>
          </a:p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8DFC-9345-41D1-A31C-B8F838A51BF9}" type="datetime1">
              <a:rPr lang="en-GB" smtClean="0"/>
              <a:t>17/06/2018</a:t>
            </a:fld>
            <a:endParaRPr lang="en-GB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2</a:t>
            </a:fld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7469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314476" y="2271092"/>
            <a:ext cx="5948362" cy="38952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6468" y="3379832"/>
            <a:ext cx="4979193" cy="1461676"/>
          </a:xfrm>
        </p:spPr>
        <p:txBody>
          <a:bodyPr/>
          <a:lstStyle/>
          <a:p>
            <a:r>
              <a:rPr lang="en-GB" dirty="0" smtClean="0"/>
              <a:t>9.390 	Employees</a:t>
            </a:r>
          </a:p>
          <a:p>
            <a:r>
              <a:rPr lang="en-GB" dirty="0" smtClean="0"/>
              <a:t>38.481	Students </a:t>
            </a:r>
          </a:p>
          <a:p>
            <a:r>
              <a:rPr lang="en-GB" dirty="0" smtClean="0"/>
              <a:t>12.858	Publications</a:t>
            </a:r>
          </a:p>
          <a:p>
            <a:r>
              <a:rPr lang="en-GB" dirty="0" smtClean="0"/>
              <a:t>8.6	Billions DKK (1.15 Billions EUR)</a:t>
            </a:r>
          </a:p>
          <a:p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664220" y="2466563"/>
            <a:ext cx="4962920" cy="488394"/>
          </a:xfrm>
        </p:spPr>
        <p:txBody>
          <a:bodyPr/>
          <a:lstStyle/>
          <a:p>
            <a:r>
              <a:rPr lang="en-US" sz="1800" b="1" dirty="0" smtClean="0"/>
              <a:t>University of </a:t>
            </a:r>
            <a:r>
              <a:rPr lang="en-US" sz="1800" b="1" dirty="0" err="1" smtClean="0"/>
              <a:t>Copehagen</a:t>
            </a:r>
            <a:r>
              <a:rPr lang="en-US" sz="1800" b="1" dirty="0" smtClean="0"/>
              <a:t> Facts:</a:t>
            </a:r>
            <a:endParaRPr lang="en-GB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903D7-17FF-4AB2-ABE1-58AB74C6E7BB}" type="datetime1">
              <a:rPr lang="en-GB" smtClean="0"/>
              <a:t>17/06/2018</a:t>
            </a:fld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364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963" y="620713"/>
            <a:ext cx="11012488" cy="5462845"/>
          </a:xfrm>
        </p:spPr>
        <p:txBody>
          <a:bodyPr/>
          <a:lstStyle/>
          <a:p>
            <a:r>
              <a:rPr lang="en-GB" dirty="0" smtClean="0"/>
              <a:t>Bo Stenhuus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6F4A-EF19-4207-9352-00A502E06581}" type="datetime1">
              <a:rPr lang="en-GB" smtClean="0"/>
              <a:t>17/06/2018</a:t>
            </a:fld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4</a:t>
            </a:fld>
            <a:endParaRPr lang="en-GB" dirty="0"/>
          </a:p>
        </p:txBody>
      </p:sp>
      <p:pic>
        <p:nvPicPr>
          <p:cNvPr id="7" name="Picture 20" descr="Bo StenhuusÔé¼#_W4Y455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9" r="7999" b="3999"/>
          <a:stretch>
            <a:fillRect/>
          </a:stretch>
        </p:blipFill>
        <p:spPr bwMode="auto">
          <a:xfrm>
            <a:off x="9043570" y="2090184"/>
            <a:ext cx="2269428" cy="25935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ktangel 4"/>
          <p:cNvSpPr/>
          <p:nvPr/>
        </p:nvSpPr>
        <p:spPr>
          <a:xfrm>
            <a:off x="771330" y="2090184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2012 - 		Commercial Officer (UCPH)</a:t>
            </a:r>
            <a:endParaRPr lang="en-GB" dirty="0"/>
          </a:p>
          <a:p>
            <a:endParaRPr lang="en-GB" dirty="0"/>
          </a:p>
          <a:p>
            <a:r>
              <a:rPr lang="en-GB" dirty="0" smtClean="0"/>
              <a:t>2006 – 2012 	VP Contract Manufacturing (</a:t>
            </a:r>
            <a:r>
              <a:rPr lang="en-GB" dirty="0" err="1" smtClean="0"/>
              <a:t>Fluxome</a:t>
            </a:r>
            <a:r>
              <a:rPr lang="en-GB" dirty="0" smtClean="0"/>
              <a:t>)</a:t>
            </a:r>
            <a:endParaRPr lang="en-GB" dirty="0"/>
          </a:p>
          <a:p>
            <a:endParaRPr lang="en-GB" dirty="0"/>
          </a:p>
          <a:p>
            <a:r>
              <a:rPr lang="en-GB" dirty="0" smtClean="0"/>
              <a:t>2002 – 2005	Patent Attorney (</a:t>
            </a:r>
            <a:r>
              <a:rPr lang="en-GB" dirty="0" err="1" smtClean="0"/>
              <a:t>Zacco</a:t>
            </a:r>
            <a:r>
              <a:rPr lang="en-GB" dirty="0" smtClean="0"/>
              <a:t> A/S)</a:t>
            </a:r>
          </a:p>
          <a:p>
            <a:endParaRPr lang="en-GB" dirty="0"/>
          </a:p>
          <a:p>
            <a:r>
              <a:rPr lang="en-GB" dirty="0" smtClean="0"/>
              <a:t>Registered Technology Transfer Professional with + </a:t>
            </a:r>
            <a:r>
              <a:rPr lang="en-GB" dirty="0"/>
              <a:t>25 </a:t>
            </a:r>
            <a:r>
              <a:rPr lang="en-GB" dirty="0" smtClean="0"/>
              <a:t>cases </a:t>
            </a:r>
            <a:r>
              <a:rPr lang="en-GB" dirty="0"/>
              <a:t>from filing of a priority patent application to spin outs and/or other license agreements</a:t>
            </a:r>
          </a:p>
          <a:p>
            <a:endParaRPr lang="en-GB" dirty="0"/>
          </a:p>
          <a:p>
            <a:r>
              <a:rPr lang="en-GB" dirty="0" smtClean="0"/>
              <a:t>Education: </a:t>
            </a:r>
            <a:r>
              <a:rPr lang="en-GB" dirty="0" err="1" smtClean="0"/>
              <a:t>ph.d.</a:t>
            </a:r>
            <a:r>
              <a:rPr lang="en-GB" dirty="0" smtClean="0"/>
              <a:t> Chemistry, European Patent Attorney, CBA finance</a:t>
            </a:r>
          </a:p>
          <a:p>
            <a:endParaRPr lang="en-GB" dirty="0"/>
          </a:p>
          <a:p>
            <a:r>
              <a:rPr lang="en-GB" dirty="0" smtClean="0"/>
              <a:t>Contact: bo.Stenhuus@adm.ku.dk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310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Typical case cost structure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Initial Evaluation</a:t>
            </a:r>
          </a:p>
          <a:p>
            <a:endParaRPr lang="en-GB" dirty="0"/>
          </a:p>
          <a:p>
            <a:r>
              <a:rPr lang="en-GB" dirty="0" smtClean="0"/>
              <a:t>Priority application</a:t>
            </a:r>
          </a:p>
          <a:p>
            <a:endParaRPr lang="en-GB" dirty="0"/>
          </a:p>
          <a:p>
            <a:r>
              <a:rPr lang="en-GB" dirty="0" smtClean="0"/>
              <a:t>PCT application*</a:t>
            </a:r>
          </a:p>
          <a:p>
            <a:endParaRPr lang="en-GB" dirty="0"/>
          </a:p>
          <a:p>
            <a:r>
              <a:rPr lang="en-GB" dirty="0" smtClean="0"/>
              <a:t>National Phase</a:t>
            </a:r>
          </a:p>
          <a:p>
            <a:endParaRPr lang="en-GB" dirty="0"/>
          </a:p>
          <a:p>
            <a:r>
              <a:rPr lang="en-GB" dirty="0" smtClean="0"/>
              <a:t>*only filing, no demand for IPRP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2.500 EUR</a:t>
            </a:r>
          </a:p>
          <a:p>
            <a:endParaRPr lang="en-GB" dirty="0"/>
          </a:p>
          <a:p>
            <a:r>
              <a:rPr lang="en-GB" dirty="0" smtClean="0"/>
              <a:t>6.000 EUR + 1.500 in fees</a:t>
            </a:r>
          </a:p>
          <a:p>
            <a:endParaRPr lang="en-GB" dirty="0"/>
          </a:p>
          <a:p>
            <a:r>
              <a:rPr lang="en-GB" dirty="0" smtClean="0"/>
              <a:t>4.500 EUR + </a:t>
            </a:r>
            <a:r>
              <a:rPr lang="en-GB" dirty="0" smtClean="0">
                <a:solidFill>
                  <a:srgbClr val="FF0000"/>
                </a:solidFill>
              </a:rPr>
              <a:t>4.000 EUR in PCT fees</a:t>
            </a:r>
          </a:p>
          <a:p>
            <a:endParaRPr lang="en-GB" dirty="0"/>
          </a:p>
          <a:p>
            <a:r>
              <a:rPr lang="en-GB" dirty="0" smtClean="0"/>
              <a:t>25.000 EUR</a:t>
            </a:r>
          </a:p>
          <a:p>
            <a:endParaRPr lang="en-GB" dirty="0"/>
          </a:p>
          <a:p>
            <a:r>
              <a:rPr lang="en-GB" dirty="0" smtClean="0">
                <a:solidFill>
                  <a:srgbClr val="FF0000"/>
                </a:solidFill>
              </a:rPr>
              <a:t>Until National Phase PCT fees were 23% of the external costs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8DFC-9345-41D1-A31C-B8F838A51BF9}" type="datetime1">
              <a:rPr lang="en-GB" smtClean="0"/>
              <a:t>17/06/2018</a:t>
            </a:fld>
            <a:endParaRPr lang="en-GB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265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Status at UCPH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Commercialize within 28 month from priority date so as to avoid National Phase costs</a:t>
            </a:r>
          </a:p>
          <a:p>
            <a:r>
              <a:rPr lang="en-GB" dirty="0" smtClean="0"/>
              <a:t>File approx. 30 priority patent applications per year</a:t>
            </a:r>
          </a:p>
          <a:p>
            <a:r>
              <a:rPr lang="en-GB" dirty="0" smtClean="0"/>
              <a:t>Approx. 25 commercial deals per year</a:t>
            </a:r>
          </a:p>
          <a:p>
            <a:r>
              <a:rPr lang="en-GB" dirty="0" smtClean="0"/>
              <a:t>Trend is increasing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7" name="Pladsholder til indhold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5207" y="1635125"/>
            <a:ext cx="5761145" cy="2911620"/>
          </a:xfrm>
          <a:prstGeom prst="rect">
            <a:avLst/>
          </a:prstGeom>
        </p:spPr>
      </p:pic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5FA94-BE71-426F-A992-1545AC90C129}" type="datetime1">
              <a:rPr lang="en-GB" smtClean="0"/>
              <a:t>17/06/2018</a:t>
            </a:fld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904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University vs Industry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University</a:t>
            </a:r>
          </a:p>
          <a:p>
            <a:pPr lvl="1"/>
            <a:r>
              <a:rPr lang="en-GB" dirty="0" smtClean="0"/>
              <a:t>Few cases in each field – but many fields</a:t>
            </a:r>
          </a:p>
          <a:p>
            <a:pPr lvl="1"/>
            <a:r>
              <a:rPr lang="en-GB" dirty="0" smtClean="0"/>
              <a:t>Limited technical knowledge in a particular field by the supporting staff (researchers excepted)</a:t>
            </a:r>
          </a:p>
          <a:p>
            <a:pPr lvl="1"/>
            <a:endParaRPr lang="en-GB" dirty="0"/>
          </a:p>
          <a:p>
            <a:pPr lvl="1"/>
            <a:r>
              <a:rPr lang="en-GB" dirty="0" smtClean="0"/>
              <a:t>Thus information needed at University is different from information needed in industry</a:t>
            </a:r>
            <a:endParaRPr lang="en-GB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Industry</a:t>
            </a:r>
          </a:p>
          <a:p>
            <a:pPr lvl="1"/>
            <a:r>
              <a:rPr lang="en-GB" dirty="0" smtClean="0"/>
              <a:t>Many cases in few fields</a:t>
            </a:r>
          </a:p>
          <a:p>
            <a:pPr lvl="1"/>
            <a:r>
              <a:rPr lang="en-GB" dirty="0" smtClean="0"/>
              <a:t>Detailed technical knowledge in the specific field by supporting staff</a:t>
            </a:r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5FA94-BE71-426F-A992-1545AC90C129}" type="datetime1">
              <a:rPr lang="en-GB" smtClean="0"/>
              <a:t>17/06/2018</a:t>
            </a:fld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148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Increase value instead of reducing fees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7569-0B96-4F53-A0C8-5BCA7910936A}" type="datetime1">
              <a:rPr lang="en-GB" smtClean="0"/>
              <a:t>17/06/2018</a:t>
            </a:fld>
            <a:endParaRPr lang="en-GB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8</a:t>
            </a:fld>
            <a:endParaRPr lang="en-GB" dirty="0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6244502" y="1635125"/>
            <a:ext cx="5356948" cy="4675187"/>
          </a:xfrm>
          <a:prstGeom prst="rect">
            <a:avLst/>
          </a:prstGeom>
        </p:spPr>
        <p:txBody>
          <a:bodyPr/>
          <a:lstStyle>
            <a:lvl1pPr marL="361950" indent="-3619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a-DK" sz="2400" kern="1200" spc="6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marR="0" indent="-358775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da-DK" sz="2000" kern="1200" spc="6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3150" indent="-354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a-DK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354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138" indent="3540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a-DK" sz="1800" kern="1200" spc="6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9138" indent="354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9138" indent="354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9138" indent="354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9138" indent="354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rgbClr val="FF0000"/>
                </a:solidFill>
              </a:rPr>
              <a:t>How to lower the bar?</a:t>
            </a:r>
          </a:p>
          <a:p>
            <a:endParaRPr lang="en-GB" sz="2000" dirty="0">
              <a:solidFill>
                <a:srgbClr val="FF0000"/>
              </a:solidFill>
            </a:endParaRPr>
          </a:p>
          <a:p>
            <a:r>
              <a:rPr lang="en-GB" sz="2000" dirty="0" smtClean="0">
                <a:solidFill>
                  <a:srgbClr val="FF0000"/>
                </a:solidFill>
              </a:rPr>
              <a:t>From WIPO databases list the 10 most active companies in a given category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E.g. for each of the classifications </a:t>
            </a:r>
            <a:endParaRPr lang="en-GB" sz="2000" dirty="0">
              <a:solidFill>
                <a:srgbClr val="FF0000"/>
              </a:solidFill>
            </a:endParaRPr>
          </a:p>
          <a:p>
            <a:pPr lvl="1"/>
            <a:r>
              <a:rPr lang="en-GB" dirty="0">
                <a:solidFill>
                  <a:srgbClr val="FF0000"/>
                </a:solidFill>
              </a:rPr>
              <a:t>C12N15/10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C12N15/64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C40B 40/10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Enclose a page with the companies with most patent applications</a:t>
            </a: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04" y="1844069"/>
            <a:ext cx="6121717" cy="6192803"/>
          </a:xfrm>
          <a:prstGeom prst="rect">
            <a:avLst/>
          </a:prstGeom>
        </p:spPr>
      </p:pic>
      <p:sp>
        <p:nvSpPr>
          <p:cNvPr id="6" name="Pladsholder til indhold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079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if it would be worth sacrificing on year of patent life?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7569-0B96-4F53-A0C8-5BCA7910936A}" type="datetime1">
              <a:rPr lang="en-GB" smtClean="0"/>
              <a:t>17/06/2018</a:t>
            </a:fld>
            <a:endParaRPr lang="en-GB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9</a:t>
            </a:fld>
            <a:endParaRPr lang="en-GB" dirty="0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6244502" y="1635125"/>
            <a:ext cx="5356948" cy="4675187"/>
          </a:xfrm>
          <a:prstGeom prst="rect">
            <a:avLst/>
          </a:prstGeom>
        </p:spPr>
        <p:txBody>
          <a:bodyPr/>
          <a:lstStyle>
            <a:lvl1pPr marL="361950" indent="-3619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a-DK" sz="2400" kern="1200" spc="6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marR="0" indent="-358775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da-DK" sz="2000" kern="1200" spc="6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3150" indent="-354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a-DK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354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138" indent="3540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a-DK" sz="1800" kern="1200" spc="6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9138" indent="354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9138" indent="354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9138" indent="354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9138" indent="354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Can the PCT system create enough value so that is for some cases (pharma excluded) would be worth filing the priority application as a PCT </a:t>
            </a:r>
            <a:r>
              <a:rPr lang="en-GB" dirty="0" smtClean="0"/>
              <a:t>application?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Some patent applications are terminated within the priority year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Those applications never become PCT applications</a:t>
            </a:r>
            <a:endParaRPr lang="en-GB" dirty="0"/>
          </a:p>
        </p:txBody>
      </p:sp>
      <p:sp>
        <p:nvSpPr>
          <p:cNvPr id="6" name="Nedadgående pil 5"/>
          <p:cNvSpPr/>
          <p:nvPr/>
        </p:nvSpPr>
        <p:spPr>
          <a:xfrm>
            <a:off x="2971800" y="2857500"/>
            <a:ext cx="828675" cy="17716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18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ugerdefineret design">
  <a:themeElements>
    <a:clrScheme name="KU 2016">
      <a:dk1>
        <a:sysClr val="windowText" lastClr="000000"/>
      </a:dk1>
      <a:lt1>
        <a:sysClr val="window" lastClr="FFFFFF"/>
      </a:lt1>
      <a:dk2>
        <a:srgbClr val="6E6E6E"/>
      </a:dk2>
      <a:lt2>
        <a:srgbClr val="E7E6E6"/>
      </a:lt2>
      <a:accent1>
        <a:srgbClr val="A31D20"/>
      </a:accent1>
      <a:accent2>
        <a:srgbClr val="7B7B7B"/>
      </a:accent2>
      <a:accent3>
        <a:srgbClr val="D49F3A"/>
      </a:accent3>
      <a:accent4>
        <a:srgbClr val="42759B"/>
      </a:accent4>
      <a:accent5>
        <a:srgbClr val="79ADB1"/>
      </a:accent5>
      <a:accent6>
        <a:srgbClr val="779921"/>
      </a:accent6>
      <a:hlink>
        <a:srgbClr val="A31D20"/>
      </a:hlink>
      <a:folHlink>
        <a:srgbClr val="000000"/>
      </a:folHlink>
    </a:clrScheme>
    <a:fontScheme name="KU2016">
      <a:majorFont>
        <a:latin typeface="Microsoft New Tai Lue"/>
        <a:ea typeface=""/>
        <a:cs typeface=""/>
      </a:majorFont>
      <a:minorFont>
        <a:latin typeface="Microsoft New Tai Lue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16_9_ENG_full.potx" id="{CA255E10-3E16-4FB7-8EF9-205921B44FCB}" vid="{9D4D5F80-3538-44B6-AEDE-38837871772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16x9_ENG_full</Template>
  <TotalTime>0</TotalTime>
  <Words>637</Words>
  <Application>Microsoft Office PowerPoint</Application>
  <PresentationFormat>Custom</PresentationFormat>
  <Paragraphs>174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Brugerdefineret design</vt:lpstr>
      <vt:lpstr>PowerPoint Presentation</vt:lpstr>
      <vt:lpstr>Agenda</vt:lpstr>
      <vt:lpstr>PowerPoint Presentation</vt:lpstr>
      <vt:lpstr>Bo Stenhuus</vt:lpstr>
      <vt:lpstr>Typical case cost structure</vt:lpstr>
      <vt:lpstr>Status at UCPH</vt:lpstr>
      <vt:lpstr>University vs Industry</vt:lpstr>
      <vt:lpstr>Increase value instead of reducing fees</vt:lpstr>
      <vt:lpstr>What if it would be worth sacrificing on year of patent life?</vt:lpstr>
      <vt:lpstr>Can Written Opinion be expanded for Universities?</vt:lpstr>
      <vt:lpstr>Publish intelligent metrics</vt:lpstr>
      <vt:lpstr>Matchmaking</vt:lpstr>
      <vt:lpstr>Facilitate seminars on when NOT to patent</vt:lpstr>
      <vt:lpstr>Objective for universities</vt:lpstr>
      <vt:lpstr>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2018-06-12T09:50:38Z</dcterms:created>
  <dcterms:modified xsi:type="dcterms:W3CDTF">2018-06-17T18:54:17Z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www.skabelon.dk</vt:lpwstr>
  </property>
</Properties>
</file>