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charts/chart1.xml" ContentType="application/vnd.openxmlformats-officedocument.drawingml.chart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charts/chart2.xml" ContentType="application/vnd.openxmlformats-officedocument.drawingml.chart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charts/chart3.xml" ContentType="application/vnd.openxmlformats-officedocument.drawingml.chart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heme/themeOverride15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charts/chart5.xml" ContentType="application/vnd.openxmlformats-officedocument.drawingml.chart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charts/chart6.xml" ContentType="application/vnd.openxmlformats-officedocument.drawingml.chart+xml"/>
  <Override PartName="/ppt/theme/themeOverride20.xml" ContentType="application/vnd.openxmlformats-officedocument.themeOverride+xml"/>
  <Override PartName="/ppt/charts/chart7.xml" ContentType="application/vnd.openxmlformats-officedocument.drawingml.chart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charts/chart8.xml" ContentType="application/vnd.openxmlformats-officedocument.drawingml.chart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charts/chart9.xml" ContentType="application/vnd.openxmlformats-officedocument.drawingml.chart+xml"/>
  <Override PartName="/ppt/theme/themeOverride25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50" r:id="rId2"/>
    <p:sldId id="390" r:id="rId3"/>
    <p:sldId id="482" r:id="rId4"/>
    <p:sldId id="414" r:id="rId5"/>
    <p:sldId id="468" r:id="rId6"/>
    <p:sldId id="465" r:id="rId7"/>
    <p:sldId id="470" r:id="rId8"/>
    <p:sldId id="479" r:id="rId9"/>
    <p:sldId id="466" r:id="rId10"/>
    <p:sldId id="467" r:id="rId11"/>
    <p:sldId id="475" r:id="rId12"/>
    <p:sldId id="477" r:id="rId13"/>
    <p:sldId id="476" r:id="rId14"/>
    <p:sldId id="478" r:id="rId15"/>
    <p:sldId id="480" r:id="rId16"/>
    <p:sldId id="469" r:id="rId17"/>
    <p:sldId id="474" r:id="rId18"/>
    <p:sldId id="471" r:id="rId19"/>
    <p:sldId id="472" r:id="rId20"/>
    <p:sldId id="473" r:id="rId21"/>
    <p:sldId id="483" r:id="rId22"/>
    <p:sldId id="484" r:id="rId23"/>
  </p:sldIdLst>
  <p:sldSz cx="9144000" cy="6858000" type="screen4x3"/>
  <p:notesSz cx="6797675" cy="9926638"/>
  <p:defaultTextStyle>
    <a:defPPr>
      <a:defRPr lang="en-ZA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1A2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" autoAdjust="0"/>
    <p:restoredTop sz="94196" autoAdjust="0"/>
  </p:normalViewPr>
  <p:slideViewPr>
    <p:cSldViewPr>
      <p:cViewPr varScale="1">
        <p:scale>
          <a:sx n="110" d="100"/>
          <a:sy n="110" d="100"/>
        </p:scale>
        <p:origin x="-20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30" d="100"/>
          <a:sy n="30" d="100"/>
        </p:scale>
        <p:origin x="-1674" y="-7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sibanda\Desktop\PhD%20Final%20Thesis%20April%202018\PhD%20Workbook_25%20March%202017_Publication.xlsx" TargetMode="External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sibanda\Desktop\PhD%20Final%20Thesis%20April%202018\PhD%20Workbook_25%20March%202017_Publication.xlsx" TargetMode="External"/><Relationship Id="rId1" Type="http://schemas.openxmlformats.org/officeDocument/2006/relationships/themeOverride" Target="../theme/themeOverride1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sibanda\Desktop\PhD%20Final%20Thesis%20April%202018\PhD%20Workbook_25%20March%202017_Publication.xlsx" TargetMode="External"/><Relationship Id="rId1" Type="http://schemas.openxmlformats.org/officeDocument/2006/relationships/themeOverride" Target="../theme/themeOverride1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oleObject" Target="file:///C:\Users\msibanda\AppData\Local\Microsoft\Windows\Temporary%20Internet%20Files\Content.IE5\GU70BQE0\c46d1662-2e87-4058-b49f-da28ee19bbda.xls" TargetMode="External"/><Relationship Id="rId1" Type="http://schemas.openxmlformats.org/officeDocument/2006/relationships/themeOverride" Target="../theme/themeOverride15.xml"/><Relationship Id="rId4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oleObject" Target="file:///C:\Users\msibanda\Desktop\Personal\Publications\PCT%20Applications%20Institutions%20Questionaire.xlsx" TargetMode="External"/><Relationship Id="rId1" Type="http://schemas.openxmlformats.org/officeDocument/2006/relationships/themeOverride" Target="../theme/themeOverride18.xml"/><Relationship Id="rId4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oleObject" Target="file:///C:\Users\msibanda\Desktop\Personal\Publications\PCT%20Applications%20Institutions%20Questionaire.xlsx" TargetMode="External"/><Relationship Id="rId1" Type="http://schemas.openxmlformats.org/officeDocument/2006/relationships/themeOverride" Target="../theme/themeOverride20.xml"/><Relationship Id="rId4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oleObject" Target="file:///C:\Users\msibanda\Desktop\Personal\Publications\PCT%20Applications%20Institutions%20Questionaire.xlsx" TargetMode="External"/><Relationship Id="rId1" Type="http://schemas.openxmlformats.org/officeDocument/2006/relationships/themeOverride" Target="../theme/themeOverride21.xml"/><Relationship Id="rId4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oleObject" Target="file:///C:\Users\msibanda\Desktop\Personal\Publications\PCT%20Applications%20Institutions%20Questionaire.xlsx" TargetMode="External"/><Relationship Id="rId1" Type="http://schemas.openxmlformats.org/officeDocument/2006/relationships/themeOverride" Target="../theme/themeOverride23.xml"/><Relationship Id="rId4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oleObject" Target="file:///C:\Users\msibanda\Desktop\Personal\Publications\PCT%20Applications%20Institutions%20Questionaire.xlsx" TargetMode="External"/><Relationship Id="rId1" Type="http://schemas.openxmlformats.org/officeDocument/2006/relationships/themeOverride" Target="../theme/themeOverride25.xml"/><Relationship Id="rId4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'PCT Inventor Address'!$B$4:$B$23</c:f>
              <c:strCache>
                <c:ptCount val="20"/>
                <c:pt idx="0">
                  <c:v>SASOL TECH PTY LTD</c:v>
                </c:pt>
                <c:pt idx="1">
                  <c:v>HANDELMAN JOSEPH H</c:v>
                </c:pt>
                <c:pt idx="2">
                  <c:v>CSIR</c:v>
                </c:pt>
                <c:pt idx="3">
                  <c:v>SYMONS MICHAEL WINDSOR</c:v>
                </c:pt>
                <c:pt idx="4">
                  <c:v>PEBBLE BED MODULAR REACTOR PTY</c:v>
                </c:pt>
                <c:pt idx="5">
                  <c:v>DE BEERS IND DIAMOND</c:v>
                </c:pt>
                <c:pt idx="6">
                  <c:v>WINDSOR TECHNOLOGIES LTD</c:v>
                </c:pt>
                <c:pt idx="7">
                  <c:v>ELEMENT SIX PTY LTD</c:v>
                </c:pt>
                <c:pt idx="8">
                  <c:v>TANK KLAUS</c:v>
                </c:pt>
                <c:pt idx="9">
                  <c:v>BALMORAL TECHNOLOGIES PROPRIET</c:v>
                </c:pt>
                <c:pt idx="10">
                  <c:v>SASOL CHEMICALS EUROP LTD</c:v>
                </c:pt>
                <c:pt idx="11">
                  <c:v>DAVIES GEOFFREY JOHN</c:v>
                </c:pt>
                <c:pt idx="12">
                  <c:v>UNIV CAPE TOWN</c:v>
                </c:pt>
                <c:pt idx="13">
                  <c:v>DENEL PTY LTD</c:v>
                </c:pt>
                <c:pt idx="14">
                  <c:v>KAHN ARI</c:v>
                </c:pt>
                <c:pt idx="15">
                  <c:v>ESKOM</c:v>
                </c:pt>
                <c:pt idx="16">
                  <c:v>CHENGETA CUTHBERT</c:v>
                </c:pt>
                <c:pt idx="17">
                  <c:v>DYER ALISON MARGARET</c:v>
                </c:pt>
                <c:pt idx="18">
                  <c:v>DE BEERS CONS MINES LTD</c:v>
                </c:pt>
                <c:pt idx="19">
                  <c:v>DUGMORE PETER BALFOUR</c:v>
                </c:pt>
              </c:strCache>
            </c:strRef>
          </c:cat>
          <c:val>
            <c:numRef>
              <c:f>'PCT Inventor Address'!$C$4:$C$23</c:f>
              <c:numCache>
                <c:formatCode>General</c:formatCode>
                <c:ptCount val="20"/>
                <c:pt idx="0">
                  <c:v>115</c:v>
                </c:pt>
                <c:pt idx="1">
                  <c:v>61</c:v>
                </c:pt>
                <c:pt idx="2">
                  <c:v>46</c:v>
                </c:pt>
                <c:pt idx="3">
                  <c:v>35</c:v>
                </c:pt>
                <c:pt idx="4">
                  <c:v>31</c:v>
                </c:pt>
                <c:pt idx="5">
                  <c:v>30</c:v>
                </c:pt>
                <c:pt idx="6">
                  <c:v>27</c:v>
                </c:pt>
                <c:pt idx="7">
                  <c:v>21</c:v>
                </c:pt>
                <c:pt idx="8">
                  <c:v>16</c:v>
                </c:pt>
                <c:pt idx="9">
                  <c:v>16</c:v>
                </c:pt>
                <c:pt idx="10">
                  <c:v>16</c:v>
                </c:pt>
                <c:pt idx="11">
                  <c:v>15</c:v>
                </c:pt>
                <c:pt idx="12">
                  <c:v>15</c:v>
                </c:pt>
                <c:pt idx="13">
                  <c:v>15</c:v>
                </c:pt>
                <c:pt idx="14">
                  <c:v>14</c:v>
                </c:pt>
                <c:pt idx="15">
                  <c:v>14</c:v>
                </c:pt>
                <c:pt idx="16">
                  <c:v>14</c:v>
                </c:pt>
                <c:pt idx="17">
                  <c:v>14</c:v>
                </c:pt>
                <c:pt idx="18">
                  <c:v>13</c:v>
                </c:pt>
                <c:pt idx="19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C0-4444-8B4F-7E58F54920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92514944"/>
        <c:axId val="92520832"/>
      </c:barChart>
      <c:catAx>
        <c:axId val="92514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92520832"/>
        <c:crosses val="autoZero"/>
        <c:auto val="1"/>
        <c:lblAlgn val="ctr"/>
        <c:lblOffset val="100"/>
        <c:noMultiLvlLbl val="0"/>
      </c:catAx>
      <c:valAx>
        <c:axId val="925208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/>
            </a:pPr>
            <a:endParaRPr lang="en-US"/>
          </a:p>
        </c:txPr>
        <c:crossAx val="9251494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'PCT Inventor Address'!$B$32:$B$51</c:f>
              <c:strCache>
                <c:ptCount val="20"/>
                <c:pt idx="0">
                  <c:v>SASOL TECH PTY LTD</c:v>
                </c:pt>
                <c:pt idx="1">
                  <c:v>UNIV STELLENBOSCH</c:v>
                </c:pt>
                <c:pt idx="2">
                  <c:v>UNIV CAPE TOWN</c:v>
                </c:pt>
                <c:pt idx="3">
                  <c:v>CSIR</c:v>
                </c:pt>
                <c:pt idx="4">
                  <c:v>ELEMENT SIX PRODUCTION PTY LTD</c:v>
                </c:pt>
                <c:pt idx="5">
                  <c:v>UNIV WITWATERSRAND JHB</c:v>
                </c:pt>
                <c:pt idx="6">
                  <c:v>ELEMENT SIX ABRASIVES SA</c:v>
                </c:pt>
                <c:pt idx="7">
                  <c:v>VISA INT SERVICE ASS</c:v>
                </c:pt>
                <c:pt idx="8">
                  <c:v>DISCOVERY HOLDINGS LTD</c:v>
                </c:pt>
                <c:pt idx="9">
                  <c:v>DETNET SOUTH AFRICA PTY LTD</c:v>
                </c:pt>
                <c:pt idx="10">
                  <c:v>UNIV NORTHWEST</c:v>
                </c:pt>
                <c:pt idx="11">
                  <c:v>UNIV PRETORIA</c:v>
                </c:pt>
                <c:pt idx="12">
                  <c:v>GORE ADRIAN</c:v>
                </c:pt>
                <c:pt idx="13">
                  <c:v>ELEMENT SIX LTD</c:v>
                </c:pt>
                <c:pt idx="14">
                  <c:v>DE VILLIERS MALAN</c:v>
                </c:pt>
                <c:pt idx="15">
                  <c:v>DAVIES GEOFFREY JOHN</c:v>
                </c:pt>
                <c:pt idx="16">
                  <c:v>AFRICAN EXPLOSIVES LTD</c:v>
                </c:pt>
                <c:pt idx="17">
                  <c:v>AEL MINING SERVICES LTD</c:v>
                </c:pt>
                <c:pt idx="18">
                  <c:v>MAYERS HERSCHEL PHILLIP</c:v>
                </c:pt>
                <c:pt idx="19">
                  <c:v>PILLAY VINESS</c:v>
                </c:pt>
              </c:strCache>
            </c:strRef>
          </c:cat>
          <c:val>
            <c:numRef>
              <c:f>'PCT Inventor Address'!$C$32:$C$51</c:f>
              <c:numCache>
                <c:formatCode>General</c:formatCode>
                <c:ptCount val="20"/>
                <c:pt idx="0">
                  <c:v>97</c:v>
                </c:pt>
                <c:pt idx="1">
                  <c:v>95</c:v>
                </c:pt>
                <c:pt idx="2">
                  <c:v>86</c:v>
                </c:pt>
                <c:pt idx="3">
                  <c:v>85</c:v>
                </c:pt>
                <c:pt idx="4">
                  <c:v>64</c:v>
                </c:pt>
                <c:pt idx="5">
                  <c:v>59</c:v>
                </c:pt>
                <c:pt idx="6">
                  <c:v>59</c:v>
                </c:pt>
                <c:pt idx="7">
                  <c:v>36</c:v>
                </c:pt>
                <c:pt idx="8">
                  <c:v>36</c:v>
                </c:pt>
                <c:pt idx="9">
                  <c:v>33</c:v>
                </c:pt>
                <c:pt idx="10">
                  <c:v>33</c:v>
                </c:pt>
                <c:pt idx="11">
                  <c:v>30</c:v>
                </c:pt>
                <c:pt idx="12">
                  <c:v>29</c:v>
                </c:pt>
                <c:pt idx="13">
                  <c:v>25</c:v>
                </c:pt>
                <c:pt idx="14">
                  <c:v>21</c:v>
                </c:pt>
                <c:pt idx="15">
                  <c:v>19</c:v>
                </c:pt>
                <c:pt idx="16">
                  <c:v>19</c:v>
                </c:pt>
                <c:pt idx="17">
                  <c:v>18</c:v>
                </c:pt>
                <c:pt idx="18">
                  <c:v>18</c:v>
                </c:pt>
                <c:pt idx="19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D4-4754-B550-99F481143D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96284032"/>
        <c:axId val="96289920"/>
      </c:barChart>
      <c:catAx>
        <c:axId val="962840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96289920"/>
        <c:crosses val="autoZero"/>
        <c:auto val="1"/>
        <c:lblAlgn val="ctr"/>
        <c:lblOffset val="100"/>
        <c:noMultiLvlLbl val="0"/>
      </c:catAx>
      <c:valAx>
        <c:axId val="962899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/>
            </a:pPr>
            <a:endParaRPr lang="en-US"/>
          </a:p>
        </c:txPr>
        <c:crossAx val="962840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'PCT Inventor Address'!$B$61:$B$79</c:f>
              <c:strCache>
                <c:ptCount val="19"/>
                <c:pt idx="0">
                  <c:v>UNIV STELLENBOSCH</c:v>
                </c:pt>
                <c:pt idx="1">
                  <c:v>UNIV CAPE TOWN</c:v>
                </c:pt>
                <c:pt idx="2">
                  <c:v>CSIR</c:v>
                </c:pt>
                <c:pt idx="3">
                  <c:v>UNIV WITWATERSRAND JHB</c:v>
                </c:pt>
                <c:pt idx="4">
                  <c:v>UNIV NORTHWEST</c:v>
                </c:pt>
                <c:pt idx="5">
                  <c:v>UNIV PRETORIA</c:v>
                </c:pt>
                <c:pt idx="6">
                  <c:v>UNIV KWAZULU NATAL</c:v>
                </c:pt>
                <c:pt idx="7">
                  <c:v>NELSON MANDELA METROPOLITAN UNIVERSITY</c:v>
                </c:pt>
                <c:pt idx="8">
                  <c:v>UNIV THE WESTERN CAPE</c:v>
                </c:pt>
                <c:pt idx="9">
                  <c:v>UNIV FREE STATE ZA</c:v>
                </c:pt>
                <c:pt idx="10">
                  <c:v>MINTEK</c:v>
                </c:pt>
                <c:pt idx="11">
                  <c:v>TSHWANE UNIVERSITY OF TECHNOLOGY</c:v>
                </c:pt>
                <c:pt idx="12">
                  <c:v>SOUTH AFRICAN MEDICAL RESEARCH COUNCIL</c:v>
                </c:pt>
                <c:pt idx="13">
                  <c:v>UNIV JOHANNESBURG</c:v>
                </c:pt>
                <c:pt idx="14">
                  <c:v>VAAL UNIVERSITY OF TECHNOLOGY</c:v>
                </c:pt>
                <c:pt idx="15">
                  <c:v>SOUTH AFRICAN NUCLEAR ENERGY</c:v>
                </c:pt>
                <c:pt idx="16">
                  <c:v>CAPE PENINSULA UNIVERSITY OF TECHNOLOGY</c:v>
                </c:pt>
                <c:pt idx="17">
                  <c:v>SOUTH AFRICAN MEDICAL RES COUNCIL</c:v>
                </c:pt>
                <c:pt idx="18">
                  <c:v>AGRICULTURAL RESEARCH COUNCIL</c:v>
                </c:pt>
              </c:strCache>
            </c:strRef>
          </c:cat>
          <c:val>
            <c:numRef>
              <c:f>'PCT Inventor Address'!$C$61:$C$79</c:f>
              <c:numCache>
                <c:formatCode>General</c:formatCode>
                <c:ptCount val="19"/>
                <c:pt idx="0">
                  <c:v>95</c:v>
                </c:pt>
                <c:pt idx="1">
                  <c:v>86</c:v>
                </c:pt>
                <c:pt idx="2">
                  <c:v>85</c:v>
                </c:pt>
                <c:pt idx="3">
                  <c:v>75</c:v>
                </c:pt>
                <c:pt idx="4">
                  <c:v>33</c:v>
                </c:pt>
                <c:pt idx="5">
                  <c:v>30</c:v>
                </c:pt>
                <c:pt idx="6">
                  <c:v>17</c:v>
                </c:pt>
                <c:pt idx="7">
                  <c:v>14</c:v>
                </c:pt>
                <c:pt idx="8">
                  <c:v>12</c:v>
                </c:pt>
                <c:pt idx="9">
                  <c:v>12</c:v>
                </c:pt>
                <c:pt idx="10">
                  <c:v>11</c:v>
                </c:pt>
                <c:pt idx="11">
                  <c:v>11</c:v>
                </c:pt>
                <c:pt idx="12">
                  <c:v>11</c:v>
                </c:pt>
                <c:pt idx="13">
                  <c:v>9</c:v>
                </c:pt>
                <c:pt idx="14">
                  <c:v>6</c:v>
                </c:pt>
                <c:pt idx="15">
                  <c:v>5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96-4A83-A453-973B504BFB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96356608"/>
        <c:axId val="96362496"/>
      </c:barChart>
      <c:catAx>
        <c:axId val="963566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6362496"/>
        <c:crosses val="autoZero"/>
        <c:auto val="1"/>
        <c:lblAlgn val="ctr"/>
        <c:lblOffset val="100"/>
        <c:noMultiLvlLbl val="0"/>
      </c:catAx>
      <c:valAx>
        <c:axId val="963624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963566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b="1" i="0" u="none" strike="noStrike" baseline="0">
                <a:effectLst/>
              </a:rPr>
              <a:t>Share of PCT patent applications filed by universities and PRIs</a:t>
            </a:r>
            <a:endParaRPr lang="en-GB" sz="160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'[c46d1662-2e87-4058-b49f-da28ee19bbda.xls]OECD.Stat export (2)'!$C$3:$C$6</c:f>
              <c:strCache>
                <c:ptCount val="4"/>
                <c:pt idx="0">
                  <c:v>Bio- and nano-technologies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'[c46d1662-2e87-4058-b49f-da28ee19bbda.xls]OECD.Stat export (2)'!$A$7:$A$16</c:f>
              <c:strCache>
                <c:ptCount val="10"/>
                <c:pt idx="0">
                  <c:v>Brazil</c:v>
                </c:pt>
                <c:pt idx="1">
                  <c:v>China</c:v>
                </c:pt>
                <c:pt idx="2">
                  <c:v>India</c:v>
                </c:pt>
                <c:pt idx="3">
                  <c:v>Israel</c:v>
                </c:pt>
                <c:pt idx="4">
                  <c:v>Korea</c:v>
                </c:pt>
                <c:pt idx="5">
                  <c:v>South Africa</c:v>
                </c:pt>
                <c:pt idx="6">
                  <c:v>United Kingdom</c:v>
                </c:pt>
                <c:pt idx="7">
                  <c:v>United States</c:v>
                </c:pt>
                <c:pt idx="8">
                  <c:v>European Union (27 countries)</c:v>
                </c:pt>
                <c:pt idx="9">
                  <c:v>OECD sample median</c:v>
                </c:pt>
              </c:strCache>
            </c:strRef>
          </c:cat>
          <c:val>
            <c:numRef>
              <c:f>'[c46d1662-2e87-4058-b49f-da28ee19bbda.xls]OECD.Stat export (2)'!$C$7:$C$16</c:f>
              <c:numCache>
                <c:formatCode>#\ ##0.00_ ;\-#\ ##0.00\ </c:formatCode>
                <c:ptCount val="10"/>
                <c:pt idx="0">
                  <c:v>35.043888170000002</c:v>
                </c:pt>
                <c:pt idx="1">
                  <c:v>28.90013768</c:v>
                </c:pt>
                <c:pt idx="2">
                  <c:v>17.475126639999999</c:v>
                </c:pt>
                <c:pt idx="3">
                  <c:v>35.783662200000002</c:v>
                </c:pt>
                <c:pt idx="4">
                  <c:v>28.3835218</c:v>
                </c:pt>
                <c:pt idx="5">
                  <c:v>52.99684543</c:v>
                </c:pt>
                <c:pt idx="6">
                  <c:v>27.19728624</c:v>
                </c:pt>
                <c:pt idx="7">
                  <c:v>35.243350999999997</c:v>
                </c:pt>
                <c:pt idx="8">
                  <c:v>21.389126780000002</c:v>
                </c:pt>
                <c:pt idx="9">
                  <c:v>22.157996149999999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C5-465E-8FF8-EF4222FF7D16}"/>
            </c:ext>
          </c:extLst>
        </c:ser>
        <c:ser>
          <c:idx val="2"/>
          <c:order val="1"/>
          <c:tx>
            <c:strRef>
              <c:f>'[c46d1662-2e87-4058-b49f-da28ee19bbda.xls]OECD.Stat export (2)'!$D$3:$D$6</c:f>
              <c:strCache>
                <c:ptCount val="4"/>
                <c:pt idx="0">
                  <c:v>Information and communication technologies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'[c46d1662-2e87-4058-b49f-da28ee19bbda.xls]OECD.Stat export (2)'!$A$7:$A$16</c:f>
              <c:strCache>
                <c:ptCount val="10"/>
                <c:pt idx="0">
                  <c:v>Brazil</c:v>
                </c:pt>
                <c:pt idx="1">
                  <c:v>China</c:v>
                </c:pt>
                <c:pt idx="2">
                  <c:v>India</c:v>
                </c:pt>
                <c:pt idx="3">
                  <c:v>Israel</c:v>
                </c:pt>
                <c:pt idx="4">
                  <c:v>Korea</c:v>
                </c:pt>
                <c:pt idx="5">
                  <c:v>South Africa</c:v>
                </c:pt>
                <c:pt idx="6">
                  <c:v>United Kingdom</c:v>
                </c:pt>
                <c:pt idx="7">
                  <c:v>United States</c:v>
                </c:pt>
                <c:pt idx="8">
                  <c:v>European Union (27 countries)</c:v>
                </c:pt>
                <c:pt idx="9">
                  <c:v>OECD sample median</c:v>
                </c:pt>
              </c:strCache>
            </c:strRef>
          </c:cat>
          <c:val>
            <c:numRef>
              <c:f>'[c46d1662-2e87-4058-b49f-da28ee19bbda.xls]OECD.Stat export (2)'!$D$7:$D$16</c:f>
              <c:numCache>
                <c:formatCode>#\ ##0.00_ ;\-#\ ##0.00\ </c:formatCode>
                <c:ptCount val="10"/>
                <c:pt idx="0">
                  <c:v>10.12754616</c:v>
                </c:pt>
                <c:pt idx="1">
                  <c:v>2.8068674100000002</c:v>
                </c:pt>
                <c:pt idx="2">
                  <c:v>6.4239394000000001</c:v>
                </c:pt>
                <c:pt idx="3">
                  <c:v>8.6859944500000008</c:v>
                </c:pt>
                <c:pt idx="4">
                  <c:v>5.5291460719999996</c:v>
                </c:pt>
                <c:pt idx="5">
                  <c:v>6.2442183160000004</c:v>
                </c:pt>
                <c:pt idx="6">
                  <c:v>16.030710939999999</c:v>
                </c:pt>
                <c:pt idx="7">
                  <c:v>7.2599889400000004</c:v>
                </c:pt>
                <c:pt idx="8">
                  <c:v>6.8288015560000002</c:v>
                </c:pt>
                <c:pt idx="9">
                  <c:v>7.5854061919999998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BC5-465E-8FF8-EF4222FF7D16}"/>
            </c:ext>
          </c:extLst>
        </c:ser>
        <c:ser>
          <c:idx val="3"/>
          <c:order val="2"/>
          <c:tx>
            <c:strRef>
              <c:f>'[c46d1662-2e87-4058-b49f-da28ee19bbda.xls]OECD.Stat export (2)'!$E$3:$E$6</c:f>
              <c:strCache>
                <c:ptCount val="4"/>
                <c:pt idx="0">
                  <c:v>Environment-related technologies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'[c46d1662-2e87-4058-b49f-da28ee19bbda.xls]OECD.Stat export (2)'!$A$7:$A$16</c:f>
              <c:strCache>
                <c:ptCount val="10"/>
                <c:pt idx="0">
                  <c:v>Brazil</c:v>
                </c:pt>
                <c:pt idx="1">
                  <c:v>China</c:v>
                </c:pt>
                <c:pt idx="2">
                  <c:v>India</c:v>
                </c:pt>
                <c:pt idx="3">
                  <c:v>Israel</c:v>
                </c:pt>
                <c:pt idx="4">
                  <c:v>Korea</c:v>
                </c:pt>
                <c:pt idx="5">
                  <c:v>South Africa</c:v>
                </c:pt>
                <c:pt idx="6">
                  <c:v>United Kingdom</c:v>
                </c:pt>
                <c:pt idx="7">
                  <c:v>United States</c:v>
                </c:pt>
                <c:pt idx="8">
                  <c:v>European Union (27 countries)</c:v>
                </c:pt>
                <c:pt idx="9">
                  <c:v>OECD sample median</c:v>
                </c:pt>
              </c:strCache>
            </c:strRef>
          </c:cat>
          <c:val>
            <c:numRef>
              <c:f>'[c46d1662-2e87-4058-b49f-da28ee19bbda.xls]OECD.Stat export (2)'!$E$7:$E$16</c:f>
              <c:numCache>
                <c:formatCode>#\ ##0.00_ ;\-#\ ##0.00\ </c:formatCode>
                <c:ptCount val="10"/>
                <c:pt idx="0">
                  <c:v>6.1083743840000002</c:v>
                </c:pt>
                <c:pt idx="1">
                  <c:v>5.0247032989999996</c:v>
                </c:pt>
                <c:pt idx="2">
                  <c:v>11.19430925</c:v>
                </c:pt>
                <c:pt idx="3">
                  <c:v>14.471939900000001</c:v>
                </c:pt>
                <c:pt idx="4">
                  <c:v>8.8443439650000002</c:v>
                </c:pt>
                <c:pt idx="5">
                  <c:v>11.757269279999999</c:v>
                </c:pt>
                <c:pt idx="6">
                  <c:v>6.756827704</c:v>
                </c:pt>
                <c:pt idx="7">
                  <c:v>9.1671266130000006</c:v>
                </c:pt>
                <c:pt idx="8">
                  <c:v>4.5696230680000003</c:v>
                </c:pt>
                <c:pt idx="9">
                  <c:v>5.6033732519999999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BC5-465E-8FF8-EF4222FF7D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6424320"/>
        <c:axId val="96425856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'[c46d1662-2e87-4058-b49f-da28ee19bbda.xls]OECD.Stat export (2)'!$B$3:$B$6</c15:sqref>
                        </c15:formulaRef>
                      </c:ext>
                    </c:extLst>
                    <c:strCache>
                      <c:ptCount val="4"/>
                      <c:pt idx="0">
                        <c:v>Indicator</c:v>
                      </c:pt>
                      <c:pt idx="2">
                        <c:v>Time</c:v>
                      </c:pt>
                      <c:pt idx="3">
                        <c:v>Country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'[c46d1662-2e87-4058-b49f-da28ee19bbda.xls]OECD.Stat export (2)'!$A$7:$A$16</c15:sqref>
                        </c15:formulaRef>
                      </c:ext>
                    </c:extLst>
                    <c:strCache>
                      <c:ptCount val="10"/>
                      <c:pt idx="0">
                        <c:v>Brazil</c:v>
                      </c:pt>
                      <c:pt idx="1">
                        <c:v>China</c:v>
                      </c:pt>
                      <c:pt idx="2">
                        <c:v>India</c:v>
                      </c:pt>
                      <c:pt idx="3">
                        <c:v>Israel</c:v>
                      </c:pt>
                      <c:pt idx="4">
                        <c:v>Korea</c:v>
                      </c:pt>
                      <c:pt idx="5">
                        <c:v>South Africa</c:v>
                      </c:pt>
                      <c:pt idx="6">
                        <c:v>United Kingdom</c:v>
                      </c:pt>
                      <c:pt idx="7">
                        <c:v>United States</c:v>
                      </c:pt>
                      <c:pt idx="8">
                        <c:v>European Union (27 countries)</c:v>
                      </c:pt>
                      <c:pt idx="9">
                        <c:v>OECD sample median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'[c46d1662-2e87-4058-b49f-da28ee19bbda.xls]OECD.Stat export (2)'!$B$7:$B$16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4BC5-465E-8FF8-EF4222FF7D16}"/>
                  </c:ext>
                </c:extLst>
              </c15:ser>
            </c15:filteredBarSeries>
          </c:ext>
        </c:extLst>
      </c:barChart>
      <c:catAx>
        <c:axId val="96424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425856"/>
        <c:crosses val="autoZero"/>
        <c:auto val="1"/>
        <c:lblAlgn val="ctr"/>
        <c:lblOffset val="100"/>
        <c:noMultiLvlLbl val="0"/>
      </c:catAx>
      <c:valAx>
        <c:axId val="96425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_ ;\-#\ ##0.0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424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117915743753048E-3"/>
          <c:y val="0.87459292717475834"/>
          <c:w val="0.96279612169807804"/>
          <c:h val="0.108872451672036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Sheet2!$C$6:$F$6</c:f>
              <c:strCache>
                <c:ptCount val="4"/>
                <c:pt idx="0">
                  <c:v>(a) Invention has international application and there are prospects to file at least 3 international patent application</c:v>
                </c:pt>
                <c:pt idx="1">
                  <c:v>(b) We are interested in the patent search  / opinion to determine if it is valuable</c:v>
                </c:pt>
                <c:pt idx="2">
                  <c:v>(c)  Combination of (a) and (b)</c:v>
                </c:pt>
                <c:pt idx="3">
                  <c:v>Other</c:v>
                </c:pt>
              </c:strCache>
            </c:strRef>
          </c:cat>
          <c:val>
            <c:numRef>
              <c:f>Sheet2!$C$7:$F$7</c:f>
              <c:numCache>
                <c:formatCode>General</c:formatCode>
                <c:ptCount val="4"/>
                <c:pt idx="0">
                  <c:v>9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68-42C7-89B9-1B701789B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9522048"/>
        <c:axId val="99523584"/>
      </c:barChart>
      <c:catAx>
        <c:axId val="99522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523584"/>
        <c:crosses val="autoZero"/>
        <c:auto val="1"/>
        <c:lblAlgn val="ctr"/>
        <c:lblOffset val="100"/>
        <c:noMultiLvlLbl val="0"/>
      </c:catAx>
      <c:valAx>
        <c:axId val="99523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52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Factors</a:t>
            </a:r>
            <a:r>
              <a:rPr lang="en-GB" baseline="0"/>
              <a:t> Determining S</a:t>
            </a:r>
            <a:r>
              <a:rPr lang="en-GB"/>
              <a:t>election of International Search Authority (ISA)</a:t>
            </a:r>
          </a:p>
        </c:rich>
      </c:tx>
      <c:layout>
        <c:manualLayout>
          <c:xMode val="edge"/>
          <c:yMode val="edge"/>
          <c:x val="0.19162965740213289"/>
          <c:y val="3.527385846017109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DCD-49AF-80DB-D8D93E6AAE4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DCD-49AF-80DB-D8D93E6AAE4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DCD-49AF-80DB-D8D93E6AAE4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DCD-49AF-80DB-D8D93E6AAE4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Sheet2!$C$20:$F$20</c:f>
              <c:strCache>
                <c:ptCount val="4"/>
                <c:pt idx="0">
                  <c:v>(a) Cost</c:v>
                </c:pt>
                <c:pt idx="1">
                  <c:v>(b) Quality of the search report </c:v>
                </c:pt>
                <c:pt idx="2">
                  <c:v>(c) Language of the prior art</c:v>
                </c:pt>
                <c:pt idx="3">
                  <c:v>Other</c:v>
                </c:pt>
              </c:strCache>
            </c:strRef>
          </c:cat>
          <c:val>
            <c:numRef>
              <c:f>Sheet2!$C$21:$F$21</c:f>
              <c:numCache>
                <c:formatCode>General</c:formatCode>
                <c:ptCount val="4"/>
                <c:pt idx="0">
                  <c:v>3</c:v>
                </c:pt>
                <c:pt idx="1">
                  <c:v>8</c:v>
                </c:pt>
                <c:pt idx="2">
                  <c:v>0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DCD-49AF-80DB-D8D93E6AAE4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b="1" dirty="0"/>
              <a:t>Is the</a:t>
            </a:r>
            <a:r>
              <a:rPr lang="en-GB" sz="1600" b="1" baseline="0" dirty="0"/>
              <a:t> PCT System Useful for Public Institutions</a:t>
            </a:r>
            <a:endParaRPr lang="en-GB" sz="1600" b="1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1C2-4593-A7D0-B874CA3E1FB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1C2-4593-A7D0-B874CA3E1FBB}"/>
              </c:ext>
            </c:extLst>
          </c:dPt>
          <c:cat>
            <c:strRef>
              <c:f>Sheet2!$C$36:$D$36</c:f>
              <c:strCache>
                <c:ptCount val="2"/>
                <c:pt idx="0">
                  <c:v>(a) Yes</c:v>
                </c:pt>
                <c:pt idx="1">
                  <c:v>(b) No</c:v>
                </c:pt>
              </c:strCache>
            </c:strRef>
          </c:cat>
          <c:val>
            <c:numRef>
              <c:f>Sheet2!$C$37:$D$37</c:f>
              <c:numCache>
                <c:formatCode>General</c:formatCode>
                <c:ptCount val="2"/>
                <c:pt idx="0">
                  <c:v>13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1C2-4593-A7D0-B874CA3E1F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Sheet2!$C$28:$E$28</c:f>
              <c:strCache>
                <c:ptCount val="3"/>
                <c:pt idx="0">
                  <c:v>(a) Filing Costs</c:v>
                </c:pt>
                <c:pt idx="1">
                  <c:v>(b) Search and examination costs</c:v>
                </c:pt>
                <c:pt idx="2">
                  <c:v>(c) Combination of (a) and (b)</c:v>
                </c:pt>
              </c:strCache>
            </c:strRef>
          </c:cat>
          <c:val>
            <c:numRef>
              <c:f>Sheet2!$C$29:$E$29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7D-45EF-8CEF-02B6687AC3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912704"/>
        <c:axId val="99930880"/>
      </c:barChart>
      <c:catAx>
        <c:axId val="9991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930880"/>
        <c:crosses val="autoZero"/>
        <c:auto val="1"/>
        <c:lblAlgn val="ctr"/>
        <c:lblOffset val="100"/>
        <c:noMultiLvlLbl val="0"/>
      </c:catAx>
      <c:valAx>
        <c:axId val="99930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912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Sheet2!$C$13:$D$13</c:f>
              <c:strCache>
                <c:ptCount val="2"/>
                <c:pt idx="0">
                  <c:v>(a) Yes</c:v>
                </c:pt>
                <c:pt idx="1">
                  <c:v>(b) No</c:v>
                </c:pt>
              </c:strCache>
            </c:strRef>
          </c:cat>
          <c:val>
            <c:numRef>
              <c:f>Sheet2!$C$14:$D$14</c:f>
              <c:numCache>
                <c:formatCode>General</c:formatCode>
                <c:ptCount val="2"/>
                <c:pt idx="0">
                  <c:v>9</c:v>
                </c:pt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A8-478E-A189-E9146FD65C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981568"/>
        <c:axId val="100012032"/>
      </c:barChart>
      <c:catAx>
        <c:axId val="9998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012032"/>
        <c:crosses val="autoZero"/>
        <c:auto val="1"/>
        <c:lblAlgn val="ctr"/>
        <c:lblOffset val="100"/>
        <c:noMultiLvlLbl val="0"/>
      </c:catAx>
      <c:valAx>
        <c:axId val="100012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981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C510ECB-DFC3-4F8D-983A-135D48B17A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858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62000"/>
            <a:ext cx="497840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4953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48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158AD47-7947-46E8-A251-07901AA6BE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829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altLang="en-US">
              <a:latin typeface="Arial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0A33BC1-BD08-4E73-9575-651F25890712}" type="slidenum">
              <a:rPr lang="en-ZA" b="1" smtClean="0"/>
              <a:pPr eaLnBrk="1" hangingPunct="1"/>
              <a:t>1</a:t>
            </a:fld>
            <a:endParaRPr lang="en-ZA" b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776AFA-89EC-41AB-8E20-838D77B112D0}" type="slidenum">
              <a:rPr lang="en-US" smtClean="0"/>
              <a:pPr eaLnBrk="1" hangingPunct="1"/>
              <a:t>2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6463"/>
            <a:ext cx="5435600" cy="4465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58AD47-7947-46E8-A251-07901AA6BE78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237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58AD47-7947-46E8-A251-07901AA6BE78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421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58AD47-7947-46E8-A251-07901AA6BE78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694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58AD47-7947-46E8-A251-07901AA6BE78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909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58AD47-7947-46E8-A251-07901AA6BE78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815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776AFA-89EC-41AB-8E20-838D77B112D0}" type="slidenum">
              <a:rPr lang="en-US" smtClean="0"/>
              <a:pPr eaLnBrk="1" hangingPunct="1"/>
              <a:t>21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6463"/>
            <a:ext cx="5435600" cy="4465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5176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776AFA-89EC-41AB-8E20-838D77B112D0}" type="slidenum">
              <a:rPr lang="en-US" smtClean="0"/>
              <a:pPr eaLnBrk="1" hangingPunct="1"/>
              <a:t>22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6463"/>
            <a:ext cx="5435600" cy="4465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9915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547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918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69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78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955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42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65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693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16688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570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604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24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ZA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 altLang="en-US"/>
              <a:t>Click to edit Master text styles</a:t>
            </a:r>
          </a:p>
          <a:p>
            <a:pPr lvl="1"/>
            <a:r>
              <a:rPr lang="en-ZA" altLang="en-US"/>
              <a:t>Second level</a:t>
            </a:r>
          </a:p>
          <a:p>
            <a:pPr lvl="2"/>
            <a:r>
              <a:rPr lang="en-ZA" altLang="en-US"/>
              <a:t>Third level</a:t>
            </a:r>
          </a:p>
          <a:p>
            <a:pPr lvl="3"/>
            <a:r>
              <a:rPr lang="en-ZA" altLang="en-US"/>
              <a:t>Fourth level</a:t>
            </a:r>
          </a:p>
          <a:p>
            <a:pPr lvl="4"/>
            <a:r>
              <a:rPr lang="en-ZA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Line 8"/>
          <p:cNvSpPr>
            <a:spLocks noChangeShapeType="1"/>
          </p:cNvSpPr>
          <p:nvPr userDrawn="1"/>
        </p:nvSpPr>
        <p:spPr bwMode="auto">
          <a:xfrm>
            <a:off x="533400" y="6400800"/>
            <a:ext cx="8153400" cy="0"/>
          </a:xfrm>
          <a:prstGeom prst="line">
            <a:avLst/>
          </a:prstGeom>
          <a:noFill/>
          <a:ln w="3810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1033" name="Rectangle 1031"/>
          <p:cNvSpPr>
            <a:spLocks noChangeArrowheads="1"/>
          </p:cNvSpPr>
          <p:nvPr userDrawn="1"/>
        </p:nvSpPr>
        <p:spPr bwMode="auto">
          <a:xfrm>
            <a:off x="8382000" y="6096000"/>
            <a:ext cx="400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AF1067E-1611-436B-BF16-59BB4EB3B8A8}" type="slidenum">
              <a:rPr lang="en-ZA" altLang="en-US" sz="1400" smtClean="0"/>
              <a:pPr eaLnBrk="1" hangingPunct="1">
                <a:defRPr/>
              </a:pPr>
              <a:t>‹#›</a:t>
            </a:fld>
            <a:endParaRPr lang="en-GB" alt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43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hyperlink" Target="http://www.wipo.int/ipstat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5" Type="http://schemas.openxmlformats.org/officeDocument/2006/relationships/hyperlink" Target="https://stats.oecd.org/" TargetMode="Externa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mailto:mclean.sibanda@gmail.com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hyperlink" Target="http://i.imgur.com/g5sdKFr.jpg" TargetMode="Externa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hyperlink" Target="http://www.wipo.int/ipsta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463" y="1052513"/>
            <a:ext cx="8928100" cy="1081087"/>
          </a:xfrm>
        </p:spPr>
        <p:txBody>
          <a:bodyPr/>
          <a:lstStyle/>
          <a:p>
            <a:pPr>
              <a:defRPr/>
            </a:pPr>
            <a:r>
              <a:rPr lang="en-ZA" sz="3800" b="1" dirty="0">
                <a:solidFill>
                  <a:srgbClr val="002060"/>
                </a:solidFill>
                <a:latin typeface="Calibri" panose="020F0502020204030204" pitchFamily="34" charset="0"/>
              </a:rPr>
              <a:t>Patenting from the Perspective of a Universities in a Developing Country</a:t>
            </a:r>
            <a:r>
              <a:rPr lang="en-ZA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n-ZA" sz="36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ZA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 - South Africa - </a:t>
            </a:r>
            <a:r>
              <a:rPr lang="en-ZA" sz="2600" b="1" dirty="0">
                <a:solidFill>
                  <a:srgbClr val="002060"/>
                </a:solidFill>
              </a:rPr>
              <a:t/>
            </a:r>
            <a:br>
              <a:rPr lang="en-ZA" sz="2600" b="1" dirty="0">
                <a:solidFill>
                  <a:srgbClr val="002060"/>
                </a:solidFill>
              </a:rPr>
            </a:br>
            <a:r>
              <a:rPr lang="en-ZA" sz="2600" b="1" dirty="0">
                <a:solidFill>
                  <a:srgbClr val="002060"/>
                </a:solidFill>
              </a:rPr>
              <a:t/>
            </a:r>
            <a:br>
              <a:rPr lang="en-ZA" sz="2600" b="1" dirty="0">
                <a:solidFill>
                  <a:srgbClr val="002060"/>
                </a:solidFill>
              </a:rPr>
            </a:br>
            <a:endParaRPr lang="en-US" altLang="en-US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75" name="Rectangle 3"/>
          <p:cNvSpPr txBox="1">
            <a:spLocks noChangeArrowheads="1"/>
          </p:cNvSpPr>
          <p:nvPr/>
        </p:nvSpPr>
        <p:spPr bwMode="auto">
          <a:xfrm>
            <a:off x="396082" y="2636912"/>
            <a:ext cx="84248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9966"/>
              </a:buClr>
              <a:buFont typeface="Wingdings" pitchFamily="2" charset="2"/>
              <a:buNone/>
              <a:defRPr/>
            </a:pPr>
            <a:endParaRPr lang="en-ZA" altLang="en-US" sz="20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rgbClr val="FF9966"/>
              </a:buClr>
              <a:buFont typeface="Wingdings" pitchFamily="2" charset="2"/>
              <a:buNone/>
              <a:defRPr/>
            </a:pPr>
            <a:r>
              <a:rPr lang="en-ZA" altLang="en-US" sz="28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McLean Sibanda, PhD</a:t>
            </a:r>
          </a:p>
          <a:p>
            <a:pPr eaLnBrk="1" hangingPunct="1">
              <a:spcBef>
                <a:spcPct val="20000"/>
              </a:spcBef>
              <a:buClr>
                <a:srgbClr val="FF9966"/>
              </a:buClr>
              <a:buFont typeface="Wingdings" pitchFamily="2" charset="2"/>
              <a:buNone/>
              <a:defRPr/>
            </a:pPr>
            <a:r>
              <a:rPr lang="en-ZA" altLang="en-US" sz="20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Chief Executive Officer: The Innovation Hub (South Africa)</a:t>
            </a:r>
          </a:p>
          <a:p>
            <a:pPr eaLnBrk="1" hangingPunct="1">
              <a:spcBef>
                <a:spcPct val="20000"/>
              </a:spcBef>
              <a:buClr>
                <a:srgbClr val="FF9966"/>
              </a:buClr>
              <a:buFont typeface="Wingdings" pitchFamily="2" charset="2"/>
              <a:buNone/>
              <a:defRPr/>
            </a:pPr>
            <a:r>
              <a:rPr lang="en-ZA" altLang="en-US" sz="20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President of the International Association of Science Parks (IASP) Advisory Council </a:t>
            </a:r>
            <a:endParaRPr lang="en-ZA" altLang="en-US" sz="2000" i="1" dirty="0">
              <a:latin typeface="Calibri" pitchFamily="34" charset="0"/>
              <a:cs typeface="Arial" charset="0"/>
            </a:endParaRPr>
          </a:p>
          <a:p>
            <a:r>
              <a:rPr lang="en-US" sz="2800" b="1" dirty="0">
                <a:solidFill>
                  <a:srgbClr val="000000"/>
                </a:solidFill>
              </a:rPr>
              <a:t>WIPO Workshop on PCT Fee Reduction for Universities</a:t>
            </a:r>
          </a:p>
          <a:p>
            <a:r>
              <a:rPr lang="en-US" sz="2200" i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organized by the World Intellectual Property Organization (WIPO) </a:t>
            </a:r>
            <a:endParaRPr lang="en-ZA" sz="2200" i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r>
              <a:rPr lang="en-US" sz="2200" i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 </a:t>
            </a:r>
            <a:r>
              <a:rPr lang="en-ZA" altLang="en-US" sz="2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Geneva, June 18 2018</a:t>
            </a:r>
          </a:p>
          <a:p>
            <a:pPr eaLnBrk="1" hangingPunct="1">
              <a:spcBef>
                <a:spcPct val="20000"/>
              </a:spcBef>
              <a:buClr>
                <a:srgbClr val="FF9966"/>
              </a:buClr>
              <a:buFont typeface="Wingdings" pitchFamily="2" charset="2"/>
              <a:buNone/>
              <a:defRPr/>
            </a:pPr>
            <a:endParaRPr lang="en-ZA" altLang="en-US" sz="2200" dirty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36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509B16B-0FF6-4F0B-B09B-1A7438772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0574"/>
            <a:ext cx="9144000" cy="4864024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xmlns="" id="{AC774FAD-3DFB-4C59-9EB4-4472E66C523F}"/>
              </a:ext>
            </a:extLst>
          </p:cNvPr>
          <p:cNvSpPr txBox="1">
            <a:spLocks/>
          </p:cNvSpPr>
          <p:nvPr/>
        </p:nvSpPr>
        <p:spPr bwMode="auto">
          <a:xfrm>
            <a:off x="250825" y="165100"/>
            <a:ext cx="8580438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ZA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PCT Applications for Top 20 Offices</a:t>
            </a:r>
          </a:p>
          <a:p>
            <a:pPr algn="l">
              <a:defRPr/>
            </a:pPr>
            <a:r>
              <a:rPr lang="en-ZA" sz="31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South Africa – Growth in Filings by Residents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A4A14AC8-461D-4766-B2F7-7652A8D49142}"/>
              </a:ext>
            </a:extLst>
          </p:cNvPr>
          <p:cNvSpPr/>
          <p:nvPr/>
        </p:nvSpPr>
        <p:spPr bwMode="auto">
          <a:xfrm rot="15423839">
            <a:off x="7917583" y="4744174"/>
            <a:ext cx="741288" cy="51071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966D623-8AAD-4B40-97E8-57AE97CA5724}"/>
              </a:ext>
            </a:extLst>
          </p:cNvPr>
          <p:cNvSpPr/>
          <p:nvPr/>
        </p:nvSpPr>
        <p:spPr>
          <a:xfrm>
            <a:off x="225978" y="6006602"/>
            <a:ext cx="47430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>
                <a:solidFill>
                  <a:srgbClr val="002060"/>
                </a:solidFill>
                <a:latin typeface="HelveticaNeueLTStd-BdIt"/>
              </a:rPr>
              <a:t>Source: PCT Yearly Reviews 2017 - </a:t>
            </a:r>
            <a:r>
              <a:rPr lang="en-GB" sz="1400" i="1" dirty="0">
                <a:solidFill>
                  <a:srgbClr val="002060"/>
                </a:solidFill>
                <a:latin typeface="HelveticaNeueLTStd-BdIt"/>
                <a:hlinkClick r:id="rId4"/>
              </a:rPr>
              <a:t>www.wipo.int/ipstats</a:t>
            </a:r>
            <a:r>
              <a:rPr lang="en-GB" sz="1400" i="1" dirty="0">
                <a:solidFill>
                  <a:srgbClr val="002060"/>
                </a:solidFill>
                <a:latin typeface="HelveticaNeueLTStd-BdIt"/>
              </a:rPr>
              <a:t> </a:t>
            </a:r>
            <a:endParaRPr lang="en-GB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479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/>
          </p:cNvSpPr>
          <p:nvPr/>
        </p:nvSpPr>
        <p:spPr bwMode="auto">
          <a:xfrm>
            <a:off x="250825" y="165100"/>
            <a:ext cx="8580438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 fontScale="8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ZA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PCT Applications by South Africans</a:t>
            </a:r>
          </a:p>
          <a:p>
            <a:pPr algn="l">
              <a:defRPr/>
            </a:pPr>
            <a:r>
              <a:rPr lang="en-ZA" sz="31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Applications filed in period 1996-2005 (ZA Inventor Address)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5589611"/>
              </p:ext>
            </p:extLst>
          </p:nvPr>
        </p:nvGraphicFramePr>
        <p:xfrm>
          <a:off x="452437" y="1092992"/>
          <a:ext cx="8239126" cy="5216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C432E10-3550-47E1-AA87-6B89BD8F8C18}"/>
              </a:ext>
            </a:extLst>
          </p:cNvPr>
          <p:cNvSpPr txBox="1"/>
          <p:nvPr/>
        </p:nvSpPr>
        <p:spPr>
          <a:xfrm>
            <a:off x="2051720" y="3435359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200" dirty="0">
                <a:solidFill>
                  <a:srgbClr val="FF0000"/>
                </a:solidFill>
              </a:rPr>
              <a:t>*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D5E30FA-38D2-47AC-B4EA-1F74290BA8CA}"/>
              </a:ext>
            </a:extLst>
          </p:cNvPr>
          <p:cNvSpPr txBox="1"/>
          <p:nvPr/>
        </p:nvSpPr>
        <p:spPr>
          <a:xfrm>
            <a:off x="5652120" y="3861048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200" dirty="0">
                <a:solidFill>
                  <a:srgbClr val="FF0000"/>
                </a:solidFill>
              </a:rPr>
              <a:t>*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96E0D41-5ECB-42DB-9BF7-17A26B4CE053}"/>
              </a:ext>
            </a:extLst>
          </p:cNvPr>
          <p:cNvSpPr txBox="1"/>
          <p:nvPr/>
        </p:nvSpPr>
        <p:spPr>
          <a:xfrm>
            <a:off x="3995936" y="1626449"/>
            <a:ext cx="2930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200" dirty="0">
                <a:solidFill>
                  <a:srgbClr val="FF0000"/>
                </a:solidFill>
              </a:rPr>
              <a:t>* </a:t>
            </a:r>
            <a:r>
              <a:rPr lang="en-ZA" sz="1600" dirty="0"/>
              <a:t>Publicly financed Institution</a:t>
            </a:r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164DB7E-69C2-4103-B3BB-EF16C3C4B7C6}"/>
              </a:ext>
            </a:extLst>
          </p:cNvPr>
          <p:cNvSpPr txBox="1"/>
          <p:nvPr/>
        </p:nvSpPr>
        <p:spPr>
          <a:xfrm>
            <a:off x="5009117" y="6055701"/>
            <a:ext cx="382214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ZA" sz="1400" dirty="0">
                <a:solidFill>
                  <a:srgbClr val="002060"/>
                </a:solidFill>
              </a:rPr>
              <a:t>Source: Sibanda, Ph.D thesis, 2018 (UNISA)</a:t>
            </a:r>
            <a:endParaRPr lang="en-GB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001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/>
          </p:cNvSpPr>
          <p:nvPr/>
        </p:nvSpPr>
        <p:spPr bwMode="auto">
          <a:xfrm>
            <a:off x="250825" y="165100"/>
            <a:ext cx="8580438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 fontScale="8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ZA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PCT Applications by South Africans</a:t>
            </a:r>
          </a:p>
          <a:p>
            <a:pPr algn="l">
              <a:defRPr/>
            </a:pPr>
            <a:r>
              <a:rPr lang="en-ZA" sz="31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Applications filed in period 2006-2015 (ZA Inventor Address)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00000000-0008-0000-00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403857"/>
              </p:ext>
            </p:extLst>
          </p:nvPr>
        </p:nvGraphicFramePr>
        <p:xfrm>
          <a:off x="312737" y="1083468"/>
          <a:ext cx="8333582" cy="5225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E518051-1828-435B-887A-882D2BAE5D30}"/>
              </a:ext>
            </a:extLst>
          </p:cNvPr>
          <p:cNvSpPr txBox="1"/>
          <p:nvPr/>
        </p:nvSpPr>
        <p:spPr>
          <a:xfrm>
            <a:off x="1907704" y="2850585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200" dirty="0">
                <a:solidFill>
                  <a:srgbClr val="FF0000"/>
                </a:solidFill>
              </a:rPr>
              <a:t>*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A5E3AE5-B127-4081-B9D4-EE5E5044FBAF}"/>
              </a:ext>
            </a:extLst>
          </p:cNvPr>
          <p:cNvSpPr txBox="1"/>
          <p:nvPr/>
        </p:nvSpPr>
        <p:spPr>
          <a:xfrm>
            <a:off x="1562738" y="2844225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200" dirty="0">
                <a:solidFill>
                  <a:srgbClr val="FF0000"/>
                </a:solidFill>
              </a:rPr>
              <a:t>*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21109B7-C6DC-4587-9A6C-D37A50FFFF58}"/>
              </a:ext>
            </a:extLst>
          </p:cNvPr>
          <p:cNvSpPr txBox="1"/>
          <p:nvPr/>
        </p:nvSpPr>
        <p:spPr>
          <a:xfrm>
            <a:off x="2314582" y="2853614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200" dirty="0">
                <a:solidFill>
                  <a:srgbClr val="FF0000"/>
                </a:solidFill>
              </a:rPr>
              <a:t>*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2F68C44-B4B7-4E35-B56F-52DC0A1C3791}"/>
              </a:ext>
            </a:extLst>
          </p:cNvPr>
          <p:cNvSpPr txBox="1"/>
          <p:nvPr/>
        </p:nvSpPr>
        <p:spPr>
          <a:xfrm>
            <a:off x="3014718" y="2853614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200" dirty="0">
                <a:solidFill>
                  <a:srgbClr val="FF0000"/>
                </a:solidFill>
              </a:rPr>
              <a:t>*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132A2FA-BE35-404A-A95A-3D01FD12501D}"/>
              </a:ext>
            </a:extLst>
          </p:cNvPr>
          <p:cNvSpPr txBox="1"/>
          <p:nvPr/>
        </p:nvSpPr>
        <p:spPr>
          <a:xfrm>
            <a:off x="4860032" y="3861048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200" dirty="0">
                <a:solidFill>
                  <a:srgbClr val="FF0000"/>
                </a:solidFill>
              </a:rPr>
              <a:t>*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B86F5F4-498F-4D70-9607-0F7C02EEACDA}"/>
              </a:ext>
            </a:extLst>
          </p:cNvPr>
          <p:cNvSpPr txBox="1"/>
          <p:nvPr/>
        </p:nvSpPr>
        <p:spPr>
          <a:xfrm>
            <a:off x="5221482" y="3861048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200" dirty="0">
                <a:solidFill>
                  <a:srgbClr val="FF0000"/>
                </a:solidFill>
              </a:rPr>
              <a:t>*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CD9B565-5B72-424F-A266-74AA46EF56B9}"/>
              </a:ext>
            </a:extLst>
          </p:cNvPr>
          <p:cNvSpPr txBox="1"/>
          <p:nvPr/>
        </p:nvSpPr>
        <p:spPr>
          <a:xfrm>
            <a:off x="1331640" y="1172478"/>
            <a:ext cx="2930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200" dirty="0">
                <a:solidFill>
                  <a:srgbClr val="FF0000"/>
                </a:solidFill>
              </a:rPr>
              <a:t>* </a:t>
            </a:r>
            <a:r>
              <a:rPr lang="en-ZA" sz="1600" dirty="0"/>
              <a:t>Publicly financed Institution</a:t>
            </a:r>
            <a:endParaRPr lang="en-GB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308277-58AE-49D7-9843-8FA5977BA954}"/>
              </a:ext>
            </a:extLst>
          </p:cNvPr>
          <p:cNvSpPr txBox="1"/>
          <p:nvPr/>
        </p:nvSpPr>
        <p:spPr>
          <a:xfrm>
            <a:off x="5061700" y="1384936"/>
            <a:ext cx="3851102" cy="20159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ZA" sz="2000" dirty="0">
                <a:solidFill>
                  <a:srgbClr val="002060"/>
                </a:solidFill>
              </a:rPr>
              <a:t>Significant growth in PCT applications in recent years by universities in particular</a:t>
            </a: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ZA" sz="2000" dirty="0">
                <a:solidFill>
                  <a:srgbClr val="002060"/>
                </a:solidFill>
              </a:rPr>
              <a:t>Up to 50% subsidies by National Intellectual Property Office (NIPMO)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7A6B1AA-BAAD-4658-B4DF-65DEC2BA4518}"/>
              </a:ext>
            </a:extLst>
          </p:cNvPr>
          <p:cNvSpPr txBox="1"/>
          <p:nvPr/>
        </p:nvSpPr>
        <p:spPr>
          <a:xfrm>
            <a:off x="5009117" y="6055701"/>
            <a:ext cx="382214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ZA" sz="1400" dirty="0">
                <a:solidFill>
                  <a:srgbClr val="002060"/>
                </a:solidFill>
              </a:rPr>
              <a:t>Source: Sibanda, Ph.D thesis, 2018 (UNISA)</a:t>
            </a:r>
            <a:endParaRPr lang="en-GB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386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/>
          </p:cNvSpPr>
          <p:nvPr/>
        </p:nvSpPr>
        <p:spPr bwMode="auto">
          <a:xfrm>
            <a:off x="250825" y="165100"/>
            <a:ext cx="8580438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 fontScale="8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ZA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PCT Applications by South Africa Public Institutions</a:t>
            </a:r>
          </a:p>
          <a:p>
            <a:pPr algn="l">
              <a:defRPr/>
            </a:pPr>
            <a:r>
              <a:rPr lang="en-ZA" sz="31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Applications filed in period 2006-2015 (ZA Inventor Address)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00000000-0008-0000-0000-00001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539017"/>
              </p:ext>
            </p:extLst>
          </p:nvPr>
        </p:nvGraphicFramePr>
        <p:xfrm>
          <a:off x="250825" y="1146175"/>
          <a:ext cx="8580438" cy="5019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8729E2B-BB35-4232-A2A3-CE0B9A2EA219}"/>
              </a:ext>
            </a:extLst>
          </p:cNvPr>
          <p:cNvSpPr txBox="1"/>
          <p:nvPr/>
        </p:nvSpPr>
        <p:spPr>
          <a:xfrm>
            <a:off x="5009117" y="6055701"/>
            <a:ext cx="382214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ZA" sz="1400" dirty="0">
                <a:solidFill>
                  <a:srgbClr val="002060"/>
                </a:solidFill>
              </a:rPr>
              <a:t>Source: Sibanda, Ph.D thesis, 2018 (UNISA)</a:t>
            </a: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7AD2A8A-172C-4D49-96B2-98361CBB6978}"/>
              </a:ext>
            </a:extLst>
          </p:cNvPr>
          <p:cNvSpPr txBox="1"/>
          <p:nvPr/>
        </p:nvSpPr>
        <p:spPr>
          <a:xfrm>
            <a:off x="4572000" y="1172603"/>
            <a:ext cx="4340802" cy="1785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ZA" sz="2000" dirty="0">
                <a:solidFill>
                  <a:srgbClr val="002060"/>
                </a:solidFill>
              </a:rPr>
              <a:t>Significant growth applications my research intensive universities</a:t>
            </a: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ZA" sz="2000" dirty="0">
                <a:solidFill>
                  <a:srgbClr val="002060"/>
                </a:solidFill>
              </a:rPr>
              <a:t>Law governing publicly financed R&amp;D significant factor</a:t>
            </a: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ZA" sz="2000" dirty="0">
                <a:solidFill>
                  <a:srgbClr val="002060"/>
                </a:solidFill>
              </a:rPr>
              <a:t>Subsidies on costs by NIPMO</a:t>
            </a:r>
            <a:endParaRPr lang="en-GB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481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/>
          </p:cNvSpPr>
          <p:nvPr/>
        </p:nvSpPr>
        <p:spPr bwMode="auto">
          <a:xfrm>
            <a:off x="250825" y="165100"/>
            <a:ext cx="8580438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 fontScale="8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ZA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PCT Applications by South Africa Public Institutions</a:t>
            </a:r>
          </a:p>
          <a:p>
            <a:pPr algn="l">
              <a:defRPr/>
            </a:pPr>
            <a:r>
              <a:rPr lang="en-ZA" sz="31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Technology Fields of PCT Applications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F228DFE8-70B0-4F3A-91ED-C9918D4C89B3}"/>
              </a:ext>
            </a:extLst>
          </p:cNvPr>
          <p:cNvGraphicFramePr>
            <a:graphicFrameLocks/>
          </p:cNvGraphicFramePr>
          <p:nvPr/>
        </p:nvGraphicFramePr>
        <p:xfrm>
          <a:off x="436276" y="1228110"/>
          <a:ext cx="761634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D24CCBA-13CD-4345-B14C-9EA115A09418}"/>
              </a:ext>
            </a:extLst>
          </p:cNvPr>
          <p:cNvSpPr/>
          <p:nvPr/>
        </p:nvSpPr>
        <p:spPr>
          <a:xfrm>
            <a:off x="436275" y="5980638"/>
            <a:ext cx="3313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5"/>
              </a:rPr>
              <a:t>Source: https://stats.oecd.org/</a:t>
            </a:r>
            <a:r>
              <a:rPr lang="en-GB" dirty="0"/>
              <a:t>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C66351D1-C881-42E8-B386-93D788767AF4}"/>
              </a:ext>
            </a:extLst>
          </p:cNvPr>
          <p:cNvSpPr/>
          <p:nvPr/>
        </p:nvSpPr>
        <p:spPr bwMode="auto">
          <a:xfrm>
            <a:off x="1547664" y="3068960"/>
            <a:ext cx="6192688" cy="360040"/>
          </a:xfrm>
          <a:prstGeom prst="roundRect">
            <a:avLst/>
          </a:prstGeom>
          <a:noFill/>
          <a:ln w="28575" cap="flat" cmpd="sng" algn="ctr">
            <a:solidFill>
              <a:schemeClr val="accent4"/>
            </a:solidFill>
            <a:prstDash val="dash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6E364C1-6B98-4623-80B9-BC94A093B209}"/>
              </a:ext>
            </a:extLst>
          </p:cNvPr>
          <p:cNvSpPr txBox="1"/>
          <p:nvPr/>
        </p:nvSpPr>
        <p:spPr>
          <a:xfrm>
            <a:off x="5868144" y="3604374"/>
            <a:ext cx="3191900" cy="92333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bg1"/>
                </a:solidFill>
              </a:rPr>
              <a:t>53% biotechnology related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bg1"/>
                </a:solidFill>
              </a:rPr>
              <a:t>11.76% environmental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bg1"/>
                </a:solidFill>
              </a:rPr>
              <a:t>6.24% ICT related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49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/>
          </p:cNvSpPr>
          <p:nvPr/>
        </p:nvSpPr>
        <p:spPr bwMode="auto">
          <a:xfrm>
            <a:off x="683568" y="2417073"/>
            <a:ext cx="7992888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ZA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Perceptions of PCT System by South Africa Publicly Financed Institutions </a:t>
            </a:r>
          </a:p>
        </p:txBody>
      </p:sp>
    </p:spTree>
    <p:extLst>
      <p:ext uri="{BB962C8B-B14F-4D97-AF65-F5344CB8AC3E}">
        <p14:creationId xmlns:p14="http://schemas.microsoft.com/office/powerpoint/2010/main" val="179195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A5F63D12-F488-475E-A868-F5180758EE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821535"/>
              </p:ext>
            </p:extLst>
          </p:nvPr>
        </p:nvGraphicFramePr>
        <p:xfrm>
          <a:off x="642731" y="1140696"/>
          <a:ext cx="8064896" cy="5270322"/>
        </p:xfrm>
        <a:graphic>
          <a:graphicData uri="http://schemas.openxmlformats.org/drawingml/2006/table">
            <a:tbl>
              <a:tblPr firstRow="1" firstCol="1" bandRow="1"/>
              <a:tblGrid>
                <a:gridCol w="3641237">
                  <a:extLst>
                    <a:ext uri="{9D8B030D-6E8A-4147-A177-3AD203B41FA5}">
                      <a16:colId xmlns:a16="http://schemas.microsoft.com/office/drawing/2014/main" xmlns="" val="543022329"/>
                    </a:ext>
                  </a:extLst>
                </a:gridCol>
                <a:gridCol w="4423659">
                  <a:extLst>
                    <a:ext uri="{9D8B030D-6E8A-4147-A177-3AD203B41FA5}">
                      <a16:colId xmlns:a16="http://schemas.microsoft.com/office/drawing/2014/main" xmlns="" val="838598491"/>
                    </a:ext>
                  </a:extLst>
                </a:gridCol>
              </a:tblGrid>
              <a:tr h="731585">
                <a:tc rowSpan="3"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Reasons for your institution filing PCT Applications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372" marR="63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Invention has international application and there are prospects to file at least 3 international patent applications</a:t>
                      </a:r>
                    </a:p>
                  </a:txBody>
                  <a:tcPr marL="63372" marR="63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18944824"/>
                  </a:ext>
                </a:extLst>
              </a:tr>
              <a:tr h="48772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 are interested in the patent search  / opinion to determine if it is valuable</a:t>
                      </a:r>
                    </a:p>
                  </a:txBody>
                  <a:tcPr marL="63372" marR="63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7844621"/>
                  </a:ext>
                </a:extLst>
              </a:tr>
              <a:tr h="24386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Other (Please state)</a:t>
                      </a:r>
                    </a:p>
                  </a:txBody>
                  <a:tcPr marL="63372" marR="63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96237709"/>
                  </a:ext>
                </a:extLst>
              </a:tr>
              <a:tr h="243861">
                <a:tc rowSpan="2"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Is cost relevant in the decision to file a PCT Application</a:t>
                      </a:r>
                      <a:endParaRPr lang="en-GB" sz="1800" b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372" marR="63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L="63372" marR="63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9572945"/>
                  </a:ext>
                </a:extLst>
              </a:tr>
              <a:tr h="24386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63372" marR="63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35699992"/>
                  </a:ext>
                </a:extLst>
              </a:tr>
              <a:tr h="243861">
                <a:tc rowSpan="4"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 The decision regarding the International Search Authority is determined by </a:t>
                      </a:r>
                      <a:endParaRPr lang="en-GB" sz="1800" b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372" marR="63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Cost</a:t>
                      </a:r>
                    </a:p>
                  </a:txBody>
                  <a:tcPr marL="63372" marR="63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079736"/>
                  </a:ext>
                </a:extLst>
              </a:tr>
              <a:tr h="24386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Quality of the search report</a:t>
                      </a:r>
                    </a:p>
                  </a:txBody>
                  <a:tcPr marL="63372" marR="63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04708287"/>
                  </a:ext>
                </a:extLst>
              </a:tr>
              <a:tr h="36302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Language of the prior art</a:t>
                      </a:r>
                    </a:p>
                  </a:txBody>
                  <a:tcPr marL="63372" marR="63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4130863"/>
                  </a:ext>
                </a:extLst>
              </a:tr>
              <a:tr h="24386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Other (Please state)</a:t>
                      </a:r>
                    </a:p>
                  </a:txBody>
                  <a:tcPr marL="63372" marR="63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24031065"/>
                  </a:ext>
                </a:extLst>
              </a:tr>
              <a:tr h="243861">
                <a:tc rowSpan="3"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 If you were to influence the costs of the PCT application, which aspects would you ask for discount</a:t>
                      </a:r>
                      <a:endParaRPr lang="en-GB" sz="1800" b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372" marR="63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Filing costs</a:t>
                      </a:r>
                    </a:p>
                  </a:txBody>
                  <a:tcPr marL="63372" marR="63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55492482"/>
                  </a:ext>
                </a:extLst>
              </a:tr>
              <a:tr h="24386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Search and examination costs</a:t>
                      </a:r>
                    </a:p>
                  </a:txBody>
                  <a:tcPr marL="63372" marR="63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28002015"/>
                  </a:ext>
                </a:extLst>
              </a:tr>
              <a:tr h="24386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Combination of (a) and (b)</a:t>
                      </a:r>
                    </a:p>
                  </a:txBody>
                  <a:tcPr marL="63372" marR="63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747077"/>
                  </a:ext>
                </a:extLst>
              </a:tr>
              <a:tr h="243861">
                <a:tc rowSpan="2"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 Is the PCT system useful for universities and Science Councils?</a:t>
                      </a:r>
                      <a:endParaRPr lang="en-GB" sz="1800" b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372" marR="63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L="63372" marR="63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48189793"/>
                  </a:ext>
                </a:extLst>
              </a:tr>
              <a:tr h="24386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63372" marR="63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7988455"/>
                  </a:ext>
                </a:extLst>
              </a:tr>
              <a:tr h="24386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 Any other information</a:t>
                      </a:r>
                      <a:endParaRPr lang="en-GB" sz="1800" b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372" marR="63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3372" marR="63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13532899"/>
                  </a:ext>
                </a:extLst>
              </a:tr>
              <a:tr h="24386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THANK YOU SO MUCH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372" marR="63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783295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A3FEE18E-F9B3-4A13-980F-72785CA9F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354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xmlns="" id="{BB33ADF0-FBCD-4ECD-B942-7CA010840739}"/>
              </a:ext>
            </a:extLst>
          </p:cNvPr>
          <p:cNvSpPr txBox="1">
            <a:spLocks/>
          </p:cNvSpPr>
          <p:nvPr/>
        </p:nvSpPr>
        <p:spPr bwMode="auto">
          <a:xfrm>
            <a:off x="474420" y="159621"/>
            <a:ext cx="8580438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 fontScale="8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ZA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PCT Applications in South African Public Institutions</a:t>
            </a:r>
          </a:p>
          <a:p>
            <a:pPr algn="l">
              <a:defRPr/>
            </a:pPr>
            <a:r>
              <a:rPr lang="en-ZA" sz="31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Survey to Publicly Financed Institutions (June 2018)</a:t>
            </a:r>
          </a:p>
        </p:txBody>
      </p:sp>
    </p:spTree>
    <p:extLst>
      <p:ext uri="{BB962C8B-B14F-4D97-AF65-F5344CB8AC3E}">
        <p14:creationId xmlns:p14="http://schemas.microsoft.com/office/powerpoint/2010/main" val="1235215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/>
          </p:cNvSpPr>
          <p:nvPr/>
        </p:nvSpPr>
        <p:spPr bwMode="auto">
          <a:xfrm>
            <a:off x="250825" y="165100"/>
            <a:ext cx="8580438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 fontScale="8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ZA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PCT Applications by South African Public Institutions</a:t>
            </a:r>
          </a:p>
          <a:p>
            <a:pPr algn="l">
              <a:defRPr/>
            </a:pPr>
            <a:r>
              <a:rPr lang="en-ZA" sz="31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Reasons South African Institutions File a PCT Application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1758FF5F-3BF5-4961-8911-2E44F615BE36}"/>
              </a:ext>
            </a:extLst>
          </p:cNvPr>
          <p:cNvGraphicFramePr>
            <a:graphicFrameLocks/>
          </p:cNvGraphicFramePr>
          <p:nvPr/>
        </p:nvGraphicFramePr>
        <p:xfrm>
          <a:off x="250825" y="1412776"/>
          <a:ext cx="858043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4939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/>
          </p:cNvSpPr>
          <p:nvPr/>
        </p:nvSpPr>
        <p:spPr bwMode="auto">
          <a:xfrm>
            <a:off x="250825" y="165100"/>
            <a:ext cx="8580438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 fontScale="8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ZA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PCT Applications by South Africa Public Institutions</a:t>
            </a:r>
          </a:p>
          <a:p>
            <a:pPr algn="l">
              <a:defRPr/>
            </a:pPr>
            <a:r>
              <a:rPr lang="en-ZA" sz="31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Usefulness of PCT and Selection of ISA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B6D420CA-0F4F-491F-8C98-8F0D727518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1660807"/>
              </p:ext>
            </p:extLst>
          </p:nvPr>
        </p:nvGraphicFramePr>
        <p:xfrm>
          <a:off x="3779912" y="1340768"/>
          <a:ext cx="523832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FFB51CF9-A7AF-45C1-993F-A0B7C1D5D7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4461557"/>
              </p:ext>
            </p:extLst>
          </p:nvPr>
        </p:nvGraphicFramePr>
        <p:xfrm>
          <a:off x="-180528" y="249289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08344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/>
          </p:cNvSpPr>
          <p:nvPr/>
        </p:nvSpPr>
        <p:spPr bwMode="auto">
          <a:xfrm>
            <a:off x="250825" y="165100"/>
            <a:ext cx="8580438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 fontScale="8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ZA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PCT Applications by South Africa Public Institutions</a:t>
            </a:r>
          </a:p>
          <a:p>
            <a:pPr algn="l">
              <a:defRPr/>
            </a:pPr>
            <a:r>
              <a:rPr lang="en-ZA" sz="31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Aspects of Costs Institutions Wish to be Discounted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026AD8B3-7CDA-45C9-982E-2F066CE72A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5401524"/>
              </p:ext>
            </p:extLst>
          </p:nvPr>
        </p:nvGraphicFramePr>
        <p:xfrm>
          <a:off x="467544" y="1484784"/>
          <a:ext cx="799288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8904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23850" y="1412875"/>
            <a:ext cx="8569325" cy="467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</a:extLst>
        </p:spPr>
        <p:txBody>
          <a:bodyPr/>
          <a:lstStyle/>
          <a:p>
            <a:pPr indent="-720000">
              <a:lnSpc>
                <a:spcPct val="125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n-ZA" dirty="0">
                <a:solidFill>
                  <a:srgbClr val="002060"/>
                </a:solidFill>
              </a:rPr>
              <a:t>Introduction</a:t>
            </a:r>
          </a:p>
          <a:p>
            <a:pPr indent="-720000">
              <a:lnSpc>
                <a:spcPct val="125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n-ZA" dirty="0">
                <a:solidFill>
                  <a:srgbClr val="002060"/>
                </a:solidFill>
              </a:rPr>
              <a:t>South Africa PCT Applications </a:t>
            </a:r>
          </a:p>
          <a:p>
            <a:pPr marL="730250" indent="-720000">
              <a:lnSpc>
                <a:spcPct val="125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q"/>
              <a:tabLst>
                <a:tab pos="722313" algn="l"/>
              </a:tabLst>
              <a:defRPr/>
            </a:pPr>
            <a:r>
              <a:rPr lang="en-ZA" dirty="0">
                <a:solidFill>
                  <a:srgbClr val="002060"/>
                </a:solidFill>
              </a:rPr>
              <a:t>Perceptions of PCT System from South African Publicly Financed Institutions</a:t>
            </a:r>
          </a:p>
          <a:p>
            <a:pPr indent="-720000">
              <a:lnSpc>
                <a:spcPct val="125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n-ZA" dirty="0">
                <a:solidFill>
                  <a:srgbClr val="002060"/>
                </a:solidFill>
              </a:rPr>
              <a:t>Concluding Remarks</a:t>
            </a:r>
          </a:p>
        </p:txBody>
      </p:sp>
      <p:sp>
        <p:nvSpPr>
          <p:cNvPr id="2" name="Title 3"/>
          <p:cNvSpPr txBox="1">
            <a:spLocks/>
          </p:cNvSpPr>
          <p:nvPr/>
        </p:nvSpPr>
        <p:spPr bwMode="auto">
          <a:xfrm>
            <a:off x="250825" y="404813"/>
            <a:ext cx="858043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ZA" sz="3200" b="1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Presentation Outline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/>
          </p:cNvSpPr>
          <p:nvPr/>
        </p:nvSpPr>
        <p:spPr bwMode="auto">
          <a:xfrm>
            <a:off x="250825" y="165100"/>
            <a:ext cx="8580438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 fontScale="8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ZA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PCT Applications by South Africa Public Institutions</a:t>
            </a:r>
          </a:p>
          <a:p>
            <a:pPr algn="l">
              <a:defRPr/>
            </a:pPr>
            <a:r>
              <a:rPr lang="en-ZA" sz="31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Role of Costs in Determining Filing of PCT Application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8822076A-8364-4165-8A51-BEE9CC9986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5094770"/>
              </p:ext>
            </p:extLst>
          </p:nvPr>
        </p:nvGraphicFramePr>
        <p:xfrm>
          <a:off x="395536" y="1340768"/>
          <a:ext cx="806489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8995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23850" y="764704"/>
            <a:ext cx="8569325" cy="4946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ZA" sz="2200" dirty="0">
                <a:solidFill>
                  <a:srgbClr val="002060"/>
                </a:solidFill>
              </a:rPr>
              <a:t>South Africa a significant contributor to global knowledge production</a:t>
            </a: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ZA" sz="2200" dirty="0">
                <a:solidFill>
                  <a:srgbClr val="002060"/>
                </a:solidFill>
              </a:rPr>
              <a:t>Potential for increased PCT Applications</a:t>
            </a: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ZA" sz="2200" dirty="0">
                <a:solidFill>
                  <a:srgbClr val="002060"/>
                </a:solidFill>
              </a:rPr>
              <a:t>Demonstrated perception of value offered by PCT System</a:t>
            </a: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ZA" sz="2200" dirty="0">
                <a:solidFill>
                  <a:srgbClr val="002060"/>
                </a:solidFill>
              </a:rPr>
              <a:t>Significant increases in PCT applications by publicly financed institutions (esp. universities)</a:t>
            </a: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ZA" sz="2200" dirty="0">
                <a:solidFill>
                  <a:srgbClr val="002060"/>
                </a:solidFill>
              </a:rPr>
              <a:t>Cost a factor – Subsidies by South African Government (NIPMO)</a:t>
            </a: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ZA" sz="2200" dirty="0">
                <a:solidFill>
                  <a:srgbClr val="002060"/>
                </a:solidFill>
              </a:rPr>
              <a:t>Reduction in subsidies will impact filings</a:t>
            </a: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ZA" sz="2400" dirty="0">
                <a:solidFill>
                  <a:srgbClr val="002060"/>
                </a:solidFill>
              </a:rPr>
              <a:t>Differentiated Fee Reduction  -  potential areas of economic competitiveness / research intensity / sectors to be stimulated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4B96A294-A2D9-4161-9E92-6D97B21529D2}"/>
              </a:ext>
            </a:extLst>
          </p:cNvPr>
          <p:cNvSpPr txBox="1">
            <a:spLocks/>
          </p:cNvSpPr>
          <p:nvPr/>
        </p:nvSpPr>
        <p:spPr bwMode="auto">
          <a:xfrm>
            <a:off x="250825" y="1"/>
            <a:ext cx="8580438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ZA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Concluding Remarks</a:t>
            </a:r>
          </a:p>
        </p:txBody>
      </p:sp>
    </p:spTree>
    <p:extLst>
      <p:ext uri="{BB962C8B-B14F-4D97-AF65-F5344CB8AC3E}">
        <p14:creationId xmlns:p14="http://schemas.microsoft.com/office/powerpoint/2010/main" val="308486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B96A294-A2D9-4161-9E92-6D97B21529D2}"/>
              </a:ext>
            </a:extLst>
          </p:cNvPr>
          <p:cNvSpPr txBox="1">
            <a:spLocks/>
          </p:cNvSpPr>
          <p:nvPr/>
        </p:nvSpPr>
        <p:spPr bwMode="auto">
          <a:xfrm>
            <a:off x="384969" y="2931071"/>
            <a:ext cx="837406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ZA" sz="51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  <a:p>
            <a:pPr>
              <a:defRPr/>
            </a:pPr>
            <a:endParaRPr lang="en-ZA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ZA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ZA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ZA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ZA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ZA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ZA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ZA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hlinkClick r:id="rId3"/>
            </a:endParaRPr>
          </a:p>
          <a:p>
            <a:pPr>
              <a:defRPr/>
            </a:pPr>
            <a:endParaRPr lang="en-ZA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hlinkClick r:id="rId3"/>
            </a:endParaRPr>
          </a:p>
          <a:p>
            <a:pPr>
              <a:defRPr/>
            </a:pPr>
            <a:endParaRPr lang="en-ZA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hlinkClick r:id="rId3"/>
            </a:endParaRPr>
          </a:p>
          <a:p>
            <a:pPr>
              <a:defRPr/>
            </a:pPr>
            <a:endParaRPr lang="en-ZA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hlinkClick r:id="rId3"/>
            </a:endParaRPr>
          </a:p>
          <a:p>
            <a:pPr>
              <a:defRPr/>
            </a:pPr>
            <a:endParaRPr lang="en-ZA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ZA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ZA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ZA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57766EF-AD81-4ED2-A85B-038BD72617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28" y="4365104"/>
            <a:ext cx="2928236" cy="19570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FCABFF3-F2A8-41D8-932E-E6E48DBFC2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432" y="1348599"/>
            <a:ext cx="2038350" cy="2238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82DA07B-C092-47A4-9E0F-66C715D77B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4471" y="1260892"/>
            <a:ext cx="2339752" cy="17548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8513FE9-6F53-422C-A48D-1AC2566BB9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9279" y="3061912"/>
            <a:ext cx="2339752" cy="13144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2A63A80-752C-49C9-BFC2-0CCDC4AE7D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2182" y="1374811"/>
            <a:ext cx="3565189" cy="2670450"/>
          </a:xfrm>
          <a:prstGeom prst="rect">
            <a:avLst/>
          </a:prstGeom>
        </p:spPr>
      </p:pic>
      <p:sp>
        <p:nvSpPr>
          <p:cNvPr id="11" name="AutoShape 2" descr="Image result for johannesburg">
            <a:extLst>
              <a:ext uri="{FF2B5EF4-FFF2-40B4-BE49-F238E27FC236}">
                <a16:creationId xmlns:a16="http://schemas.microsoft.com/office/drawing/2014/main" xmlns="" id="{AD874675-E89A-4997-9916-979A1B7869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1CF0BF8-F981-442C-8350-F92FFC61E8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1913" y="4509121"/>
            <a:ext cx="4712459" cy="174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7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/>
          </p:cNvSpPr>
          <p:nvPr/>
        </p:nvSpPr>
        <p:spPr bwMode="auto">
          <a:xfrm>
            <a:off x="683568" y="2417073"/>
            <a:ext cx="7992888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ZA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  <a:p>
            <a:pPr>
              <a:defRPr/>
            </a:pPr>
            <a:r>
              <a:rPr lang="en-ZA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________________</a:t>
            </a:r>
          </a:p>
          <a:p>
            <a:pPr>
              <a:defRPr/>
            </a:pPr>
            <a:endParaRPr lang="en-ZA" sz="3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ZA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South Africa’s Patenting Trends in Context of Rest of Africa and the World</a:t>
            </a:r>
          </a:p>
        </p:txBody>
      </p:sp>
    </p:spTree>
    <p:extLst>
      <p:ext uri="{BB962C8B-B14F-4D97-AF65-F5344CB8AC3E}">
        <p14:creationId xmlns:p14="http://schemas.microsoft.com/office/powerpoint/2010/main" val="27760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8B4C104-C415-4959-A9E0-AF03730E4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44" y="1146175"/>
            <a:ext cx="8243512" cy="4875113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xmlns="" id="{D0A87EB7-EC5C-4010-A4A8-7BEC8254C590}"/>
              </a:ext>
            </a:extLst>
          </p:cNvPr>
          <p:cNvSpPr txBox="1">
            <a:spLocks/>
          </p:cNvSpPr>
          <p:nvPr/>
        </p:nvSpPr>
        <p:spPr bwMode="auto">
          <a:xfrm>
            <a:off x="250825" y="165100"/>
            <a:ext cx="8580438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ZA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  <a:p>
            <a:pPr algn="l">
              <a:defRPr/>
            </a:pPr>
            <a:r>
              <a:rPr lang="en-ZA" sz="31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 IP Filings and Africa’s Contribution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2ACE45E-C1B9-4E86-9950-0DBA0D1B5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6175"/>
            <a:ext cx="9144000" cy="5161935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xmlns="" id="{9E19F6B2-9CA4-490D-B16F-CAA494C5AB87}"/>
              </a:ext>
            </a:extLst>
          </p:cNvPr>
          <p:cNvSpPr txBox="1">
            <a:spLocks/>
          </p:cNvSpPr>
          <p:nvPr/>
        </p:nvSpPr>
        <p:spPr bwMode="auto">
          <a:xfrm>
            <a:off x="250825" y="165100"/>
            <a:ext cx="8580438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ZA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  <a:p>
            <a:pPr algn="l">
              <a:defRPr/>
            </a:pPr>
            <a:r>
              <a:rPr lang="en-ZA" sz="31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Geographical Distribution of Global PCT Applications</a:t>
            </a:r>
          </a:p>
        </p:txBody>
      </p:sp>
    </p:spTree>
    <p:extLst>
      <p:ext uri="{BB962C8B-B14F-4D97-AF65-F5344CB8AC3E}">
        <p14:creationId xmlns:p14="http://schemas.microsoft.com/office/powerpoint/2010/main" val="3762767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F12EAFD-CDA1-421C-A4E6-6D1B04A5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9952"/>
            <a:ext cx="9144000" cy="494936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3F6474CC-DAA6-41F3-80CD-8237B72E5730}"/>
              </a:ext>
            </a:extLst>
          </p:cNvPr>
          <p:cNvSpPr/>
          <p:nvPr/>
        </p:nvSpPr>
        <p:spPr bwMode="auto">
          <a:xfrm>
            <a:off x="5940152" y="1772816"/>
            <a:ext cx="3672408" cy="1368152"/>
          </a:xfrm>
          <a:prstGeom prst="ellipse">
            <a:avLst/>
          </a:prstGeom>
          <a:noFill/>
          <a:ln w="44450" cap="flat" cmpd="sng" algn="ctr">
            <a:solidFill>
              <a:srgbClr val="002060"/>
            </a:solidFill>
            <a:prstDash val="dash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CC7CE51C-A422-4C67-BB82-73927ED5CD25}"/>
              </a:ext>
            </a:extLst>
          </p:cNvPr>
          <p:cNvSpPr/>
          <p:nvPr/>
        </p:nvSpPr>
        <p:spPr bwMode="auto">
          <a:xfrm>
            <a:off x="3635896" y="1795490"/>
            <a:ext cx="2520280" cy="1368152"/>
          </a:xfrm>
          <a:prstGeom prst="ellipse">
            <a:avLst/>
          </a:prstGeom>
          <a:noFill/>
          <a:ln w="44450" cap="flat" cmpd="sng" algn="ctr">
            <a:solidFill>
              <a:srgbClr val="002060"/>
            </a:solidFill>
            <a:prstDash val="dash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xmlns="" id="{F9D2A485-71CF-4D7C-9BE5-4D8C69D0D276}"/>
              </a:ext>
            </a:extLst>
          </p:cNvPr>
          <p:cNvSpPr txBox="1">
            <a:spLocks/>
          </p:cNvSpPr>
          <p:nvPr/>
        </p:nvSpPr>
        <p:spPr bwMode="auto">
          <a:xfrm>
            <a:off x="250825" y="165100"/>
            <a:ext cx="8580438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ZA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  <a:p>
            <a:pPr algn="l">
              <a:defRPr/>
            </a:pPr>
            <a:r>
              <a:rPr lang="en-ZA" sz="31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Africa’s Contribution to Global PCT Applications</a:t>
            </a:r>
          </a:p>
        </p:txBody>
      </p:sp>
    </p:spTree>
    <p:extLst>
      <p:ext uri="{BB962C8B-B14F-4D97-AF65-F5344CB8AC3E}">
        <p14:creationId xmlns:p14="http://schemas.microsoft.com/office/powerpoint/2010/main" val="1344481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/>
          </p:cNvSpPr>
          <p:nvPr/>
        </p:nvSpPr>
        <p:spPr bwMode="auto">
          <a:xfrm>
            <a:off x="683568" y="2417073"/>
            <a:ext cx="8136904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ZA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South Africa - PCT Applications</a:t>
            </a:r>
          </a:p>
        </p:txBody>
      </p:sp>
    </p:spTree>
    <p:extLst>
      <p:ext uri="{BB962C8B-B14F-4D97-AF65-F5344CB8AC3E}">
        <p14:creationId xmlns:p14="http://schemas.microsoft.com/office/powerpoint/2010/main" val="3967375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/>
          </p:cNvSpPr>
          <p:nvPr/>
        </p:nvSpPr>
        <p:spPr bwMode="auto">
          <a:xfrm>
            <a:off x="250825" y="165100"/>
            <a:ext cx="8580438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ZA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 Scientific Knowledge Production</a:t>
            </a:r>
          </a:p>
          <a:p>
            <a:pPr algn="l">
              <a:defRPr/>
            </a:pPr>
            <a:r>
              <a:rPr lang="en-ZA" sz="31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South Africa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4C7009F-7D7D-4609-A901-8B5160723B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34265"/>
            <a:ext cx="8497639" cy="521957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B96C1FE-7A54-4927-A826-45F50404722F}"/>
              </a:ext>
            </a:extLst>
          </p:cNvPr>
          <p:cNvSpPr/>
          <p:nvPr/>
        </p:nvSpPr>
        <p:spPr>
          <a:xfrm>
            <a:off x="395536" y="6099954"/>
            <a:ext cx="32683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Source: </a:t>
            </a:r>
            <a:r>
              <a:rPr lang="en-GB" sz="1400" dirty="0">
                <a:hlinkClick r:id="rId5"/>
              </a:rPr>
              <a:t>http://i.imgur.com/g5sdKFr.jpg</a:t>
            </a:r>
            <a:r>
              <a:rPr lang="en-GB" sz="1400" dirty="0"/>
              <a:t> 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xmlns="" id="{9F16209B-AE88-447F-9258-1205983E24C0}"/>
              </a:ext>
            </a:extLst>
          </p:cNvPr>
          <p:cNvSpPr/>
          <p:nvPr/>
        </p:nvSpPr>
        <p:spPr bwMode="auto">
          <a:xfrm rot="15423839">
            <a:off x="6045374" y="5580083"/>
            <a:ext cx="741288" cy="51071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275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2DE5BFE-3149-45AD-9E8C-6076E81C2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2603"/>
            <a:ext cx="9144000" cy="4902125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xmlns="" id="{9558ADAC-40FE-4E0D-915F-99141DD79C10}"/>
              </a:ext>
            </a:extLst>
          </p:cNvPr>
          <p:cNvSpPr txBox="1">
            <a:spLocks/>
          </p:cNvSpPr>
          <p:nvPr/>
        </p:nvSpPr>
        <p:spPr bwMode="auto">
          <a:xfrm>
            <a:off x="250825" y="165100"/>
            <a:ext cx="8580438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ZA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PCT Applications for Top 20 Offices</a:t>
            </a:r>
          </a:p>
          <a:p>
            <a:pPr algn="l">
              <a:defRPr/>
            </a:pPr>
            <a:r>
              <a:rPr lang="en-ZA" sz="31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South Africa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B4775C69-51E1-4CB9-AD6B-4DCD9B30AD75}"/>
              </a:ext>
            </a:extLst>
          </p:cNvPr>
          <p:cNvSpPr/>
          <p:nvPr/>
        </p:nvSpPr>
        <p:spPr bwMode="auto">
          <a:xfrm rot="15423839">
            <a:off x="7917582" y="5011638"/>
            <a:ext cx="741288" cy="51071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7055591-D45C-4950-A084-847EAA9DD726}"/>
              </a:ext>
            </a:extLst>
          </p:cNvPr>
          <p:cNvSpPr/>
          <p:nvPr/>
        </p:nvSpPr>
        <p:spPr>
          <a:xfrm>
            <a:off x="225978" y="6006602"/>
            <a:ext cx="47430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>
                <a:solidFill>
                  <a:srgbClr val="002060"/>
                </a:solidFill>
                <a:latin typeface="HelveticaNeueLTStd-BdIt"/>
              </a:rPr>
              <a:t>Source: PCT Yearly Reviews 2017 - </a:t>
            </a:r>
            <a:r>
              <a:rPr lang="en-GB" sz="1400" i="1" dirty="0">
                <a:solidFill>
                  <a:srgbClr val="002060"/>
                </a:solidFill>
                <a:latin typeface="HelveticaNeueLTStd-BdIt"/>
                <a:hlinkClick r:id="rId4"/>
              </a:rPr>
              <a:t>www.wipo.int/ipstats</a:t>
            </a:r>
            <a:r>
              <a:rPr lang="en-GB" sz="1400" i="1" dirty="0">
                <a:solidFill>
                  <a:srgbClr val="002060"/>
                </a:solidFill>
                <a:latin typeface="HelveticaNeueLTStd-BdIt"/>
              </a:rPr>
              <a:t> </a:t>
            </a:r>
            <a:endParaRPr lang="en-GB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10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Z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Z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7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37799</TotalTime>
  <Words>672</Words>
  <Application>Microsoft Office PowerPoint</Application>
  <PresentationFormat>On-screen Show (4:3)</PresentationFormat>
  <Paragraphs>131</Paragraphs>
  <Slides>22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Patenting from the Perspective of a Universities in a Developing Country  - South Africa -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Wandi</dc:creator>
  <cp:lastModifiedBy>Marlow</cp:lastModifiedBy>
  <cp:revision>327</cp:revision>
  <dcterms:created xsi:type="dcterms:W3CDTF">2004-01-19T15:30:05Z</dcterms:created>
  <dcterms:modified xsi:type="dcterms:W3CDTF">2018-06-15T12:47:06Z</dcterms:modified>
</cp:coreProperties>
</file>