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 bookmarkIdSeed="2">
  <p:sldMasterIdLst>
    <p:sldMasterId id="214748384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92" r:id="rId3"/>
    <p:sldId id="409" r:id="rId4"/>
    <p:sldId id="408" r:id="rId5"/>
    <p:sldId id="419" r:id="rId6"/>
    <p:sldId id="410" r:id="rId7"/>
    <p:sldId id="411" r:id="rId8"/>
    <p:sldId id="396" r:id="rId9"/>
    <p:sldId id="415" r:id="rId10"/>
    <p:sldId id="401" r:id="rId11"/>
    <p:sldId id="417" r:id="rId12"/>
    <p:sldId id="397" r:id="rId13"/>
    <p:sldId id="413" r:id="rId14"/>
    <p:sldId id="414" r:id="rId15"/>
    <p:sldId id="406" r:id="rId16"/>
    <p:sldId id="418" r:id="rId17"/>
    <p:sldId id="42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52" autoAdjust="0"/>
  </p:normalViewPr>
  <p:slideViewPr>
    <p:cSldViewPr snapToGrid="0">
      <p:cViewPr>
        <p:scale>
          <a:sx n="77" d="100"/>
          <a:sy n="77" d="100"/>
        </p:scale>
        <p:origin x="-54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5436"/>
    </p:cViewPr>
  </p:sorterViewPr>
  <p:notesViewPr>
    <p:cSldViewPr snapToGrid="0">
      <p:cViewPr>
        <p:scale>
          <a:sx n="100" d="100"/>
          <a:sy n="100" d="100"/>
        </p:scale>
        <p:origin x="-1628" y="13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302499765521373E-2"/>
          <c:y val="5.1222697508832155E-2"/>
          <c:w val="0.61588370728183828"/>
          <c:h val="0.83319873943092748"/>
        </c:manualLayout>
      </c:layout>
      <c:lineChart>
        <c:grouping val="standard"/>
        <c:varyColors val="0"/>
        <c:ser>
          <c:idx val="1"/>
          <c:order val="0"/>
          <c:tx>
            <c:strRef>
              <c:f>univand_fam!$B$2</c:f>
              <c:strCache>
                <c:ptCount val="1"/>
                <c:pt idx="0">
                  <c:v>All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univand_fam!$A$3:$A$14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univand_fam!$B$3:$B$14</c:f>
              <c:numCache>
                <c:formatCode>General</c:formatCode>
                <c:ptCount val="12"/>
                <c:pt idx="0">
                  <c:v>18</c:v>
                </c:pt>
                <c:pt idx="1">
                  <c:v>24</c:v>
                </c:pt>
                <c:pt idx="2">
                  <c:v>25</c:v>
                </c:pt>
                <c:pt idx="3">
                  <c:v>32</c:v>
                </c:pt>
                <c:pt idx="4">
                  <c:v>67</c:v>
                </c:pt>
                <c:pt idx="5">
                  <c:v>44</c:v>
                </c:pt>
                <c:pt idx="6">
                  <c:v>60</c:v>
                </c:pt>
                <c:pt idx="7">
                  <c:v>64</c:v>
                </c:pt>
                <c:pt idx="8">
                  <c:v>64</c:v>
                </c:pt>
                <c:pt idx="9">
                  <c:v>60</c:v>
                </c:pt>
                <c:pt idx="10">
                  <c:v>80</c:v>
                </c:pt>
                <c:pt idx="11">
                  <c:v>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univand_fam!$C$2</c:f>
              <c:strCache>
                <c:ptCount val="1"/>
                <c:pt idx="0">
                  <c:v>with PCT extension</c:v>
                </c:pt>
              </c:strCache>
            </c:strRef>
          </c:tx>
          <c:spPr>
            <a:ln w="50800">
              <a:solidFill>
                <a:schemeClr val="accent4"/>
              </a:solidFill>
            </a:ln>
          </c:spPr>
          <c:marker>
            <c:symbol val="none"/>
          </c:marker>
          <c:cat>
            <c:numRef>
              <c:f>univand_fam!$A$3:$A$14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univand_fam!$C$3:$C$14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10</c:v>
                </c:pt>
                <c:pt idx="4">
                  <c:v>10</c:v>
                </c:pt>
                <c:pt idx="5">
                  <c:v>19</c:v>
                </c:pt>
                <c:pt idx="6">
                  <c:v>24</c:v>
                </c:pt>
                <c:pt idx="7">
                  <c:v>38</c:v>
                </c:pt>
                <c:pt idx="8">
                  <c:v>38</c:v>
                </c:pt>
                <c:pt idx="9">
                  <c:v>43</c:v>
                </c:pt>
                <c:pt idx="10">
                  <c:v>67</c:v>
                </c:pt>
                <c:pt idx="11">
                  <c:v>70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univand_fam!$D$2</c:f>
              <c:strCache>
                <c:ptCount val="1"/>
                <c:pt idx="0">
                  <c:v>with PCT national entry</c:v>
                </c:pt>
              </c:strCache>
            </c:strRef>
          </c:tx>
          <c:spPr>
            <a:ln w="50800"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univand_fam!$A$3:$A$14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univand_fam!$D$3:$D$14</c:f>
              <c:numCache>
                <c:formatCode>General</c:formatCode>
                <c:ptCount val="12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7</c:v>
                </c:pt>
                <c:pt idx="7">
                  <c:v>10</c:v>
                </c:pt>
                <c:pt idx="8">
                  <c:v>16</c:v>
                </c:pt>
                <c:pt idx="9">
                  <c:v>4</c:v>
                </c:pt>
                <c:pt idx="10">
                  <c:v>6</c:v>
                </c:pt>
                <c:pt idx="11">
                  <c:v>7</c:v>
                </c:pt>
              </c:numCache>
            </c:numRef>
          </c:val>
          <c:smooth val="0"/>
        </c:ser>
        <c:ser>
          <c:idx val="0"/>
          <c:order val="3"/>
          <c:tx>
            <c:strRef>
              <c:f>univand_fam!$E$2</c:f>
              <c:strCache>
                <c:ptCount val="1"/>
                <c:pt idx="0">
                  <c:v>Licensed</c:v>
                </c:pt>
              </c:strCache>
            </c:strRef>
          </c:tx>
          <c:spPr>
            <a:ln w="50800">
              <a:solidFill>
                <a:schemeClr val="accent6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univand_fam!$A$3:$A$14</c:f>
              <c:numCache>
                <c:formatCode>General</c:formatCode>
                <c:ptCount val="12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</c:numCache>
            </c:numRef>
          </c:cat>
          <c:val>
            <c:numRef>
              <c:f>univand_fam!$E$3:$E$14</c:f>
              <c:numCache>
                <c:formatCode>General</c:formatCode>
                <c:ptCount val="12"/>
                <c:pt idx="5">
                  <c:v>9</c:v>
                </c:pt>
                <c:pt idx="6">
                  <c:v>14</c:v>
                </c:pt>
                <c:pt idx="7">
                  <c:v>13</c:v>
                </c:pt>
                <c:pt idx="8">
                  <c:v>8</c:v>
                </c:pt>
                <c:pt idx="9">
                  <c:v>5</c:v>
                </c:pt>
                <c:pt idx="10">
                  <c:v>9</c:v>
                </c:pt>
                <c:pt idx="11">
                  <c:v>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116736"/>
        <c:axId val="106218240"/>
      </c:lineChart>
      <c:catAx>
        <c:axId val="122116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06218240"/>
        <c:crosses val="autoZero"/>
        <c:auto val="1"/>
        <c:lblAlgn val="ctr"/>
        <c:lblOffset val="100"/>
        <c:noMultiLvlLbl val="0"/>
      </c:catAx>
      <c:valAx>
        <c:axId val="106218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221167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4512556888982184"/>
          <c:y val="3.7138454990423501E-2"/>
          <c:w val="0.24126127172277037"/>
          <c:h val="0.90006588635879969"/>
        </c:manualLayout>
      </c:layout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3D513-FED7-43A2-98AD-F54F8F76BEC5}" type="datetimeFigureOut">
              <a:rPr lang="es-ES" smtClean="0"/>
              <a:t>18/06/2018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873F3-06C8-44BC-97AB-5EEB90D2291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9167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08A7D-BB14-4B83-8AD7-3D13CAA82336}" type="datetimeFigureOut">
              <a:rPr lang="es-ES" smtClean="0"/>
              <a:t>18/06/2018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6A479-A001-4E57-AEC1-2869072BCF1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4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22186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91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6379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7938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7203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5221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3840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0648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924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>
          <a:xfrm>
            <a:off x="698500" y="4343400"/>
            <a:ext cx="5486400" cy="4114800"/>
          </a:xfrm>
        </p:spPr>
        <p:txBody>
          <a:bodyPr/>
          <a:lstStyle/>
          <a:p>
            <a:endParaRPr lang="es-ES_tradnl" sz="1000" dirty="0"/>
          </a:p>
          <a:p>
            <a:pPr marL="628650" lvl="1" indent="-171450">
              <a:buFontTx/>
              <a:buChar char="-"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05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295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0449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1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28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0209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441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1402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6A479-A001-4E57-AEC1-2869072BCF10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33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7434A8C1-D70D-4EB7-BC65-BC00F024DFA4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0D2-2AE8-4AD3-A7CE-9F77657751FB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88DF-B620-4FD4-8D63-5778B36E646E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2680-9A37-48ED-824B-7B9004471A40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51A25-A0B1-4C40-9EEE-CC85A6443A3B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9E5CF-D5B3-44F7-96C0-F334851DAFE8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D0A0-6523-4087-BC4E-A30CB1A1E713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024E2-0EB9-40C0-B01A-0769BBA92AB4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3C5AC-2E7D-4BF1-9907-018398C6809D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6012-C5D2-42E1-AED1-36056E1C7315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3E25-4F65-4308-8701-C73227941F94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6826C6A-B128-4F76-97FD-BB3E5963ED55}" type="datetime1">
              <a:rPr lang="en-US" smtClean="0"/>
              <a:t>6/18/2018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Catalina Martínez (CSIC-IPP)                                 CEIPI/BETA/I3PM Conference 4 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7159" y="1565189"/>
            <a:ext cx="10180485" cy="220774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From academic inventing to university patenting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0" y="3805882"/>
            <a:ext cx="10748897" cy="2734962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  <a:p>
            <a:endParaRPr lang="en-US" dirty="0"/>
          </a:p>
          <a:p>
            <a:pPr>
              <a:spcBef>
                <a:spcPts val="200"/>
              </a:spcBef>
            </a:pPr>
            <a:r>
              <a:rPr lang="en-US" sz="7400" b="1" dirty="0" smtClean="0"/>
              <a:t>Catalina Martinez</a:t>
            </a:r>
            <a:endParaRPr lang="en-US" sz="7400" dirty="0"/>
          </a:p>
          <a:p>
            <a:pPr>
              <a:spcBef>
                <a:spcPts val="200"/>
              </a:spcBef>
            </a:pPr>
            <a:r>
              <a:rPr lang="en-US" sz="6200" dirty="0" smtClean="0"/>
              <a:t>Institute of Public Goods and Policies (IPP)</a:t>
            </a:r>
          </a:p>
          <a:p>
            <a:pPr>
              <a:spcBef>
                <a:spcPts val="200"/>
              </a:spcBef>
            </a:pPr>
            <a:r>
              <a:rPr lang="en-US" sz="6200" dirty="0" smtClean="0"/>
              <a:t>Spanish National Research Council (CSIC)</a:t>
            </a:r>
          </a:p>
          <a:p>
            <a:pPr>
              <a:spcBef>
                <a:spcPts val="200"/>
              </a:spcBef>
            </a:pPr>
            <a:r>
              <a:rPr lang="en-US" sz="6200" dirty="0" smtClean="0"/>
              <a:t>Madrid, Spain</a:t>
            </a:r>
          </a:p>
          <a:p>
            <a:endParaRPr lang="en-US" sz="3300" dirty="0" smtClean="0"/>
          </a:p>
          <a:p>
            <a:r>
              <a:rPr lang="en-US" sz="6400" i="1" dirty="0" smtClean="0"/>
              <a:t>WIPO </a:t>
            </a:r>
            <a:r>
              <a:rPr lang="en-US" sz="6500" i="1" dirty="0"/>
              <a:t>Workshop on PCT Fee Reductions for </a:t>
            </a:r>
            <a:r>
              <a:rPr lang="en-US" sz="6500" i="1" dirty="0" smtClean="0"/>
              <a:t>Universities, Geneva, 18 </a:t>
            </a:r>
            <a:r>
              <a:rPr lang="en-US" sz="6500" i="1" dirty="0"/>
              <a:t>June </a:t>
            </a:r>
            <a:r>
              <a:rPr lang="en-US" sz="6400" i="1" dirty="0" smtClean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550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3567" y="321275"/>
            <a:ext cx="11252886" cy="1057008"/>
          </a:xfrm>
        </p:spPr>
        <p:txBody>
          <a:bodyPr>
            <a:normAutofit/>
          </a:bodyPr>
          <a:lstStyle/>
          <a:p>
            <a:pPr algn="ctr"/>
            <a:r>
              <a:rPr lang="es-ES_tradnl" sz="3200" b="1" dirty="0">
                <a:solidFill>
                  <a:srgbClr val="0070C0"/>
                </a:solidFill>
              </a:rPr>
              <a:t>More </a:t>
            </a:r>
            <a:r>
              <a:rPr lang="es-ES_tradnl" sz="3200" b="1" dirty="0" err="1">
                <a:solidFill>
                  <a:srgbClr val="0070C0"/>
                </a:solidFill>
              </a:rPr>
              <a:t>than</a:t>
            </a:r>
            <a:r>
              <a:rPr lang="es-ES_tradnl" sz="3200" b="1" dirty="0">
                <a:solidFill>
                  <a:srgbClr val="0070C0"/>
                </a:solidFill>
              </a:rPr>
              <a:t> 50% of </a:t>
            </a:r>
            <a:r>
              <a:rPr lang="es-ES_tradnl" sz="3200" b="1" dirty="0" err="1">
                <a:solidFill>
                  <a:srgbClr val="0070C0"/>
                </a:solidFill>
              </a:rPr>
              <a:t>academic-invented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patents</a:t>
            </a:r>
            <a:r>
              <a:rPr lang="es-ES_tradnl" sz="3200" b="1" dirty="0">
                <a:solidFill>
                  <a:srgbClr val="0070C0"/>
                </a:solidFill>
              </a:rPr>
              <a:t> are </a:t>
            </a:r>
            <a:r>
              <a:rPr lang="es-ES_tradnl" sz="3200" b="1" dirty="0" err="1">
                <a:solidFill>
                  <a:srgbClr val="0070C0"/>
                </a:solidFill>
              </a:rPr>
              <a:t>owned</a:t>
            </a:r>
            <a:r>
              <a:rPr lang="es-ES_tradnl" sz="3200" b="1" dirty="0">
                <a:solidFill>
                  <a:srgbClr val="0070C0"/>
                </a:solidFill>
              </a:rPr>
              <a:t>  </a:t>
            </a:r>
            <a:r>
              <a:rPr lang="es-ES_tradnl" sz="3200" b="1" dirty="0" err="1">
                <a:solidFill>
                  <a:srgbClr val="0070C0"/>
                </a:solidFill>
              </a:rPr>
              <a:t>by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firms</a:t>
            </a:r>
            <a:r>
              <a:rPr lang="es-ES_tradnl" sz="3200" b="1" dirty="0">
                <a:solidFill>
                  <a:srgbClr val="0070C0"/>
                </a:solidFill>
              </a:rPr>
              <a:t> in </a:t>
            </a:r>
            <a:r>
              <a:rPr lang="es-ES_tradnl" sz="3200" b="1" dirty="0" err="1">
                <a:solidFill>
                  <a:srgbClr val="0070C0"/>
                </a:solidFill>
              </a:rPr>
              <a:t>many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European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countries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901" y="1347224"/>
            <a:ext cx="7348152" cy="3941281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1054443" y="5183586"/>
            <a:ext cx="1011606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err="1">
                <a:solidFill>
                  <a:schemeClr val="accent1"/>
                </a:solidFill>
                <a:ea typeface="Times New Roman" pitchFamily="18" charset="0"/>
                <a:cs typeface="Calibri" pitchFamily="34" charset="0"/>
              </a:rPr>
              <a:t>Lissoni</a:t>
            </a:r>
            <a:r>
              <a:rPr lang="es-ES" dirty="0">
                <a:solidFill>
                  <a:schemeClr val="accent1"/>
                </a:solidFill>
                <a:ea typeface="Times New Roman" pitchFamily="18" charset="0"/>
                <a:cs typeface="Calibri" pitchFamily="34" charset="0"/>
              </a:rPr>
              <a:t> (2012), “</a:t>
            </a:r>
            <a:r>
              <a:rPr lang="en-US" dirty="0">
                <a:solidFill>
                  <a:schemeClr val="accent1"/>
                </a:solidFill>
                <a:ea typeface="Times New Roman" pitchFamily="18" charset="0"/>
                <a:cs typeface="Calibri" pitchFamily="34" charset="0"/>
              </a:rPr>
              <a:t>Academic patenting in Europe: An overview of recent research and new perspectives”, </a:t>
            </a:r>
            <a:r>
              <a:rPr lang="en-US" i="1" dirty="0">
                <a:solidFill>
                  <a:schemeClr val="accent1"/>
                </a:solidFill>
                <a:ea typeface="Times New Roman" pitchFamily="18" charset="0"/>
                <a:cs typeface="Calibri" pitchFamily="34" charset="0"/>
              </a:rPr>
              <a:t>World Patent Information</a:t>
            </a:r>
            <a:r>
              <a:rPr lang="en-US" dirty="0">
                <a:solidFill>
                  <a:schemeClr val="accent1"/>
                </a:solidFill>
                <a:ea typeface="Times New Roman" pitchFamily="18" charset="0"/>
                <a:cs typeface="Calibri" pitchFamily="34" charset="0"/>
              </a:rPr>
              <a:t>, 34, 3, </a:t>
            </a:r>
            <a:r>
              <a:rPr lang="es-ES" dirty="0">
                <a:solidFill>
                  <a:schemeClr val="accent1"/>
                </a:solidFill>
                <a:ea typeface="Times New Roman" pitchFamily="18" charset="0"/>
                <a:cs typeface="Calibri" pitchFamily="34" charset="0"/>
              </a:rPr>
              <a:t>197–205, DOI: 10.1016/j.wpi.2012.03.002</a:t>
            </a:r>
            <a:r>
              <a:rPr lang="es-ES" dirty="0" smtClean="0">
                <a:solidFill>
                  <a:schemeClr val="accent1"/>
                </a:solidFill>
                <a:ea typeface="Times New Roman" pitchFamily="18" charset="0"/>
                <a:cs typeface="Calibri" pitchFamily="34" charset="0"/>
              </a:rPr>
              <a:t>. </a:t>
            </a:r>
          </a:p>
          <a:p>
            <a:endParaRPr lang="es-ES" dirty="0" smtClean="0">
              <a:solidFill>
                <a:srgbClr val="000000"/>
              </a:solidFill>
              <a:ea typeface="Times New Roman" pitchFamily="18" charset="0"/>
              <a:cs typeface="Calibri" pitchFamily="34" charset="0"/>
            </a:endParaRPr>
          </a:p>
          <a:p>
            <a:pPr algn="ctr"/>
            <a:r>
              <a:rPr lang="es-ES" sz="2400" b="1" spc="-50" dirty="0" smtClean="0">
                <a:solidFill>
                  <a:srgbClr val="0070C0"/>
                </a:solidFill>
              </a:rPr>
              <a:t>More </a:t>
            </a:r>
            <a:r>
              <a:rPr lang="es-ES" sz="2400" b="1" spc="-50" dirty="0" err="1" smtClean="0">
                <a:solidFill>
                  <a:srgbClr val="0070C0"/>
                </a:solidFill>
              </a:rPr>
              <a:t>studies</a:t>
            </a:r>
            <a:r>
              <a:rPr lang="es-ES" sz="2400" b="1" spc="-50" dirty="0" smtClean="0">
                <a:solidFill>
                  <a:srgbClr val="0070C0"/>
                </a:solidFill>
              </a:rPr>
              <a:t> at http</a:t>
            </a:r>
            <a:r>
              <a:rPr lang="es-ES" sz="2400" b="1" spc="-50" dirty="0">
                <a:solidFill>
                  <a:srgbClr val="0070C0"/>
                </a:solidFill>
              </a:rPr>
              <a:t>://www.esf-ape-inv.eu/</a:t>
            </a:r>
            <a:endParaRPr lang="en-US" sz="2400" b="1" spc="-50" dirty="0">
              <a:solidFill>
                <a:srgbClr val="0070C0"/>
              </a:solidFill>
            </a:endParaRPr>
          </a:p>
          <a:p>
            <a:endParaRPr lang="en-US" sz="3200" b="1" spc="-5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41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3081" y="283381"/>
            <a:ext cx="10511482" cy="952295"/>
          </a:xfrm>
        </p:spPr>
        <p:txBody>
          <a:bodyPr>
            <a:normAutofit fontScale="90000"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</a:rPr>
              <a:t>Can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institutional</a:t>
            </a:r>
            <a:r>
              <a:rPr lang="es-ES_tradnl" sz="3200" b="1" dirty="0" smtClean="0">
                <a:solidFill>
                  <a:srgbClr val="0070C0"/>
                </a:solidFill>
              </a:rPr>
              <a:t> incentives to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inventors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increase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university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patenting</a:t>
            </a:r>
            <a:r>
              <a:rPr lang="es-ES_tradnl" sz="3200" b="1" dirty="0" smtClean="0">
                <a:solidFill>
                  <a:srgbClr val="0070C0"/>
                </a:solidFill>
              </a:rPr>
              <a:t>?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416" y="1474573"/>
            <a:ext cx="10668000" cy="5148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err="1"/>
              <a:t>University</a:t>
            </a:r>
            <a:r>
              <a:rPr lang="es-ES_tradnl" dirty="0"/>
              <a:t> and </a:t>
            </a:r>
            <a:r>
              <a:rPr lang="es-ES_tradnl" dirty="0" err="1"/>
              <a:t>researcher’s</a:t>
            </a:r>
            <a:r>
              <a:rPr lang="es-ES_tradnl" dirty="0"/>
              <a:t> </a:t>
            </a:r>
            <a:r>
              <a:rPr lang="es-ES_tradnl" dirty="0" err="1"/>
              <a:t>interests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</a:t>
            </a:r>
            <a:r>
              <a:rPr lang="es-ES_tradnl" dirty="0" err="1"/>
              <a:t>not</a:t>
            </a:r>
            <a:r>
              <a:rPr lang="es-ES_tradnl" dirty="0"/>
              <a:t> be </a:t>
            </a:r>
            <a:r>
              <a:rPr lang="es-ES_tradnl" dirty="0" err="1"/>
              <a:t>alligned</a:t>
            </a:r>
            <a:r>
              <a:rPr lang="es-ES_tradnl" dirty="0"/>
              <a:t>. </a:t>
            </a:r>
            <a:r>
              <a:rPr lang="es-ES_tradnl" dirty="0" err="1"/>
              <a:t>Researchers</a:t>
            </a:r>
            <a:r>
              <a:rPr lang="es-ES_tradnl" dirty="0"/>
              <a:t> </a:t>
            </a:r>
            <a:r>
              <a:rPr lang="es-ES_tradnl" dirty="0" err="1"/>
              <a:t>may</a:t>
            </a:r>
            <a:r>
              <a:rPr lang="es-ES_tradnl" dirty="0"/>
              <a:t> </a:t>
            </a:r>
            <a:r>
              <a:rPr lang="es-ES_tradnl" dirty="0" err="1"/>
              <a:t>not</a:t>
            </a:r>
            <a:r>
              <a:rPr lang="es-ES_tradnl" dirty="0"/>
              <a:t> be </a:t>
            </a:r>
            <a:r>
              <a:rPr lang="es-ES_tradnl" dirty="0" err="1"/>
              <a:t>interested</a:t>
            </a:r>
            <a:r>
              <a:rPr lang="es-ES_tradnl" dirty="0"/>
              <a:t> in </a:t>
            </a:r>
            <a:r>
              <a:rPr lang="es-ES_tradnl" dirty="0" err="1" smtClean="0"/>
              <a:t>patenting</a:t>
            </a:r>
            <a:r>
              <a:rPr lang="es-ES_tradnl" dirty="0" smtClean="0"/>
              <a:t> and </a:t>
            </a:r>
            <a:r>
              <a:rPr lang="es-ES_tradnl" dirty="0" err="1" smtClean="0"/>
              <a:t>commercialisation</a:t>
            </a:r>
            <a:r>
              <a:rPr lang="es-ES_tradnl" dirty="0" smtClean="0"/>
              <a:t> </a:t>
            </a:r>
            <a:r>
              <a:rPr lang="es-ES_tradnl" dirty="0"/>
              <a:t>and </a:t>
            </a:r>
            <a:r>
              <a:rPr lang="es-ES_tradnl" dirty="0" err="1" smtClean="0"/>
              <a:t>find</a:t>
            </a:r>
            <a:r>
              <a:rPr lang="es-ES_tradnl" dirty="0" smtClean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whole</a:t>
            </a:r>
            <a:r>
              <a:rPr lang="es-ES_tradnl" dirty="0"/>
              <a:t> </a:t>
            </a:r>
            <a:r>
              <a:rPr lang="es-ES_tradnl" dirty="0" err="1"/>
              <a:t>process</a:t>
            </a:r>
            <a:r>
              <a:rPr lang="es-ES_tradnl" dirty="0"/>
              <a:t> </a:t>
            </a:r>
            <a:r>
              <a:rPr lang="es-ES_tradnl" dirty="0" err="1" smtClean="0"/>
              <a:t>onerous</a:t>
            </a:r>
            <a:r>
              <a:rPr lang="es-ES_tradnl" dirty="0" smtClean="0"/>
              <a:t>. </a:t>
            </a:r>
            <a:r>
              <a:rPr lang="es-ES_tradnl" dirty="0" err="1" smtClean="0"/>
              <a:t>Scientists</a:t>
            </a:r>
            <a:r>
              <a:rPr lang="es-ES_tradnl" dirty="0" smtClean="0"/>
              <a:t>’ </a:t>
            </a:r>
            <a:r>
              <a:rPr lang="es-ES_tradnl" dirty="0" err="1"/>
              <a:t>e</a:t>
            </a:r>
            <a:r>
              <a:rPr lang="es-ES_tradnl" dirty="0" err="1" smtClean="0"/>
              <a:t>ffort</a:t>
            </a:r>
            <a:r>
              <a:rPr lang="es-ES_tradnl" dirty="0" smtClean="0"/>
              <a:t> </a:t>
            </a:r>
            <a:r>
              <a:rPr lang="es-ES_tradnl" dirty="0" err="1" smtClean="0"/>
              <a:t>mainly</a:t>
            </a:r>
            <a:r>
              <a:rPr lang="es-ES_tradnl" dirty="0" smtClean="0"/>
              <a:t> </a:t>
            </a:r>
            <a:r>
              <a:rPr lang="es-ES_tradnl" dirty="0" err="1" smtClean="0"/>
              <a:t>driven</a:t>
            </a:r>
            <a:r>
              <a:rPr lang="es-ES_tradnl" dirty="0" smtClean="0"/>
              <a:t> </a:t>
            </a:r>
            <a:r>
              <a:rPr lang="es-ES_tradnl" dirty="0" err="1"/>
              <a:t>by</a:t>
            </a:r>
            <a:r>
              <a:rPr lang="es-ES_tradnl" dirty="0"/>
              <a:t> </a:t>
            </a:r>
            <a:r>
              <a:rPr lang="es-ES_tradnl" dirty="0" err="1"/>
              <a:t>Mertonian</a:t>
            </a:r>
            <a:r>
              <a:rPr lang="es-ES_tradnl" dirty="0"/>
              <a:t> </a:t>
            </a:r>
            <a:r>
              <a:rPr lang="es-ES_tradnl" dirty="0" err="1"/>
              <a:t>norms</a:t>
            </a:r>
            <a:r>
              <a:rPr lang="es-ES_tradnl" dirty="0"/>
              <a:t> of </a:t>
            </a:r>
            <a:r>
              <a:rPr lang="es-ES_tradnl" dirty="0" err="1"/>
              <a:t>science</a:t>
            </a:r>
            <a:r>
              <a:rPr lang="es-ES_tradnl" dirty="0"/>
              <a:t>, </a:t>
            </a:r>
            <a:r>
              <a:rPr lang="es-ES_tradnl" dirty="0" err="1"/>
              <a:t>valuing</a:t>
            </a:r>
            <a:r>
              <a:rPr lang="es-ES_tradnl" dirty="0"/>
              <a:t> more </a:t>
            </a:r>
            <a:r>
              <a:rPr lang="es-ES_tradnl" dirty="0" err="1"/>
              <a:t>academic</a:t>
            </a:r>
            <a:r>
              <a:rPr lang="es-ES_tradnl" dirty="0"/>
              <a:t> </a:t>
            </a:r>
            <a:r>
              <a:rPr lang="es-ES_tradnl" dirty="0" err="1"/>
              <a:t>freedom</a:t>
            </a:r>
            <a:r>
              <a:rPr lang="es-ES_tradnl" dirty="0"/>
              <a:t> </a:t>
            </a:r>
            <a:r>
              <a:rPr lang="es-ES_tradnl" dirty="0" err="1"/>
              <a:t>than</a:t>
            </a:r>
            <a:r>
              <a:rPr lang="es-ES_tradnl" dirty="0"/>
              <a:t> shares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uncertain</a:t>
            </a:r>
            <a:r>
              <a:rPr lang="es-ES_tradnl" dirty="0"/>
              <a:t> </a:t>
            </a:r>
            <a:r>
              <a:rPr lang="es-ES_tradnl" dirty="0" smtClean="0"/>
              <a:t>royalties…</a:t>
            </a:r>
            <a:r>
              <a:rPr lang="es-ES_tradnl" dirty="0" err="1" smtClean="0"/>
              <a:t>some</a:t>
            </a:r>
            <a:r>
              <a:rPr lang="es-ES_tradnl" dirty="0" smtClean="0"/>
              <a:t> </a:t>
            </a:r>
            <a:r>
              <a:rPr lang="es-ES_tradnl" dirty="0" err="1" smtClean="0"/>
              <a:t>may</a:t>
            </a:r>
            <a:r>
              <a:rPr lang="es-ES_tradnl" dirty="0" smtClean="0"/>
              <a:t> </a:t>
            </a:r>
            <a:r>
              <a:rPr lang="es-ES_tradnl" dirty="0" err="1" smtClean="0"/>
              <a:t>prefer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to </a:t>
            </a:r>
            <a:r>
              <a:rPr lang="es-ES_tradnl" dirty="0" err="1" smtClean="0"/>
              <a:t>patent</a:t>
            </a:r>
            <a:r>
              <a:rPr lang="es-ES_tradnl" dirty="0" smtClean="0"/>
              <a:t>, a </a:t>
            </a:r>
            <a:r>
              <a:rPr lang="es-ES_tradnl" dirty="0" err="1" smtClean="0"/>
              <a:t>change</a:t>
            </a:r>
            <a:r>
              <a:rPr lang="es-ES_tradnl" dirty="0" smtClean="0"/>
              <a:t> of culture </a:t>
            </a:r>
            <a:r>
              <a:rPr lang="es-ES_tradnl" dirty="0" err="1" smtClean="0"/>
              <a:t>would</a:t>
            </a:r>
            <a:r>
              <a:rPr lang="es-ES_tradnl" dirty="0" smtClean="0"/>
              <a:t> be </a:t>
            </a:r>
            <a:r>
              <a:rPr lang="es-ES_tradnl" dirty="0" err="1" smtClean="0"/>
              <a:t>needed</a:t>
            </a:r>
            <a:r>
              <a:rPr lang="es-ES_tradnl" dirty="0" smtClean="0"/>
              <a:t> to </a:t>
            </a:r>
            <a:r>
              <a:rPr lang="es-ES_tradnl" dirty="0" err="1" smtClean="0"/>
              <a:t>change</a:t>
            </a:r>
            <a:r>
              <a:rPr lang="es-ES_tradnl" dirty="0" smtClean="0"/>
              <a:t> </a:t>
            </a:r>
            <a:r>
              <a:rPr lang="es-ES_tradnl" dirty="0" err="1" smtClean="0"/>
              <a:t>their</a:t>
            </a:r>
            <a:r>
              <a:rPr lang="es-ES_tradnl" dirty="0" smtClean="0"/>
              <a:t> </a:t>
            </a:r>
            <a:r>
              <a:rPr lang="es-ES_tradnl" dirty="0" err="1" smtClean="0"/>
              <a:t>mind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r>
              <a:rPr lang="es-ES_tradnl" dirty="0" smtClean="0"/>
              <a:t>Once </a:t>
            </a:r>
            <a:r>
              <a:rPr lang="es-ES_tradnl" dirty="0" err="1" smtClean="0"/>
              <a:t>the</a:t>
            </a:r>
            <a:r>
              <a:rPr lang="es-ES_tradnl" dirty="0" smtClean="0"/>
              <a:t> culture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changed</a:t>
            </a:r>
            <a:r>
              <a:rPr lang="es-ES_tradnl" dirty="0" smtClean="0"/>
              <a:t>, </a:t>
            </a:r>
            <a:r>
              <a:rPr lang="es-ES_tradnl" dirty="0" err="1" smtClean="0"/>
              <a:t>ability</a:t>
            </a:r>
            <a:r>
              <a:rPr lang="es-ES_tradnl" dirty="0" smtClean="0"/>
              <a:t> to </a:t>
            </a:r>
            <a:r>
              <a:rPr lang="es-ES_tradnl" dirty="0" err="1" smtClean="0"/>
              <a:t>get</a:t>
            </a:r>
            <a:r>
              <a:rPr lang="es-ES_tradnl" dirty="0" smtClean="0"/>
              <a:t> </a:t>
            </a:r>
            <a:r>
              <a:rPr lang="es-ES_tradnl" b="1" dirty="0" err="1" smtClean="0"/>
              <a:t>monetary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rewards</a:t>
            </a:r>
            <a:r>
              <a:rPr lang="es-ES_tradnl" b="1" dirty="0" smtClean="0"/>
              <a:t> </a:t>
            </a:r>
            <a:r>
              <a:rPr lang="es-ES_tradnl" dirty="0" err="1" smtClean="0"/>
              <a:t>matter</a:t>
            </a:r>
            <a:r>
              <a:rPr lang="es-ES_tradnl" dirty="0" smtClean="0"/>
              <a:t>:</a:t>
            </a:r>
          </a:p>
          <a:p>
            <a:r>
              <a:rPr lang="es-ES_tradnl" dirty="0"/>
              <a:t>R</a:t>
            </a:r>
            <a:r>
              <a:rPr lang="es-ES_tradnl" dirty="0" smtClean="0"/>
              <a:t>oyalties and </a:t>
            </a:r>
            <a:r>
              <a:rPr lang="es-ES_tradnl" dirty="0" err="1" smtClean="0"/>
              <a:t>bonuses</a:t>
            </a:r>
            <a:r>
              <a:rPr lang="es-ES_tradnl" dirty="0" smtClean="0"/>
              <a:t> can </a:t>
            </a:r>
            <a:r>
              <a:rPr lang="es-ES_tradnl" dirty="0" err="1" smtClean="0"/>
              <a:t>make</a:t>
            </a:r>
            <a:r>
              <a:rPr lang="es-ES_tradnl" dirty="0" smtClean="0"/>
              <a:t> a real </a:t>
            </a:r>
            <a:r>
              <a:rPr lang="es-ES_tradnl" dirty="0" err="1" smtClean="0"/>
              <a:t>difference</a:t>
            </a:r>
            <a:r>
              <a:rPr lang="es-ES_tradnl" dirty="0" smtClean="0"/>
              <a:t> in </a:t>
            </a:r>
            <a:r>
              <a:rPr lang="es-ES_tradnl" dirty="0" err="1" smtClean="0"/>
              <a:t>earnings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those</a:t>
            </a:r>
            <a:r>
              <a:rPr lang="es-ES_tradnl" dirty="0" smtClean="0"/>
              <a:t> </a:t>
            </a:r>
            <a:r>
              <a:rPr lang="es-ES_tradnl" dirty="0" err="1" smtClean="0"/>
              <a:t>generating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b="1" dirty="0" err="1" smtClean="0"/>
              <a:t>blockbusters</a:t>
            </a:r>
            <a:r>
              <a:rPr lang="es-ES_tradnl" b="1" dirty="0" smtClean="0"/>
              <a:t> </a:t>
            </a:r>
            <a:r>
              <a:rPr lang="es-ES_tradnl" dirty="0" smtClean="0"/>
              <a:t>(Stephan 2012, </a:t>
            </a:r>
            <a:r>
              <a:rPr lang="es-ES_tradnl" dirty="0" err="1" smtClean="0"/>
              <a:t>Lach</a:t>
            </a:r>
            <a:r>
              <a:rPr lang="es-ES_tradnl" dirty="0" smtClean="0"/>
              <a:t> and </a:t>
            </a:r>
            <a:r>
              <a:rPr lang="es-ES_tradnl" dirty="0" err="1" smtClean="0"/>
              <a:t>Schankerman</a:t>
            </a:r>
            <a:r>
              <a:rPr lang="es-ES_tradnl" dirty="0" smtClean="0"/>
              <a:t> 2008)</a:t>
            </a:r>
          </a:p>
          <a:p>
            <a:r>
              <a:rPr lang="es-ES_tradnl" dirty="0" err="1" smtClean="0"/>
              <a:t>But</a:t>
            </a:r>
            <a:r>
              <a:rPr lang="es-ES_tradnl" dirty="0" smtClean="0"/>
              <a:t> </a:t>
            </a:r>
            <a:r>
              <a:rPr lang="es-ES_tradnl" dirty="0" err="1" smtClean="0"/>
              <a:t>would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be </a:t>
            </a:r>
            <a:r>
              <a:rPr lang="es-ES_tradnl" dirty="0" err="1" smtClean="0"/>
              <a:t>effective</a:t>
            </a:r>
            <a:r>
              <a:rPr lang="es-ES_tradnl" dirty="0" smtClean="0"/>
              <a:t> </a:t>
            </a:r>
            <a:r>
              <a:rPr lang="es-ES_tradnl" dirty="0" err="1"/>
              <a:t>when</a:t>
            </a:r>
            <a:r>
              <a:rPr lang="es-ES_tradnl" dirty="0"/>
              <a:t> </a:t>
            </a:r>
            <a:r>
              <a:rPr lang="es-ES_tradnl" dirty="0" err="1"/>
              <a:t>inventions</a:t>
            </a:r>
            <a:r>
              <a:rPr lang="es-ES_tradnl" dirty="0"/>
              <a:t> </a:t>
            </a:r>
            <a:r>
              <a:rPr lang="es-ES_tradnl" dirty="0" err="1"/>
              <a:t>have</a:t>
            </a:r>
            <a:r>
              <a:rPr lang="es-ES_tradnl" dirty="0"/>
              <a:t> </a:t>
            </a:r>
            <a:r>
              <a:rPr lang="es-ES_tradnl" b="1" dirty="0" err="1"/>
              <a:t>low</a:t>
            </a:r>
            <a:r>
              <a:rPr lang="es-ES_tradnl" b="1" dirty="0"/>
              <a:t> </a:t>
            </a:r>
            <a:r>
              <a:rPr lang="es-ES_tradnl" b="1" dirty="0" err="1"/>
              <a:t>potential</a:t>
            </a:r>
            <a:r>
              <a:rPr lang="es-ES_tradnl" b="1" dirty="0"/>
              <a:t> </a:t>
            </a:r>
            <a:r>
              <a:rPr lang="es-ES_tradnl" dirty="0" err="1"/>
              <a:t>for</a:t>
            </a:r>
            <a:r>
              <a:rPr lang="es-ES_tradnl" dirty="0"/>
              <a:t> </a:t>
            </a:r>
            <a:r>
              <a:rPr lang="es-ES_tradnl" dirty="0" err="1"/>
              <a:t>commercialisation</a:t>
            </a:r>
            <a:r>
              <a:rPr lang="es-ES_tradnl" dirty="0"/>
              <a:t> (</a:t>
            </a:r>
            <a:r>
              <a:rPr lang="es-ES_tradnl" dirty="0" err="1"/>
              <a:t>low</a:t>
            </a:r>
            <a:r>
              <a:rPr lang="es-ES_tradnl" dirty="0"/>
              <a:t> </a:t>
            </a:r>
            <a:r>
              <a:rPr lang="es-ES_tradnl" dirty="0" err="1"/>
              <a:t>value</a:t>
            </a:r>
            <a:r>
              <a:rPr lang="es-ES_tradnl" dirty="0"/>
              <a:t>) </a:t>
            </a:r>
            <a:r>
              <a:rPr lang="es-ES_tradnl" dirty="0" err="1"/>
              <a:t>or</a:t>
            </a:r>
            <a:r>
              <a:rPr lang="es-ES_tradnl" dirty="0"/>
              <a:t> </a:t>
            </a:r>
            <a:r>
              <a:rPr lang="es-ES_tradnl" dirty="0" err="1"/>
              <a:t>TTOs</a:t>
            </a:r>
            <a:r>
              <a:rPr lang="es-ES_tradnl" dirty="0"/>
              <a:t> are </a:t>
            </a:r>
            <a:r>
              <a:rPr lang="es-ES_tradnl" dirty="0" err="1"/>
              <a:t>inexperienced</a:t>
            </a:r>
            <a:r>
              <a:rPr lang="es-ES_tradnl" dirty="0"/>
              <a:t> (</a:t>
            </a:r>
            <a:r>
              <a:rPr lang="es-ES_tradnl" dirty="0" err="1"/>
              <a:t>lack</a:t>
            </a:r>
            <a:r>
              <a:rPr lang="es-ES_tradnl" dirty="0"/>
              <a:t> of </a:t>
            </a:r>
            <a:r>
              <a:rPr lang="es-ES_tradnl" dirty="0" err="1"/>
              <a:t>skills</a:t>
            </a:r>
            <a:r>
              <a:rPr lang="es-ES_tradnl" dirty="0"/>
              <a:t> to </a:t>
            </a:r>
            <a:r>
              <a:rPr lang="es-ES_tradnl" dirty="0" err="1"/>
              <a:t>manage</a:t>
            </a:r>
            <a:r>
              <a:rPr lang="es-ES_tradnl" dirty="0"/>
              <a:t> </a:t>
            </a:r>
            <a:r>
              <a:rPr lang="es-ES_tradnl" dirty="0" err="1"/>
              <a:t>value</a:t>
            </a:r>
            <a:r>
              <a:rPr lang="es-ES_tradnl" dirty="0"/>
              <a:t>) (Arqué </a:t>
            </a:r>
            <a:r>
              <a:rPr lang="es-ES_tradnl" dirty="0" err="1"/>
              <a:t>Castells</a:t>
            </a:r>
            <a:r>
              <a:rPr lang="es-ES_tradnl" dirty="0"/>
              <a:t> et al 2016</a:t>
            </a:r>
            <a:r>
              <a:rPr lang="es-ES_tradnl" dirty="0" smtClean="0"/>
              <a:t>)</a:t>
            </a:r>
          </a:p>
          <a:p>
            <a:r>
              <a:rPr lang="es-ES_tradnl" dirty="0" err="1" smtClean="0"/>
              <a:t>Complementarity</a:t>
            </a:r>
            <a:r>
              <a:rPr lang="es-ES_tradnl" dirty="0" smtClean="0"/>
              <a:t> </a:t>
            </a:r>
            <a:r>
              <a:rPr lang="es-ES_tradnl" dirty="0" err="1"/>
              <a:t>between</a:t>
            </a:r>
            <a:r>
              <a:rPr lang="es-ES_tradnl" dirty="0"/>
              <a:t> </a:t>
            </a:r>
            <a:r>
              <a:rPr lang="es-ES_tradnl" dirty="0" err="1"/>
              <a:t>commercialisation</a:t>
            </a:r>
            <a:r>
              <a:rPr lang="es-ES_tradnl" dirty="0"/>
              <a:t> </a:t>
            </a:r>
            <a:r>
              <a:rPr lang="es-ES_tradnl" dirty="0" err="1"/>
              <a:t>efforts</a:t>
            </a:r>
            <a:r>
              <a:rPr lang="es-ES_tradnl" dirty="0"/>
              <a:t> of </a:t>
            </a:r>
            <a:r>
              <a:rPr lang="es-ES_tradnl" dirty="0" err="1"/>
              <a:t>the</a:t>
            </a:r>
            <a:r>
              <a:rPr lang="es-ES_tradnl" dirty="0"/>
              <a:t> inventor and </a:t>
            </a:r>
            <a:r>
              <a:rPr lang="es-ES_tradnl" dirty="0" err="1"/>
              <a:t>those</a:t>
            </a:r>
            <a:r>
              <a:rPr lang="es-ES_tradnl" dirty="0"/>
              <a:t> of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university’s</a:t>
            </a:r>
            <a:r>
              <a:rPr lang="es-ES_tradnl" dirty="0"/>
              <a:t> </a:t>
            </a:r>
            <a:r>
              <a:rPr lang="es-ES_tradnl" dirty="0" err="1"/>
              <a:t>support</a:t>
            </a:r>
            <a:r>
              <a:rPr lang="es-ES_tradnl" dirty="0"/>
              <a:t> </a:t>
            </a:r>
            <a:r>
              <a:rPr lang="es-ES_tradnl" dirty="0" err="1"/>
              <a:t>depends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="1" dirty="0" err="1"/>
              <a:t>ability</a:t>
            </a:r>
            <a:r>
              <a:rPr lang="es-ES_tradnl" b="1" dirty="0"/>
              <a:t> of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university</a:t>
            </a:r>
            <a:r>
              <a:rPr lang="es-ES_tradnl" b="1" dirty="0"/>
              <a:t> TTO to </a:t>
            </a:r>
            <a:r>
              <a:rPr lang="es-ES_tradnl" b="1" dirty="0" err="1"/>
              <a:t>raise</a:t>
            </a:r>
            <a:r>
              <a:rPr lang="es-ES_tradnl" b="1" dirty="0"/>
              <a:t>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value</a:t>
            </a:r>
            <a:r>
              <a:rPr lang="es-ES_tradnl" b="1" dirty="0"/>
              <a:t> of </a:t>
            </a:r>
            <a:r>
              <a:rPr lang="es-ES_tradnl" b="1" dirty="0" err="1"/>
              <a:t>the</a:t>
            </a:r>
            <a:r>
              <a:rPr lang="es-ES_tradnl" b="1" dirty="0"/>
              <a:t> IP </a:t>
            </a:r>
            <a:r>
              <a:rPr lang="es-ES_tradnl" dirty="0"/>
              <a:t>(Macho-</a:t>
            </a:r>
            <a:r>
              <a:rPr lang="es-ES_tradnl" dirty="0" err="1"/>
              <a:t>Stadler</a:t>
            </a:r>
            <a:r>
              <a:rPr lang="es-ES_tradnl" dirty="0"/>
              <a:t> et al 2007</a:t>
            </a:r>
            <a:r>
              <a:rPr lang="es-ES_tradnl" dirty="0" smtClean="0"/>
              <a:t>)</a:t>
            </a:r>
          </a:p>
          <a:p>
            <a:endParaRPr lang="es-ES_tradnl" sz="2400" dirty="0" smtClean="0"/>
          </a:p>
          <a:p>
            <a:endParaRPr lang="es-ES" sz="2400" dirty="0"/>
          </a:p>
          <a:p>
            <a:pPr marL="0" indent="0">
              <a:buNone/>
            </a:pPr>
            <a:endParaRPr lang="es-ES_tradnl" sz="2400" dirty="0" smtClean="0"/>
          </a:p>
          <a:p>
            <a:endParaRPr lang="es-ES_tradnl" dirty="0"/>
          </a:p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0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195036"/>
              </p:ext>
            </p:extLst>
          </p:nvPr>
        </p:nvGraphicFramePr>
        <p:xfrm>
          <a:off x="480482" y="890208"/>
          <a:ext cx="5655365" cy="5004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1566"/>
                <a:gridCol w="1607880"/>
                <a:gridCol w="995919"/>
              </a:tblGrid>
              <a:tr h="915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Policy and legal changes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Country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66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Abolishment of the Professor’s privilege,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to increase scientists’ incentives to disclose inventions to universities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Denmark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2000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Germany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2002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Austria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2002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Norway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041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Finland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78258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Stronger enforcement of institutional ownership system already in place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United Kingdom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1977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Spain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1986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France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1999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Switzerland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1991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Belgium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1997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666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Portugal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1998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6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Introduction of Professor’s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privilege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Italy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2001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2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Continuation of the Professor’s privilege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Sweden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1949</a:t>
                      </a:r>
                      <a:endParaRPr lang="es-E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6277234" y="914363"/>
            <a:ext cx="483561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rationale</a:t>
            </a:r>
            <a:r>
              <a:rPr lang="es-ES_tradnl" dirty="0"/>
              <a:t> </a:t>
            </a:r>
            <a:r>
              <a:rPr lang="es-ES_tradnl" dirty="0" err="1"/>
              <a:t>behind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b="1" dirty="0" err="1"/>
              <a:t>abolishment</a:t>
            </a:r>
            <a:r>
              <a:rPr lang="es-ES_tradnl" b="1" dirty="0"/>
              <a:t> </a:t>
            </a:r>
          </a:p>
          <a:p>
            <a:r>
              <a:rPr lang="es-ES_tradnl" b="1" dirty="0"/>
              <a:t>of </a:t>
            </a:r>
            <a:r>
              <a:rPr lang="es-ES_tradnl" b="1" dirty="0" err="1"/>
              <a:t>Professor’s</a:t>
            </a:r>
            <a:r>
              <a:rPr lang="es-ES_tradnl" b="1" dirty="0"/>
              <a:t> </a:t>
            </a:r>
            <a:r>
              <a:rPr lang="es-ES_tradnl" b="1" dirty="0" err="1"/>
              <a:t>privilege</a:t>
            </a:r>
            <a:r>
              <a:rPr lang="es-ES_tradnl" b="1" dirty="0"/>
              <a:t> in </a:t>
            </a:r>
            <a:r>
              <a:rPr lang="es-ES_tradnl" b="1" dirty="0" err="1"/>
              <a:t>some</a:t>
            </a:r>
            <a:r>
              <a:rPr lang="es-ES_tradnl" b="1" dirty="0"/>
              <a:t> </a:t>
            </a:r>
            <a:r>
              <a:rPr lang="es-ES_tradnl" b="1" dirty="0" err="1"/>
              <a:t>countries</a:t>
            </a:r>
            <a:r>
              <a:rPr lang="es-ES_tradnl" b="1" dirty="0"/>
              <a:t> in </a:t>
            </a:r>
            <a:r>
              <a:rPr lang="es-ES_tradnl" b="1" dirty="0" err="1"/>
              <a:t>the</a:t>
            </a:r>
            <a:r>
              <a:rPr lang="es-ES_tradnl" b="1" dirty="0"/>
              <a:t> </a:t>
            </a:r>
            <a:r>
              <a:rPr lang="es-ES_tradnl" b="1" dirty="0" err="1"/>
              <a:t>early</a:t>
            </a:r>
            <a:r>
              <a:rPr lang="es-ES_tradnl" b="1" dirty="0"/>
              <a:t> 2000s </a:t>
            </a:r>
            <a:r>
              <a:rPr lang="es-ES_tradnl" dirty="0" err="1"/>
              <a:t>was</a:t>
            </a:r>
            <a:r>
              <a:rPr lang="es-ES_tradnl" dirty="0"/>
              <a:t> to </a:t>
            </a:r>
            <a:r>
              <a:rPr lang="es-ES_tradnl" dirty="0" err="1"/>
              <a:t>increase</a:t>
            </a:r>
            <a:r>
              <a:rPr lang="es-ES_tradnl" dirty="0"/>
              <a:t> incentives of </a:t>
            </a:r>
            <a:r>
              <a:rPr lang="es-ES_tradnl" dirty="0" err="1"/>
              <a:t>professors</a:t>
            </a:r>
            <a:r>
              <a:rPr lang="es-ES_tradnl" dirty="0"/>
              <a:t> to </a:t>
            </a:r>
            <a:r>
              <a:rPr lang="es-ES_tradnl" dirty="0" err="1"/>
              <a:t>disclose</a:t>
            </a:r>
            <a:r>
              <a:rPr lang="es-ES_tradnl" dirty="0"/>
              <a:t> </a:t>
            </a:r>
            <a:r>
              <a:rPr lang="es-ES_tradnl" dirty="0" err="1"/>
              <a:t>inventions</a:t>
            </a:r>
            <a:r>
              <a:rPr lang="es-ES_tradnl" dirty="0"/>
              <a:t> to </a:t>
            </a:r>
            <a:r>
              <a:rPr lang="es-ES_tradnl" dirty="0" err="1" smtClean="0"/>
              <a:t>universities</a:t>
            </a:r>
            <a:r>
              <a:rPr lang="es-ES_tradnl" dirty="0" smtClean="0"/>
              <a:t>. </a:t>
            </a:r>
            <a:r>
              <a:rPr lang="es-ES_tradnl" dirty="0" err="1" smtClean="0">
                <a:latin typeface="+mj-lt"/>
              </a:rPr>
              <a:t>Universities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filings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increased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overall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but</a:t>
            </a:r>
            <a:r>
              <a:rPr lang="es-ES_tradnl" dirty="0" smtClean="0">
                <a:latin typeface="+mj-lt"/>
              </a:rPr>
              <a:t>:</a:t>
            </a:r>
          </a:p>
          <a:p>
            <a:endParaRPr lang="es-ES_tradnl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>
                <a:latin typeface="+mj-lt"/>
              </a:rPr>
              <a:t>Has </a:t>
            </a:r>
            <a:r>
              <a:rPr lang="es-ES_tradnl" dirty="0" err="1" smtClean="0">
                <a:latin typeface="+mj-lt"/>
              </a:rPr>
              <a:t>growth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mainly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been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driven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by</a:t>
            </a:r>
            <a:r>
              <a:rPr lang="es-ES_tradnl" dirty="0" smtClean="0">
                <a:latin typeface="+mj-lt"/>
              </a:rPr>
              <a:t> a </a:t>
            </a:r>
            <a:r>
              <a:rPr lang="es-ES_tradnl" b="1" dirty="0" err="1" smtClean="0">
                <a:latin typeface="+mj-lt"/>
              </a:rPr>
              <a:t>shift</a:t>
            </a:r>
            <a:r>
              <a:rPr lang="es-ES_tradnl" b="1" dirty="0" smtClean="0">
                <a:latin typeface="+mj-lt"/>
              </a:rPr>
              <a:t> of </a:t>
            </a:r>
            <a:r>
              <a:rPr lang="es-ES_tradnl" b="1" dirty="0" err="1" smtClean="0">
                <a:latin typeface="+mj-lt"/>
              </a:rPr>
              <a:t>property</a:t>
            </a:r>
            <a:r>
              <a:rPr lang="es-ES_tradnl" b="1" dirty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from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industry</a:t>
            </a:r>
            <a:r>
              <a:rPr lang="es-ES_tradnl" dirty="0" smtClean="0">
                <a:latin typeface="+mj-lt"/>
              </a:rPr>
              <a:t> to </a:t>
            </a:r>
            <a:r>
              <a:rPr lang="es-ES_tradnl" dirty="0" err="1" smtClean="0">
                <a:latin typeface="+mj-lt"/>
              </a:rPr>
              <a:t>universities</a:t>
            </a:r>
            <a:r>
              <a:rPr lang="es-ES_tradnl" dirty="0" smtClean="0">
                <a:latin typeface="+mj-lt"/>
              </a:rPr>
              <a:t>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>
                <a:latin typeface="+mj-lt"/>
              </a:rPr>
              <a:t>Has </a:t>
            </a:r>
            <a:r>
              <a:rPr lang="es-ES_tradnl" dirty="0" err="1" smtClean="0">
                <a:latin typeface="+mj-lt"/>
              </a:rPr>
              <a:t>the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technological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importance</a:t>
            </a:r>
            <a:r>
              <a:rPr lang="es-ES_tradnl" dirty="0" smtClean="0">
                <a:latin typeface="+mj-lt"/>
              </a:rPr>
              <a:t> of </a:t>
            </a:r>
            <a:r>
              <a:rPr lang="es-ES_tradnl" dirty="0" err="1" smtClean="0">
                <a:latin typeface="+mj-lt"/>
              </a:rPr>
              <a:t>the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underlying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inventions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increased</a:t>
            </a:r>
            <a:r>
              <a:rPr lang="es-ES_tradnl" dirty="0" smtClean="0">
                <a:latin typeface="+mj-lt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_tradnl" dirty="0" smtClean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_tradnl" dirty="0" smtClean="0">
                <a:latin typeface="+mj-lt"/>
              </a:rPr>
              <a:t>Has </a:t>
            </a:r>
            <a:r>
              <a:rPr lang="es-ES_tradnl" dirty="0" err="1" smtClean="0">
                <a:latin typeface="+mj-lt"/>
              </a:rPr>
              <a:t>patent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management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improved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when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transferred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from</a:t>
            </a:r>
            <a:r>
              <a:rPr lang="es-ES_tradnl" dirty="0" smtClean="0">
                <a:latin typeface="+mj-lt"/>
              </a:rPr>
              <a:t> </a:t>
            </a:r>
            <a:r>
              <a:rPr lang="es-ES_tradnl" dirty="0" err="1" smtClean="0">
                <a:latin typeface="+mj-lt"/>
              </a:rPr>
              <a:t>professors</a:t>
            </a:r>
            <a:r>
              <a:rPr lang="es-ES_tradnl" dirty="0" smtClean="0">
                <a:latin typeface="+mj-lt"/>
              </a:rPr>
              <a:t> to </a:t>
            </a:r>
            <a:r>
              <a:rPr lang="es-ES_tradnl" dirty="0" err="1" smtClean="0">
                <a:latin typeface="+mj-lt"/>
              </a:rPr>
              <a:t>TTOs</a:t>
            </a:r>
            <a:r>
              <a:rPr lang="es-ES_tradnl" dirty="0" smtClean="0">
                <a:latin typeface="+mj-lt"/>
              </a:rPr>
              <a:t>?</a:t>
            </a:r>
            <a:endParaRPr lang="es-ES_tradnl" dirty="0">
              <a:latin typeface="Calibri" panose="020F0502020204030204" pitchFamily="34" charset="0"/>
            </a:endParaRPr>
          </a:p>
          <a:p>
            <a:endParaRPr lang="es-ES_tradnl" dirty="0" smtClean="0">
              <a:latin typeface="+mj-lt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46395" y="177740"/>
            <a:ext cx="11137294" cy="586409"/>
          </a:xfrm>
        </p:spPr>
        <p:txBody>
          <a:bodyPr>
            <a:noAutofit/>
          </a:bodyPr>
          <a:lstStyle/>
          <a:p>
            <a:pPr algn="ctr"/>
            <a:r>
              <a:rPr lang="es-ES_tradnl" sz="3200" b="1" dirty="0" err="1">
                <a:solidFill>
                  <a:srgbClr val="0070C0"/>
                </a:solidFill>
              </a:rPr>
              <a:t>European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heterogeneity</a:t>
            </a:r>
            <a:r>
              <a:rPr lang="es-ES_tradnl" sz="3200" b="1" dirty="0">
                <a:solidFill>
                  <a:srgbClr val="0070C0"/>
                </a:solidFill>
              </a:rPr>
              <a:t> in IP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ownership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regimes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76649" y="5911318"/>
            <a:ext cx="101407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accent1"/>
                </a:solidFill>
              </a:rPr>
              <a:t>Source: </a:t>
            </a:r>
            <a:r>
              <a:rPr lang="en-US" sz="1400" dirty="0" smtClean="0">
                <a:solidFill>
                  <a:schemeClr val="accent1"/>
                </a:solidFill>
              </a:rPr>
              <a:t>Martínez</a:t>
            </a:r>
            <a:r>
              <a:rPr lang="en-US" sz="1400" dirty="0">
                <a:solidFill>
                  <a:schemeClr val="accent1"/>
                </a:solidFill>
              </a:rPr>
              <a:t>, Catalina and Valerio </a:t>
            </a:r>
            <a:r>
              <a:rPr lang="en-US" sz="1400" dirty="0" err="1">
                <a:solidFill>
                  <a:schemeClr val="accent1"/>
                </a:solidFill>
              </a:rPr>
              <a:t>Sterzi</a:t>
            </a:r>
            <a:r>
              <a:rPr lang="en-US" sz="1400" dirty="0">
                <a:solidFill>
                  <a:schemeClr val="accent1"/>
                </a:solidFill>
              </a:rPr>
              <a:t>, 2018. University patenting and the quest for technology transfer policy models in Europe, chapter in Varga A. and </a:t>
            </a:r>
            <a:r>
              <a:rPr lang="en-US" sz="1400" dirty="0" err="1">
                <a:solidFill>
                  <a:schemeClr val="accent1"/>
                </a:solidFill>
              </a:rPr>
              <a:t>Erdos</a:t>
            </a:r>
            <a:r>
              <a:rPr lang="en-US" sz="1400" dirty="0">
                <a:solidFill>
                  <a:schemeClr val="accent1"/>
                </a:solidFill>
              </a:rPr>
              <a:t> K. (Eds.), Handbook of Universities and Regional Development, Edward Elgar (forthcoming)</a:t>
            </a:r>
            <a:endParaRPr lang="es-ES_tradnl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pic>
        <p:nvPicPr>
          <p:cNvPr id="14" name="13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05" y="1172848"/>
            <a:ext cx="3462849" cy="2294020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1780003" y="898194"/>
            <a:ext cx="2086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/>
              <a:t>Germany</a:t>
            </a:r>
            <a:endParaRPr lang="es-ES" b="1" dirty="0"/>
          </a:p>
        </p:txBody>
      </p:sp>
      <p:pic>
        <p:nvPicPr>
          <p:cNvPr id="22" name="21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369" y="3686750"/>
            <a:ext cx="3669413" cy="2357018"/>
          </a:xfrm>
          <a:prstGeom prst="rect">
            <a:avLst/>
          </a:prstGeom>
          <a:noFill/>
        </p:spPr>
      </p:pic>
      <p:sp>
        <p:nvSpPr>
          <p:cNvPr id="24" name="23 CuadroTexto"/>
          <p:cNvSpPr txBox="1"/>
          <p:nvPr/>
        </p:nvSpPr>
        <p:spPr>
          <a:xfrm>
            <a:off x="1351751" y="3466868"/>
            <a:ext cx="259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 smtClean="0"/>
              <a:t>Norway</a:t>
            </a:r>
            <a:endParaRPr lang="es-ES" b="1" dirty="0"/>
          </a:p>
        </p:txBody>
      </p:sp>
      <p:cxnSp>
        <p:nvCxnSpPr>
          <p:cNvPr id="26" name="25 Conector recto de flecha"/>
          <p:cNvCxnSpPr/>
          <p:nvPr/>
        </p:nvCxnSpPr>
        <p:spPr>
          <a:xfrm>
            <a:off x="8515182" y="2818987"/>
            <a:ext cx="328025" cy="41540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1 Título"/>
          <p:cNvSpPr>
            <a:spLocks noGrp="1"/>
          </p:cNvSpPr>
          <p:nvPr>
            <p:ph type="title"/>
          </p:nvPr>
        </p:nvSpPr>
        <p:spPr>
          <a:xfrm>
            <a:off x="336231" y="0"/>
            <a:ext cx="10734260" cy="946144"/>
          </a:xfrm>
        </p:spPr>
        <p:txBody>
          <a:bodyPr>
            <a:noAutofit/>
          </a:bodyPr>
          <a:lstStyle/>
          <a:p>
            <a:pPr algn="ctr"/>
            <a:r>
              <a:rPr lang="es-ES_tradnl" sz="3200" b="1" dirty="0" smtClean="0">
                <a:solidFill>
                  <a:srgbClr val="0070C0"/>
                </a:solidFill>
              </a:rPr>
              <a:t>EPO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filings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by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universities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7171087" y="2319858"/>
            <a:ext cx="1799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Professor’s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privilege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abolished</a:t>
            </a:r>
            <a:endParaRPr lang="es-ES_tradnl" sz="16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599230" y="4788893"/>
            <a:ext cx="1799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Professor’s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privilege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abolished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2003</a:t>
            </a:r>
          </a:p>
        </p:txBody>
      </p:sp>
      <p:pic>
        <p:nvPicPr>
          <p:cNvPr id="27" name="26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8340" y="1174201"/>
            <a:ext cx="3687427" cy="2199039"/>
          </a:xfrm>
          <a:prstGeom prst="rect">
            <a:avLst/>
          </a:prstGeom>
          <a:noFill/>
        </p:spPr>
      </p:pic>
      <p:sp>
        <p:nvSpPr>
          <p:cNvPr id="28" name="27 CuadroTexto"/>
          <p:cNvSpPr txBox="1"/>
          <p:nvPr/>
        </p:nvSpPr>
        <p:spPr>
          <a:xfrm>
            <a:off x="6382797" y="898194"/>
            <a:ext cx="3896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 smtClean="0"/>
              <a:t>United</a:t>
            </a:r>
            <a:r>
              <a:rPr lang="es-ES_tradnl" b="1" dirty="0" smtClean="0"/>
              <a:t> </a:t>
            </a:r>
            <a:r>
              <a:rPr lang="es-ES_tradnl" b="1" dirty="0" err="1" smtClean="0"/>
              <a:t>Kingdom</a:t>
            </a:r>
            <a:r>
              <a:rPr lang="es-ES_tradnl" b="1" dirty="0"/>
              <a:t> </a:t>
            </a:r>
            <a:endParaRPr lang="es-ES" b="1" dirty="0"/>
          </a:p>
        </p:txBody>
      </p:sp>
      <p:pic>
        <p:nvPicPr>
          <p:cNvPr id="29" name="28 Imagen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935" y="3706693"/>
            <a:ext cx="3194221" cy="2257797"/>
          </a:xfrm>
          <a:prstGeom prst="rect">
            <a:avLst/>
          </a:prstGeom>
          <a:noFill/>
        </p:spPr>
      </p:pic>
      <p:sp>
        <p:nvSpPr>
          <p:cNvPr id="30" name="29 CuadroTexto"/>
          <p:cNvSpPr txBox="1"/>
          <p:nvPr/>
        </p:nvSpPr>
        <p:spPr>
          <a:xfrm>
            <a:off x="7236734" y="3438734"/>
            <a:ext cx="2050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 smtClean="0"/>
              <a:t>Spain</a:t>
            </a:r>
            <a:endParaRPr lang="es-ES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478106" y="1974185"/>
            <a:ext cx="1799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Professor’s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privilege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_tradnl" sz="1600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abolished</a:t>
            </a:r>
            <a:r>
              <a:rPr lang="es-ES_tradnl" sz="1600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2002</a:t>
            </a:r>
          </a:p>
        </p:txBody>
      </p:sp>
      <p:sp>
        <p:nvSpPr>
          <p:cNvPr id="5" name="4 Rectángulo"/>
          <p:cNvSpPr/>
          <p:nvPr/>
        </p:nvSpPr>
        <p:spPr>
          <a:xfrm>
            <a:off x="799069" y="6060179"/>
            <a:ext cx="99101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accent1"/>
                </a:solidFill>
              </a:rPr>
              <a:t>Source: </a:t>
            </a:r>
            <a:r>
              <a:rPr lang="en-US" sz="1400" dirty="0">
                <a:solidFill>
                  <a:schemeClr val="accent1"/>
                </a:solidFill>
              </a:rPr>
              <a:t>Martínez, Catalina and Valerio </a:t>
            </a:r>
            <a:r>
              <a:rPr lang="en-US" sz="1400" dirty="0" err="1">
                <a:solidFill>
                  <a:schemeClr val="accent1"/>
                </a:solidFill>
              </a:rPr>
              <a:t>Sterzi</a:t>
            </a:r>
            <a:r>
              <a:rPr lang="en-US" sz="1400" dirty="0">
                <a:solidFill>
                  <a:schemeClr val="accent1"/>
                </a:solidFill>
              </a:rPr>
              <a:t>, 2018. University patenting and the quest for technology transfer policy models in Europe, chapter in Varga A. and </a:t>
            </a:r>
            <a:r>
              <a:rPr lang="en-US" sz="1400" dirty="0" err="1">
                <a:solidFill>
                  <a:schemeClr val="accent1"/>
                </a:solidFill>
              </a:rPr>
              <a:t>Erdos</a:t>
            </a:r>
            <a:r>
              <a:rPr lang="en-US" sz="1400" dirty="0">
                <a:solidFill>
                  <a:schemeClr val="accent1"/>
                </a:solidFill>
              </a:rPr>
              <a:t> K. (Eds.), Handbook of Universities and Regional Development, Edward Elgar (forthcoming)</a:t>
            </a:r>
            <a:endParaRPr lang="es-ES_tradnl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8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21492" y="758952"/>
            <a:ext cx="9658700" cy="4041648"/>
          </a:xfrm>
        </p:spPr>
        <p:txBody>
          <a:bodyPr>
            <a:normAutofit/>
          </a:bodyPr>
          <a:lstStyle/>
          <a:p>
            <a:r>
              <a:rPr lang="es-ES_tradnl" sz="4000" b="1" dirty="0">
                <a:solidFill>
                  <a:srgbClr val="0070C0"/>
                </a:solidFill>
              </a:rPr>
              <a:t>Are </a:t>
            </a:r>
            <a:r>
              <a:rPr lang="es-ES_tradnl" sz="4000" b="1" dirty="0" err="1">
                <a:solidFill>
                  <a:srgbClr val="0070C0"/>
                </a:solidFill>
              </a:rPr>
              <a:t>patent</a:t>
            </a:r>
            <a:r>
              <a:rPr lang="es-ES_tradnl" sz="4000" b="1" dirty="0">
                <a:solidFill>
                  <a:srgbClr val="0070C0"/>
                </a:solidFill>
              </a:rPr>
              <a:t> </a:t>
            </a:r>
            <a:r>
              <a:rPr lang="es-ES_tradnl" sz="4000" b="1" dirty="0" err="1">
                <a:solidFill>
                  <a:srgbClr val="0070C0"/>
                </a:solidFill>
              </a:rPr>
              <a:t>fees</a:t>
            </a:r>
            <a:r>
              <a:rPr lang="es-ES_tradnl" sz="4000" b="1" dirty="0">
                <a:solidFill>
                  <a:srgbClr val="0070C0"/>
                </a:solidFill>
              </a:rPr>
              <a:t> a </a:t>
            </a:r>
            <a:r>
              <a:rPr lang="es-ES_tradnl" sz="4000" b="1" dirty="0" err="1">
                <a:solidFill>
                  <a:srgbClr val="0070C0"/>
                </a:solidFill>
              </a:rPr>
              <a:t>barrier</a:t>
            </a:r>
            <a:r>
              <a:rPr lang="es-ES_tradnl" sz="4000" b="1" dirty="0">
                <a:solidFill>
                  <a:srgbClr val="0070C0"/>
                </a:solidFill>
              </a:rPr>
              <a:t> </a:t>
            </a:r>
            <a:r>
              <a:rPr lang="es-ES_tradnl" sz="4000" b="1" dirty="0" err="1">
                <a:solidFill>
                  <a:srgbClr val="0070C0"/>
                </a:solidFill>
              </a:rPr>
              <a:t>for</a:t>
            </a:r>
            <a:r>
              <a:rPr lang="es-ES_tradnl" sz="4000" b="1" dirty="0">
                <a:solidFill>
                  <a:srgbClr val="0070C0"/>
                </a:solidFill>
              </a:rPr>
              <a:t> </a:t>
            </a:r>
            <a:r>
              <a:rPr lang="es-ES_tradnl" sz="4000" b="1" dirty="0" err="1">
                <a:solidFill>
                  <a:srgbClr val="0070C0"/>
                </a:solidFill>
              </a:rPr>
              <a:t>university</a:t>
            </a:r>
            <a:r>
              <a:rPr lang="es-ES_tradnl" sz="4000" b="1" dirty="0">
                <a:solidFill>
                  <a:srgbClr val="0070C0"/>
                </a:solidFill>
              </a:rPr>
              <a:t> </a:t>
            </a:r>
            <a:r>
              <a:rPr lang="es-ES_tradnl" sz="4000" b="1" dirty="0" err="1">
                <a:solidFill>
                  <a:srgbClr val="0070C0"/>
                </a:solidFill>
              </a:rPr>
              <a:t>patenting</a:t>
            </a:r>
            <a:r>
              <a:rPr lang="es-ES_tradnl" sz="4000" b="1" dirty="0">
                <a:solidFill>
                  <a:srgbClr val="0070C0"/>
                </a:solidFill>
              </a:rPr>
              <a:t>?</a:t>
            </a:r>
            <a:endParaRPr lang="es-ES" sz="4000" b="1" dirty="0">
              <a:solidFill>
                <a:srgbClr val="0070C0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88541" y="4800600"/>
            <a:ext cx="9691651" cy="1691640"/>
          </a:xfrm>
        </p:spPr>
        <p:txBody>
          <a:bodyPr/>
          <a:lstStyle/>
          <a:p>
            <a:r>
              <a:rPr lang="en-US" sz="2000" dirty="0"/>
              <a:t>Between 2001 and 2017, Spanish public universities have been </a:t>
            </a:r>
            <a:r>
              <a:rPr lang="en-US" sz="2000" b="1" dirty="0"/>
              <a:t>fully exempt </a:t>
            </a:r>
            <a:r>
              <a:rPr lang="en-US" sz="2000" dirty="0"/>
              <a:t>from paying filing and maintenance fees at the Spanish Patent and Trademark Office (OEPM</a:t>
            </a:r>
            <a:r>
              <a:rPr lang="en-US" sz="2000" dirty="0" smtClean="0"/>
              <a:t>), as well as the international searching fee when OEPM acted as PCT international search authority.</a:t>
            </a:r>
            <a:endParaRPr lang="en-US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6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9557" y="288324"/>
            <a:ext cx="10939847" cy="881449"/>
          </a:xfrm>
        </p:spPr>
        <p:txBody>
          <a:bodyPr>
            <a:normAutofit fontScale="90000"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</a:rPr>
              <a:t>Link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between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entering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the</a:t>
            </a:r>
            <a:r>
              <a:rPr lang="es-ES_tradnl" sz="3200" b="1" dirty="0" smtClean="0">
                <a:solidFill>
                  <a:srgbClr val="0070C0"/>
                </a:solidFill>
              </a:rPr>
              <a:t> PCT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national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phase</a:t>
            </a:r>
            <a:r>
              <a:rPr lang="es-ES_tradnl" sz="3200" b="1" dirty="0" smtClean="0">
                <a:solidFill>
                  <a:srgbClr val="0070C0"/>
                </a:solidFill>
              </a:rPr>
              <a:t> and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commercialisation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597261"/>
              </p:ext>
            </p:extLst>
          </p:nvPr>
        </p:nvGraphicFramePr>
        <p:xfrm>
          <a:off x="1122020" y="1317708"/>
          <a:ext cx="9414175" cy="44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Elipse"/>
          <p:cNvSpPr/>
          <p:nvPr/>
        </p:nvSpPr>
        <p:spPr>
          <a:xfrm>
            <a:off x="8064844" y="4489622"/>
            <a:ext cx="1837038" cy="7249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08454" y="5741427"/>
            <a:ext cx="95229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chemeClr val="accent1"/>
                </a:solidFill>
              </a:rPr>
              <a:t>Source: </a:t>
            </a:r>
            <a:r>
              <a:rPr lang="en-US" sz="1600" dirty="0" smtClean="0">
                <a:solidFill>
                  <a:schemeClr val="accent1"/>
                </a:solidFill>
              </a:rPr>
              <a:t>Martínez</a:t>
            </a:r>
            <a:r>
              <a:rPr lang="en-US" sz="1600" dirty="0">
                <a:solidFill>
                  <a:schemeClr val="accent1"/>
                </a:solidFill>
              </a:rPr>
              <a:t>, Catalina and Lydia Bares, 2018. The link between technology transfer and international extension of university patents: evidence from Spain. </a:t>
            </a:r>
            <a:r>
              <a:rPr lang="en-US" sz="1600" i="1" dirty="0">
                <a:solidFill>
                  <a:schemeClr val="accent1"/>
                </a:solidFill>
              </a:rPr>
              <a:t>Science and Public Policy</a:t>
            </a:r>
            <a:r>
              <a:rPr lang="en-US" sz="1600" dirty="0">
                <a:solidFill>
                  <a:schemeClr val="accent1"/>
                </a:solidFill>
              </a:rPr>
              <a:t>, online first, </a:t>
            </a:r>
            <a:r>
              <a:rPr lang="en-US" sz="1600" dirty="0" err="1">
                <a:solidFill>
                  <a:schemeClr val="accent1"/>
                </a:solidFill>
              </a:rPr>
              <a:t>doi</a:t>
            </a:r>
            <a:r>
              <a:rPr lang="en-US" sz="1600" dirty="0">
                <a:solidFill>
                  <a:schemeClr val="accent1"/>
                </a:solidFill>
              </a:rPr>
              <a:t>: 10.1093/</a:t>
            </a:r>
            <a:r>
              <a:rPr lang="en-US" sz="1600" dirty="0" err="1">
                <a:solidFill>
                  <a:schemeClr val="accent1"/>
                </a:solidFill>
              </a:rPr>
              <a:t>scipol</a:t>
            </a:r>
            <a:r>
              <a:rPr lang="en-US" sz="1600" dirty="0">
                <a:solidFill>
                  <a:schemeClr val="accent1"/>
                </a:solidFill>
              </a:rPr>
              <a:t>/scy008</a:t>
            </a:r>
            <a:endParaRPr lang="es-ES" sz="1600" b="1" dirty="0">
              <a:solidFill>
                <a:schemeClr val="accent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051220" y="1297052"/>
            <a:ext cx="5766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 err="1" smtClean="0">
                <a:solidFill>
                  <a:schemeClr val="tx2"/>
                </a:solidFill>
              </a:rPr>
              <a:t>Patents</a:t>
            </a:r>
            <a:r>
              <a:rPr lang="es-ES_tradnl" sz="1600" b="1" dirty="0" smtClean="0">
                <a:solidFill>
                  <a:schemeClr val="tx2"/>
                </a:solidFill>
              </a:rPr>
              <a:t> </a:t>
            </a:r>
            <a:r>
              <a:rPr lang="es-ES_tradnl" sz="1600" b="1" dirty="0" err="1" smtClean="0">
                <a:solidFill>
                  <a:schemeClr val="tx2"/>
                </a:solidFill>
              </a:rPr>
              <a:t>filed</a:t>
            </a:r>
            <a:r>
              <a:rPr lang="es-ES_tradnl" sz="1600" b="1" dirty="0" smtClean="0">
                <a:solidFill>
                  <a:schemeClr val="tx2"/>
                </a:solidFill>
              </a:rPr>
              <a:t> </a:t>
            </a:r>
            <a:r>
              <a:rPr lang="es-ES_tradnl" sz="1600" b="1" dirty="0" err="1" smtClean="0">
                <a:solidFill>
                  <a:schemeClr val="tx2"/>
                </a:solidFill>
              </a:rPr>
              <a:t>by</a:t>
            </a:r>
            <a:r>
              <a:rPr lang="es-ES_tradnl" sz="1600" b="1" dirty="0" smtClean="0">
                <a:solidFill>
                  <a:schemeClr val="tx2"/>
                </a:solidFill>
              </a:rPr>
              <a:t> </a:t>
            </a:r>
            <a:r>
              <a:rPr lang="es-ES_tradnl" sz="1600" b="1" dirty="0" err="1" smtClean="0">
                <a:solidFill>
                  <a:schemeClr val="tx2"/>
                </a:solidFill>
              </a:rPr>
              <a:t>Andalusian</a:t>
            </a:r>
            <a:r>
              <a:rPr lang="es-ES_tradnl" sz="1600" b="1" dirty="0" smtClean="0">
                <a:solidFill>
                  <a:schemeClr val="tx2"/>
                </a:solidFill>
              </a:rPr>
              <a:t> </a:t>
            </a:r>
            <a:r>
              <a:rPr lang="es-ES_tradnl" sz="1600" b="1" dirty="0" err="1" smtClean="0">
                <a:solidFill>
                  <a:schemeClr val="tx2"/>
                </a:solidFill>
              </a:rPr>
              <a:t>public</a:t>
            </a:r>
            <a:r>
              <a:rPr lang="es-ES_tradnl" sz="1600" b="1" dirty="0" smtClean="0">
                <a:solidFill>
                  <a:schemeClr val="tx2"/>
                </a:solidFill>
              </a:rPr>
              <a:t> </a:t>
            </a:r>
            <a:r>
              <a:rPr lang="es-ES_tradnl" sz="1600" b="1" dirty="0" err="1" smtClean="0">
                <a:solidFill>
                  <a:schemeClr val="tx2"/>
                </a:solidFill>
              </a:rPr>
              <a:t>universities</a:t>
            </a:r>
            <a:endParaRPr lang="es-ES" sz="1600" b="1" dirty="0">
              <a:solidFill>
                <a:schemeClr val="tx2"/>
              </a:solidFill>
            </a:endParaRPr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2800865" y="3451653"/>
            <a:ext cx="469556" cy="53546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1886464" y="2805322"/>
            <a:ext cx="1458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/>
              <a:t>Fee</a:t>
            </a:r>
            <a:r>
              <a:rPr lang="es-ES_tradnl" b="1" dirty="0" smtClean="0"/>
              <a:t> </a:t>
            </a:r>
            <a:r>
              <a:rPr lang="es-ES_tradnl" b="1" dirty="0" err="1" smtClean="0"/>
              <a:t>exemption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7722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459" y="733168"/>
            <a:ext cx="10468480" cy="1186248"/>
          </a:xfrm>
        </p:spPr>
        <p:txBody>
          <a:bodyPr>
            <a:normAutofit fontScale="90000"/>
          </a:bodyPr>
          <a:lstStyle/>
          <a:p>
            <a:r>
              <a:rPr lang="es-ES_tradnl" sz="3200" b="1" dirty="0" err="1" smtClean="0">
                <a:solidFill>
                  <a:srgbClr val="0070C0"/>
                </a:solidFill>
              </a:rPr>
              <a:t>Conclusion</a:t>
            </a:r>
            <a:r>
              <a:rPr lang="es-ES_tradnl" sz="3200" b="1" dirty="0" smtClean="0">
                <a:solidFill>
                  <a:srgbClr val="0070C0"/>
                </a:solidFill>
              </a:rPr>
              <a:t> I: </a:t>
            </a:r>
            <a:br>
              <a:rPr lang="es-ES_tradnl" sz="3200" b="1" dirty="0" smtClean="0">
                <a:solidFill>
                  <a:srgbClr val="0070C0"/>
                </a:solidFill>
              </a:rPr>
            </a:br>
            <a:r>
              <a:rPr lang="es-ES_tradnl" sz="3200" b="1" dirty="0">
                <a:solidFill>
                  <a:srgbClr val="0070C0"/>
                </a:solidFill>
              </a:rPr>
              <a:t/>
            </a:r>
            <a:br>
              <a:rPr lang="es-ES_tradnl" sz="3200" b="1" dirty="0">
                <a:solidFill>
                  <a:srgbClr val="0070C0"/>
                </a:solidFill>
              </a:rPr>
            </a:br>
            <a:r>
              <a:rPr lang="es-ES_tradnl" sz="3200" b="1" dirty="0" err="1" smtClean="0">
                <a:solidFill>
                  <a:srgbClr val="0070C0"/>
                </a:solidFill>
              </a:rPr>
              <a:t>University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patenting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is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not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the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only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way</a:t>
            </a:r>
            <a:r>
              <a:rPr lang="es-ES_tradnl" sz="3200" b="1" dirty="0" smtClean="0">
                <a:solidFill>
                  <a:srgbClr val="0070C0"/>
                </a:solidFill>
              </a:rPr>
              <a:t> to transfer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academic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inventions</a:t>
            </a:r>
            <a:r>
              <a:rPr lang="es-ES_tradnl" sz="3200" b="1" dirty="0" smtClean="0">
                <a:solidFill>
                  <a:srgbClr val="0070C0"/>
                </a:solidFill>
              </a:rPr>
              <a:t> to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industry</a:t>
            </a:r>
            <a:r>
              <a:rPr lang="es-ES_tradnl" sz="3200" b="1" dirty="0" smtClean="0">
                <a:solidFill>
                  <a:srgbClr val="0070C0"/>
                </a:solidFill>
              </a:rPr>
              <a:t> and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society</a:t>
            </a:r>
            <a:r>
              <a:rPr lang="es-ES_tradnl" sz="3200" b="1" dirty="0" smtClean="0">
                <a:solidFill>
                  <a:srgbClr val="0070C0"/>
                </a:solidFill>
              </a:rPr>
              <a:t> in general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0173" y="2059459"/>
            <a:ext cx="10099589" cy="44484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sz="2100" dirty="0" err="1"/>
              <a:t>Patents</a:t>
            </a:r>
            <a:r>
              <a:rPr lang="es-ES_tradnl" sz="2100" dirty="0"/>
              <a:t> </a:t>
            </a:r>
            <a:r>
              <a:rPr lang="es-ES_tradnl" sz="2100" dirty="0" err="1" smtClean="0"/>
              <a:t>have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been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traditionally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justified</a:t>
            </a:r>
            <a:r>
              <a:rPr lang="es-ES_tradnl" sz="2100" dirty="0" smtClean="0"/>
              <a:t> as a </a:t>
            </a:r>
            <a:r>
              <a:rPr lang="es-ES_tradnl" sz="2100" dirty="0" err="1" smtClean="0"/>
              <a:t>means</a:t>
            </a:r>
            <a:r>
              <a:rPr lang="es-ES_tradnl" sz="2100" dirty="0" smtClean="0"/>
              <a:t> </a:t>
            </a:r>
            <a:r>
              <a:rPr lang="es-ES_tradnl" sz="2100" dirty="0"/>
              <a:t>to </a:t>
            </a:r>
            <a:r>
              <a:rPr lang="es-ES_tradnl" sz="2100" dirty="0" err="1"/>
              <a:t>provide</a:t>
            </a:r>
            <a:r>
              <a:rPr lang="es-ES_tradnl" sz="2100" dirty="0"/>
              <a:t> incentives to </a:t>
            </a:r>
            <a:r>
              <a:rPr lang="es-ES_tradnl" sz="2100" dirty="0" err="1"/>
              <a:t>firms</a:t>
            </a:r>
            <a:r>
              <a:rPr lang="es-ES_tradnl" sz="2100" dirty="0"/>
              <a:t> to </a:t>
            </a:r>
            <a:r>
              <a:rPr lang="es-ES_tradnl" sz="2100" dirty="0" err="1"/>
              <a:t>invest</a:t>
            </a:r>
            <a:r>
              <a:rPr lang="es-ES_tradnl" sz="2100" dirty="0"/>
              <a:t> in R&amp;D, </a:t>
            </a:r>
            <a:r>
              <a:rPr lang="es-ES_tradnl" sz="2100" dirty="0" smtClean="0"/>
              <a:t>to </a:t>
            </a:r>
            <a:r>
              <a:rPr lang="es-ES_tradnl" sz="2100" dirty="0" err="1"/>
              <a:t>solve</a:t>
            </a:r>
            <a:r>
              <a:rPr lang="es-ES_tradnl" sz="2100" dirty="0"/>
              <a:t> </a:t>
            </a:r>
            <a:r>
              <a:rPr lang="es-ES_tradnl" sz="2100" dirty="0" err="1"/>
              <a:t>the</a:t>
            </a:r>
            <a:r>
              <a:rPr lang="es-ES_tradnl" sz="2100" dirty="0"/>
              <a:t> </a:t>
            </a:r>
            <a:r>
              <a:rPr lang="es-ES_tradnl" sz="2100" b="1" dirty="0" err="1"/>
              <a:t>market</a:t>
            </a:r>
            <a:r>
              <a:rPr lang="es-ES_tradnl" sz="2100" b="1" dirty="0"/>
              <a:t> </a:t>
            </a:r>
            <a:r>
              <a:rPr lang="es-ES_tradnl" sz="2100" b="1" dirty="0" err="1"/>
              <a:t>failure</a:t>
            </a:r>
            <a:r>
              <a:rPr lang="es-ES_tradnl" sz="2100" b="1" dirty="0"/>
              <a:t> </a:t>
            </a:r>
            <a:r>
              <a:rPr lang="es-ES_tradnl" sz="2100" dirty="0" err="1"/>
              <a:t>derived</a:t>
            </a:r>
            <a:r>
              <a:rPr lang="es-ES_tradnl" sz="2100" dirty="0"/>
              <a:t> </a:t>
            </a:r>
            <a:r>
              <a:rPr lang="es-ES_tradnl" sz="2100" dirty="0" err="1"/>
              <a:t>for</a:t>
            </a:r>
            <a:r>
              <a:rPr lang="es-ES_tradnl" sz="2100" dirty="0"/>
              <a:t> </a:t>
            </a:r>
            <a:r>
              <a:rPr lang="es-ES_tradnl" sz="2100" dirty="0" err="1"/>
              <a:t>the</a:t>
            </a:r>
            <a:r>
              <a:rPr lang="es-ES_tradnl" sz="2100" dirty="0"/>
              <a:t> </a:t>
            </a:r>
            <a:r>
              <a:rPr lang="es-ES_tradnl" sz="2100" dirty="0" err="1"/>
              <a:t>nature</a:t>
            </a:r>
            <a:r>
              <a:rPr lang="es-ES_tradnl" sz="2100" dirty="0"/>
              <a:t> of </a:t>
            </a:r>
            <a:r>
              <a:rPr lang="es-ES_tradnl" sz="2100" dirty="0" err="1"/>
              <a:t>knowledge</a:t>
            </a:r>
            <a:r>
              <a:rPr lang="es-ES_tradnl" sz="2100" dirty="0"/>
              <a:t> as a </a:t>
            </a:r>
            <a:r>
              <a:rPr lang="es-ES_tradnl" sz="2100" dirty="0" err="1"/>
              <a:t>public</a:t>
            </a:r>
            <a:r>
              <a:rPr lang="es-ES_tradnl" sz="2100" dirty="0"/>
              <a:t> </a:t>
            </a:r>
            <a:r>
              <a:rPr lang="es-ES_tradnl" sz="2100" dirty="0" err="1" smtClean="0"/>
              <a:t>good</a:t>
            </a:r>
            <a:r>
              <a:rPr lang="es-ES_tradnl" sz="2100" dirty="0"/>
              <a:t> </a:t>
            </a:r>
            <a:r>
              <a:rPr lang="es-ES_tradnl" sz="2100" dirty="0" smtClean="0"/>
              <a:t>(</a:t>
            </a:r>
            <a:r>
              <a:rPr lang="es-ES_tradnl" sz="2100" dirty="0" err="1" smtClean="0"/>
              <a:t>e.g</a:t>
            </a:r>
            <a:r>
              <a:rPr lang="es-ES_tradnl" sz="2100" dirty="0" smtClean="0"/>
              <a:t>. </a:t>
            </a:r>
            <a:r>
              <a:rPr lang="es-ES_tradnl" sz="2100" dirty="0" err="1" smtClean="0"/>
              <a:t>Arrow</a:t>
            </a:r>
            <a:r>
              <a:rPr lang="es-ES_tradnl" sz="2100" dirty="0" smtClean="0"/>
              <a:t> 1962)</a:t>
            </a:r>
            <a:endParaRPr lang="es-ES_tradnl" sz="2100" dirty="0"/>
          </a:p>
          <a:p>
            <a:pPr marL="0" indent="0">
              <a:buNone/>
            </a:pPr>
            <a:r>
              <a:rPr lang="es-ES_tradnl" sz="2100" dirty="0" err="1"/>
              <a:t>For</a:t>
            </a:r>
            <a:r>
              <a:rPr lang="es-ES_tradnl" sz="2100" dirty="0"/>
              <a:t> </a:t>
            </a:r>
            <a:r>
              <a:rPr lang="es-ES_tradnl" sz="2100" dirty="0" err="1"/>
              <a:t>universities</a:t>
            </a:r>
            <a:r>
              <a:rPr lang="es-ES_tradnl" sz="2100" dirty="0"/>
              <a:t>, </a:t>
            </a:r>
            <a:r>
              <a:rPr lang="es-ES_tradnl" sz="2100" dirty="0" err="1" smtClean="0"/>
              <a:t>however</a:t>
            </a:r>
            <a:r>
              <a:rPr lang="es-ES_tradnl" sz="2100" dirty="0" smtClean="0"/>
              <a:t>, </a:t>
            </a:r>
            <a:r>
              <a:rPr lang="es-ES_tradnl" sz="2100" dirty="0" err="1" smtClean="0"/>
              <a:t>the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rationale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for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patent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protection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lies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on</a:t>
            </a:r>
            <a:r>
              <a:rPr lang="es-ES_tradnl" sz="2100" dirty="0" smtClean="0"/>
              <a:t> </a:t>
            </a:r>
            <a:r>
              <a:rPr lang="es-ES_tradnl" sz="2100" dirty="0" err="1"/>
              <a:t>the</a:t>
            </a:r>
            <a:r>
              <a:rPr lang="es-ES_tradnl" sz="2100" dirty="0"/>
              <a:t> ‘</a:t>
            </a:r>
            <a:r>
              <a:rPr lang="es-ES_tradnl" sz="2100" b="1" dirty="0" err="1"/>
              <a:t>commercialisation</a:t>
            </a:r>
            <a:r>
              <a:rPr lang="es-ES_tradnl" sz="2100" b="1" dirty="0"/>
              <a:t> </a:t>
            </a:r>
            <a:r>
              <a:rPr lang="es-ES_tradnl" sz="2100" b="1" dirty="0" err="1"/>
              <a:t>theory</a:t>
            </a:r>
            <a:r>
              <a:rPr lang="es-ES_tradnl" sz="2100" dirty="0"/>
              <a:t>’ (</a:t>
            </a:r>
            <a:r>
              <a:rPr lang="es-ES_tradnl" sz="2100" dirty="0" err="1"/>
              <a:t>Lemley</a:t>
            </a:r>
            <a:r>
              <a:rPr lang="es-ES_tradnl" sz="2100"/>
              <a:t> </a:t>
            </a:r>
            <a:r>
              <a:rPr lang="es-ES_tradnl" sz="2100" smtClean="0"/>
              <a:t>2008), </a:t>
            </a:r>
            <a:r>
              <a:rPr lang="es-ES_tradnl" sz="2100" dirty="0"/>
              <a:t>as </a:t>
            </a:r>
            <a:r>
              <a:rPr lang="es-ES_tradnl" sz="2100" dirty="0" err="1" smtClean="0"/>
              <a:t>universities</a:t>
            </a:r>
            <a:r>
              <a:rPr lang="es-ES_tradnl" sz="2100" dirty="0" smtClean="0"/>
              <a:t> </a:t>
            </a:r>
            <a:r>
              <a:rPr lang="es-ES_tradnl" sz="2100" dirty="0"/>
              <a:t>are </a:t>
            </a:r>
            <a:r>
              <a:rPr lang="es-ES_tradnl" sz="2100" dirty="0" err="1"/>
              <a:t>essentially</a:t>
            </a:r>
            <a:r>
              <a:rPr lang="es-ES_tradnl" sz="2100" dirty="0"/>
              <a:t> </a:t>
            </a:r>
            <a:r>
              <a:rPr lang="es-ES_tradnl" sz="2100" b="1" dirty="0"/>
              <a:t>non-</a:t>
            </a:r>
            <a:r>
              <a:rPr lang="es-ES_tradnl" sz="2100" b="1" dirty="0" err="1"/>
              <a:t>practicing</a:t>
            </a:r>
            <a:r>
              <a:rPr lang="es-ES_tradnl" sz="2100" b="1" dirty="0"/>
              <a:t> </a:t>
            </a:r>
            <a:r>
              <a:rPr lang="es-ES_tradnl" sz="2100" b="1" dirty="0" err="1"/>
              <a:t>entities</a:t>
            </a:r>
            <a:r>
              <a:rPr lang="es-ES_tradnl" sz="2100" b="1" dirty="0"/>
              <a:t>. </a:t>
            </a:r>
          </a:p>
          <a:p>
            <a:pPr marL="0" indent="0">
              <a:buNone/>
            </a:pPr>
            <a:r>
              <a:rPr lang="es-ES_tradnl" sz="2100" dirty="0" err="1" smtClean="0"/>
              <a:t>Measures</a:t>
            </a:r>
            <a:r>
              <a:rPr lang="es-ES_tradnl" sz="2100" dirty="0" smtClean="0"/>
              <a:t> to </a:t>
            </a:r>
            <a:r>
              <a:rPr lang="es-ES_tradnl" sz="2100" dirty="0" err="1" smtClean="0"/>
              <a:t>increase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patenting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by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universities</a:t>
            </a:r>
            <a:r>
              <a:rPr lang="es-ES_tradnl" sz="2100" dirty="0" smtClean="0"/>
              <a:t>, </a:t>
            </a:r>
            <a:r>
              <a:rPr lang="es-ES_tradnl" sz="2100" dirty="0" err="1" smtClean="0"/>
              <a:t>such</a:t>
            </a:r>
            <a:r>
              <a:rPr lang="es-ES_tradnl" sz="2100" dirty="0" smtClean="0"/>
              <a:t> as </a:t>
            </a:r>
            <a:r>
              <a:rPr lang="es-ES_tradnl" sz="2100" dirty="0" err="1" smtClean="0"/>
              <a:t>reducing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fees</a:t>
            </a:r>
            <a:r>
              <a:rPr lang="es-ES_tradnl" sz="2100" dirty="0" smtClean="0"/>
              <a:t>, </a:t>
            </a:r>
            <a:r>
              <a:rPr lang="es-ES_tradnl" sz="2100" dirty="0" err="1" smtClean="0"/>
              <a:t>aim</a:t>
            </a:r>
            <a:r>
              <a:rPr lang="es-ES_tradnl" sz="2100" dirty="0" smtClean="0"/>
              <a:t> to </a:t>
            </a:r>
            <a:r>
              <a:rPr lang="es-ES_tradnl" sz="2100" dirty="0" err="1" smtClean="0"/>
              <a:t>increase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the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patenting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propensity</a:t>
            </a:r>
            <a:r>
              <a:rPr lang="es-ES_tradnl" sz="2100" dirty="0" smtClean="0"/>
              <a:t> of </a:t>
            </a:r>
            <a:r>
              <a:rPr lang="es-ES_tradnl" sz="2100" dirty="0" err="1" smtClean="0"/>
              <a:t>universities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based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on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the</a:t>
            </a:r>
            <a:r>
              <a:rPr lang="es-ES_tradnl" sz="2100" dirty="0" smtClean="0"/>
              <a:t> idea </a:t>
            </a:r>
            <a:r>
              <a:rPr lang="es-ES_tradnl" sz="2100" dirty="0" err="1" smtClean="0"/>
              <a:t>that</a:t>
            </a:r>
            <a:r>
              <a:rPr lang="es-ES_tradnl" sz="2100" dirty="0"/>
              <a:t>:</a:t>
            </a:r>
            <a:endParaRPr lang="es-ES_tradnl" sz="2100" dirty="0" smtClean="0"/>
          </a:p>
          <a:p>
            <a:pPr>
              <a:buFontTx/>
              <a:buChar char="-"/>
            </a:pPr>
            <a:r>
              <a:rPr lang="es-ES_tradnl" sz="2100" dirty="0" err="1" smtClean="0"/>
              <a:t>there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is</a:t>
            </a:r>
            <a:r>
              <a:rPr lang="es-ES_tradnl" sz="2100" dirty="0" smtClean="0"/>
              <a:t> a pool of </a:t>
            </a:r>
            <a:r>
              <a:rPr lang="es-ES_tradnl" sz="2100" dirty="0" err="1" smtClean="0"/>
              <a:t>academic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inventions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for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which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universities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would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seek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patent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protection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if</a:t>
            </a:r>
            <a:r>
              <a:rPr lang="es-ES_tradnl" sz="2100" dirty="0"/>
              <a:t> </a:t>
            </a:r>
            <a:r>
              <a:rPr lang="es-ES_tradnl" sz="2100" dirty="0" err="1" smtClean="0"/>
              <a:t>the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right</a:t>
            </a:r>
            <a:r>
              <a:rPr lang="es-ES_tradnl" sz="2100" dirty="0" smtClean="0"/>
              <a:t> incentives </a:t>
            </a:r>
            <a:r>
              <a:rPr lang="es-ES_tradnl" sz="2100" dirty="0" err="1" smtClean="0"/>
              <a:t>were</a:t>
            </a:r>
            <a:r>
              <a:rPr lang="es-ES_tradnl" sz="2100" dirty="0" smtClean="0"/>
              <a:t> in place. </a:t>
            </a:r>
          </a:p>
          <a:p>
            <a:pPr>
              <a:buFontTx/>
              <a:buChar char="-"/>
            </a:pPr>
            <a:r>
              <a:rPr lang="es-ES_tradnl" sz="2100" dirty="0" err="1"/>
              <a:t>t</a:t>
            </a:r>
            <a:r>
              <a:rPr lang="es-ES_tradnl" sz="2100" dirty="0" err="1" smtClean="0"/>
              <a:t>he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lack</a:t>
            </a:r>
            <a:r>
              <a:rPr lang="es-ES_tradnl" sz="2100" dirty="0" smtClean="0"/>
              <a:t> of </a:t>
            </a:r>
            <a:r>
              <a:rPr lang="es-ES_tradnl" sz="2100" dirty="0" err="1" smtClean="0"/>
              <a:t>patent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filings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by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universities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for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those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academic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inventions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prevents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their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commercialisation</a:t>
            </a:r>
            <a:r>
              <a:rPr lang="es-ES_tradnl" sz="2100" dirty="0" smtClean="0"/>
              <a:t>. </a:t>
            </a:r>
          </a:p>
          <a:p>
            <a:pPr marL="0" indent="0">
              <a:buNone/>
            </a:pPr>
            <a:r>
              <a:rPr lang="es-ES_tradnl" sz="2100" dirty="0" err="1" smtClean="0"/>
              <a:t>We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have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nevertheless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seen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that</a:t>
            </a:r>
            <a:r>
              <a:rPr lang="es-ES_tradnl" sz="2100" dirty="0" smtClean="0"/>
              <a:t> ‘</a:t>
            </a:r>
            <a:r>
              <a:rPr lang="es-ES_tradnl" sz="2100" dirty="0" err="1" smtClean="0"/>
              <a:t>university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patenting</a:t>
            </a:r>
            <a:r>
              <a:rPr lang="es-ES_tradnl" sz="2100" dirty="0" smtClean="0"/>
              <a:t>’ </a:t>
            </a:r>
            <a:r>
              <a:rPr lang="es-ES_tradnl" sz="2100" dirty="0" err="1" smtClean="0"/>
              <a:t>is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not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the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only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channel</a:t>
            </a:r>
            <a:r>
              <a:rPr lang="es-ES_tradnl" sz="2100" dirty="0" smtClean="0"/>
              <a:t> to </a:t>
            </a:r>
            <a:r>
              <a:rPr lang="es-ES_tradnl" sz="2100" dirty="0" err="1" smtClean="0"/>
              <a:t>protect</a:t>
            </a:r>
            <a:r>
              <a:rPr lang="es-ES_tradnl" sz="2100" dirty="0" smtClean="0"/>
              <a:t> and transfer </a:t>
            </a:r>
            <a:r>
              <a:rPr lang="es-ES_tradnl" sz="2100" dirty="0" err="1" smtClean="0"/>
              <a:t>academic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inventions</a:t>
            </a:r>
            <a:r>
              <a:rPr lang="es-ES_tradnl" sz="2100" dirty="0" smtClean="0"/>
              <a:t> to </a:t>
            </a:r>
            <a:r>
              <a:rPr lang="es-ES_tradnl" sz="2100" dirty="0" err="1" smtClean="0"/>
              <a:t>society</a:t>
            </a:r>
            <a:r>
              <a:rPr lang="es-ES_tradnl" sz="2100" dirty="0" smtClean="0"/>
              <a:t>, and </a:t>
            </a:r>
            <a:r>
              <a:rPr lang="es-ES_tradnl" sz="2100" dirty="0" err="1" smtClean="0"/>
              <a:t>even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when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patents</a:t>
            </a:r>
            <a:r>
              <a:rPr lang="es-ES_tradnl" sz="2100" dirty="0" smtClean="0"/>
              <a:t> are </a:t>
            </a:r>
            <a:r>
              <a:rPr lang="es-ES_tradnl" sz="2100" dirty="0" err="1" smtClean="0"/>
              <a:t>chosen</a:t>
            </a:r>
            <a:r>
              <a:rPr lang="es-ES_tradnl" sz="2100" dirty="0" smtClean="0"/>
              <a:t>, </a:t>
            </a:r>
            <a:r>
              <a:rPr lang="es-ES_tradnl" sz="2100" dirty="0" err="1" smtClean="0"/>
              <a:t>the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university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does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not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always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retains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the</a:t>
            </a:r>
            <a:r>
              <a:rPr lang="es-ES_tradnl" sz="2100" dirty="0" smtClean="0"/>
              <a:t> </a:t>
            </a:r>
            <a:r>
              <a:rPr lang="es-ES_tradnl" sz="2100" dirty="0" err="1" smtClean="0"/>
              <a:t>ownership</a:t>
            </a:r>
            <a:r>
              <a:rPr lang="es-ES_tradnl" sz="2100" dirty="0"/>
              <a:t>.</a:t>
            </a:r>
            <a:endParaRPr lang="es-ES_tradnl" sz="21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1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5459" y="2075935"/>
            <a:ext cx="9934831" cy="3807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_tradnl" sz="1900" dirty="0" err="1"/>
              <a:t>One</a:t>
            </a:r>
            <a:r>
              <a:rPr lang="es-ES_tradnl" sz="1900" dirty="0"/>
              <a:t> </a:t>
            </a:r>
            <a:r>
              <a:rPr lang="es-ES_tradnl" sz="1900" dirty="0" err="1"/>
              <a:t>clear</a:t>
            </a:r>
            <a:r>
              <a:rPr lang="es-ES_tradnl" sz="1900" dirty="0"/>
              <a:t> </a:t>
            </a:r>
            <a:r>
              <a:rPr lang="es-ES_tradnl" sz="1900" dirty="0" err="1"/>
              <a:t>advantage</a:t>
            </a:r>
            <a:r>
              <a:rPr lang="es-ES_tradnl" sz="1900" dirty="0"/>
              <a:t> </a:t>
            </a:r>
            <a:r>
              <a:rPr lang="es-ES_tradnl" sz="1900" dirty="0" smtClean="0"/>
              <a:t>of </a:t>
            </a:r>
            <a:r>
              <a:rPr lang="es-ES_tradnl" sz="1900" dirty="0" err="1" smtClean="0"/>
              <a:t>university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patenting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is</a:t>
            </a:r>
            <a:r>
              <a:rPr lang="es-ES_tradnl" sz="1900" dirty="0" smtClean="0"/>
              <a:t> </a:t>
            </a:r>
            <a:r>
              <a:rPr lang="es-ES_tradnl" sz="1900" dirty="0" err="1"/>
              <a:t>that</a:t>
            </a:r>
            <a:r>
              <a:rPr lang="es-ES_tradnl" sz="1900" dirty="0"/>
              <a:t> </a:t>
            </a:r>
            <a:r>
              <a:rPr lang="es-ES_tradnl" sz="1900" dirty="0" err="1" smtClean="0"/>
              <a:t>it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makes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academic</a:t>
            </a:r>
            <a:r>
              <a:rPr lang="es-ES_tradnl" sz="1900" dirty="0" smtClean="0"/>
              <a:t> </a:t>
            </a:r>
            <a:r>
              <a:rPr lang="es-ES_tradnl" sz="1900" dirty="0" err="1"/>
              <a:t>inventions</a:t>
            </a:r>
            <a:r>
              <a:rPr lang="es-ES_tradnl" sz="1900" dirty="0"/>
              <a:t> more visible </a:t>
            </a:r>
            <a:r>
              <a:rPr lang="es-ES_tradnl" sz="1900" dirty="0" smtClean="0"/>
              <a:t>‘</a:t>
            </a:r>
            <a:r>
              <a:rPr lang="es-ES_tradnl" sz="1900" dirty="0" err="1" smtClean="0"/>
              <a:t>for</a:t>
            </a:r>
            <a:r>
              <a:rPr lang="es-ES_tradnl" sz="1900" dirty="0" smtClean="0"/>
              <a:t> and </a:t>
            </a:r>
            <a:r>
              <a:rPr lang="es-ES_tradnl" sz="1900" dirty="0" err="1" smtClean="0"/>
              <a:t>within</a:t>
            </a:r>
            <a:r>
              <a:rPr lang="es-ES_tradnl" sz="1900" dirty="0" smtClean="0"/>
              <a:t> </a:t>
            </a:r>
            <a:r>
              <a:rPr lang="es-ES_tradnl" sz="1900" dirty="0" err="1"/>
              <a:t>the</a:t>
            </a:r>
            <a:r>
              <a:rPr lang="es-ES_tradnl" sz="1900" dirty="0"/>
              <a:t> </a:t>
            </a:r>
            <a:r>
              <a:rPr lang="es-ES_tradnl" sz="1900" dirty="0" err="1"/>
              <a:t>patent</a:t>
            </a:r>
            <a:r>
              <a:rPr lang="es-ES_tradnl" sz="1900" dirty="0"/>
              <a:t> </a:t>
            </a:r>
            <a:r>
              <a:rPr lang="es-ES_tradnl" sz="1900" dirty="0" err="1"/>
              <a:t>system</a:t>
            </a:r>
            <a:r>
              <a:rPr lang="es-ES_tradnl" sz="1900" dirty="0" smtClean="0"/>
              <a:t>’: </a:t>
            </a:r>
          </a:p>
          <a:p>
            <a:r>
              <a:rPr lang="es-ES_tradnl" sz="1900" dirty="0" smtClean="0"/>
              <a:t>to </a:t>
            </a:r>
            <a:r>
              <a:rPr lang="es-ES_tradnl" sz="1900" b="1" dirty="0" err="1"/>
              <a:t>potential</a:t>
            </a:r>
            <a:r>
              <a:rPr lang="es-ES_tradnl" sz="1900" b="1" dirty="0"/>
              <a:t> </a:t>
            </a:r>
            <a:r>
              <a:rPr lang="es-ES_tradnl" sz="1900" b="1" dirty="0" err="1"/>
              <a:t>commercial</a:t>
            </a:r>
            <a:r>
              <a:rPr lang="es-ES_tradnl" sz="1900" b="1" dirty="0"/>
              <a:t> </a:t>
            </a:r>
            <a:r>
              <a:rPr lang="es-ES_tradnl" sz="1900" b="1" dirty="0" err="1"/>
              <a:t>partners</a:t>
            </a:r>
            <a:r>
              <a:rPr lang="es-ES_tradnl" sz="1900" b="1" dirty="0"/>
              <a:t> </a:t>
            </a:r>
            <a:r>
              <a:rPr lang="es-ES_tradnl" sz="1900" b="1" dirty="0" err="1"/>
              <a:t>worldwide</a:t>
            </a:r>
            <a:r>
              <a:rPr lang="es-ES_tradnl" sz="1900" b="1" dirty="0"/>
              <a:t> </a:t>
            </a:r>
            <a:r>
              <a:rPr lang="es-ES_tradnl" sz="1900" dirty="0"/>
              <a:t>(</a:t>
            </a:r>
            <a:r>
              <a:rPr lang="es-ES_tradnl" sz="1900" dirty="0" err="1"/>
              <a:t>window</a:t>
            </a:r>
            <a:r>
              <a:rPr lang="es-ES_tradnl" sz="1900" dirty="0"/>
              <a:t> of 30 </a:t>
            </a:r>
            <a:r>
              <a:rPr lang="es-ES_tradnl" sz="1900" dirty="0" err="1" smtClean="0"/>
              <a:t>months</a:t>
            </a:r>
            <a:r>
              <a:rPr lang="es-ES_tradnl" sz="1900" dirty="0" smtClean="0"/>
              <a:t>)</a:t>
            </a:r>
          </a:p>
          <a:p>
            <a:r>
              <a:rPr lang="es-ES_tradnl" sz="1900" dirty="0" smtClean="0"/>
              <a:t>to </a:t>
            </a:r>
            <a:r>
              <a:rPr lang="es-ES_tradnl" sz="1900" dirty="0" err="1"/>
              <a:t>signal</a:t>
            </a:r>
            <a:r>
              <a:rPr lang="es-ES_tradnl" sz="1900" dirty="0"/>
              <a:t> </a:t>
            </a:r>
            <a:r>
              <a:rPr lang="es-ES_tradnl" sz="1900" b="1" dirty="0" err="1"/>
              <a:t>academic</a:t>
            </a:r>
            <a:r>
              <a:rPr lang="es-ES_tradnl" sz="1900" b="1" dirty="0"/>
              <a:t> prior art </a:t>
            </a:r>
            <a:r>
              <a:rPr lang="es-ES_tradnl" sz="1900" dirty="0"/>
              <a:t>(</a:t>
            </a:r>
            <a:r>
              <a:rPr lang="es-ES_tradnl" sz="1900" dirty="0" err="1" smtClean="0"/>
              <a:t>forever</a:t>
            </a:r>
            <a:r>
              <a:rPr lang="es-ES_tradnl" sz="1900" dirty="0" smtClean="0"/>
              <a:t>, 18 </a:t>
            </a:r>
            <a:r>
              <a:rPr lang="es-ES_tradnl" sz="1900" dirty="0" err="1" smtClean="0"/>
              <a:t>months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from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filing</a:t>
            </a:r>
            <a:r>
              <a:rPr lang="es-ES_tradnl" sz="1900" dirty="0" smtClean="0"/>
              <a:t>).</a:t>
            </a:r>
          </a:p>
          <a:p>
            <a:pPr marL="0" indent="0">
              <a:buNone/>
            </a:pPr>
            <a:r>
              <a:rPr lang="es-ES_tradnl" sz="1900" dirty="0" err="1" smtClean="0"/>
              <a:t>Even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when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there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is</a:t>
            </a:r>
            <a:r>
              <a:rPr lang="es-ES_tradnl" sz="1900" dirty="0" smtClean="0"/>
              <a:t> no </a:t>
            </a:r>
            <a:r>
              <a:rPr lang="es-ES_tradnl" sz="1900" dirty="0" err="1" smtClean="0"/>
              <a:t>commercialisation</a:t>
            </a:r>
            <a:r>
              <a:rPr lang="es-ES_tradnl" sz="1900" dirty="0" smtClean="0"/>
              <a:t> of </a:t>
            </a:r>
            <a:r>
              <a:rPr lang="es-ES_tradnl" sz="1900" dirty="0" err="1" smtClean="0"/>
              <a:t>the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university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patented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invention</a:t>
            </a:r>
            <a:r>
              <a:rPr lang="es-ES_tradnl" sz="1900" dirty="0" smtClean="0"/>
              <a:t>, </a:t>
            </a:r>
            <a:r>
              <a:rPr lang="es-ES_tradnl" sz="1900" dirty="0" err="1"/>
              <a:t>t</a:t>
            </a:r>
            <a:r>
              <a:rPr lang="es-ES_tradnl" sz="1900" dirty="0" err="1" smtClean="0"/>
              <a:t>he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patent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system</a:t>
            </a:r>
            <a:r>
              <a:rPr lang="es-ES_tradnl" sz="1900" dirty="0" smtClean="0"/>
              <a:t> can be </a:t>
            </a:r>
            <a:r>
              <a:rPr lang="es-ES_tradnl" sz="1900" dirty="0" err="1" smtClean="0"/>
              <a:t>used</a:t>
            </a:r>
            <a:r>
              <a:rPr lang="es-ES_tradnl" sz="1900" dirty="0" smtClean="0"/>
              <a:t> as a (</a:t>
            </a:r>
            <a:r>
              <a:rPr lang="es-ES_tradnl" sz="1900" dirty="0" err="1" smtClean="0"/>
              <a:t>costly</a:t>
            </a:r>
            <a:r>
              <a:rPr lang="es-ES_tradnl" sz="1900" dirty="0" smtClean="0"/>
              <a:t>) </a:t>
            </a:r>
            <a:r>
              <a:rPr lang="es-ES_tradnl" sz="1900" b="1" dirty="0" smtClean="0"/>
              <a:t>open </a:t>
            </a:r>
            <a:r>
              <a:rPr lang="es-ES_tradnl" sz="1900" b="1" dirty="0" err="1"/>
              <a:t>access</a:t>
            </a:r>
            <a:r>
              <a:rPr lang="es-ES_tradnl" sz="1900" b="1" dirty="0"/>
              <a:t> </a:t>
            </a:r>
            <a:r>
              <a:rPr lang="es-ES_tradnl" sz="1900" b="1" dirty="0" err="1"/>
              <a:t>publication</a:t>
            </a:r>
            <a:r>
              <a:rPr lang="es-ES_tradnl" sz="1900" b="1" dirty="0"/>
              <a:t> </a:t>
            </a:r>
            <a:r>
              <a:rPr lang="es-ES_tradnl" sz="1900" b="1" dirty="0" err="1"/>
              <a:t>outlet</a:t>
            </a:r>
            <a:r>
              <a:rPr lang="es-ES_tradnl" sz="1900" b="1" dirty="0"/>
              <a:t> </a:t>
            </a:r>
            <a:r>
              <a:rPr lang="es-ES_tradnl" sz="1900" dirty="0" err="1"/>
              <a:t>for</a:t>
            </a:r>
            <a:r>
              <a:rPr lang="es-ES_tradnl" sz="1900" dirty="0"/>
              <a:t> </a:t>
            </a:r>
            <a:r>
              <a:rPr lang="es-ES_tradnl" sz="1900" dirty="0" err="1" smtClean="0"/>
              <a:t>technology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relevant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knowledge</a:t>
            </a:r>
            <a:r>
              <a:rPr lang="es-ES_tradnl" sz="1900" dirty="0" smtClean="0"/>
              <a:t> </a:t>
            </a:r>
            <a:r>
              <a:rPr lang="es-ES_tradnl" sz="1900" dirty="0" err="1" smtClean="0"/>
              <a:t>generated</a:t>
            </a:r>
            <a:r>
              <a:rPr lang="es-ES_tradnl" sz="1900" dirty="0" smtClean="0"/>
              <a:t> at </a:t>
            </a:r>
            <a:r>
              <a:rPr lang="es-ES_tradnl" sz="1900" dirty="0" err="1" smtClean="0"/>
              <a:t>universities</a:t>
            </a:r>
            <a:r>
              <a:rPr lang="es-ES_tradnl" sz="1900" dirty="0" smtClean="0"/>
              <a:t>. </a:t>
            </a:r>
          </a:p>
          <a:p>
            <a:pPr marL="0" indent="0">
              <a:buNone/>
            </a:pPr>
            <a:r>
              <a:rPr lang="es-ES" sz="1900" dirty="0" err="1"/>
              <a:t>I</a:t>
            </a:r>
            <a:r>
              <a:rPr lang="es-ES" sz="1900" dirty="0" err="1" smtClean="0"/>
              <a:t>nnovation</a:t>
            </a:r>
            <a:r>
              <a:rPr lang="es-ES" sz="1900" dirty="0" smtClean="0"/>
              <a:t> </a:t>
            </a:r>
            <a:r>
              <a:rPr lang="es-ES" sz="1900" dirty="0" err="1" smtClean="0"/>
              <a:t>is</a:t>
            </a:r>
            <a:r>
              <a:rPr lang="es-ES" sz="1900" dirty="0" smtClean="0"/>
              <a:t> </a:t>
            </a:r>
            <a:r>
              <a:rPr lang="es-ES" sz="1900" dirty="0" err="1"/>
              <a:t>increasingly</a:t>
            </a:r>
            <a:r>
              <a:rPr lang="es-ES" sz="1900" dirty="0"/>
              <a:t> </a:t>
            </a:r>
            <a:r>
              <a:rPr lang="es-ES" sz="1900" dirty="0" err="1"/>
              <a:t>science-based</a:t>
            </a:r>
            <a:r>
              <a:rPr lang="es-ES" sz="1900" dirty="0"/>
              <a:t> and </a:t>
            </a:r>
            <a:r>
              <a:rPr lang="es-ES" sz="1900" dirty="0" err="1"/>
              <a:t>draws</a:t>
            </a:r>
            <a:r>
              <a:rPr lang="es-ES" sz="1900" dirty="0"/>
              <a:t> </a:t>
            </a:r>
            <a:r>
              <a:rPr lang="es-ES" sz="1900" dirty="0" err="1"/>
              <a:t>from</a:t>
            </a:r>
            <a:r>
              <a:rPr lang="es-ES" sz="1900" dirty="0"/>
              <a:t> </a:t>
            </a:r>
            <a:r>
              <a:rPr lang="es-ES" sz="1900" dirty="0" err="1"/>
              <a:t>academic</a:t>
            </a:r>
            <a:r>
              <a:rPr lang="es-ES" sz="1900" dirty="0"/>
              <a:t> </a:t>
            </a:r>
            <a:r>
              <a:rPr lang="es-ES" sz="1900" dirty="0" err="1"/>
              <a:t>scientific</a:t>
            </a:r>
            <a:r>
              <a:rPr lang="es-ES" sz="1900" dirty="0"/>
              <a:t> </a:t>
            </a:r>
            <a:r>
              <a:rPr lang="es-ES" sz="1900" dirty="0" err="1"/>
              <a:t>results</a:t>
            </a:r>
            <a:r>
              <a:rPr lang="es-ES" sz="1900" dirty="0"/>
              <a:t> </a:t>
            </a:r>
            <a:r>
              <a:rPr lang="es-ES" sz="1900" dirty="0" err="1"/>
              <a:t>without</a:t>
            </a:r>
            <a:r>
              <a:rPr lang="es-ES" sz="1900" dirty="0"/>
              <a:t> </a:t>
            </a:r>
            <a:r>
              <a:rPr lang="es-ES" sz="1900" dirty="0" err="1"/>
              <a:t>always</a:t>
            </a:r>
            <a:r>
              <a:rPr lang="es-ES" sz="1900" dirty="0"/>
              <a:t> </a:t>
            </a:r>
            <a:r>
              <a:rPr lang="es-ES" sz="1900" dirty="0" err="1"/>
              <a:t>acknowledging</a:t>
            </a:r>
            <a:r>
              <a:rPr lang="es-ES" sz="1900" dirty="0"/>
              <a:t> </a:t>
            </a:r>
            <a:r>
              <a:rPr lang="es-ES" sz="1900" dirty="0" err="1"/>
              <a:t>or</a:t>
            </a:r>
            <a:r>
              <a:rPr lang="es-ES" sz="1900" dirty="0"/>
              <a:t> </a:t>
            </a:r>
            <a:r>
              <a:rPr lang="es-ES" sz="1900" dirty="0" err="1"/>
              <a:t>rewarding</a:t>
            </a:r>
            <a:r>
              <a:rPr lang="es-ES" sz="1900" dirty="0"/>
              <a:t> </a:t>
            </a:r>
            <a:r>
              <a:rPr lang="es-ES" sz="1900" dirty="0" err="1"/>
              <a:t>them</a:t>
            </a:r>
            <a:r>
              <a:rPr lang="es-ES" sz="1900" dirty="0"/>
              <a:t>. </a:t>
            </a:r>
            <a:endParaRPr lang="es-ES" sz="1900" dirty="0" smtClean="0"/>
          </a:p>
          <a:p>
            <a:pPr marL="0" indent="0">
              <a:buNone/>
            </a:pP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question</a:t>
            </a:r>
            <a:r>
              <a:rPr lang="es-ES" sz="1900" dirty="0" smtClean="0"/>
              <a:t> of </a:t>
            </a:r>
            <a:r>
              <a:rPr lang="es-ES" sz="1900" dirty="0" err="1"/>
              <a:t>w</a:t>
            </a:r>
            <a:r>
              <a:rPr lang="es-ES" sz="1900" dirty="0" err="1" smtClean="0"/>
              <a:t>hether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overall</a:t>
            </a:r>
            <a:r>
              <a:rPr lang="es-ES" sz="1900" dirty="0" smtClean="0"/>
              <a:t> </a:t>
            </a:r>
            <a:r>
              <a:rPr lang="es-ES" sz="1900" dirty="0" err="1" smtClean="0"/>
              <a:t>cost</a:t>
            </a:r>
            <a:r>
              <a:rPr lang="es-ES" sz="1900" dirty="0" smtClean="0"/>
              <a:t> of </a:t>
            </a:r>
            <a:r>
              <a:rPr lang="es-ES" sz="1900" dirty="0" err="1" smtClean="0"/>
              <a:t>using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patent</a:t>
            </a:r>
            <a:r>
              <a:rPr lang="es-ES" sz="1900" dirty="0" smtClean="0"/>
              <a:t> </a:t>
            </a:r>
            <a:r>
              <a:rPr lang="es-ES" sz="1900" dirty="0" err="1" smtClean="0"/>
              <a:t>system</a:t>
            </a:r>
            <a:r>
              <a:rPr lang="es-ES" sz="1900" dirty="0" smtClean="0"/>
              <a:t> to </a:t>
            </a:r>
            <a:r>
              <a:rPr lang="es-ES" sz="1900" dirty="0" err="1" smtClean="0"/>
              <a:t>increase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 </a:t>
            </a:r>
            <a:r>
              <a:rPr lang="es-ES" sz="1900" dirty="0" err="1" smtClean="0"/>
              <a:t>visibility</a:t>
            </a:r>
            <a:r>
              <a:rPr lang="es-ES" sz="1900" dirty="0" smtClean="0"/>
              <a:t> of </a:t>
            </a:r>
            <a:r>
              <a:rPr lang="es-ES" sz="1900" dirty="0" err="1" smtClean="0"/>
              <a:t>university</a:t>
            </a:r>
            <a:r>
              <a:rPr lang="es-ES" sz="1900" dirty="0" smtClean="0"/>
              <a:t> </a:t>
            </a:r>
            <a:r>
              <a:rPr lang="es-ES" sz="1900" dirty="0" err="1" smtClean="0"/>
              <a:t>inventions</a:t>
            </a:r>
            <a:r>
              <a:rPr lang="es-ES" sz="1900" dirty="0" smtClean="0"/>
              <a:t> (in </a:t>
            </a:r>
            <a:r>
              <a:rPr lang="es-ES" sz="1900" dirty="0" err="1" smtClean="0"/>
              <a:t>terms</a:t>
            </a:r>
            <a:r>
              <a:rPr lang="es-ES" sz="1900" dirty="0" smtClean="0"/>
              <a:t> of </a:t>
            </a:r>
            <a:r>
              <a:rPr lang="es-ES" sz="1900" dirty="0" err="1" smtClean="0"/>
              <a:t>university</a:t>
            </a:r>
            <a:r>
              <a:rPr lang="es-ES" sz="1900" dirty="0" smtClean="0"/>
              <a:t> </a:t>
            </a:r>
            <a:r>
              <a:rPr lang="es-ES" sz="1900" dirty="0" err="1" smtClean="0"/>
              <a:t>resources</a:t>
            </a:r>
            <a:r>
              <a:rPr lang="es-ES" sz="1900" dirty="0" smtClean="0"/>
              <a:t>, </a:t>
            </a:r>
            <a:r>
              <a:rPr lang="es-ES" sz="1900" dirty="0" err="1" smtClean="0"/>
              <a:t>patent</a:t>
            </a:r>
            <a:r>
              <a:rPr lang="es-ES" sz="1900" dirty="0" smtClean="0"/>
              <a:t> </a:t>
            </a:r>
            <a:r>
              <a:rPr lang="es-ES" sz="1900" dirty="0" err="1" smtClean="0"/>
              <a:t>offices</a:t>
            </a:r>
            <a:r>
              <a:rPr lang="es-ES" sz="1900" dirty="0" smtClean="0"/>
              <a:t> </a:t>
            </a:r>
            <a:r>
              <a:rPr lang="es-ES" sz="1900" dirty="0" err="1" smtClean="0"/>
              <a:t>workload</a:t>
            </a:r>
            <a:r>
              <a:rPr lang="es-ES" sz="1900" dirty="0" smtClean="0"/>
              <a:t>, </a:t>
            </a:r>
            <a:r>
              <a:rPr lang="es-ES" sz="1900" dirty="0" err="1" smtClean="0"/>
              <a:t>etc</a:t>
            </a:r>
            <a:r>
              <a:rPr lang="es-ES" sz="1900" dirty="0" smtClean="0"/>
              <a:t>) </a:t>
            </a:r>
            <a:r>
              <a:rPr lang="es-ES" sz="1900" dirty="0" err="1" smtClean="0"/>
              <a:t>outweighs</a:t>
            </a:r>
            <a:r>
              <a:rPr lang="es-ES" sz="1900" dirty="0" smtClean="0"/>
              <a:t> </a:t>
            </a:r>
            <a:r>
              <a:rPr lang="es-ES" sz="1900" dirty="0" err="1" smtClean="0"/>
              <a:t>the</a:t>
            </a:r>
            <a:r>
              <a:rPr lang="es-ES" sz="1900" dirty="0" smtClean="0"/>
              <a:t> </a:t>
            </a:r>
            <a:r>
              <a:rPr lang="es-ES" sz="1900" dirty="0" err="1" smtClean="0"/>
              <a:t>benefits</a:t>
            </a:r>
            <a:r>
              <a:rPr lang="es-ES" sz="1900" dirty="0" smtClean="0"/>
              <a:t> </a:t>
            </a:r>
            <a:r>
              <a:rPr lang="es-ES" sz="1900" dirty="0" err="1" smtClean="0"/>
              <a:t>for</a:t>
            </a:r>
            <a:r>
              <a:rPr lang="es-ES" sz="1900" dirty="0" smtClean="0"/>
              <a:t> </a:t>
            </a:r>
            <a:r>
              <a:rPr lang="es-ES" sz="1900" dirty="0" err="1" smtClean="0"/>
              <a:t>society</a:t>
            </a:r>
            <a:r>
              <a:rPr lang="es-ES" sz="1900" dirty="0" smtClean="0"/>
              <a:t> </a:t>
            </a:r>
            <a:r>
              <a:rPr lang="es-ES" sz="1900" dirty="0" err="1" smtClean="0"/>
              <a:t>is</a:t>
            </a:r>
            <a:r>
              <a:rPr lang="es-ES" sz="1900" dirty="0" smtClean="0"/>
              <a:t> a </a:t>
            </a:r>
            <a:r>
              <a:rPr lang="es-ES" sz="1900" dirty="0" err="1" smtClean="0"/>
              <a:t>matter</a:t>
            </a:r>
            <a:r>
              <a:rPr lang="es-ES" sz="1900" dirty="0" smtClean="0"/>
              <a:t> of </a:t>
            </a:r>
            <a:r>
              <a:rPr lang="es-ES" sz="1900" dirty="0" err="1" smtClean="0"/>
              <a:t>research</a:t>
            </a:r>
            <a:r>
              <a:rPr lang="es-ES" sz="1900" dirty="0" smtClean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535459" y="436606"/>
            <a:ext cx="10468480" cy="137571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b="1" dirty="0" err="1" smtClean="0">
                <a:solidFill>
                  <a:srgbClr val="0070C0"/>
                </a:solidFill>
              </a:rPr>
              <a:t>Conclusion</a:t>
            </a:r>
            <a:r>
              <a:rPr lang="es-ES_tradnl" sz="3200" b="1" dirty="0" smtClean="0">
                <a:solidFill>
                  <a:srgbClr val="0070C0"/>
                </a:solidFill>
              </a:rPr>
              <a:t> II: </a:t>
            </a:r>
            <a:br>
              <a:rPr lang="es-ES_tradnl" sz="3200" b="1" dirty="0" smtClean="0">
                <a:solidFill>
                  <a:srgbClr val="0070C0"/>
                </a:solidFill>
              </a:rPr>
            </a:br>
            <a:r>
              <a:rPr lang="es-ES_tradnl" sz="3200" b="1" dirty="0" smtClean="0">
                <a:solidFill>
                  <a:srgbClr val="0070C0"/>
                </a:solidFill>
              </a:rPr>
              <a:t/>
            </a:r>
            <a:br>
              <a:rPr lang="es-ES_tradnl" sz="3200" b="1" dirty="0" smtClean="0">
                <a:solidFill>
                  <a:srgbClr val="0070C0"/>
                </a:solidFill>
              </a:rPr>
            </a:br>
            <a:r>
              <a:rPr lang="es-ES_tradnl" sz="3200" b="1" dirty="0" err="1" smtClean="0">
                <a:solidFill>
                  <a:srgbClr val="0070C0"/>
                </a:solidFill>
              </a:rPr>
              <a:t>University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patenting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makes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academic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inventions</a:t>
            </a:r>
            <a:r>
              <a:rPr lang="es-ES_tradnl" sz="3200" b="1" dirty="0" smtClean="0">
                <a:solidFill>
                  <a:srgbClr val="0070C0"/>
                </a:solidFill>
              </a:rPr>
              <a:t> more visible ‘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for</a:t>
            </a:r>
            <a:r>
              <a:rPr lang="es-ES_tradnl" sz="3200" b="1" dirty="0" smtClean="0">
                <a:solidFill>
                  <a:srgbClr val="0070C0"/>
                </a:solidFill>
              </a:rPr>
              <a:t> and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within</a:t>
            </a:r>
            <a:r>
              <a:rPr lang="es-ES_tradnl" sz="3200" b="1" dirty="0" smtClean="0">
                <a:solidFill>
                  <a:srgbClr val="0070C0"/>
                </a:solidFill>
              </a:rPr>
              <a:t>’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the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patent</a:t>
            </a:r>
            <a:r>
              <a:rPr lang="es-ES_tradnl" sz="3200" b="1" dirty="0" smtClean="0">
                <a:solidFill>
                  <a:srgbClr val="0070C0"/>
                </a:solidFill>
              </a:rPr>
              <a:t> </a:t>
            </a:r>
            <a:r>
              <a:rPr lang="es-ES_tradnl" sz="3200" b="1" dirty="0" err="1" smtClean="0">
                <a:solidFill>
                  <a:srgbClr val="0070C0"/>
                </a:solidFill>
              </a:rPr>
              <a:t>system</a:t>
            </a:r>
            <a:endParaRPr lang="es-E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8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3611" y="510747"/>
            <a:ext cx="10816281" cy="53463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sz="4000" b="1" spc="-5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Focus</a:t>
            </a:r>
            <a:r>
              <a:rPr lang="es-ES_tradnl" sz="4000" b="1" spc="-5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0" indent="0">
              <a:buNone/>
            </a:pPr>
            <a:r>
              <a:rPr lang="es-ES_tradnl" sz="2300" dirty="0" err="1" smtClean="0">
                <a:latin typeface="+mj-lt"/>
              </a:rPr>
              <a:t>Economist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perspective</a:t>
            </a:r>
            <a:r>
              <a:rPr lang="es-ES_tradnl" sz="2300" dirty="0" smtClean="0">
                <a:latin typeface="+mj-lt"/>
              </a:rPr>
              <a:t> of </a:t>
            </a:r>
            <a:r>
              <a:rPr lang="es-ES_tradnl" sz="2300" dirty="0" err="1" smtClean="0">
                <a:latin typeface="+mj-lt"/>
              </a:rPr>
              <a:t>patenting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by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universities</a:t>
            </a:r>
            <a:r>
              <a:rPr lang="es-ES_tradnl" sz="2300" dirty="0" smtClean="0">
                <a:latin typeface="+mj-lt"/>
              </a:rPr>
              <a:t> and </a:t>
            </a:r>
            <a:r>
              <a:rPr lang="es-ES_tradnl" sz="2300" dirty="0" err="1" smtClean="0">
                <a:latin typeface="+mj-lt"/>
              </a:rPr>
              <a:t>possible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measures</a:t>
            </a:r>
            <a:r>
              <a:rPr lang="es-ES_tradnl" sz="2300" dirty="0" smtClean="0">
                <a:latin typeface="+mj-lt"/>
              </a:rPr>
              <a:t> to </a:t>
            </a:r>
            <a:r>
              <a:rPr lang="es-ES_tradnl" sz="2300" dirty="0" err="1" smtClean="0">
                <a:latin typeface="+mj-lt"/>
              </a:rPr>
              <a:t>increase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patenting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activity</a:t>
            </a:r>
            <a:r>
              <a:rPr lang="es-ES_tradnl" sz="2300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es-ES_tradnl" sz="2300" dirty="0" smtClean="0">
              <a:latin typeface="+mj-lt"/>
            </a:endParaRPr>
          </a:p>
          <a:p>
            <a:pPr marL="0" indent="0">
              <a:buNone/>
            </a:pPr>
            <a:endParaRPr lang="es-ES_tradnl" sz="2300" dirty="0" smtClean="0">
              <a:latin typeface="+mj-lt"/>
            </a:endParaRPr>
          </a:p>
          <a:p>
            <a:pPr marL="0" indent="0">
              <a:buNone/>
            </a:pPr>
            <a:r>
              <a:rPr lang="es-ES_tradnl" sz="4000" b="1" spc="-5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Questions</a:t>
            </a:r>
            <a:r>
              <a:rPr lang="es-ES_tradnl" sz="4000" b="1" spc="-5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_tradnl" sz="4000" b="1" spc="-5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from</a:t>
            </a:r>
            <a:r>
              <a:rPr lang="es-ES_tradnl" sz="4000" b="1" spc="-5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_tradnl" sz="4000" b="1" spc="-5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an</a:t>
            </a:r>
            <a:r>
              <a:rPr lang="es-ES_tradnl" sz="4000" b="1" spc="-5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_tradnl" sz="4000" b="1" spc="-5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economic</a:t>
            </a:r>
            <a:r>
              <a:rPr lang="es-ES_tradnl" sz="4000" b="1" spc="-5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_tradnl" sz="4000" b="1" spc="-5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perspective</a:t>
            </a:r>
            <a:r>
              <a:rPr lang="es-ES_tradnl" sz="4000" b="1" spc="-5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: </a:t>
            </a:r>
          </a:p>
          <a:p>
            <a:r>
              <a:rPr lang="es-ES_tradnl" sz="2300" dirty="0" err="1" smtClean="0">
                <a:latin typeface="+mj-lt"/>
              </a:rPr>
              <a:t>How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many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inventions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originate</a:t>
            </a:r>
            <a:r>
              <a:rPr lang="es-ES_tradnl" sz="2300" dirty="0" smtClean="0">
                <a:latin typeface="+mj-lt"/>
              </a:rPr>
              <a:t> at </a:t>
            </a:r>
            <a:r>
              <a:rPr lang="es-ES_tradnl" sz="2300" dirty="0" err="1" smtClean="0">
                <a:latin typeface="+mj-lt"/>
              </a:rPr>
              <a:t>universities</a:t>
            </a:r>
            <a:r>
              <a:rPr lang="es-ES_tradnl" sz="2300" dirty="0" smtClean="0">
                <a:latin typeface="+mj-lt"/>
              </a:rPr>
              <a:t>?</a:t>
            </a:r>
          </a:p>
          <a:p>
            <a:r>
              <a:rPr lang="es-ES_tradnl" sz="2300" dirty="0" err="1" smtClean="0">
                <a:latin typeface="+mj-lt"/>
              </a:rPr>
              <a:t>What</a:t>
            </a:r>
            <a:r>
              <a:rPr lang="es-ES_tradnl" sz="2300" dirty="0" smtClean="0">
                <a:latin typeface="+mj-lt"/>
              </a:rPr>
              <a:t> are </a:t>
            </a:r>
            <a:r>
              <a:rPr lang="es-ES_tradnl" sz="2300" dirty="0" err="1" smtClean="0">
                <a:latin typeface="+mj-lt"/>
              </a:rPr>
              <a:t>the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best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channels</a:t>
            </a:r>
            <a:r>
              <a:rPr lang="es-ES_tradnl" sz="2300" dirty="0" smtClean="0">
                <a:latin typeface="+mj-lt"/>
              </a:rPr>
              <a:t> to transfer </a:t>
            </a:r>
            <a:r>
              <a:rPr lang="es-ES_tradnl" sz="2300" dirty="0" err="1" smtClean="0">
                <a:latin typeface="+mj-lt"/>
              </a:rPr>
              <a:t>academic</a:t>
            </a:r>
            <a:r>
              <a:rPr lang="es-ES_tradnl" sz="2300" dirty="0" smtClean="0">
                <a:latin typeface="+mj-lt"/>
              </a:rPr>
              <a:t> </a:t>
            </a:r>
            <a:r>
              <a:rPr lang="es-ES_tradnl" sz="2300" dirty="0" err="1" smtClean="0">
                <a:latin typeface="+mj-lt"/>
              </a:rPr>
              <a:t>inventions</a:t>
            </a:r>
            <a:r>
              <a:rPr lang="es-ES_tradnl" sz="2300" dirty="0" smtClean="0">
                <a:latin typeface="+mj-lt"/>
              </a:rPr>
              <a:t> to </a:t>
            </a:r>
            <a:r>
              <a:rPr lang="es-ES_tradnl" sz="2300" dirty="0" err="1" smtClean="0">
                <a:latin typeface="+mj-lt"/>
              </a:rPr>
              <a:t>society</a:t>
            </a:r>
            <a:r>
              <a:rPr lang="es-ES_tradnl" sz="2300" dirty="0" smtClean="0">
                <a:latin typeface="+mj-lt"/>
              </a:rPr>
              <a:t>?</a:t>
            </a:r>
          </a:p>
          <a:p>
            <a:r>
              <a:rPr lang="es-ES_tradnl" sz="2300" dirty="0" err="1"/>
              <a:t>How</a:t>
            </a:r>
            <a:r>
              <a:rPr lang="es-ES_tradnl" sz="2300" dirty="0"/>
              <a:t> </a:t>
            </a:r>
            <a:r>
              <a:rPr lang="es-ES_tradnl" sz="2300" dirty="0" err="1"/>
              <a:t>many</a:t>
            </a:r>
            <a:r>
              <a:rPr lang="es-ES_tradnl" sz="2300" dirty="0"/>
              <a:t> </a:t>
            </a:r>
            <a:r>
              <a:rPr lang="es-ES_tradnl" sz="2300" dirty="0" err="1"/>
              <a:t>patents</a:t>
            </a:r>
            <a:r>
              <a:rPr lang="es-ES_tradnl" sz="2300" dirty="0"/>
              <a:t> are </a:t>
            </a:r>
            <a:r>
              <a:rPr lang="es-ES_tradnl" sz="2300" dirty="0" err="1"/>
              <a:t>filed</a:t>
            </a:r>
            <a:r>
              <a:rPr lang="es-ES_tradnl" sz="2300" dirty="0"/>
              <a:t> </a:t>
            </a:r>
            <a:r>
              <a:rPr lang="es-ES_tradnl" sz="2300" dirty="0" smtClean="0"/>
              <a:t>and </a:t>
            </a:r>
            <a:r>
              <a:rPr lang="es-ES_tradnl" sz="2300" dirty="0" err="1" smtClean="0"/>
              <a:t>owned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by</a:t>
            </a:r>
            <a:r>
              <a:rPr lang="es-ES_tradnl" sz="2300" dirty="0" smtClean="0"/>
              <a:t> </a:t>
            </a:r>
            <a:r>
              <a:rPr lang="es-ES_tradnl" sz="2300" dirty="0" err="1"/>
              <a:t>universities</a:t>
            </a:r>
            <a:r>
              <a:rPr lang="es-ES_tradnl" sz="2300" dirty="0"/>
              <a:t>? </a:t>
            </a:r>
          </a:p>
          <a:p>
            <a:r>
              <a:rPr lang="es-ES_tradnl" sz="2300" dirty="0" smtClean="0"/>
              <a:t>Are </a:t>
            </a:r>
            <a:r>
              <a:rPr lang="es-ES_tradnl" sz="2300" dirty="0" err="1" smtClean="0"/>
              <a:t>patent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fees</a:t>
            </a:r>
            <a:r>
              <a:rPr lang="es-ES_tradnl" sz="2300" dirty="0" smtClean="0"/>
              <a:t> a </a:t>
            </a:r>
            <a:r>
              <a:rPr lang="es-ES_tradnl" sz="2300" dirty="0" err="1" smtClean="0"/>
              <a:t>barrier</a:t>
            </a:r>
            <a:r>
              <a:rPr lang="es-ES_tradnl" sz="2300" dirty="0" smtClean="0"/>
              <a:t> to </a:t>
            </a:r>
            <a:r>
              <a:rPr lang="es-ES_tradnl" sz="2300" dirty="0" err="1" smtClean="0"/>
              <a:t>university</a:t>
            </a:r>
            <a:r>
              <a:rPr lang="es-ES_tradnl" sz="2300" dirty="0" smtClean="0"/>
              <a:t> </a:t>
            </a:r>
            <a:r>
              <a:rPr lang="es-ES_tradnl" sz="2300" dirty="0" err="1" smtClean="0"/>
              <a:t>patenting</a:t>
            </a:r>
            <a:r>
              <a:rPr lang="es-ES_tradnl" sz="2300" dirty="0" smtClean="0"/>
              <a:t>?</a:t>
            </a:r>
          </a:p>
          <a:p>
            <a:endParaRPr lang="es-ES_tradnl" sz="2300" dirty="0">
              <a:latin typeface="+mj-lt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7265" y="365760"/>
            <a:ext cx="10287247" cy="1042910"/>
          </a:xfrm>
        </p:spPr>
        <p:txBody>
          <a:bodyPr>
            <a:normAutofit/>
          </a:bodyPr>
          <a:lstStyle/>
          <a:p>
            <a:r>
              <a:rPr lang="es-ES_tradnl" sz="3200" b="1" dirty="0" err="1">
                <a:solidFill>
                  <a:srgbClr val="0070C0"/>
                </a:solidFill>
              </a:rPr>
              <a:t>How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many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inventions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originate</a:t>
            </a:r>
            <a:r>
              <a:rPr lang="es-ES_tradnl" sz="3200" b="1" dirty="0">
                <a:solidFill>
                  <a:srgbClr val="0070C0"/>
                </a:solidFill>
              </a:rPr>
              <a:t> at </a:t>
            </a:r>
            <a:r>
              <a:rPr lang="es-ES_tradnl" sz="3200" b="1" dirty="0" err="1">
                <a:solidFill>
                  <a:srgbClr val="0070C0"/>
                </a:solidFill>
              </a:rPr>
              <a:t>universities</a:t>
            </a:r>
            <a:r>
              <a:rPr lang="es-ES_tradnl" sz="3200" b="1" dirty="0">
                <a:solidFill>
                  <a:srgbClr val="0070C0"/>
                </a:solidFill>
              </a:rPr>
              <a:t>?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1935" y="1828800"/>
            <a:ext cx="10495006" cy="4456670"/>
          </a:xfrm>
        </p:spPr>
        <p:txBody>
          <a:bodyPr>
            <a:normAutofit lnSpcReduction="10000"/>
          </a:bodyPr>
          <a:lstStyle/>
          <a:p>
            <a:r>
              <a:rPr lang="es-ES_tradnl" dirty="0" err="1" smtClean="0"/>
              <a:t>This</a:t>
            </a:r>
            <a:r>
              <a:rPr lang="es-ES_tradnl" dirty="0" smtClean="0"/>
              <a:t> </a:t>
            </a:r>
            <a:r>
              <a:rPr lang="es-ES_tradnl" dirty="0" err="1" smtClean="0"/>
              <a:t>question</a:t>
            </a:r>
            <a:r>
              <a:rPr lang="es-ES_tradnl" dirty="0" smtClean="0"/>
              <a:t> relates to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definition</a:t>
            </a:r>
            <a:r>
              <a:rPr lang="es-ES_tradnl" dirty="0" smtClean="0"/>
              <a:t> of ‘</a:t>
            </a:r>
            <a:r>
              <a:rPr lang="es-ES_tradnl" b="1" dirty="0" err="1" smtClean="0"/>
              <a:t>invention</a:t>
            </a:r>
            <a:r>
              <a:rPr lang="es-ES_tradnl" dirty="0" smtClean="0"/>
              <a:t>’ and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propensity</a:t>
            </a:r>
            <a:r>
              <a:rPr lang="es-ES_tradnl" dirty="0" smtClean="0"/>
              <a:t> to </a:t>
            </a:r>
            <a:r>
              <a:rPr lang="es-ES_tradnl" dirty="0" err="1" smtClean="0"/>
              <a:t>invent</a:t>
            </a:r>
            <a:r>
              <a:rPr lang="es-ES_tradnl" dirty="0" smtClean="0"/>
              <a:t> at </a:t>
            </a:r>
            <a:r>
              <a:rPr lang="es-ES_tradnl" dirty="0" err="1" smtClean="0"/>
              <a:t>universities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We</a:t>
            </a:r>
            <a:r>
              <a:rPr lang="es-ES_tradnl" dirty="0" smtClean="0"/>
              <a:t> do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direct</a:t>
            </a:r>
            <a:r>
              <a:rPr lang="es-ES_tradnl" dirty="0" smtClean="0"/>
              <a:t> </a:t>
            </a:r>
            <a:r>
              <a:rPr lang="es-ES_tradnl" dirty="0" err="1" smtClean="0"/>
              <a:t>measures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‘</a:t>
            </a:r>
            <a:r>
              <a:rPr lang="es-ES_tradnl" b="1" dirty="0" err="1" smtClean="0"/>
              <a:t>inventiveness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capacity</a:t>
            </a:r>
            <a:r>
              <a:rPr lang="es-ES_tradnl" dirty="0" smtClean="0"/>
              <a:t>’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universities</a:t>
            </a:r>
            <a:r>
              <a:rPr lang="es-ES_tradnl" dirty="0" smtClean="0"/>
              <a:t> in a </a:t>
            </a:r>
            <a:r>
              <a:rPr lang="es-ES_tradnl" dirty="0" err="1" smtClean="0"/>
              <a:t>given</a:t>
            </a:r>
            <a:r>
              <a:rPr lang="es-ES_tradnl" dirty="0" smtClean="0"/>
              <a:t> country. </a:t>
            </a:r>
            <a:r>
              <a:rPr lang="es-ES_tradnl" dirty="0" err="1"/>
              <a:t>S</a:t>
            </a:r>
            <a:r>
              <a:rPr lang="es-ES_tradnl" dirty="0" err="1" smtClean="0"/>
              <a:t>ome</a:t>
            </a:r>
            <a:r>
              <a:rPr lang="es-ES_tradnl" dirty="0" smtClean="0"/>
              <a:t> </a:t>
            </a:r>
            <a:r>
              <a:rPr lang="es-ES_tradnl" dirty="0" err="1" smtClean="0"/>
              <a:t>universities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dirty="0" err="1" smtClean="0"/>
              <a:t>statistics</a:t>
            </a:r>
            <a:r>
              <a:rPr lang="es-ES_tradnl" dirty="0" smtClean="0"/>
              <a:t> of </a:t>
            </a:r>
            <a:r>
              <a:rPr lang="es-ES_tradnl" dirty="0" err="1" smtClean="0"/>
              <a:t>number</a:t>
            </a:r>
            <a:r>
              <a:rPr lang="es-ES_tradnl" dirty="0" smtClean="0"/>
              <a:t> of </a:t>
            </a:r>
            <a:r>
              <a:rPr lang="es-ES_tradnl" dirty="0" err="1" smtClean="0"/>
              <a:t>inventions</a:t>
            </a:r>
            <a:r>
              <a:rPr lang="es-ES_tradnl" dirty="0" smtClean="0"/>
              <a:t> </a:t>
            </a:r>
            <a:r>
              <a:rPr lang="es-ES_tradnl" dirty="0" err="1" smtClean="0"/>
              <a:t>disclosed</a:t>
            </a:r>
            <a:r>
              <a:rPr lang="es-ES_tradnl" dirty="0" smtClean="0"/>
              <a:t>, </a:t>
            </a:r>
            <a:r>
              <a:rPr lang="es-ES_tradnl" dirty="0" err="1" smtClean="0"/>
              <a:t>but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all</a:t>
            </a:r>
            <a:r>
              <a:rPr lang="es-ES_tradnl" dirty="0" smtClean="0"/>
              <a:t>, and 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kind</a:t>
            </a:r>
            <a:r>
              <a:rPr lang="es-ES_tradnl" dirty="0" smtClean="0"/>
              <a:t> of </a:t>
            </a:r>
            <a:r>
              <a:rPr lang="es-ES_tradnl" dirty="0" err="1" smtClean="0"/>
              <a:t>information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generally</a:t>
            </a:r>
            <a:r>
              <a:rPr lang="es-ES_tradnl" dirty="0" smtClean="0"/>
              <a:t> </a:t>
            </a:r>
            <a:r>
              <a:rPr lang="es-ES_tradnl" dirty="0" err="1" smtClean="0"/>
              <a:t>not</a:t>
            </a:r>
            <a:r>
              <a:rPr lang="es-ES_tradnl" dirty="0" smtClean="0"/>
              <a:t> </a:t>
            </a:r>
            <a:r>
              <a:rPr lang="es-ES_tradnl" dirty="0" err="1" smtClean="0"/>
              <a:t>publicly</a:t>
            </a:r>
            <a:r>
              <a:rPr lang="es-ES_tradnl" dirty="0" smtClean="0"/>
              <a:t> </a:t>
            </a:r>
            <a:r>
              <a:rPr lang="es-ES_tradnl" dirty="0" err="1" smtClean="0"/>
              <a:t>available</a:t>
            </a:r>
            <a:r>
              <a:rPr lang="es-ES_tradnl" dirty="0"/>
              <a:t>.</a:t>
            </a:r>
            <a:endParaRPr lang="es-ES_tradnl" dirty="0" smtClean="0"/>
          </a:p>
          <a:p>
            <a:r>
              <a:rPr lang="es-ES_tradnl" dirty="0" err="1"/>
              <a:t>W</a:t>
            </a:r>
            <a:r>
              <a:rPr lang="es-ES_tradnl" dirty="0" err="1" smtClean="0"/>
              <a:t>e</a:t>
            </a:r>
            <a:r>
              <a:rPr lang="es-ES_tradnl" dirty="0" smtClean="0"/>
              <a:t> </a:t>
            </a:r>
            <a:r>
              <a:rPr lang="es-ES_tradnl" dirty="0" err="1" smtClean="0"/>
              <a:t>could</a:t>
            </a:r>
            <a:r>
              <a:rPr lang="es-ES_tradnl" dirty="0" smtClean="0"/>
              <a:t> proxy </a:t>
            </a:r>
            <a:r>
              <a:rPr lang="es-ES_tradnl" dirty="0" err="1" smtClean="0"/>
              <a:t>it</a:t>
            </a:r>
            <a:r>
              <a:rPr lang="es-ES_tradnl" dirty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b="1" dirty="0" err="1" smtClean="0"/>
              <a:t>number</a:t>
            </a:r>
            <a:r>
              <a:rPr lang="es-ES_tradnl" b="1" dirty="0" smtClean="0"/>
              <a:t> of </a:t>
            </a:r>
            <a:r>
              <a:rPr lang="es-ES_tradnl" b="1" dirty="0" err="1" smtClean="0"/>
              <a:t>scientific</a:t>
            </a:r>
            <a:r>
              <a:rPr lang="es-ES_tradnl" b="1" dirty="0" smtClean="0"/>
              <a:t> </a:t>
            </a:r>
            <a:r>
              <a:rPr lang="es-ES_tradnl" b="1" dirty="0" err="1"/>
              <a:t>articles</a:t>
            </a:r>
            <a:r>
              <a:rPr lang="es-ES_tradnl" b="1" dirty="0"/>
              <a:t> </a:t>
            </a:r>
            <a:r>
              <a:rPr lang="es-ES_tradnl" dirty="0" err="1"/>
              <a:t>published</a:t>
            </a:r>
            <a:r>
              <a:rPr lang="es-ES_tradnl" dirty="0"/>
              <a:t> </a:t>
            </a:r>
            <a:r>
              <a:rPr lang="es-ES_tradnl" dirty="0" err="1"/>
              <a:t>by</a:t>
            </a:r>
            <a:r>
              <a:rPr lang="es-ES_tradnl" dirty="0"/>
              <a:t> </a:t>
            </a:r>
            <a:r>
              <a:rPr lang="es-ES_tradnl" dirty="0" err="1"/>
              <a:t>researchers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its</a:t>
            </a:r>
            <a:r>
              <a:rPr lang="es-ES_tradnl" dirty="0"/>
              <a:t> </a:t>
            </a:r>
            <a:r>
              <a:rPr lang="es-ES_tradnl" dirty="0" err="1"/>
              <a:t>universities</a:t>
            </a:r>
            <a:r>
              <a:rPr lang="es-ES_tradnl" dirty="0"/>
              <a:t> in</a:t>
            </a:r>
            <a:r>
              <a:rPr lang="es-ES_tradnl" b="1" dirty="0"/>
              <a:t> </a:t>
            </a:r>
            <a:r>
              <a:rPr lang="es-ES_tradnl" b="1" dirty="0" err="1"/>
              <a:t>technology-related</a:t>
            </a:r>
            <a:r>
              <a:rPr lang="es-ES_tradnl" b="1" dirty="0"/>
              <a:t> </a:t>
            </a:r>
            <a:r>
              <a:rPr lang="es-ES_tradnl" b="1" dirty="0" err="1"/>
              <a:t>fields</a:t>
            </a:r>
            <a:r>
              <a:rPr lang="es-ES_tradnl" dirty="0"/>
              <a:t>, </a:t>
            </a:r>
            <a:r>
              <a:rPr lang="es-ES_tradnl" dirty="0" err="1"/>
              <a:t>that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, </a:t>
            </a:r>
            <a:r>
              <a:rPr lang="es-ES_tradnl" dirty="0" err="1"/>
              <a:t>excluding</a:t>
            </a:r>
            <a:r>
              <a:rPr lang="es-ES_tradnl" dirty="0"/>
              <a:t> social </a:t>
            </a:r>
            <a:r>
              <a:rPr lang="es-ES_tradnl" dirty="0" err="1"/>
              <a:t>sciences</a:t>
            </a:r>
            <a:r>
              <a:rPr lang="es-ES_tradnl" dirty="0"/>
              <a:t> and </a:t>
            </a:r>
            <a:r>
              <a:rPr lang="es-ES_tradnl" dirty="0" err="1" smtClean="0"/>
              <a:t>humanities</a:t>
            </a:r>
            <a:r>
              <a:rPr lang="es-ES_tradnl" dirty="0" smtClean="0"/>
              <a:t>. </a:t>
            </a:r>
            <a:endParaRPr lang="es-ES_tradnl" dirty="0"/>
          </a:p>
          <a:p>
            <a:r>
              <a:rPr lang="es-ES_tradnl" dirty="0" err="1" smtClean="0"/>
              <a:t>But</a:t>
            </a:r>
            <a:r>
              <a:rPr lang="es-ES_tradnl" dirty="0" smtClean="0"/>
              <a:t> a </a:t>
            </a:r>
            <a:r>
              <a:rPr lang="es-ES_tradnl" dirty="0" err="1" smtClean="0"/>
              <a:t>better</a:t>
            </a:r>
            <a:r>
              <a:rPr lang="es-ES_tradnl" dirty="0" smtClean="0"/>
              <a:t> proxy </a:t>
            </a:r>
            <a:r>
              <a:rPr lang="es-ES_tradnl" dirty="0" err="1" smtClean="0"/>
              <a:t>would</a:t>
            </a:r>
            <a:r>
              <a:rPr lang="es-ES_tradnl" dirty="0" smtClean="0"/>
              <a:t> be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b="1" dirty="0" err="1" smtClean="0"/>
              <a:t>number</a:t>
            </a:r>
            <a:r>
              <a:rPr lang="es-ES_tradnl" b="1" dirty="0" smtClean="0"/>
              <a:t> of </a:t>
            </a:r>
            <a:r>
              <a:rPr lang="es-ES_tradnl" b="1" dirty="0" err="1" smtClean="0"/>
              <a:t>scientific</a:t>
            </a:r>
            <a:r>
              <a:rPr lang="es-ES_tradnl" b="1" dirty="0" smtClean="0"/>
              <a:t> </a:t>
            </a:r>
            <a:r>
              <a:rPr lang="es-ES_tradnl" b="1" dirty="0" err="1" smtClean="0"/>
              <a:t>articles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cited</a:t>
            </a:r>
            <a:r>
              <a:rPr lang="es-ES_tradnl" b="1" dirty="0" smtClean="0"/>
              <a:t> in </a:t>
            </a:r>
            <a:r>
              <a:rPr lang="es-ES_tradnl" b="1" dirty="0" err="1" smtClean="0"/>
              <a:t>patents</a:t>
            </a:r>
            <a:r>
              <a:rPr lang="es-ES_tradnl" dirty="0" smtClean="0"/>
              <a:t>,</a:t>
            </a:r>
            <a:r>
              <a:rPr lang="es-ES_tradnl" b="1" dirty="0" smtClean="0"/>
              <a:t> </a:t>
            </a:r>
            <a:r>
              <a:rPr lang="es-ES_tradnl" dirty="0" err="1" smtClean="0"/>
              <a:t>ideally</a:t>
            </a:r>
            <a:r>
              <a:rPr lang="es-ES_tradnl" dirty="0" smtClean="0"/>
              <a:t> </a:t>
            </a:r>
            <a:r>
              <a:rPr lang="es-ES_tradnl" dirty="0" err="1" smtClean="0"/>
              <a:t>distinguishing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country of </a:t>
            </a:r>
            <a:r>
              <a:rPr lang="es-ES_tradnl" dirty="0" err="1" smtClean="0"/>
              <a:t>residence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citing</a:t>
            </a:r>
            <a:r>
              <a:rPr lang="es-ES_tradnl" dirty="0" smtClean="0"/>
              <a:t> </a:t>
            </a:r>
            <a:r>
              <a:rPr lang="es-ES_tradnl" dirty="0" err="1" smtClean="0"/>
              <a:t>patent</a:t>
            </a:r>
            <a:r>
              <a:rPr lang="es-ES_tradnl" dirty="0" smtClean="0"/>
              <a:t> </a:t>
            </a:r>
            <a:r>
              <a:rPr lang="es-ES_tradnl" dirty="0" err="1" smtClean="0"/>
              <a:t>owner</a:t>
            </a:r>
            <a:r>
              <a:rPr lang="es-ES_tradnl" dirty="0" smtClean="0"/>
              <a:t> (</a:t>
            </a:r>
            <a:r>
              <a:rPr lang="es-ES_tradnl" dirty="0" err="1" smtClean="0"/>
              <a:t>domestic</a:t>
            </a:r>
            <a:r>
              <a:rPr lang="es-ES_tradnl" dirty="0" smtClean="0"/>
              <a:t> and </a:t>
            </a:r>
            <a:r>
              <a:rPr lang="es-ES_tradnl" dirty="0" err="1" smtClean="0"/>
              <a:t>foreign</a:t>
            </a:r>
            <a:r>
              <a:rPr lang="es-ES_tradnl" dirty="0" smtClean="0"/>
              <a:t>). </a:t>
            </a:r>
            <a:r>
              <a:rPr lang="es-ES_tradnl" dirty="0" err="1" smtClean="0"/>
              <a:t>This</a:t>
            </a:r>
            <a:r>
              <a:rPr lang="es-ES_tradnl" dirty="0" smtClean="0"/>
              <a:t> </a:t>
            </a:r>
            <a:r>
              <a:rPr lang="es-ES_tradnl" dirty="0" err="1" smtClean="0"/>
              <a:t>would</a:t>
            </a:r>
            <a:r>
              <a:rPr lang="es-ES_tradnl" dirty="0" smtClean="0"/>
              <a:t> be </a:t>
            </a:r>
            <a:r>
              <a:rPr lang="es-ES_tradnl" dirty="0" err="1" smtClean="0"/>
              <a:t>closer</a:t>
            </a:r>
            <a:r>
              <a:rPr lang="es-ES_tradnl" dirty="0" smtClean="0"/>
              <a:t> to a </a:t>
            </a:r>
            <a:r>
              <a:rPr lang="es-ES_tradnl" dirty="0" err="1" smtClean="0"/>
              <a:t>measure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b="1" dirty="0" smtClean="0"/>
              <a:t>‘</a:t>
            </a:r>
            <a:r>
              <a:rPr lang="es-ES_tradnl" b="1" dirty="0" err="1" smtClean="0"/>
              <a:t>technology-relevant</a:t>
            </a:r>
            <a:r>
              <a:rPr lang="es-ES_tradnl" b="1" dirty="0" smtClean="0"/>
              <a:t> </a:t>
            </a:r>
            <a:r>
              <a:rPr lang="es-ES_tradnl" b="1" dirty="0" err="1" smtClean="0"/>
              <a:t>knowledge</a:t>
            </a:r>
            <a:r>
              <a:rPr lang="es-ES_tradnl" b="1" dirty="0" smtClean="0"/>
              <a:t>’ </a:t>
            </a:r>
            <a:r>
              <a:rPr lang="es-ES_tradnl" dirty="0" err="1" smtClean="0"/>
              <a:t>produced</a:t>
            </a:r>
            <a:r>
              <a:rPr lang="es-ES_tradnl" dirty="0" smtClean="0"/>
              <a:t> in a </a:t>
            </a:r>
            <a:r>
              <a:rPr lang="es-ES_tradnl" dirty="0" err="1" smtClean="0"/>
              <a:t>given</a:t>
            </a:r>
            <a:r>
              <a:rPr lang="es-ES_tradnl" dirty="0" smtClean="0"/>
              <a:t> country. </a:t>
            </a:r>
            <a:r>
              <a:rPr lang="es-ES_tradnl" dirty="0" err="1" smtClean="0"/>
              <a:t>We</a:t>
            </a:r>
            <a:r>
              <a:rPr lang="es-ES_tradnl" dirty="0" smtClean="0"/>
              <a:t> </a:t>
            </a:r>
            <a:r>
              <a:rPr lang="es-ES_tradnl" dirty="0" err="1" smtClean="0"/>
              <a:t>would</a:t>
            </a:r>
            <a:r>
              <a:rPr lang="es-ES_tradnl" dirty="0" smtClean="0"/>
              <a:t> </a:t>
            </a:r>
            <a:r>
              <a:rPr lang="es-ES_tradnl" dirty="0" err="1" smtClean="0"/>
              <a:t>still</a:t>
            </a:r>
            <a:r>
              <a:rPr lang="es-ES_tradnl" dirty="0" smtClean="0"/>
              <a:t> </a:t>
            </a:r>
            <a:r>
              <a:rPr lang="es-ES_tradnl" dirty="0" err="1" smtClean="0"/>
              <a:t>need</a:t>
            </a:r>
            <a:r>
              <a:rPr lang="es-ES_tradnl" dirty="0" smtClean="0"/>
              <a:t> to </a:t>
            </a:r>
            <a:r>
              <a:rPr lang="es-ES_tradnl" dirty="0" err="1" smtClean="0"/>
              <a:t>distinguish</a:t>
            </a:r>
            <a:r>
              <a:rPr lang="es-ES_tradnl" dirty="0" smtClean="0"/>
              <a:t> </a:t>
            </a:r>
            <a:r>
              <a:rPr lang="es-ES_tradnl" dirty="0" err="1" smtClean="0"/>
              <a:t>between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produced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universities</a:t>
            </a:r>
            <a:r>
              <a:rPr lang="es-ES_tradnl" dirty="0" smtClean="0"/>
              <a:t> and </a:t>
            </a:r>
            <a:r>
              <a:rPr lang="es-ES_tradnl" dirty="0" err="1" smtClean="0"/>
              <a:t>other</a:t>
            </a:r>
            <a:r>
              <a:rPr lang="es-ES_tradnl" dirty="0" smtClean="0"/>
              <a:t> </a:t>
            </a:r>
            <a:r>
              <a:rPr lang="es-ES_tradnl" dirty="0" err="1" smtClean="0"/>
              <a:t>institutions</a:t>
            </a:r>
            <a:r>
              <a:rPr lang="es-ES_tradnl" dirty="0" smtClean="0"/>
              <a:t>. </a:t>
            </a:r>
          </a:p>
          <a:p>
            <a:r>
              <a:rPr lang="es-ES_tradnl" dirty="0" err="1"/>
              <a:t>N</a:t>
            </a:r>
            <a:r>
              <a:rPr lang="es-ES_tradnl" dirty="0" err="1" smtClean="0"/>
              <a:t>one</a:t>
            </a:r>
            <a:r>
              <a:rPr lang="es-ES_tradnl" dirty="0" smtClean="0"/>
              <a:t> of </a:t>
            </a:r>
            <a:r>
              <a:rPr lang="es-ES_tradnl" dirty="0" err="1" smtClean="0"/>
              <a:t>these</a:t>
            </a:r>
            <a:r>
              <a:rPr lang="es-ES_tradnl" dirty="0" smtClean="0"/>
              <a:t> </a:t>
            </a:r>
            <a:r>
              <a:rPr lang="es-ES_tradnl" dirty="0" err="1" smtClean="0"/>
              <a:t>two</a:t>
            </a:r>
            <a:r>
              <a:rPr lang="es-ES_tradnl" dirty="0" smtClean="0"/>
              <a:t> </a:t>
            </a:r>
            <a:r>
              <a:rPr lang="es-ES_tradnl" dirty="0" err="1" smtClean="0"/>
              <a:t>measures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readily</a:t>
            </a:r>
            <a:r>
              <a:rPr lang="es-ES_tradnl" dirty="0" smtClean="0"/>
              <a:t> </a:t>
            </a:r>
            <a:r>
              <a:rPr lang="es-ES_tradnl" dirty="0" err="1" smtClean="0"/>
              <a:t>available</a:t>
            </a:r>
            <a:r>
              <a:rPr lang="es-ES_tradnl" dirty="0" smtClean="0"/>
              <a:t> </a:t>
            </a:r>
            <a:r>
              <a:rPr lang="es-ES_tradnl" dirty="0" err="1" smtClean="0"/>
              <a:t>for</a:t>
            </a:r>
            <a:r>
              <a:rPr lang="es-ES_tradnl" dirty="0" smtClean="0"/>
              <a:t> </a:t>
            </a:r>
            <a:r>
              <a:rPr lang="es-ES_tradnl" dirty="0" err="1" smtClean="0"/>
              <a:t>all</a:t>
            </a:r>
            <a:r>
              <a:rPr lang="es-ES_tradnl" dirty="0" smtClean="0"/>
              <a:t> </a:t>
            </a:r>
            <a:r>
              <a:rPr lang="es-ES_tradnl" dirty="0" err="1" smtClean="0"/>
              <a:t>countries</a:t>
            </a:r>
            <a:r>
              <a:rPr lang="es-ES_tradnl" dirty="0" smtClean="0"/>
              <a:t> and </a:t>
            </a:r>
            <a:r>
              <a:rPr lang="es-ES_tradnl" dirty="0" err="1" smtClean="0"/>
              <a:t>over</a:t>
            </a:r>
            <a:r>
              <a:rPr lang="es-ES_tradnl" dirty="0" smtClean="0"/>
              <a:t> time. </a:t>
            </a:r>
            <a:r>
              <a:rPr lang="es-ES_tradnl" dirty="0" err="1" smtClean="0"/>
              <a:t>But</a:t>
            </a:r>
            <a:r>
              <a:rPr lang="es-ES_tradnl" dirty="0" smtClean="0"/>
              <a:t> </a:t>
            </a:r>
            <a:r>
              <a:rPr lang="es-ES_tradnl" dirty="0" err="1" smtClean="0"/>
              <a:t>we</a:t>
            </a:r>
            <a:r>
              <a:rPr lang="es-ES_tradnl" dirty="0" smtClean="0"/>
              <a:t> can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orders</a:t>
            </a:r>
            <a:r>
              <a:rPr lang="es-ES_tradnl" dirty="0" smtClean="0"/>
              <a:t> of </a:t>
            </a:r>
            <a:r>
              <a:rPr lang="es-ES_tradnl" dirty="0" err="1" smtClean="0"/>
              <a:t>magnitude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next</a:t>
            </a:r>
            <a:r>
              <a:rPr lang="es-ES_tradnl" dirty="0" smtClean="0"/>
              <a:t> </a:t>
            </a:r>
            <a:r>
              <a:rPr lang="es-ES_tradnl" dirty="0" err="1" smtClean="0"/>
              <a:t>two</a:t>
            </a:r>
            <a:r>
              <a:rPr lang="es-ES_tradnl" dirty="0" smtClean="0"/>
              <a:t> </a:t>
            </a:r>
            <a:r>
              <a:rPr lang="es-ES_tradnl" dirty="0" err="1" smtClean="0"/>
              <a:t>slides</a:t>
            </a:r>
            <a:r>
              <a:rPr lang="es-ES_tradnl" dirty="0" smtClean="0"/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71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728" y="420129"/>
            <a:ext cx="6917640" cy="331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728" y="3731739"/>
            <a:ext cx="6917640" cy="3029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80086" y="428367"/>
            <a:ext cx="378116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dirty="0"/>
          </a:p>
          <a:p>
            <a:endParaRPr lang="es-ES_tradnl" dirty="0" smtClean="0"/>
          </a:p>
          <a:p>
            <a:r>
              <a:rPr lang="es-ES_tradnl" sz="3200" b="1" spc="-5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Scientific</a:t>
            </a:r>
            <a:r>
              <a:rPr lang="es-ES_tradnl" sz="3200" b="1" spc="-5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_tradnl" sz="3200" b="1" spc="-5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publications</a:t>
            </a:r>
            <a:r>
              <a:rPr lang="es-ES_tradnl" sz="3200" b="1" spc="-5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endParaRPr lang="es-ES_tradnl" sz="3200" b="1" spc="-50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r>
              <a:rPr lang="es-ES_tradnl" sz="3200" b="1" spc="-50" dirty="0" err="1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by</a:t>
            </a:r>
            <a:r>
              <a:rPr lang="es-ES_tradnl" sz="3200" b="1" spc="-5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_tradnl" sz="3200" b="1" spc="-5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region</a:t>
            </a:r>
            <a:endParaRPr lang="es-ES_tradnl" sz="3200" b="1" spc="-5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endParaRPr lang="es-ES_tradnl" b="1" dirty="0"/>
          </a:p>
          <a:p>
            <a:endParaRPr lang="es-ES_tradnl" b="1" dirty="0" smtClean="0"/>
          </a:p>
          <a:p>
            <a:r>
              <a:rPr lang="es-ES_tradnl" sz="1400" i="1" dirty="0" err="1">
                <a:solidFill>
                  <a:schemeClr val="accent1"/>
                </a:solidFill>
              </a:rPr>
              <a:t>Source</a:t>
            </a:r>
            <a:r>
              <a:rPr lang="es-ES_tradnl" sz="1400" i="1" dirty="0">
                <a:solidFill>
                  <a:schemeClr val="accent1"/>
                </a:solidFill>
              </a:rPr>
              <a:t>: </a:t>
            </a:r>
            <a:r>
              <a:rPr lang="es-ES_tradnl" sz="1400" dirty="0">
                <a:solidFill>
                  <a:schemeClr val="accent1"/>
                </a:solidFill>
              </a:rPr>
              <a:t>Data </a:t>
            </a:r>
            <a:r>
              <a:rPr lang="es-ES_tradnl" sz="1400" dirty="0" err="1">
                <a:solidFill>
                  <a:schemeClr val="accent1"/>
                </a:solidFill>
              </a:rPr>
              <a:t>from</a:t>
            </a:r>
            <a:r>
              <a:rPr lang="es-ES_tradnl" sz="1400" dirty="0">
                <a:solidFill>
                  <a:schemeClr val="accent1"/>
                </a:solidFill>
              </a:rPr>
              <a:t> </a:t>
            </a:r>
            <a:r>
              <a:rPr lang="es-ES_tradnl" sz="1400" dirty="0" err="1">
                <a:solidFill>
                  <a:schemeClr val="accent1"/>
                </a:solidFill>
              </a:rPr>
              <a:t>Scopus</a:t>
            </a:r>
            <a:r>
              <a:rPr lang="es-ES_tradnl" sz="1400" dirty="0">
                <a:solidFill>
                  <a:schemeClr val="accent1"/>
                </a:solidFill>
              </a:rPr>
              <a:t>, </a:t>
            </a:r>
            <a:r>
              <a:rPr lang="es-ES_tradnl" sz="1400" dirty="0" err="1">
                <a:solidFill>
                  <a:schemeClr val="accent1"/>
                </a:solidFill>
              </a:rPr>
              <a:t>analysis</a:t>
            </a:r>
            <a:r>
              <a:rPr lang="es-ES_tradnl" sz="1400" dirty="0">
                <a:solidFill>
                  <a:schemeClr val="accent1"/>
                </a:solidFill>
              </a:rPr>
              <a:t> </a:t>
            </a:r>
            <a:r>
              <a:rPr lang="es-ES_tradnl" sz="1400" dirty="0" err="1">
                <a:solidFill>
                  <a:schemeClr val="accent1"/>
                </a:solidFill>
              </a:rPr>
              <a:t>by</a:t>
            </a:r>
            <a:r>
              <a:rPr lang="es-ES_tradnl" sz="1400" dirty="0">
                <a:solidFill>
                  <a:schemeClr val="accent1"/>
                </a:solidFill>
              </a:rPr>
              <a:t> </a:t>
            </a:r>
            <a:r>
              <a:rPr lang="es-ES_tradnl" sz="1400" dirty="0" err="1">
                <a:solidFill>
                  <a:schemeClr val="accent1"/>
                </a:solidFill>
              </a:rPr>
              <a:t>SCImago</a:t>
            </a:r>
            <a:r>
              <a:rPr lang="es-ES_tradnl" sz="1400" dirty="0">
                <a:solidFill>
                  <a:schemeClr val="accent1"/>
                </a:solidFill>
              </a:rPr>
              <a:t> Research, https://www.scimagojr.com/worldreport.php</a:t>
            </a:r>
            <a:endParaRPr lang="es-ES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7838" y="365760"/>
            <a:ext cx="10336674" cy="9687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Map of patent appropriation of </a:t>
            </a:r>
            <a:r>
              <a:rPr lang="en-US" sz="3200" b="1" dirty="0" smtClean="0">
                <a:solidFill>
                  <a:srgbClr val="0070C0"/>
                </a:solidFill>
              </a:rPr>
              <a:t>knowledge </a:t>
            </a:r>
            <a:r>
              <a:rPr lang="en-US" sz="3200" b="1" dirty="0">
                <a:solidFill>
                  <a:srgbClr val="0070C0"/>
                </a:solidFill>
              </a:rPr>
              <a:t>generated in </a:t>
            </a:r>
            <a:r>
              <a:rPr lang="en-US" sz="3200" b="1" dirty="0" smtClean="0">
                <a:solidFill>
                  <a:srgbClr val="0070C0"/>
                </a:solidFill>
              </a:rPr>
              <a:t>Chile between 2003 and 2013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482" y="1499458"/>
            <a:ext cx="7991673" cy="438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169773" y="5960767"/>
            <a:ext cx="95394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i="1" dirty="0" err="1">
                <a:solidFill>
                  <a:schemeClr val="accent1"/>
                </a:solidFill>
              </a:rPr>
              <a:t>Source</a:t>
            </a:r>
            <a:r>
              <a:rPr lang="es-ES" sz="1400" i="1" dirty="0">
                <a:solidFill>
                  <a:schemeClr val="accent1"/>
                </a:solidFill>
              </a:rPr>
              <a:t>: </a:t>
            </a:r>
            <a:r>
              <a:rPr lang="es-ES" sz="1400" dirty="0" err="1">
                <a:solidFill>
                  <a:schemeClr val="accent1"/>
                </a:solidFill>
              </a:rPr>
              <a:t>Analysis</a:t>
            </a:r>
            <a:r>
              <a:rPr lang="es-ES" sz="1400" dirty="0">
                <a:solidFill>
                  <a:schemeClr val="accent1"/>
                </a:solidFill>
              </a:rPr>
              <a:t> </a:t>
            </a:r>
            <a:r>
              <a:rPr lang="es-ES" sz="1400" dirty="0" err="1">
                <a:solidFill>
                  <a:schemeClr val="accent1"/>
                </a:solidFill>
              </a:rPr>
              <a:t>by</a:t>
            </a:r>
            <a:r>
              <a:rPr lang="es-ES" sz="1400" dirty="0">
                <a:solidFill>
                  <a:schemeClr val="accent1"/>
                </a:solidFill>
              </a:rPr>
              <a:t> </a:t>
            </a:r>
            <a:r>
              <a:rPr lang="es-ES" sz="1400" dirty="0" err="1">
                <a:solidFill>
                  <a:schemeClr val="accent1"/>
                </a:solidFill>
              </a:rPr>
              <a:t>SCImago</a:t>
            </a:r>
            <a:r>
              <a:rPr lang="es-ES" sz="1400" dirty="0">
                <a:solidFill>
                  <a:schemeClr val="accent1"/>
                </a:solidFill>
              </a:rPr>
              <a:t> Research, data </a:t>
            </a:r>
            <a:r>
              <a:rPr lang="es-ES" sz="1400" dirty="0" err="1">
                <a:solidFill>
                  <a:schemeClr val="accent1"/>
                </a:solidFill>
              </a:rPr>
              <a:t>from</a:t>
            </a:r>
            <a:r>
              <a:rPr lang="es-ES" sz="1400" dirty="0">
                <a:solidFill>
                  <a:schemeClr val="accent1"/>
                </a:solidFill>
              </a:rPr>
              <a:t> SCOPUS and PATSTAT. </a:t>
            </a:r>
            <a:r>
              <a:rPr lang="es-ES" sz="1400" dirty="0" err="1">
                <a:solidFill>
                  <a:schemeClr val="accent1"/>
                </a:solidFill>
              </a:rPr>
              <a:t>Graph</a:t>
            </a:r>
            <a:r>
              <a:rPr lang="es-ES" sz="1400" dirty="0">
                <a:solidFill>
                  <a:schemeClr val="accent1"/>
                </a:solidFill>
              </a:rPr>
              <a:t> </a:t>
            </a:r>
            <a:r>
              <a:rPr lang="es-ES" sz="1400" dirty="0" err="1">
                <a:solidFill>
                  <a:schemeClr val="accent1"/>
                </a:solidFill>
              </a:rPr>
              <a:t>published</a:t>
            </a:r>
            <a:r>
              <a:rPr lang="es-ES" sz="1400" dirty="0">
                <a:solidFill>
                  <a:schemeClr val="accent1"/>
                </a:solidFill>
              </a:rPr>
              <a:t> in CONICYT (2015). Principales indicadores </a:t>
            </a:r>
            <a:r>
              <a:rPr lang="es-ES" sz="1400" dirty="0" err="1">
                <a:solidFill>
                  <a:schemeClr val="accent1"/>
                </a:solidFill>
              </a:rPr>
              <a:t>cienciométricos</a:t>
            </a:r>
            <a:r>
              <a:rPr lang="es-ES" sz="1400" dirty="0">
                <a:solidFill>
                  <a:schemeClr val="accent1"/>
                </a:solidFill>
              </a:rPr>
              <a:t> de la actividad </a:t>
            </a:r>
            <a:r>
              <a:rPr lang="es-ES" sz="1400" dirty="0" err="1">
                <a:solidFill>
                  <a:schemeClr val="accent1"/>
                </a:solidFill>
              </a:rPr>
              <a:t>científica</a:t>
            </a:r>
            <a:r>
              <a:rPr lang="es-ES" sz="1400" dirty="0">
                <a:solidFill>
                  <a:schemeClr val="accent1"/>
                </a:solidFill>
              </a:rPr>
              <a:t> chilena 2013, </a:t>
            </a:r>
            <a:r>
              <a:rPr lang="es-ES" sz="1400" dirty="0" err="1">
                <a:solidFill>
                  <a:schemeClr val="accent1"/>
                </a:solidFill>
              </a:rPr>
              <a:t>available</a:t>
            </a:r>
            <a:r>
              <a:rPr lang="es-ES" sz="1400" dirty="0">
                <a:solidFill>
                  <a:schemeClr val="accent1"/>
                </a:solidFill>
              </a:rPr>
              <a:t> at http://www.informacioncientifica.cl/Informe_2015/chile2015/</a:t>
            </a:r>
          </a:p>
        </p:txBody>
      </p:sp>
    </p:spTree>
    <p:extLst>
      <p:ext uri="{BB962C8B-B14F-4D97-AF65-F5344CB8AC3E}">
        <p14:creationId xmlns:p14="http://schemas.microsoft.com/office/powerpoint/2010/main" val="18737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4843" y="378940"/>
            <a:ext cx="10501431" cy="1139387"/>
          </a:xfrm>
        </p:spPr>
        <p:txBody>
          <a:bodyPr>
            <a:normAutofit/>
          </a:bodyPr>
          <a:lstStyle/>
          <a:p>
            <a:r>
              <a:rPr lang="es-ES_tradnl" sz="3200" b="1" dirty="0" err="1">
                <a:solidFill>
                  <a:srgbClr val="0070C0"/>
                </a:solidFill>
              </a:rPr>
              <a:t>What</a:t>
            </a:r>
            <a:r>
              <a:rPr lang="es-ES_tradnl" sz="3200" b="1" dirty="0">
                <a:solidFill>
                  <a:srgbClr val="0070C0"/>
                </a:solidFill>
              </a:rPr>
              <a:t> are </a:t>
            </a:r>
            <a:r>
              <a:rPr lang="es-ES_tradnl" sz="3200" b="1" dirty="0" err="1">
                <a:solidFill>
                  <a:srgbClr val="0070C0"/>
                </a:solidFill>
              </a:rPr>
              <a:t>the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best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channels</a:t>
            </a:r>
            <a:r>
              <a:rPr lang="es-ES_tradnl" sz="3200" b="1" dirty="0">
                <a:solidFill>
                  <a:srgbClr val="0070C0"/>
                </a:solidFill>
              </a:rPr>
              <a:t> to transfer </a:t>
            </a:r>
            <a:r>
              <a:rPr lang="es-ES_tradnl" sz="3200" b="1" dirty="0" err="1">
                <a:solidFill>
                  <a:srgbClr val="0070C0"/>
                </a:solidFill>
              </a:rPr>
              <a:t>academic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inventions</a:t>
            </a:r>
            <a:r>
              <a:rPr lang="es-ES_tradnl" sz="3200" b="1" dirty="0">
                <a:solidFill>
                  <a:srgbClr val="0070C0"/>
                </a:solidFill>
              </a:rPr>
              <a:t> to </a:t>
            </a:r>
            <a:r>
              <a:rPr lang="es-ES_tradnl" sz="3200" b="1" dirty="0" err="1">
                <a:solidFill>
                  <a:srgbClr val="0070C0"/>
                </a:solidFill>
              </a:rPr>
              <a:t>society</a:t>
            </a:r>
            <a:r>
              <a:rPr lang="es-ES_tradnl" sz="3200" b="1" dirty="0">
                <a:solidFill>
                  <a:srgbClr val="0070C0"/>
                </a:solidFill>
              </a:rPr>
              <a:t>?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0747" y="1828800"/>
            <a:ext cx="10330248" cy="4687330"/>
          </a:xfrm>
        </p:spPr>
        <p:txBody>
          <a:bodyPr>
            <a:normAutofit fontScale="25000" lnSpcReduction="20000"/>
          </a:bodyPr>
          <a:lstStyle/>
          <a:p>
            <a:pPr marL="868680" indent="-685800"/>
            <a:r>
              <a:rPr lang="es-ES_tradnl" sz="7200" spc="10" dirty="0" smtClean="0">
                <a:solidFill>
                  <a:schemeClr val="tx1"/>
                </a:solidFill>
              </a:rPr>
              <a:t>Public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domain</a:t>
            </a:r>
            <a:endParaRPr lang="es-ES_tradnl" sz="7200" spc="10" dirty="0" smtClean="0">
              <a:solidFill>
                <a:schemeClr val="tx1"/>
              </a:solidFill>
            </a:endParaRPr>
          </a:p>
          <a:p>
            <a:pPr marL="868680" indent="-685800"/>
            <a:r>
              <a:rPr lang="es-ES_tradnl" sz="7200" spc="10" dirty="0" err="1" smtClean="0">
                <a:solidFill>
                  <a:schemeClr val="tx1"/>
                </a:solidFill>
              </a:rPr>
              <a:t>Contracts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with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industry</a:t>
            </a:r>
            <a:endParaRPr lang="es-ES_tradnl" sz="7200" spc="10" dirty="0" smtClean="0">
              <a:solidFill>
                <a:schemeClr val="tx1"/>
              </a:solidFill>
            </a:endParaRPr>
          </a:p>
          <a:p>
            <a:pPr marL="868680" indent="-685800"/>
            <a:r>
              <a:rPr lang="es-ES_tradnl" sz="7200" dirty="0" err="1" smtClean="0"/>
              <a:t>University</a:t>
            </a:r>
            <a:r>
              <a:rPr lang="es-ES_tradnl" sz="7200" dirty="0" smtClean="0"/>
              <a:t> s</a:t>
            </a:r>
            <a:r>
              <a:rPr lang="es-ES_tradnl" sz="7200" spc="10" dirty="0" smtClean="0">
                <a:solidFill>
                  <a:schemeClr val="tx1"/>
                </a:solidFill>
              </a:rPr>
              <a:t>pin-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offs</a:t>
            </a:r>
            <a:endParaRPr lang="es-ES_tradnl" sz="7200" spc="10" dirty="0" smtClean="0">
              <a:solidFill>
                <a:schemeClr val="tx1"/>
              </a:solidFill>
            </a:endParaRPr>
          </a:p>
          <a:p>
            <a:pPr marL="868680" indent="-685800"/>
            <a:r>
              <a:rPr lang="es-ES_tradnl" sz="9600" b="1" dirty="0" err="1" smtClean="0"/>
              <a:t>Patents</a:t>
            </a:r>
            <a:endParaRPr lang="es-ES_tradnl" sz="9600" b="1" dirty="0" smtClean="0"/>
          </a:p>
          <a:p>
            <a:pPr marL="868680" indent="-685800"/>
            <a:r>
              <a:rPr lang="es-ES_tradnl" sz="7200" dirty="0" err="1" smtClean="0"/>
              <a:t>Other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IPRs</a:t>
            </a:r>
            <a:endParaRPr lang="es-ES_tradnl" sz="7200" dirty="0" smtClean="0"/>
          </a:p>
          <a:p>
            <a:pPr lvl="1" indent="0">
              <a:buNone/>
            </a:pPr>
            <a:endParaRPr lang="es-ES_tradnl" sz="7200" spc="10" dirty="0">
              <a:solidFill>
                <a:schemeClr val="tx1"/>
              </a:solidFill>
            </a:endParaRPr>
          </a:p>
          <a:p>
            <a:pPr indent="0">
              <a:buNone/>
            </a:pPr>
            <a:r>
              <a:rPr lang="es-ES_tradnl" sz="7200" dirty="0" smtClean="0"/>
              <a:t>In </a:t>
            </a:r>
            <a:r>
              <a:rPr lang="es-ES_tradnl" sz="7200" dirty="0" err="1" smtClean="0"/>
              <a:t>all</a:t>
            </a:r>
            <a:r>
              <a:rPr lang="es-ES_tradnl" sz="7200" dirty="0" smtClean="0"/>
              <a:t> cases </a:t>
            </a:r>
            <a:r>
              <a:rPr lang="es-ES_tradnl" sz="7200" dirty="0" err="1"/>
              <a:t>t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he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b="1" spc="10" dirty="0">
                <a:solidFill>
                  <a:schemeClr val="tx1"/>
                </a:solidFill>
              </a:rPr>
              <a:t>know-how</a:t>
            </a:r>
            <a:r>
              <a:rPr lang="es-ES_tradnl" sz="7200" spc="10" dirty="0">
                <a:solidFill>
                  <a:schemeClr val="tx1"/>
                </a:solidFill>
              </a:rPr>
              <a:t> of </a:t>
            </a:r>
            <a:r>
              <a:rPr lang="es-ES_tradnl" sz="7200" spc="10" dirty="0" err="1">
                <a:solidFill>
                  <a:schemeClr val="tx1"/>
                </a:solidFill>
              </a:rPr>
              <a:t>the</a:t>
            </a:r>
            <a:r>
              <a:rPr lang="es-ES_tradnl" sz="7200" spc="10" dirty="0">
                <a:solidFill>
                  <a:schemeClr val="tx1"/>
                </a:solidFill>
              </a:rPr>
              <a:t> inventor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would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often</a:t>
            </a:r>
            <a:r>
              <a:rPr lang="es-ES_tradnl" sz="7200" spc="10" dirty="0" smtClean="0">
                <a:solidFill>
                  <a:schemeClr val="tx1"/>
                </a:solidFill>
              </a:rPr>
              <a:t> be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needed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spc="10" dirty="0">
                <a:solidFill>
                  <a:schemeClr val="tx1"/>
                </a:solidFill>
              </a:rPr>
              <a:t>to </a:t>
            </a:r>
            <a:r>
              <a:rPr lang="es-ES_tradnl" sz="7200" spc="10" dirty="0" err="1">
                <a:solidFill>
                  <a:schemeClr val="tx1"/>
                </a:solidFill>
              </a:rPr>
              <a:t>implement</a:t>
            </a:r>
            <a:r>
              <a:rPr lang="es-ES_tradnl" sz="7200" spc="10" dirty="0">
                <a:solidFill>
                  <a:schemeClr val="tx1"/>
                </a:solidFill>
              </a:rPr>
              <a:t> </a:t>
            </a:r>
            <a:r>
              <a:rPr lang="es-ES_tradnl" sz="7200" spc="10" dirty="0" err="1">
                <a:solidFill>
                  <a:schemeClr val="tx1"/>
                </a:solidFill>
              </a:rPr>
              <a:t>the</a:t>
            </a:r>
            <a:r>
              <a:rPr lang="es-ES_tradnl" sz="7200" spc="10" dirty="0">
                <a:solidFill>
                  <a:schemeClr val="tx1"/>
                </a:solidFill>
              </a:rPr>
              <a:t>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invention</a:t>
            </a:r>
            <a:r>
              <a:rPr lang="es-ES_tradnl" sz="7200" dirty="0" smtClean="0"/>
              <a:t>. </a:t>
            </a:r>
            <a:r>
              <a:rPr lang="es-ES_tradnl" sz="7200" dirty="0" err="1" smtClean="0"/>
              <a:t>Engaging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the</a:t>
            </a:r>
            <a:r>
              <a:rPr lang="es-ES_tradnl" sz="7200" dirty="0" smtClean="0"/>
              <a:t> inventor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increases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dirty="0" err="1" smtClean="0"/>
              <a:t>commercialisation</a:t>
            </a:r>
            <a:r>
              <a:rPr lang="es-ES_tradnl" sz="7200" dirty="0" smtClean="0"/>
              <a:t>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success</a:t>
            </a:r>
            <a:r>
              <a:rPr lang="es-ES_tradnl" sz="7200" spc="10" dirty="0" smtClean="0">
                <a:solidFill>
                  <a:schemeClr val="tx1"/>
                </a:solidFill>
              </a:rPr>
              <a:t> (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Agrawal</a:t>
            </a:r>
            <a:r>
              <a:rPr lang="es-ES_tradnl" sz="7200" spc="10" dirty="0" smtClean="0">
                <a:solidFill>
                  <a:schemeClr val="tx1"/>
                </a:solidFill>
              </a:rPr>
              <a:t> 2006).</a:t>
            </a:r>
          </a:p>
          <a:p>
            <a:pPr indent="0">
              <a:buNone/>
            </a:pPr>
            <a:r>
              <a:rPr lang="es-ES_tradnl" sz="7200" dirty="0" err="1" smtClean="0"/>
              <a:t>Advantages</a:t>
            </a:r>
            <a:r>
              <a:rPr lang="es-ES_tradnl" sz="7200" dirty="0" smtClean="0"/>
              <a:t> of </a:t>
            </a:r>
            <a:r>
              <a:rPr lang="es-ES_tradnl" sz="7200" dirty="0" err="1" smtClean="0"/>
              <a:t>patents</a:t>
            </a:r>
            <a:r>
              <a:rPr lang="es-ES_tradnl" sz="7200" dirty="0" smtClean="0"/>
              <a:t>: </a:t>
            </a:r>
          </a:p>
          <a:p>
            <a:pPr marL="1040130" indent="-857250"/>
            <a:r>
              <a:rPr lang="es-ES_tradnl" sz="7200" spc="10" dirty="0" smtClean="0">
                <a:solidFill>
                  <a:schemeClr val="tx1"/>
                </a:solidFill>
              </a:rPr>
              <a:t>Set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the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b="1" spc="10" dirty="0" err="1" smtClean="0">
                <a:solidFill>
                  <a:schemeClr val="tx1"/>
                </a:solidFill>
              </a:rPr>
              <a:t>boundaries</a:t>
            </a:r>
            <a:r>
              <a:rPr lang="es-ES_tradnl" sz="7200" spc="10" dirty="0" smtClean="0">
                <a:solidFill>
                  <a:schemeClr val="tx1"/>
                </a:solidFill>
              </a:rPr>
              <a:t> </a:t>
            </a:r>
            <a:r>
              <a:rPr lang="es-ES_tradnl" sz="7200" spc="10" dirty="0">
                <a:solidFill>
                  <a:schemeClr val="tx1"/>
                </a:solidFill>
              </a:rPr>
              <a:t>of </a:t>
            </a:r>
            <a:r>
              <a:rPr lang="es-ES_tradnl" sz="7200" spc="10" dirty="0" err="1">
                <a:solidFill>
                  <a:schemeClr val="tx1"/>
                </a:solidFill>
              </a:rPr>
              <a:t>the</a:t>
            </a:r>
            <a:r>
              <a:rPr lang="es-ES_tradnl" sz="7200" spc="10" dirty="0">
                <a:solidFill>
                  <a:schemeClr val="tx1"/>
                </a:solidFill>
              </a:rPr>
              <a:t> </a:t>
            </a:r>
            <a:r>
              <a:rPr lang="es-ES_tradnl" sz="7200" spc="10" dirty="0" err="1">
                <a:solidFill>
                  <a:schemeClr val="tx1"/>
                </a:solidFill>
              </a:rPr>
              <a:t>invention</a:t>
            </a:r>
            <a:r>
              <a:rPr lang="es-ES_tradnl" sz="7200" spc="10" dirty="0">
                <a:solidFill>
                  <a:schemeClr val="tx1"/>
                </a:solidFill>
              </a:rPr>
              <a:t> </a:t>
            </a:r>
            <a:r>
              <a:rPr lang="es-ES_tradnl" sz="7200" spc="10" dirty="0" smtClean="0">
                <a:solidFill>
                  <a:schemeClr val="tx1"/>
                </a:solidFill>
              </a:rPr>
              <a:t>in </a:t>
            </a:r>
            <a:r>
              <a:rPr lang="es-ES_tradnl" sz="7200" spc="10" dirty="0" err="1">
                <a:solidFill>
                  <a:schemeClr val="tx1"/>
                </a:solidFill>
              </a:rPr>
              <a:t>the</a:t>
            </a:r>
            <a:r>
              <a:rPr lang="es-ES_tradnl" sz="7200" spc="10" dirty="0">
                <a:solidFill>
                  <a:schemeClr val="tx1"/>
                </a:solidFill>
              </a:rPr>
              <a:t> </a:t>
            </a:r>
            <a:r>
              <a:rPr lang="es-ES_tradnl" sz="7200" spc="10" dirty="0" err="1" smtClean="0">
                <a:solidFill>
                  <a:schemeClr val="tx1"/>
                </a:solidFill>
              </a:rPr>
              <a:t>claims</a:t>
            </a:r>
            <a:endParaRPr lang="es-ES_tradnl" sz="7200" dirty="0"/>
          </a:p>
          <a:p>
            <a:pPr marL="1040130" indent="-857250"/>
            <a:r>
              <a:rPr lang="es-ES_tradnl" sz="7200" dirty="0" err="1"/>
              <a:t>H</a:t>
            </a:r>
            <a:r>
              <a:rPr lang="es-ES_tradnl" sz="7200" dirty="0" err="1" smtClean="0"/>
              <a:t>elp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creating</a:t>
            </a:r>
            <a:r>
              <a:rPr lang="es-ES_tradnl" sz="7200" dirty="0" smtClean="0"/>
              <a:t> </a:t>
            </a:r>
            <a:r>
              <a:rPr lang="es-ES_tradnl" sz="7200" b="1" dirty="0" err="1" smtClean="0"/>
              <a:t>markets</a:t>
            </a:r>
            <a:r>
              <a:rPr lang="es-ES_tradnl" sz="7200" b="1" dirty="0" smtClean="0"/>
              <a:t> </a:t>
            </a:r>
            <a:r>
              <a:rPr lang="es-ES_tradnl" sz="7200" dirty="0" err="1" smtClean="0"/>
              <a:t>for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technology</a:t>
            </a:r>
            <a:r>
              <a:rPr lang="es-ES_tradnl" sz="7200" dirty="0" smtClean="0"/>
              <a:t>. </a:t>
            </a:r>
            <a:endParaRPr lang="es-ES_tradnl" sz="7200" dirty="0"/>
          </a:p>
          <a:p>
            <a:pPr marL="1040130" indent="-857250"/>
            <a:r>
              <a:rPr lang="es-ES_tradnl" sz="7200" dirty="0" err="1" smtClean="0"/>
              <a:t>Make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the</a:t>
            </a:r>
            <a:r>
              <a:rPr lang="es-ES_tradnl" sz="7200" dirty="0" smtClean="0"/>
              <a:t> </a:t>
            </a:r>
            <a:r>
              <a:rPr lang="es-ES_tradnl" sz="7200" b="1" dirty="0" err="1" smtClean="0"/>
              <a:t>priority</a:t>
            </a:r>
            <a:r>
              <a:rPr lang="es-ES_tradnl" sz="7200" dirty="0" smtClean="0"/>
              <a:t> more visible to </a:t>
            </a:r>
            <a:r>
              <a:rPr lang="es-ES_tradnl" sz="7200" dirty="0" err="1" smtClean="0"/>
              <a:t>patent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examiners</a:t>
            </a:r>
            <a:r>
              <a:rPr lang="es-ES_tradnl" sz="7200" dirty="0" smtClean="0"/>
              <a:t> in </a:t>
            </a:r>
            <a:r>
              <a:rPr lang="es-ES_tradnl" sz="7200" dirty="0" err="1" smtClean="0"/>
              <a:t>national</a:t>
            </a:r>
            <a:r>
              <a:rPr lang="es-ES_tradnl" sz="7200" dirty="0" smtClean="0"/>
              <a:t> and </a:t>
            </a:r>
            <a:r>
              <a:rPr lang="es-ES_tradnl" sz="7200" dirty="0" err="1" smtClean="0"/>
              <a:t>foreign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jurisdictions</a:t>
            </a:r>
            <a:r>
              <a:rPr lang="es-ES_tradnl" sz="7200" dirty="0" smtClean="0"/>
              <a:t>, to </a:t>
            </a:r>
            <a:r>
              <a:rPr lang="es-ES_tradnl" sz="7200" dirty="0" err="1" smtClean="0"/>
              <a:t>prevent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others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from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patenting</a:t>
            </a:r>
            <a:r>
              <a:rPr lang="es-ES_tradnl" sz="7200" dirty="0" smtClean="0"/>
              <a:t> </a:t>
            </a:r>
            <a:r>
              <a:rPr lang="es-ES_tradnl" sz="7200" dirty="0" err="1" smtClean="0"/>
              <a:t>academic</a:t>
            </a:r>
            <a:r>
              <a:rPr lang="es-ES_tradnl" sz="7200" dirty="0" smtClean="0"/>
              <a:t> prior art.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6076" y="461319"/>
            <a:ext cx="10221344" cy="793398"/>
          </a:xfrm>
        </p:spPr>
        <p:txBody>
          <a:bodyPr>
            <a:normAutofit/>
          </a:bodyPr>
          <a:lstStyle/>
          <a:p>
            <a:r>
              <a:rPr lang="es-ES_tradnl" sz="3200" b="1" dirty="0" err="1">
                <a:solidFill>
                  <a:srgbClr val="0070C0"/>
                </a:solidFill>
              </a:rPr>
              <a:t>How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many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patents</a:t>
            </a:r>
            <a:r>
              <a:rPr lang="es-ES_tradnl" sz="3200" b="1" dirty="0">
                <a:solidFill>
                  <a:srgbClr val="0070C0"/>
                </a:solidFill>
              </a:rPr>
              <a:t> are </a:t>
            </a:r>
            <a:r>
              <a:rPr lang="es-ES_tradnl" sz="3200" b="1" dirty="0" err="1">
                <a:solidFill>
                  <a:srgbClr val="0070C0"/>
                </a:solidFill>
              </a:rPr>
              <a:t>filed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by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universities</a:t>
            </a:r>
            <a:r>
              <a:rPr lang="es-ES_tradnl" sz="3200" b="1" dirty="0">
                <a:solidFill>
                  <a:srgbClr val="0070C0"/>
                </a:solidFill>
              </a:rPr>
              <a:t>?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6691" y="1581665"/>
            <a:ext cx="9481751" cy="43513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dirty="0" err="1"/>
              <a:t>Thus</a:t>
            </a:r>
            <a:r>
              <a:rPr lang="es-ES_tradnl" dirty="0"/>
              <a:t>, </a:t>
            </a:r>
            <a:r>
              <a:rPr lang="es-ES_tradnl" dirty="0" err="1"/>
              <a:t>if</a:t>
            </a:r>
            <a:r>
              <a:rPr lang="es-ES_tradnl" dirty="0"/>
              <a:t> </a:t>
            </a:r>
            <a:r>
              <a:rPr lang="es-ES_tradnl" dirty="0" err="1"/>
              <a:t>patents</a:t>
            </a:r>
            <a:r>
              <a:rPr lang="es-ES_tradnl" dirty="0"/>
              <a:t> are </a:t>
            </a:r>
            <a:r>
              <a:rPr lang="es-ES_tradnl" dirty="0" err="1"/>
              <a:t>used</a:t>
            </a:r>
            <a:r>
              <a:rPr lang="es-ES_tradnl" dirty="0"/>
              <a:t> to </a:t>
            </a:r>
            <a:r>
              <a:rPr lang="es-ES_tradnl" dirty="0" err="1"/>
              <a:t>protect</a:t>
            </a:r>
            <a:r>
              <a:rPr lang="es-ES_tradnl" dirty="0"/>
              <a:t> </a:t>
            </a:r>
            <a:r>
              <a:rPr lang="es-ES_tradnl" dirty="0" err="1"/>
              <a:t>academic</a:t>
            </a:r>
            <a:r>
              <a:rPr lang="es-ES_tradnl" dirty="0"/>
              <a:t> </a:t>
            </a:r>
            <a:r>
              <a:rPr lang="es-ES_tradnl" dirty="0" err="1" smtClean="0"/>
              <a:t>inventions</a:t>
            </a:r>
            <a:r>
              <a:rPr lang="es-ES_tradnl" dirty="0" smtClean="0"/>
              <a:t>, </a:t>
            </a:r>
            <a:r>
              <a:rPr lang="es-ES_tradnl" dirty="0" err="1" smtClean="0"/>
              <a:t>how</a:t>
            </a:r>
            <a:r>
              <a:rPr lang="es-ES_tradnl" dirty="0" smtClean="0"/>
              <a:t> </a:t>
            </a:r>
            <a:r>
              <a:rPr lang="es-ES_tradnl" dirty="0" err="1" smtClean="0"/>
              <a:t>many</a:t>
            </a:r>
            <a:r>
              <a:rPr lang="es-ES_tradnl" dirty="0" smtClean="0"/>
              <a:t> are </a:t>
            </a:r>
            <a:r>
              <a:rPr lang="es-ES_tradnl" dirty="0" err="1" smtClean="0"/>
              <a:t>filed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</a:p>
          <a:p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b="1" dirty="0" err="1"/>
              <a:t>u</a:t>
            </a:r>
            <a:r>
              <a:rPr lang="es-ES_tradnl" b="1" dirty="0" err="1" smtClean="0"/>
              <a:t>niversities</a:t>
            </a:r>
            <a:r>
              <a:rPr lang="es-ES_tradnl" dirty="0" smtClean="0"/>
              <a:t> </a:t>
            </a:r>
            <a:r>
              <a:rPr lang="es-ES_tradnl" dirty="0" err="1" smtClean="0"/>
              <a:t>that</a:t>
            </a:r>
            <a:r>
              <a:rPr lang="es-ES_tradnl" dirty="0" smtClean="0"/>
              <a:t> </a:t>
            </a:r>
            <a:r>
              <a:rPr lang="es-ES_tradnl" dirty="0" err="1" smtClean="0"/>
              <a:t>employ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inventors</a:t>
            </a:r>
            <a:r>
              <a:rPr lang="es-ES_tradnl" dirty="0" smtClean="0"/>
              <a:t> as </a:t>
            </a:r>
            <a:r>
              <a:rPr lang="es-ES_tradnl" dirty="0" err="1" smtClean="0"/>
              <a:t>professors</a:t>
            </a:r>
            <a:r>
              <a:rPr lang="es-ES_tradnl" dirty="0" smtClean="0"/>
              <a:t>?</a:t>
            </a:r>
          </a:p>
          <a:p>
            <a:r>
              <a:rPr lang="es-ES_tradnl" dirty="0" err="1" smtClean="0"/>
              <a:t>The</a:t>
            </a:r>
            <a:r>
              <a:rPr lang="es-ES_tradnl" dirty="0"/>
              <a:t> </a:t>
            </a:r>
            <a:r>
              <a:rPr lang="es-ES_tradnl" b="1" dirty="0" err="1" smtClean="0"/>
              <a:t>funding</a:t>
            </a:r>
            <a:r>
              <a:rPr lang="es-ES_tradnl" b="1" dirty="0" smtClean="0"/>
              <a:t> </a:t>
            </a:r>
            <a:r>
              <a:rPr lang="es-ES_tradnl" b="1" dirty="0" err="1" smtClean="0"/>
              <a:t>institutions</a:t>
            </a:r>
            <a:r>
              <a:rPr lang="es-ES_tradnl" b="1" dirty="0" smtClean="0"/>
              <a:t> </a:t>
            </a:r>
            <a:r>
              <a:rPr lang="es-ES_tradnl" dirty="0" smtClean="0"/>
              <a:t>(</a:t>
            </a:r>
            <a:r>
              <a:rPr lang="es-ES_tradnl" dirty="0" err="1" smtClean="0"/>
              <a:t>business</a:t>
            </a:r>
            <a:r>
              <a:rPr lang="es-ES_tradnl" dirty="0" smtClean="0"/>
              <a:t> </a:t>
            </a:r>
            <a:r>
              <a:rPr lang="es-ES_tradnl" dirty="0" err="1" smtClean="0"/>
              <a:t>companies</a:t>
            </a:r>
            <a:r>
              <a:rPr lang="es-ES_tradnl" dirty="0" smtClean="0"/>
              <a:t>, </a:t>
            </a:r>
            <a:r>
              <a:rPr lang="es-ES_tradnl" dirty="0" err="1" smtClean="0"/>
              <a:t>governments</a:t>
            </a:r>
            <a:r>
              <a:rPr lang="es-ES_tradnl" dirty="0" smtClean="0"/>
              <a:t>, </a:t>
            </a:r>
            <a:r>
              <a:rPr lang="es-ES_tradnl" dirty="0" err="1" smtClean="0"/>
              <a:t>foundations</a:t>
            </a:r>
            <a:r>
              <a:rPr lang="es-ES_tradnl" dirty="0" smtClean="0"/>
              <a:t>, </a:t>
            </a:r>
            <a:r>
              <a:rPr lang="es-ES_tradnl" dirty="0" err="1" smtClean="0"/>
              <a:t>etc</a:t>
            </a:r>
            <a:r>
              <a:rPr lang="es-ES_tradnl" dirty="0" smtClean="0"/>
              <a:t>) </a:t>
            </a:r>
            <a:r>
              <a:rPr lang="es-ES_tradnl" dirty="0" err="1" smtClean="0"/>
              <a:t>that</a:t>
            </a:r>
            <a:r>
              <a:rPr lang="es-ES_tradnl" dirty="0" smtClean="0"/>
              <a:t> sponsor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research</a:t>
            </a:r>
            <a:r>
              <a:rPr lang="es-ES_tradnl" dirty="0" smtClean="0"/>
              <a:t> </a:t>
            </a:r>
            <a:r>
              <a:rPr lang="es-ES_tradnl" dirty="0" err="1" smtClean="0"/>
              <a:t>leading</a:t>
            </a:r>
            <a:r>
              <a:rPr lang="es-ES_tradnl" dirty="0" smtClean="0"/>
              <a:t> to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inventions</a:t>
            </a:r>
            <a:r>
              <a:rPr lang="es-ES_tradnl" dirty="0" smtClean="0"/>
              <a:t>? </a:t>
            </a:r>
          </a:p>
          <a:p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b="1" dirty="0" err="1" smtClean="0"/>
              <a:t>inventors</a:t>
            </a:r>
            <a:r>
              <a:rPr lang="es-ES_tradnl" dirty="0" smtClean="0"/>
              <a:t> </a:t>
            </a:r>
            <a:r>
              <a:rPr lang="es-ES_tradnl" dirty="0" err="1" smtClean="0"/>
              <a:t>themselves</a:t>
            </a:r>
            <a:r>
              <a:rPr lang="es-ES_tradnl" dirty="0" smtClean="0"/>
              <a:t>?</a:t>
            </a:r>
          </a:p>
          <a:p>
            <a:endParaRPr lang="es-ES_tradnl" dirty="0" smtClean="0"/>
          </a:p>
          <a:p>
            <a:pPr marL="0" indent="0">
              <a:buNone/>
            </a:pPr>
            <a:r>
              <a:rPr lang="es-ES_tradnl" dirty="0" err="1" smtClean="0"/>
              <a:t>Starting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1980s </a:t>
            </a:r>
            <a:r>
              <a:rPr lang="es-ES_tradnl" dirty="0" err="1" smtClean="0"/>
              <a:t>with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Bayh-Dole</a:t>
            </a:r>
            <a:r>
              <a:rPr lang="es-ES_tradnl" dirty="0" smtClean="0"/>
              <a:t> </a:t>
            </a:r>
            <a:r>
              <a:rPr lang="es-ES_tradnl" dirty="0" err="1" smtClean="0"/>
              <a:t>Act</a:t>
            </a:r>
            <a:r>
              <a:rPr lang="es-ES_tradnl" dirty="0" smtClean="0"/>
              <a:t> in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United</a:t>
            </a:r>
            <a:r>
              <a:rPr lang="es-ES_tradnl" dirty="0" smtClean="0"/>
              <a:t> </a:t>
            </a:r>
            <a:r>
              <a:rPr lang="es-ES_tradnl" dirty="0" err="1" smtClean="0"/>
              <a:t>States</a:t>
            </a:r>
            <a:r>
              <a:rPr lang="es-ES_tradnl" dirty="0" smtClean="0"/>
              <a:t>, </a:t>
            </a:r>
            <a:r>
              <a:rPr lang="es-ES_tradnl" dirty="0" err="1" smtClean="0"/>
              <a:t>many</a:t>
            </a:r>
            <a:r>
              <a:rPr lang="es-ES_tradnl" dirty="0" smtClean="0"/>
              <a:t> </a:t>
            </a:r>
            <a:r>
              <a:rPr lang="es-ES_tradnl" dirty="0" err="1" smtClean="0"/>
              <a:t>countries</a:t>
            </a:r>
            <a:r>
              <a:rPr lang="es-ES_tradnl" dirty="0" smtClean="0"/>
              <a:t> </a:t>
            </a:r>
            <a:r>
              <a:rPr lang="es-ES_tradnl" dirty="0" err="1" smtClean="0"/>
              <a:t>have</a:t>
            </a:r>
            <a:r>
              <a:rPr lang="es-ES_tradnl" dirty="0" smtClean="0"/>
              <a:t> </a:t>
            </a:r>
            <a:r>
              <a:rPr lang="es-ES_tradnl" b="1" dirty="0" err="1" smtClean="0"/>
              <a:t>favoured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patenting</a:t>
            </a:r>
            <a:r>
              <a:rPr lang="es-ES_tradnl" b="1" dirty="0" smtClean="0"/>
              <a:t> </a:t>
            </a: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universities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over</a:t>
            </a:r>
            <a:r>
              <a:rPr lang="es-ES_tradnl" b="1" dirty="0" smtClean="0"/>
              <a:t> </a:t>
            </a:r>
            <a:r>
              <a:rPr lang="es-ES_tradnl" b="1" dirty="0" err="1" smtClean="0"/>
              <a:t>patenting</a:t>
            </a:r>
            <a:r>
              <a:rPr lang="es-ES_tradnl" b="1" dirty="0" smtClean="0"/>
              <a:t> </a:t>
            </a:r>
            <a:r>
              <a:rPr lang="es-ES_tradnl" b="1" dirty="0" err="1" smtClean="0"/>
              <a:t>by</a:t>
            </a:r>
            <a:r>
              <a:rPr lang="es-ES_tradnl" b="1" dirty="0" smtClean="0"/>
              <a:t> </a:t>
            </a:r>
            <a:r>
              <a:rPr lang="es-ES_tradnl" b="1" dirty="0" err="1" smtClean="0"/>
              <a:t>funders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or</a:t>
            </a:r>
            <a:r>
              <a:rPr lang="es-ES_tradnl" b="1" dirty="0" smtClean="0"/>
              <a:t> </a:t>
            </a:r>
            <a:r>
              <a:rPr lang="es-ES_tradnl" b="1" dirty="0" err="1" smtClean="0"/>
              <a:t>inventors</a:t>
            </a:r>
            <a:r>
              <a:rPr lang="es-ES_tradnl" dirty="0" smtClean="0"/>
              <a:t>. </a:t>
            </a:r>
          </a:p>
          <a:p>
            <a:pPr marL="0" indent="0">
              <a:buNone/>
            </a:pPr>
            <a:r>
              <a:rPr lang="es-ES_tradnl" dirty="0" err="1" smtClean="0"/>
              <a:t>This</a:t>
            </a:r>
            <a:r>
              <a:rPr lang="es-ES_tradnl" dirty="0" smtClean="0"/>
              <a:t> has </a:t>
            </a:r>
            <a:r>
              <a:rPr lang="es-ES_tradnl" dirty="0" err="1" smtClean="0"/>
              <a:t>resulted</a:t>
            </a:r>
            <a:r>
              <a:rPr lang="es-ES_tradnl" dirty="0" smtClean="0"/>
              <a:t> in a </a:t>
            </a:r>
            <a:r>
              <a:rPr lang="es-ES_tradnl" dirty="0" err="1" smtClean="0"/>
              <a:t>generalised</a:t>
            </a:r>
            <a:r>
              <a:rPr lang="es-ES_tradnl" dirty="0" smtClean="0"/>
              <a:t> </a:t>
            </a:r>
            <a:r>
              <a:rPr lang="es-ES_tradnl" dirty="0" err="1" smtClean="0"/>
              <a:t>increase</a:t>
            </a:r>
            <a:r>
              <a:rPr lang="es-ES_tradnl" dirty="0" smtClean="0"/>
              <a:t> of </a:t>
            </a:r>
            <a:r>
              <a:rPr lang="es-ES_tradnl" dirty="0" err="1" smtClean="0"/>
              <a:t>university</a:t>
            </a:r>
            <a:r>
              <a:rPr lang="es-ES_tradnl" dirty="0" smtClean="0"/>
              <a:t> </a:t>
            </a:r>
            <a:r>
              <a:rPr lang="es-ES_tradnl" dirty="0" err="1" smtClean="0"/>
              <a:t>filings</a:t>
            </a:r>
            <a:r>
              <a:rPr lang="es-ES_tradnl" dirty="0"/>
              <a:t> </a:t>
            </a:r>
            <a:r>
              <a:rPr lang="es-ES_tradnl" dirty="0" smtClean="0"/>
              <a:t>and a </a:t>
            </a:r>
            <a:r>
              <a:rPr lang="es-ES_tradnl" dirty="0" err="1" smtClean="0"/>
              <a:t>proliferation</a:t>
            </a:r>
            <a:r>
              <a:rPr lang="es-ES_tradnl" dirty="0" smtClean="0"/>
              <a:t> of </a:t>
            </a:r>
            <a:r>
              <a:rPr lang="es-ES_tradnl" dirty="0" err="1" smtClean="0"/>
              <a:t>technology</a:t>
            </a:r>
            <a:r>
              <a:rPr lang="es-ES_tradnl" dirty="0" smtClean="0"/>
              <a:t> transfer </a:t>
            </a:r>
            <a:r>
              <a:rPr lang="es-ES_tradnl" dirty="0" err="1" smtClean="0"/>
              <a:t>offices</a:t>
            </a:r>
            <a:r>
              <a:rPr lang="es-ES_tradnl" dirty="0" smtClean="0"/>
              <a:t> to </a:t>
            </a:r>
            <a:r>
              <a:rPr lang="es-ES_tradnl" dirty="0" err="1" smtClean="0"/>
              <a:t>manage</a:t>
            </a:r>
            <a:r>
              <a:rPr lang="es-ES_tradnl" dirty="0" smtClean="0"/>
              <a:t> and </a:t>
            </a:r>
            <a:r>
              <a:rPr lang="es-ES_tradnl" dirty="0" err="1" smtClean="0"/>
              <a:t>license</a:t>
            </a:r>
            <a:r>
              <a:rPr lang="es-ES_tradnl" dirty="0" smtClean="0"/>
              <a:t> </a:t>
            </a:r>
            <a:r>
              <a:rPr lang="es-ES_tradnl" dirty="0" err="1" smtClean="0"/>
              <a:t>them</a:t>
            </a:r>
            <a:r>
              <a:rPr lang="es-ES_tradnl" dirty="0" smtClean="0"/>
              <a:t> to </a:t>
            </a:r>
            <a:r>
              <a:rPr lang="es-ES_tradnl" dirty="0" err="1" smtClean="0"/>
              <a:t>indutry</a:t>
            </a:r>
            <a:r>
              <a:rPr lang="es-ES_tradnl" dirty="0" smtClean="0"/>
              <a:t>, </a:t>
            </a:r>
            <a:r>
              <a:rPr lang="es-ES_tradnl" dirty="0" err="1" smtClean="0"/>
              <a:t>but</a:t>
            </a:r>
            <a:r>
              <a:rPr lang="es-ES_tradnl" dirty="0" smtClean="0"/>
              <a:t> </a:t>
            </a:r>
            <a:r>
              <a:rPr lang="es-ES_tradnl" dirty="0" err="1" smtClean="0"/>
              <a:t>also</a:t>
            </a:r>
            <a:r>
              <a:rPr lang="es-ES_tradnl" dirty="0" smtClean="0"/>
              <a:t> </a:t>
            </a:r>
            <a:r>
              <a:rPr lang="es-ES_tradnl" dirty="0" err="1" smtClean="0"/>
              <a:t>tensions</a:t>
            </a:r>
            <a:r>
              <a:rPr lang="es-ES_tradnl" dirty="0" smtClean="0"/>
              <a:t> </a:t>
            </a:r>
            <a:r>
              <a:rPr lang="es-ES_tradnl" dirty="0" err="1" smtClean="0"/>
              <a:t>between</a:t>
            </a:r>
            <a:r>
              <a:rPr lang="es-ES_tradnl" dirty="0" smtClean="0"/>
              <a:t> </a:t>
            </a:r>
            <a:r>
              <a:rPr lang="es-ES_tradnl" dirty="0" err="1" smtClean="0"/>
              <a:t>universities</a:t>
            </a:r>
            <a:r>
              <a:rPr lang="es-ES_tradnl" dirty="0" smtClean="0"/>
              <a:t>, </a:t>
            </a:r>
            <a:r>
              <a:rPr lang="es-ES_tradnl" dirty="0" err="1" smtClean="0"/>
              <a:t>firms</a:t>
            </a:r>
            <a:r>
              <a:rPr lang="es-ES_tradnl" dirty="0" smtClean="0"/>
              <a:t> and </a:t>
            </a:r>
            <a:r>
              <a:rPr lang="es-ES_tradnl" dirty="0" err="1" smtClean="0"/>
              <a:t>inventors</a:t>
            </a:r>
            <a:r>
              <a:rPr lang="es-ES_tradnl" dirty="0" smtClean="0"/>
              <a:t>.</a:t>
            </a:r>
          </a:p>
          <a:p>
            <a:pPr marL="0" indent="0">
              <a:buNone/>
            </a:pPr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83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63709" y="168964"/>
            <a:ext cx="9692640" cy="712485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USPTO patents owned by universities</a:t>
            </a:r>
            <a:endParaRPr lang="es-ES" sz="3200" dirty="0">
              <a:solidFill>
                <a:srgbClr val="0070C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4 Marcador de contenido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115" y="1128307"/>
            <a:ext cx="7026965" cy="4094922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665919" y="5547498"/>
            <a:ext cx="100882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chemeClr val="accent1"/>
                </a:solidFill>
              </a:rPr>
              <a:t>Notes: </a:t>
            </a:r>
            <a:r>
              <a:rPr lang="en-US" sz="1400" dirty="0">
                <a:solidFill>
                  <a:schemeClr val="accent1"/>
                </a:solidFill>
              </a:rPr>
              <a:t>Patents were identified as university owned based on the name of the first assignee</a:t>
            </a:r>
            <a:r>
              <a:rPr lang="en-US" sz="1400" dirty="0" smtClean="0">
                <a:solidFill>
                  <a:schemeClr val="accent1"/>
                </a:solidFill>
              </a:rPr>
              <a:t>.</a:t>
            </a:r>
          </a:p>
          <a:p>
            <a:r>
              <a:rPr lang="en-US" sz="1400" i="1" dirty="0" smtClean="0">
                <a:solidFill>
                  <a:schemeClr val="accent1"/>
                </a:solidFill>
              </a:rPr>
              <a:t>Data: </a:t>
            </a:r>
            <a:r>
              <a:rPr lang="en-US" sz="1400" dirty="0">
                <a:solidFill>
                  <a:schemeClr val="accent1"/>
                </a:solidFill>
              </a:rPr>
              <a:t>USPTO official data from https://www.uspto.gov/web/offices/ac/ido/oeip/taf/univ/asgn/table_1_2012.htm</a:t>
            </a:r>
            <a:endParaRPr lang="es-ES" sz="1400" dirty="0">
              <a:solidFill>
                <a:schemeClr val="accent1"/>
              </a:solidFill>
            </a:endParaRPr>
          </a:p>
          <a:p>
            <a:r>
              <a:rPr lang="en-US" sz="1400" i="1" dirty="0" smtClean="0">
                <a:solidFill>
                  <a:schemeClr val="accent1"/>
                </a:solidFill>
              </a:rPr>
              <a:t>Source</a:t>
            </a:r>
            <a:r>
              <a:rPr lang="en-US" sz="1400" i="1" dirty="0">
                <a:solidFill>
                  <a:schemeClr val="accent1"/>
                </a:solidFill>
              </a:rPr>
              <a:t>: </a:t>
            </a:r>
            <a:r>
              <a:rPr lang="en-US" sz="1400" dirty="0">
                <a:solidFill>
                  <a:schemeClr val="accent1"/>
                </a:solidFill>
              </a:rPr>
              <a:t>Martínez, Catalina and Valerio </a:t>
            </a:r>
            <a:r>
              <a:rPr lang="en-US" sz="1400" dirty="0" err="1">
                <a:solidFill>
                  <a:schemeClr val="accent1"/>
                </a:solidFill>
              </a:rPr>
              <a:t>Sterzi</a:t>
            </a:r>
            <a:r>
              <a:rPr lang="en-US" sz="1400" dirty="0">
                <a:solidFill>
                  <a:schemeClr val="accent1"/>
                </a:solidFill>
              </a:rPr>
              <a:t>, 2018. University patenting and the quest for technology transfer policy models in Europe, chapter in Varga A. and </a:t>
            </a:r>
            <a:r>
              <a:rPr lang="en-US" sz="1400" dirty="0" err="1">
                <a:solidFill>
                  <a:schemeClr val="accent1"/>
                </a:solidFill>
              </a:rPr>
              <a:t>Erdos</a:t>
            </a:r>
            <a:r>
              <a:rPr lang="en-US" sz="1400" dirty="0">
                <a:solidFill>
                  <a:schemeClr val="accent1"/>
                </a:solidFill>
              </a:rPr>
              <a:t> K. (Eds.), Handbook of Universities and Regional Development, Edward Elgar (forthcoming</a:t>
            </a:r>
            <a:r>
              <a:rPr lang="en-US" sz="1400" dirty="0" smtClean="0">
                <a:solidFill>
                  <a:schemeClr val="accent1"/>
                </a:solidFill>
              </a:rPr>
              <a:t>)</a:t>
            </a:r>
            <a:endParaRPr lang="es-ES_tradnl" sz="1400" dirty="0">
              <a:solidFill>
                <a:schemeClr val="accent1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4062373" y="3265013"/>
            <a:ext cx="432353" cy="967266"/>
          </a:xfrm>
          <a:prstGeom prst="straightConnector1">
            <a:avLst/>
          </a:prstGeom>
          <a:ln w="317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309730" y="2895681"/>
            <a:ext cx="1719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Bayh-Dole</a:t>
            </a:r>
            <a:r>
              <a:rPr lang="es-ES_tradnl" b="1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s-ES_tradnl" b="1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Act</a:t>
            </a:r>
            <a:endParaRPr lang="es-ES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1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4738" y="421202"/>
            <a:ext cx="9418320" cy="913328"/>
          </a:xfrm>
        </p:spPr>
        <p:txBody>
          <a:bodyPr>
            <a:normAutofit/>
          </a:bodyPr>
          <a:lstStyle/>
          <a:p>
            <a:r>
              <a:rPr lang="es-ES_tradnl" sz="3200" b="1" dirty="0" err="1">
                <a:solidFill>
                  <a:srgbClr val="0070C0"/>
                </a:solidFill>
              </a:rPr>
              <a:t>European</a:t>
            </a:r>
            <a:r>
              <a:rPr lang="es-ES_tradnl" sz="3200" b="1" dirty="0">
                <a:solidFill>
                  <a:srgbClr val="0070C0"/>
                </a:solidFill>
              </a:rPr>
              <a:t> </a:t>
            </a:r>
            <a:r>
              <a:rPr lang="es-ES_tradnl" sz="3200" b="1" dirty="0" err="1">
                <a:solidFill>
                  <a:srgbClr val="0070C0"/>
                </a:solidFill>
              </a:rPr>
              <a:t>paradox</a:t>
            </a:r>
            <a:r>
              <a:rPr lang="es-ES_tradnl" sz="3200" b="1" dirty="0">
                <a:solidFill>
                  <a:srgbClr val="0070C0"/>
                </a:solidFill>
              </a:rPr>
              <a:t>?</a:t>
            </a:r>
            <a:endParaRPr lang="es-ES" sz="3200" b="1" dirty="0">
              <a:solidFill>
                <a:srgbClr val="0070C0"/>
              </a:solidFill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4737" y="1556953"/>
            <a:ext cx="9418320" cy="4638726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The so-called European paradox was framed in this context as the conjecture that EU countries play a leading global role in terms of top-level scientific output, but lag behind in the ability of converting this strength into wealth-generating innovations.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“Contrary to the ‘paradox’ conjecture, European weaknesses reside both in its </a:t>
            </a:r>
            <a:r>
              <a:rPr lang="en-US" sz="1800" b="1" dirty="0" smtClean="0">
                <a:solidFill>
                  <a:schemeClr val="tx1"/>
                </a:solidFill>
              </a:rPr>
              <a:t>system of scientific research </a:t>
            </a:r>
            <a:r>
              <a:rPr lang="en-US" sz="1800" dirty="0" smtClean="0">
                <a:solidFill>
                  <a:schemeClr val="tx1"/>
                </a:solidFill>
              </a:rPr>
              <a:t>and in a </a:t>
            </a:r>
            <a:r>
              <a:rPr lang="en-US" sz="1800" b="1" dirty="0" smtClean="0">
                <a:solidFill>
                  <a:schemeClr val="tx1"/>
                </a:solidFill>
              </a:rPr>
              <a:t>relatively weak industry</a:t>
            </a:r>
            <a:r>
              <a:rPr lang="en-US" sz="1800" dirty="0" smtClean="0">
                <a:solidFill>
                  <a:schemeClr val="tx1"/>
                </a:solidFill>
              </a:rPr>
              <a:t>” (</a:t>
            </a:r>
            <a:r>
              <a:rPr lang="en-US" sz="1800" dirty="0" err="1">
                <a:solidFill>
                  <a:schemeClr val="tx1"/>
                </a:solidFill>
              </a:rPr>
              <a:t>Dosi</a:t>
            </a:r>
            <a:r>
              <a:rPr lang="en-US" sz="1800" dirty="0">
                <a:solidFill>
                  <a:schemeClr val="tx1"/>
                </a:solidFill>
              </a:rPr>
              <a:t> et al 2009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Moreover, observations to support the European paradox were often drawn from </a:t>
            </a:r>
            <a:r>
              <a:rPr lang="en-US" sz="1800" b="1" dirty="0" smtClean="0">
                <a:solidFill>
                  <a:schemeClr val="tx1"/>
                </a:solidFill>
              </a:rPr>
              <a:t>statistics on university patenting</a:t>
            </a:r>
            <a:r>
              <a:rPr lang="en-US" sz="1800" dirty="0" smtClean="0">
                <a:solidFill>
                  <a:schemeClr val="tx1"/>
                </a:solidFill>
              </a:rPr>
              <a:t>, without taking into account that not all academic inventions are patented on the university name.</a:t>
            </a:r>
            <a:endParaRPr lang="es-ES" sz="1800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8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TC103457515[[fn=View]]</Template>
  <TotalTime>3795</TotalTime>
  <Words>1711</Words>
  <Application>Microsoft Office PowerPoint</Application>
  <PresentationFormat>Custom</PresentationFormat>
  <Paragraphs>191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View</vt:lpstr>
      <vt:lpstr>From academic inventing to university patenting</vt:lpstr>
      <vt:lpstr>PowerPoint Presentation</vt:lpstr>
      <vt:lpstr>How many inventions originate at universities?</vt:lpstr>
      <vt:lpstr>PowerPoint Presentation</vt:lpstr>
      <vt:lpstr>Map of patent appropriation of knowledge generated in Chile between 2003 and 2013</vt:lpstr>
      <vt:lpstr>What are the best channels to transfer academic inventions to society?</vt:lpstr>
      <vt:lpstr>How many patents are filed by universities?</vt:lpstr>
      <vt:lpstr>USPTO patents owned by universities</vt:lpstr>
      <vt:lpstr>European paradox?</vt:lpstr>
      <vt:lpstr>More than 50% of academic-invented patents are owned  by firms in many European countries</vt:lpstr>
      <vt:lpstr>Can institutional incentives to inventors increase university patenting?</vt:lpstr>
      <vt:lpstr>European heterogeneity in IP ownership regimes</vt:lpstr>
      <vt:lpstr>EPO filings by universities</vt:lpstr>
      <vt:lpstr>Are patent fees a barrier for university patenting?</vt:lpstr>
      <vt:lpstr>Link between entering the PCT national phase and commercialisation</vt:lpstr>
      <vt:lpstr>Conclusion I:   University patenting is not the only way to transfer academic inventions to industry and society in general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Catalina</dc:creator>
  <cp:lastModifiedBy>Marlow</cp:lastModifiedBy>
  <cp:revision>505</cp:revision>
  <dcterms:created xsi:type="dcterms:W3CDTF">2014-09-12T02:13:28Z</dcterms:created>
  <dcterms:modified xsi:type="dcterms:W3CDTF">2018-06-18T15:57:47Z</dcterms:modified>
</cp:coreProperties>
</file>