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79" r:id="rId3"/>
    <p:sldId id="269" r:id="rId4"/>
    <p:sldId id="268" r:id="rId5"/>
    <p:sldId id="276" r:id="rId6"/>
    <p:sldId id="280" r:id="rId7"/>
    <p:sldId id="281" r:id="rId8"/>
    <p:sldId id="282" r:id="rId9"/>
    <p:sldId id="283" r:id="rId10"/>
    <p:sldId id="278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708" autoAdjust="0"/>
  </p:normalViewPr>
  <p:slideViewPr>
    <p:cSldViewPr>
      <p:cViewPr varScale="1">
        <p:scale>
          <a:sx n="105" d="100"/>
          <a:sy n="105" d="100"/>
        </p:scale>
        <p:origin x="-16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wipogvafs01\redirected$\Fink\Documents\Activities%20-%20Economics\PCT\Elasticity%20paper\Supplement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wipogvafs01\redirected$\Fink\Documents\Activities%20-%20Economics\PCT\Elasticity%20paper\Supplement3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wipogvafs01\redirected$\Fink\Documents\Activities%20-%20Economics\PCT\Elasticity%20paper\Supplement3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wipogvafs01\redirected$\Fink\Documents\Activities%20-%20Economics\PCT\Elasticity%20paper\Supplement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836466180172657E-2"/>
          <c:y val="9.0536796227278143E-2"/>
          <c:w val="0.78578032087734062"/>
          <c:h val="0.7829491854957469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'Figure 1a'!$B$3</c:f>
              <c:strCache>
                <c:ptCount val="1"/>
                <c:pt idx="0">
                  <c:v>No ceiling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'Figure 1a'!$A$4:$A$8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1a'!$B$4:$B$8</c:f>
              <c:numCache>
                <c:formatCode>General</c:formatCode>
                <c:ptCount val="5"/>
                <c:pt idx="0">
                  <c:v>0</c:v>
                </c:pt>
                <c:pt idx="1">
                  <c:v>81.88</c:v>
                </c:pt>
                <c:pt idx="2">
                  <c:v>163.76</c:v>
                </c:pt>
                <c:pt idx="3">
                  <c:v>245.64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'Figure 1a'!$C$3</c:f>
              <c:strCache>
                <c:ptCount val="1"/>
                <c:pt idx="0">
                  <c:v>Ceiling of 30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c:spPr>
          </c:marker>
          <c:xVal>
            <c:numRef>
              <c:f>'Figure 1a'!$A$4:$A$8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1a'!$C$4:$C$8</c:f>
              <c:numCache>
                <c:formatCode>General</c:formatCode>
                <c:ptCount val="5"/>
                <c:pt idx="0">
                  <c:v>0</c:v>
                </c:pt>
                <c:pt idx="1">
                  <c:v>63</c:v>
                </c:pt>
                <c:pt idx="2">
                  <c:v>126</c:v>
                </c:pt>
                <c:pt idx="3">
                  <c:v>189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'Figure 1a'!$D$3</c:f>
              <c:strCache>
                <c:ptCount val="1"/>
                <c:pt idx="0">
                  <c:v>Ceiling of 20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xVal>
            <c:numRef>
              <c:f>'Figure 1a'!$A$4:$A$8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1a'!$D$4:$D$8</c:f>
              <c:numCache>
                <c:formatCode>General</c:formatCode>
                <c:ptCount val="5"/>
                <c:pt idx="0">
                  <c:v>0</c:v>
                </c:pt>
                <c:pt idx="1">
                  <c:v>55.53</c:v>
                </c:pt>
                <c:pt idx="2">
                  <c:v>111.06</c:v>
                </c:pt>
                <c:pt idx="3">
                  <c:v>166.59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'Figure 1a'!$E$3</c:f>
              <c:strCache>
                <c:ptCount val="1"/>
                <c:pt idx="0">
                  <c:v>Ceiling of 10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marker>
          <c:xVal>
            <c:numRef>
              <c:f>'Figure 1a'!$A$4:$A$8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1a'!$E$4:$E$8</c:f>
              <c:numCache>
                <c:formatCode>General</c:formatCode>
                <c:ptCount val="5"/>
                <c:pt idx="0">
                  <c:v>0</c:v>
                </c:pt>
                <c:pt idx="1">
                  <c:v>41.47</c:v>
                </c:pt>
                <c:pt idx="2">
                  <c:v>82.94</c:v>
                </c:pt>
                <c:pt idx="3">
                  <c:v>124.41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'Figure 1a'!$F$3</c:f>
              <c:strCache>
                <c:ptCount val="1"/>
                <c:pt idx="0">
                  <c:v>Ceiling of 5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'Figure 1a'!$A$4:$A$8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1a'!$F$4:$F$8</c:f>
              <c:numCache>
                <c:formatCode>General</c:formatCode>
                <c:ptCount val="5"/>
                <c:pt idx="0">
                  <c:v>0</c:v>
                </c:pt>
                <c:pt idx="1">
                  <c:v>28.41</c:v>
                </c:pt>
                <c:pt idx="2">
                  <c:v>56.82</c:v>
                </c:pt>
                <c:pt idx="3">
                  <c:v>85.22999999999999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93184"/>
        <c:axId val="32950144"/>
      </c:scatterChart>
      <c:valAx>
        <c:axId val="328931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en-US" sz="1100" b="0"/>
                  <a:t>Fee</a:t>
                </a:r>
                <a:r>
                  <a:rPr lang="en-US" sz="1100" b="0" baseline="0"/>
                  <a:t> discount (in percent)</a:t>
                </a:r>
                <a:endParaRPr lang="en-US" sz="11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2950144"/>
        <c:crosses val="autoZero"/>
        <c:crossBetween val="midCat"/>
      </c:valAx>
      <c:valAx>
        <c:axId val="3295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893184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836466180172657E-2"/>
          <c:y val="9.0536796227278143E-2"/>
          <c:w val="0.78578032087734062"/>
          <c:h val="0.7829491854957469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'Figure 1b'!$B$3</c:f>
              <c:strCache>
                <c:ptCount val="1"/>
                <c:pt idx="0">
                  <c:v>No ceiling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'Figure 1b'!$A$4:$A$8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1b'!$B$4:$B$8</c:f>
              <c:numCache>
                <c:formatCode>General</c:formatCode>
                <c:ptCount val="5"/>
                <c:pt idx="0">
                  <c:v>0</c:v>
                </c:pt>
                <c:pt idx="1">
                  <c:v>69.412999999999997</c:v>
                </c:pt>
                <c:pt idx="2">
                  <c:v>138.82599999999999</c:v>
                </c:pt>
                <c:pt idx="3">
                  <c:v>208.239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'Figure 1b'!$C$3</c:f>
              <c:strCache>
                <c:ptCount val="1"/>
                <c:pt idx="0">
                  <c:v>Ceiling of 30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c:spPr>
          </c:marker>
          <c:xVal>
            <c:numRef>
              <c:f>'Figure 1b'!$A$4:$A$8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1b'!$C$4:$C$8</c:f>
              <c:numCache>
                <c:formatCode>General</c:formatCode>
                <c:ptCount val="5"/>
                <c:pt idx="0">
                  <c:v>0</c:v>
                </c:pt>
                <c:pt idx="1">
                  <c:v>56.661999999999999</c:v>
                </c:pt>
                <c:pt idx="2">
                  <c:v>113.324</c:v>
                </c:pt>
                <c:pt idx="3">
                  <c:v>169.98599999999999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'Figure 1b'!$D$3</c:f>
              <c:strCache>
                <c:ptCount val="1"/>
                <c:pt idx="0">
                  <c:v>Ceiling of 20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xVal>
            <c:numRef>
              <c:f>'Figure 1b'!$A$4:$A$8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1b'!$D$4:$D$8</c:f>
              <c:numCache>
                <c:formatCode>General</c:formatCode>
                <c:ptCount val="5"/>
                <c:pt idx="0">
                  <c:v>0</c:v>
                </c:pt>
                <c:pt idx="1">
                  <c:v>51.373000000000005</c:v>
                </c:pt>
                <c:pt idx="2">
                  <c:v>102.74600000000001</c:v>
                </c:pt>
                <c:pt idx="3">
                  <c:v>154.119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'Figure 1b'!$E$3</c:f>
              <c:strCache>
                <c:ptCount val="1"/>
                <c:pt idx="0">
                  <c:v>Ceiling of 10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marker>
          <c:xVal>
            <c:numRef>
              <c:f>'Figure 1b'!$A$4:$A$8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1b'!$E$4:$E$8</c:f>
              <c:numCache>
                <c:formatCode>General</c:formatCode>
                <c:ptCount val="5"/>
                <c:pt idx="0">
                  <c:v>0</c:v>
                </c:pt>
                <c:pt idx="1">
                  <c:v>40.18</c:v>
                </c:pt>
                <c:pt idx="2">
                  <c:v>80.36</c:v>
                </c:pt>
                <c:pt idx="3">
                  <c:v>120.53999999999999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'Figure 1b'!$F$3</c:f>
              <c:strCache>
                <c:ptCount val="1"/>
                <c:pt idx="0">
                  <c:v>Ceiling of 5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'Figure 1b'!$A$4:$A$8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1b'!$F$4:$F$8</c:f>
              <c:numCache>
                <c:formatCode>General</c:formatCode>
                <c:ptCount val="5"/>
                <c:pt idx="0">
                  <c:v>0</c:v>
                </c:pt>
                <c:pt idx="1">
                  <c:v>28.618000000000002</c:v>
                </c:pt>
                <c:pt idx="2">
                  <c:v>57.236000000000004</c:v>
                </c:pt>
                <c:pt idx="3">
                  <c:v>85.853999999999999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134656"/>
        <c:axId val="32141696"/>
      </c:scatterChart>
      <c:valAx>
        <c:axId val="32134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en-US" sz="1100" b="0"/>
                  <a:t>Fee</a:t>
                </a:r>
                <a:r>
                  <a:rPr lang="en-US" sz="1100" b="0" baseline="0"/>
                  <a:t> discount (in percent)</a:t>
                </a:r>
                <a:endParaRPr lang="en-US" sz="11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2141696"/>
        <c:crosses val="autoZero"/>
        <c:crossBetween val="midCat"/>
      </c:valAx>
      <c:valAx>
        <c:axId val="32141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134656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836466180172657E-2"/>
          <c:y val="9.0536796227278143E-2"/>
          <c:w val="0.70123134405045862"/>
          <c:h val="0.7829491854957469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'Figure 2a'!$B$3</c:f>
              <c:strCache>
                <c:ptCount val="1"/>
                <c:pt idx="0">
                  <c:v>No ceiling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'Figure 2a'!$A$4:$A$8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2a'!$B$4:$B$8</c:f>
              <c:numCache>
                <c:formatCode>0.00</c:formatCode>
                <c:ptCount val="5"/>
                <c:pt idx="0">
                  <c:v>0</c:v>
                </c:pt>
                <c:pt idx="1">
                  <c:v>2.2619444162</c:v>
                </c:pt>
                <c:pt idx="2">
                  <c:v>4.5705268615999994</c:v>
                </c:pt>
                <c:pt idx="3">
                  <c:v>6.9257473361999997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'Figure 2a'!$C$3</c:f>
              <c:strCache>
                <c:ptCount val="1"/>
                <c:pt idx="0">
                  <c:v>Ceiling of 30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c:spPr>
          </c:marker>
          <c:xVal>
            <c:numRef>
              <c:f>'Figure 2a'!$A$4:$A$8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2a'!$C$4:$C$8</c:f>
              <c:numCache>
                <c:formatCode>0.00</c:formatCode>
                <c:ptCount val="5"/>
                <c:pt idx="0">
                  <c:v>0</c:v>
                </c:pt>
                <c:pt idx="1">
                  <c:v>1.7403822450000002</c:v>
                </c:pt>
                <c:pt idx="2">
                  <c:v>3.51664866</c:v>
                </c:pt>
                <c:pt idx="3">
                  <c:v>5.3287992449999999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'Figure 2a'!$D$3</c:f>
              <c:strCache>
                <c:ptCount val="1"/>
                <c:pt idx="0">
                  <c:v>Ceiling of 20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xVal>
            <c:numRef>
              <c:f>'Figure 2a'!$A$4:$A$8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2a'!$D$4:$D$8</c:f>
              <c:numCache>
                <c:formatCode>0.00</c:formatCode>
                <c:ptCount val="5"/>
                <c:pt idx="0">
                  <c:v>0</c:v>
                </c:pt>
                <c:pt idx="1">
                  <c:v>1.53402263595</c:v>
                </c:pt>
                <c:pt idx="2">
                  <c:v>3.0996746046000001</c:v>
                </c:pt>
                <c:pt idx="3">
                  <c:v>4.6969559059500003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'Figure 2a'!$E$3</c:f>
              <c:strCache>
                <c:ptCount val="1"/>
                <c:pt idx="0">
                  <c:v>Ceiling of 10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marker>
          <c:xVal>
            <c:numRef>
              <c:f>'Figure 2a'!$A$4:$A$8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2a'!$E$4:$E$8</c:f>
              <c:numCache>
                <c:formatCode>0.00</c:formatCode>
                <c:ptCount val="5"/>
                <c:pt idx="0">
                  <c:v>0</c:v>
                </c:pt>
                <c:pt idx="1">
                  <c:v>1.1456135190500001</c:v>
                </c:pt>
                <c:pt idx="2">
                  <c:v>2.3148479354</c:v>
                </c:pt>
                <c:pt idx="3">
                  <c:v>3.50770324905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'Figure 2a'!$F$3</c:f>
              <c:strCache>
                <c:ptCount val="1"/>
                <c:pt idx="0">
                  <c:v>Ceiling of 5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'Figure 2a'!$A$4:$A$8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2a'!$F$4:$F$8</c:f>
              <c:numCache>
                <c:formatCode>0.00</c:formatCode>
                <c:ptCount val="5"/>
                <c:pt idx="0">
                  <c:v>0</c:v>
                </c:pt>
                <c:pt idx="1">
                  <c:v>0.78482951715000004</c:v>
                </c:pt>
                <c:pt idx="2">
                  <c:v>1.5858410862000003</c:v>
                </c:pt>
                <c:pt idx="3">
                  <c:v>2.4030347071500002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4368"/>
        <c:axId val="31829376"/>
      </c:scatterChart>
      <c:valAx>
        <c:axId val="1354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en-US" sz="1100" b="0"/>
                  <a:t>Fee</a:t>
                </a:r>
                <a:r>
                  <a:rPr lang="en-US" sz="1100" b="0" baseline="0"/>
                  <a:t> discount (in percent)</a:t>
                </a:r>
                <a:endParaRPr lang="en-US" sz="11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1829376"/>
        <c:crosses val="autoZero"/>
        <c:crossBetween val="midCat"/>
      </c:valAx>
      <c:valAx>
        <c:axId val="31829376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354368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836466180172657E-2"/>
          <c:y val="9.0536796227278143E-2"/>
          <c:w val="0.70123134405045862"/>
          <c:h val="0.7829491854957469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'Figure 2b'!$B$3</c:f>
              <c:strCache>
                <c:ptCount val="1"/>
                <c:pt idx="0">
                  <c:v>No ceiling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'Figure 2b'!$A$4:$A$8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2b'!$B$4:$B$8</c:f>
              <c:numCache>
                <c:formatCode>0.00</c:formatCode>
                <c:ptCount val="5"/>
                <c:pt idx="0">
                  <c:v>0</c:v>
                </c:pt>
                <c:pt idx="1">
                  <c:v>0.42670917569249994</c:v>
                </c:pt>
                <c:pt idx="2">
                  <c:v>0.89331590258999982</c:v>
                </c:pt>
                <c:pt idx="3">
                  <c:v>1.3998201806924999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'Figure 2b'!$C$3</c:f>
              <c:strCache>
                <c:ptCount val="1"/>
                <c:pt idx="0">
                  <c:v>Ceiling of 30</c:v>
                </c:pt>
              </c:strCache>
            </c:strRef>
          </c:tx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pPr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c:spPr>
          </c:marker>
          <c:xVal>
            <c:numRef>
              <c:f>'Figure 2b'!$A$4:$A$8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2b'!$C$4:$C$8</c:f>
              <c:numCache>
                <c:formatCode>0.00</c:formatCode>
                <c:ptCount val="5"/>
                <c:pt idx="0">
                  <c:v>0</c:v>
                </c:pt>
                <c:pt idx="1">
                  <c:v>0.34832373349500001</c:v>
                </c:pt>
                <c:pt idx="2">
                  <c:v>0.72921593466000001</c:v>
                </c:pt>
                <c:pt idx="3">
                  <c:v>1.142676603495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'Figure 2b'!$D$3</c:f>
              <c:strCache>
                <c:ptCount val="1"/>
                <c:pt idx="0">
                  <c:v>Ceiling of 20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pPr>
              <a:solidFill>
                <a:schemeClr val="tx1">
                  <a:lumMod val="50000"/>
                  <a:lumOff val="5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c:spPr>
          </c:marker>
          <c:xVal>
            <c:numRef>
              <c:f>'Figure 2b'!$A$4:$A$8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2b'!$D$4:$D$8</c:f>
              <c:numCache>
                <c:formatCode>0.00</c:formatCode>
                <c:ptCount val="5"/>
                <c:pt idx="0">
                  <c:v>0</c:v>
                </c:pt>
                <c:pt idx="1">
                  <c:v>0.31581015779249999</c:v>
                </c:pt>
                <c:pt idx="2">
                  <c:v>0.6611487453899999</c:v>
                </c:pt>
                <c:pt idx="3">
                  <c:v>1.0360157627925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'Figure 2b'!$E$3</c:f>
              <c:strCache>
                <c:ptCount val="1"/>
                <c:pt idx="0">
                  <c:v>Ceiling of 10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c:spPr>
          </c:marker>
          <c:xVal>
            <c:numRef>
              <c:f>'Figure 2b'!$A$4:$A$8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2b'!$E$4:$E$8</c:f>
              <c:numCache>
                <c:formatCode>0.00</c:formatCode>
                <c:ptCount val="5"/>
                <c:pt idx="0">
                  <c:v>0</c:v>
                </c:pt>
                <c:pt idx="1">
                  <c:v>0.24700235804999998</c:v>
                </c:pt>
                <c:pt idx="2">
                  <c:v>0.5170995773999999</c:v>
                </c:pt>
                <c:pt idx="3">
                  <c:v>0.81029165804999992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'Figure 2b'!$F$3</c:f>
              <c:strCache>
                <c:ptCount val="1"/>
                <c:pt idx="0">
                  <c:v>Ceiling of 5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'Figure 2b'!$A$4:$A$8</c:f>
              <c:numCache>
                <c:formatCode>General</c:formatCode>
                <c:ptCount val="5"/>
                <c:pt idx="0">
                  <c:v>0</c:v>
                </c:pt>
                <c:pt idx="1">
                  <c:v>25</c:v>
                </c:pt>
                <c:pt idx="2">
                  <c:v>50</c:v>
                </c:pt>
                <c:pt idx="3">
                  <c:v>75</c:v>
                </c:pt>
              </c:numCache>
            </c:numRef>
          </c:xVal>
          <c:yVal>
            <c:numRef>
              <c:f>'Figure 2b'!$F$4:$F$8</c:f>
              <c:numCache>
                <c:formatCode>0.00</c:formatCode>
                <c:ptCount val="5"/>
                <c:pt idx="0">
                  <c:v>0</c:v>
                </c:pt>
                <c:pt idx="1">
                  <c:v>0.17592616930499999</c:v>
                </c:pt>
                <c:pt idx="2">
                  <c:v>0.36830153573999996</c:v>
                </c:pt>
                <c:pt idx="3">
                  <c:v>0.57712609930500003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824960"/>
        <c:axId val="108894464"/>
      </c:scatterChart>
      <c:valAx>
        <c:axId val="34824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0"/>
                </a:pPr>
                <a:r>
                  <a:rPr lang="en-US" sz="1100" b="0"/>
                  <a:t>Fee</a:t>
                </a:r>
                <a:r>
                  <a:rPr lang="en-US" sz="1100" b="0" baseline="0"/>
                  <a:t> discount (in percent)</a:t>
                </a:r>
                <a:endParaRPr lang="en-US" sz="1100" b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894464"/>
        <c:crosses val="autoZero"/>
        <c:crossBetween val="midCat"/>
      </c:valAx>
      <c:valAx>
        <c:axId val="108894464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34824960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0.00923</cdr:y>
    </cdr:from>
    <cdr:to>
      <cdr:x>0.269</cdr:x>
      <cdr:y>0.10154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42863"/>
          <a:ext cx="2124075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Number of additional filings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0.00923</cdr:y>
    </cdr:from>
    <cdr:to>
      <cdr:x>0.269</cdr:x>
      <cdr:y>0.10154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42863"/>
          <a:ext cx="2124075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Number of additional filings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0.00923</cdr:y>
    </cdr:from>
    <cdr:to>
      <cdr:x>0.269</cdr:x>
      <cdr:y>0.10154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42863"/>
          <a:ext cx="2124075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Income loss (in CHF millions)</a:t>
          </a:r>
        </a:p>
      </cdr:txBody>
    </cdr:sp>
  </cdr:relSizeAnchor>
  <cdr:relSizeAnchor xmlns:cdr="http://schemas.openxmlformats.org/drawingml/2006/chartDrawing">
    <cdr:from>
      <cdr:x>0.61075</cdr:x>
      <cdr:y>0</cdr:y>
    </cdr:from>
    <cdr:to>
      <cdr:x>0.87975</cdr:x>
      <cdr:y>0.09231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65550" y="0"/>
          <a:ext cx="2054906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Income loss (as % of</a:t>
          </a:r>
          <a:r>
            <a:rPr lang="en-US" sz="1100" baseline="0"/>
            <a:t> total PCT income)</a:t>
          </a:r>
          <a:r>
            <a:rPr lang="en-US" sz="1100"/>
            <a:t>)</a:t>
          </a:r>
        </a:p>
      </cdr:txBody>
    </cdr:sp>
  </cdr:relSizeAnchor>
  <cdr:relSizeAnchor xmlns:cdr="http://schemas.openxmlformats.org/drawingml/2006/chartDrawing">
    <cdr:from>
      <cdr:x>0.75506</cdr:x>
      <cdr:y>0.74682</cdr:y>
    </cdr:from>
    <cdr:to>
      <cdr:x>0.86232</cdr:x>
      <cdr:y>0.83913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67971" y="3581610"/>
          <a:ext cx="819319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0.35%</a:t>
          </a:r>
        </a:p>
      </cdr:txBody>
    </cdr:sp>
  </cdr:relSizeAnchor>
  <cdr:relSizeAnchor xmlns:cdr="http://schemas.openxmlformats.org/drawingml/2006/chartDrawing">
    <cdr:from>
      <cdr:x>0.75635</cdr:x>
      <cdr:y>0.6495</cdr:y>
    </cdr:from>
    <cdr:to>
      <cdr:x>0.8636</cdr:x>
      <cdr:y>0.74181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777777" y="311488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0.70%</a:t>
          </a:r>
        </a:p>
      </cdr:txBody>
    </cdr:sp>
  </cdr:relSizeAnchor>
  <cdr:relSizeAnchor xmlns:cdr="http://schemas.openxmlformats.org/drawingml/2006/chartDrawing">
    <cdr:from>
      <cdr:x>0.75759</cdr:x>
      <cdr:y>0.54821</cdr:y>
    </cdr:from>
    <cdr:to>
      <cdr:x>0.86485</cdr:x>
      <cdr:y>0.64052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87302" y="2629110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1.11%</a:t>
          </a:r>
        </a:p>
      </cdr:txBody>
    </cdr:sp>
  </cdr:relSizeAnchor>
  <cdr:relSizeAnchor xmlns:cdr="http://schemas.openxmlformats.org/drawingml/2006/chartDrawing">
    <cdr:from>
      <cdr:x>0.75759</cdr:x>
      <cdr:y>0.44692</cdr:y>
    </cdr:from>
    <cdr:to>
      <cdr:x>0.86485</cdr:x>
      <cdr:y>0.53923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87302" y="214333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1.41%</a:t>
          </a:r>
        </a:p>
      </cdr:txBody>
    </cdr:sp>
  </cdr:relSizeAnchor>
  <cdr:relSizeAnchor xmlns:cdr="http://schemas.openxmlformats.org/drawingml/2006/chartDrawing">
    <cdr:from>
      <cdr:x>0.75635</cdr:x>
      <cdr:y>0.35556</cdr:y>
    </cdr:from>
    <cdr:to>
      <cdr:x>0.8636</cdr:x>
      <cdr:y>0.44787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777777" y="170518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1.76%</a:t>
          </a:r>
        </a:p>
      </cdr:txBody>
    </cdr:sp>
  </cdr:relSizeAnchor>
  <cdr:relSizeAnchor xmlns:cdr="http://schemas.openxmlformats.org/drawingml/2006/chartDrawing">
    <cdr:from>
      <cdr:x>0.7551</cdr:x>
      <cdr:y>0.25625</cdr:y>
    </cdr:from>
    <cdr:to>
      <cdr:x>0.86235</cdr:x>
      <cdr:y>0.34856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768252" y="122893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2.11%</a:t>
          </a:r>
        </a:p>
      </cdr:txBody>
    </cdr:sp>
  </cdr:relSizeAnchor>
  <cdr:relSizeAnchor xmlns:cdr="http://schemas.openxmlformats.org/drawingml/2006/chartDrawing">
    <cdr:from>
      <cdr:x>0.7551</cdr:x>
      <cdr:y>0.15695</cdr:y>
    </cdr:from>
    <cdr:to>
      <cdr:x>0.86235</cdr:x>
      <cdr:y>0.24926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768252" y="75268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2.46%</a:t>
          </a:r>
        </a:p>
      </cdr:txBody>
    </cdr:sp>
  </cdr:relSizeAnchor>
  <cdr:relSizeAnchor xmlns:cdr="http://schemas.openxmlformats.org/drawingml/2006/chartDrawing">
    <cdr:from>
      <cdr:x>0.75385</cdr:x>
      <cdr:y>0.06161</cdr:y>
    </cdr:from>
    <cdr:to>
      <cdr:x>0.86111</cdr:x>
      <cdr:y>0.15392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758727" y="29548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2.82%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0.00923</cdr:y>
    </cdr:from>
    <cdr:to>
      <cdr:x>0.269</cdr:x>
      <cdr:y>0.10154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42863"/>
          <a:ext cx="2124075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Income loss (in CHF millions)</a:t>
          </a:r>
        </a:p>
      </cdr:txBody>
    </cdr:sp>
  </cdr:relSizeAnchor>
  <cdr:relSizeAnchor xmlns:cdr="http://schemas.openxmlformats.org/drawingml/2006/chartDrawing">
    <cdr:from>
      <cdr:x>0.61075</cdr:x>
      <cdr:y>0</cdr:y>
    </cdr:from>
    <cdr:to>
      <cdr:x>0.87975</cdr:x>
      <cdr:y>0.09231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665550" y="0"/>
          <a:ext cx="2054906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Income loss (as % of</a:t>
          </a:r>
          <a:r>
            <a:rPr lang="en-US" sz="1100" baseline="0"/>
            <a:t> total PCT income)</a:t>
          </a:r>
          <a:r>
            <a:rPr lang="en-US" sz="1100"/>
            <a:t>)</a:t>
          </a:r>
        </a:p>
      </cdr:txBody>
    </cdr:sp>
  </cdr:relSizeAnchor>
  <cdr:relSizeAnchor xmlns:cdr="http://schemas.openxmlformats.org/drawingml/2006/chartDrawing">
    <cdr:from>
      <cdr:x>0.75506</cdr:x>
      <cdr:y>0.74682</cdr:y>
    </cdr:from>
    <cdr:to>
      <cdr:x>0.86232</cdr:x>
      <cdr:y>0.83913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767971" y="3581610"/>
          <a:ext cx="819319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0.07%</a:t>
          </a:r>
        </a:p>
      </cdr:txBody>
    </cdr:sp>
  </cdr:relSizeAnchor>
  <cdr:relSizeAnchor xmlns:cdr="http://schemas.openxmlformats.org/drawingml/2006/chartDrawing">
    <cdr:from>
      <cdr:x>0.75635</cdr:x>
      <cdr:y>0.6495</cdr:y>
    </cdr:from>
    <cdr:to>
      <cdr:x>0.8636</cdr:x>
      <cdr:y>0.74181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777777" y="311488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0.14%</a:t>
          </a:r>
        </a:p>
      </cdr:txBody>
    </cdr:sp>
  </cdr:relSizeAnchor>
  <cdr:relSizeAnchor xmlns:cdr="http://schemas.openxmlformats.org/drawingml/2006/chartDrawing">
    <cdr:from>
      <cdr:x>0.75759</cdr:x>
      <cdr:y>0.54821</cdr:y>
    </cdr:from>
    <cdr:to>
      <cdr:x>0.86485</cdr:x>
      <cdr:y>0.64052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87302" y="2629110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0.21%</a:t>
          </a:r>
        </a:p>
      </cdr:txBody>
    </cdr:sp>
  </cdr:relSizeAnchor>
  <cdr:relSizeAnchor xmlns:cdr="http://schemas.openxmlformats.org/drawingml/2006/chartDrawing">
    <cdr:from>
      <cdr:x>0.75759</cdr:x>
      <cdr:y>0.44692</cdr:y>
    </cdr:from>
    <cdr:to>
      <cdr:x>0.86485</cdr:x>
      <cdr:y>0.53923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787302" y="214333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0.28%</a:t>
          </a:r>
        </a:p>
      </cdr:txBody>
    </cdr:sp>
  </cdr:relSizeAnchor>
  <cdr:relSizeAnchor xmlns:cdr="http://schemas.openxmlformats.org/drawingml/2006/chartDrawing">
    <cdr:from>
      <cdr:x>0.75635</cdr:x>
      <cdr:y>0.35556</cdr:y>
    </cdr:from>
    <cdr:to>
      <cdr:x>0.8636</cdr:x>
      <cdr:y>0.44787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777777" y="170518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0.35%</a:t>
          </a:r>
        </a:p>
      </cdr:txBody>
    </cdr:sp>
  </cdr:relSizeAnchor>
  <cdr:relSizeAnchor xmlns:cdr="http://schemas.openxmlformats.org/drawingml/2006/chartDrawing">
    <cdr:from>
      <cdr:x>0.7551</cdr:x>
      <cdr:y>0.25625</cdr:y>
    </cdr:from>
    <cdr:to>
      <cdr:x>0.86235</cdr:x>
      <cdr:y>0.34856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768252" y="122893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0.42%</a:t>
          </a:r>
        </a:p>
      </cdr:txBody>
    </cdr:sp>
  </cdr:relSizeAnchor>
  <cdr:relSizeAnchor xmlns:cdr="http://schemas.openxmlformats.org/drawingml/2006/chartDrawing">
    <cdr:from>
      <cdr:x>0.7551</cdr:x>
      <cdr:y>0.15695</cdr:y>
    </cdr:from>
    <cdr:to>
      <cdr:x>0.86235</cdr:x>
      <cdr:y>0.24926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768252" y="75268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0.49%</a:t>
          </a:r>
        </a:p>
      </cdr:txBody>
    </cdr:sp>
  </cdr:relSizeAnchor>
  <cdr:relSizeAnchor xmlns:cdr="http://schemas.openxmlformats.org/drawingml/2006/chartDrawing">
    <cdr:from>
      <cdr:x>0.75385</cdr:x>
      <cdr:y>0.06161</cdr:y>
    </cdr:from>
    <cdr:to>
      <cdr:x>0.86111</cdr:x>
      <cdr:y>0.15392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5758727" y="295485"/>
          <a:ext cx="819320" cy="442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0.56%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139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7CDD4-8312-4254-BE51-332078036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1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52E33-21ED-4CD0-B454-1EDB154E9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2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7C6A9-2EA6-4AD5-8F82-74BD5AB9F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4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0CF56-2068-4A13-9B64-78CD219A4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6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30028-681F-4BDC-B01F-B1EF5B957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2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AA187-AC83-4E11-83C6-199FCECD6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8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FD6E1-78A9-4A60-8117-8C35039A2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0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C750B-E8FF-4890-80C8-EDFB9E3D7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49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D4710-B9FA-4ED8-BEEB-39F3BA793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3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51F63-CA62-41C9-A5DF-D599F1851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2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31CD626E-E400-4A7C-A0F8-EBFC882DD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1313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1413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598613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5813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860800"/>
            <a:ext cx="6400800" cy="1752600"/>
          </a:xfrm>
        </p:spPr>
        <p:txBody>
          <a:bodyPr/>
          <a:lstStyle/>
          <a:p>
            <a:pPr defTabSz="912813" eaLnBrk="1" hangingPunct="1"/>
            <a:r>
              <a:rPr lang="en-US" altLang="en-US" sz="2800" b="1" dirty="0" smtClean="0">
                <a:solidFill>
                  <a:srgbClr val="00408C"/>
                </a:solidFill>
                <a:ea typeface="ヒラギノ角ゴ Pro W3" pitchFamily="1" charset="-128"/>
              </a:rPr>
              <a:t>(Simulated) Impact </a:t>
            </a:r>
            <a:r>
              <a:rPr lang="en-US" altLang="en-US" sz="2800" b="1" dirty="0">
                <a:solidFill>
                  <a:srgbClr val="00408C"/>
                </a:solidFill>
                <a:ea typeface="ヒラギノ角ゴ Pro W3" pitchFamily="1" charset="-128"/>
              </a:rPr>
              <a:t>of the Proposal to Introduce Fee Reductions for Universities on PCT Fee Income</a:t>
            </a:r>
            <a:endParaRPr lang="en-US" altLang="en-US" sz="2800" b="1" dirty="0" smtClean="0">
              <a:solidFill>
                <a:srgbClr val="00408C"/>
              </a:solidFill>
              <a:ea typeface="ヒラギノ角ゴ Pro W3" pitchFamily="1" charset="-128"/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781800" y="5253038"/>
            <a:ext cx="2147888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363" indent="-28575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40000"/>
              </a:lnSpc>
              <a:spcBef>
                <a:spcPct val="50000"/>
              </a:spcBef>
              <a:buFontTx/>
              <a:buNone/>
            </a:pPr>
            <a:r>
              <a:rPr lang="en-US" altLang="en-US" sz="1300" dirty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Geneva</a:t>
            </a:r>
          </a:p>
          <a:p>
            <a:pPr>
              <a:lnSpc>
                <a:spcPct val="40000"/>
              </a:lnSpc>
              <a:spcBef>
                <a:spcPct val="50000"/>
              </a:spcBef>
              <a:buFontTx/>
              <a:buNone/>
            </a:pPr>
            <a:r>
              <a:rPr lang="en-US" altLang="en-US" sz="1300" dirty="0" smtClean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June 18, 2018</a:t>
            </a:r>
            <a:endParaRPr lang="en-US" altLang="en-US" sz="1300" dirty="0">
              <a:solidFill>
                <a:srgbClr val="3399FF"/>
              </a:solidFill>
              <a:latin typeface="Arial Black" pitchFamily="34" charset="0"/>
              <a:ea typeface="ヒラギノ角ゴ Pro W3" pitchFamily="1" charset="-128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857250" y="3429000"/>
            <a:ext cx="381000" cy="381000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363" indent="-28575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755650" y="5572125"/>
            <a:ext cx="6934200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1363" indent="-28575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14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86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5813" indent="-228600" defTabSz="912813" eaLnBrk="0" hangingPunct="0">
              <a:spcBef>
                <a:spcPct val="20000"/>
              </a:spcBef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30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02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74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4613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1800" dirty="0">
              <a:solidFill>
                <a:srgbClr val="00408C"/>
              </a:solidFill>
              <a:ea typeface="ヒラギノ角ゴ Pro W3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76250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The conclusion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226818" y="1619275"/>
            <a:ext cx="9742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2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Developing </a:t>
            </a:r>
            <a:r>
              <a:rPr lang="en-US" dirty="0" smtClean="0"/>
              <a:t>country universities are more price sensitive than developed country universities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Eligibility ceilings work to soften the filing response and the implied income loss</a:t>
            </a:r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dirty="0" smtClean="0"/>
              <a:t>Caveats: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200" dirty="0" smtClean="0"/>
              <a:t>Only model PCT-Paris choice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200" dirty="0" smtClean="0"/>
              <a:t>Simulations of large fee discount exceeds historical fee variation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200" dirty="0" smtClean="0"/>
              <a:t>Assume uniform elasticities for universities of all sizes in developed/developing economies</a:t>
            </a:r>
            <a:endParaRPr lang="en-US" sz="2200" dirty="0" smtClean="0"/>
          </a:p>
          <a:p>
            <a:pPr>
              <a:spcBef>
                <a:spcPts val="1800"/>
              </a:spcBef>
            </a:pPr>
            <a:endParaRPr lang="en-US" sz="2200" dirty="0"/>
          </a:p>
          <a:p>
            <a:pPr marL="455613" lvl="1" indent="0">
              <a:spcBef>
                <a:spcPts val="600"/>
              </a:spcBef>
              <a:spcAft>
                <a:spcPts val="0"/>
              </a:spcAft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020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76250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08909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Study </a:t>
            </a:r>
            <a:r>
              <a:rPr lang="en-US" i="1" dirty="0" smtClean="0"/>
              <a:t>“Estimating a PCT Fee Elasticity”</a:t>
            </a:r>
            <a:r>
              <a:rPr lang="en-US" dirty="0" smtClean="0"/>
              <a:t> presented at the 7</a:t>
            </a:r>
            <a:r>
              <a:rPr lang="en-US" baseline="30000" dirty="0" smtClean="0"/>
              <a:t>th</a:t>
            </a:r>
            <a:r>
              <a:rPr lang="en-US" dirty="0" smtClean="0"/>
              <a:t> session of the Working Group, which provided a first ever estimate of the overall fee elasticity of PCT applications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Two Supplements to this Study explore </a:t>
            </a:r>
            <a:r>
              <a:rPr lang="en-US" dirty="0" smtClean="0"/>
              <a:t>the effects of possible fee reductions for universities originating in different country groups</a:t>
            </a:r>
          </a:p>
        </p:txBody>
      </p:sp>
    </p:spTree>
    <p:extLst>
      <p:ext uri="{BB962C8B-B14F-4D97-AF65-F5344CB8AC3E}">
        <p14:creationId xmlns:p14="http://schemas.microsoft.com/office/powerpoint/2010/main" val="317233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76250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The approach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7702" y="1219592"/>
            <a:ext cx="1786066" cy="841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1400" dirty="0" smtClean="0"/>
              <a:t>Dependent variable:</a:t>
            </a:r>
          </a:p>
          <a:p>
            <a:pPr>
              <a:spcBef>
                <a:spcPts val="400"/>
              </a:spcBef>
            </a:pPr>
            <a:r>
              <a:rPr lang="en-US" sz="1400" dirty="0" smtClean="0"/>
              <a:t>0: Paris route</a:t>
            </a:r>
          </a:p>
          <a:p>
            <a:pPr>
              <a:spcBef>
                <a:spcPts val="400"/>
              </a:spcBef>
            </a:pPr>
            <a:r>
              <a:rPr lang="en-US" sz="1400" dirty="0" smtClean="0"/>
              <a:t>1: PCT route</a:t>
            </a:r>
            <a:endParaRPr lang="en-US" sz="1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483768" y="1782341"/>
            <a:ext cx="78183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99793" y="2834352"/>
            <a:ext cx="221406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Local currency PCT </a:t>
            </a:r>
            <a:br>
              <a:rPr lang="en-US" sz="1400" dirty="0" smtClean="0"/>
            </a:br>
            <a:r>
              <a:rPr lang="en-US" sz="1400" dirty="0" smtClean="0"/>
              <a:t>fee divided by Consumer </a:t>
            </a:r>
            <a:br>
              <a:rPr lang="en-US" sz="1400" dirty="0" smtClean="0"/>
            </a:br>
            <a:r>
              <a:rPr lang="en-US" sz="1400" dirty="0" smtClean="0"/>
              <a:t>Price Index (CPI)</a:t>
            </a:r>
            <a:endParaRPr lang="en-US" sz="1400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927895" y="3573016"/>
            <a:ext cx="0" cy="50117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691680" y="5113759"/>
            <a:ext cx="18002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</a:pPr>
            <a:r>
              <a:rPr lang="en-US" sz="1400" dirty="0" smtClean="0"/>
              <a:t>Unemployment rate</a:t>
            </a:r>
            <a:endParaRPr lang="en-US" sz="14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146698" y="4509120"/>
            <a:ext cx="0" cy="59890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75856" y="1412776"/>
                <a:ext cx="2489208" cy="7698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𝑝𝑐𝑡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𝑖𝑗𝑡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0 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latin typeface="Cambria Math"/>
                                  </a:rPr>
                                  <m:t>if</m:t>
                                </m:r>
                                <m:r>
                                  <a:rPr lang="en-US" sz="1800" i="1">
                                    <a:latin typeface="Cambria Math"/>
                                  </a:rPr>
                                  <m:t> </m:t>
                                </m:r>
                                <m:sSubSup>
                                  <m:sSubSupPr>
                                    <m:ctrlPr>
                                      <a:rPr lang="en-US" sz="18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>
                                        <a:latin typeface="Cambria Math"/>
                                      </a:rPr>
                                      <m:t>𝑝𝑐𝑡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/>
                                      </a:rPr>
                                      <m:t>𝑖𝑗𝑡</m:t>
                                    </m:r>
                                  </m:sub>
                                  <m:sup>
                                    <m:r>
                                      <a:rPr lang="en-US" sz="1800" i="1"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bSup>
                                <m:r>
                                  <a:rPr lang="en-US" sz="1800" i="1">
                                    <a:latin typeface="Cambria Math"/>
                                  </a:rPr>
                                  <m:t>≤0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800" i="1">
                                    <a:latin typeface="Cambria Math"/>
                                  </a:rPr>
                                  <m:t>1 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latin typeface="Cambria Math"/>
                                  </a:rPr>
                                  <m:t>if</m:t>
                                </m:r>
                                <m:r>
                                  <a:rPr lang="en-US" sz="1800" i="1">
                                    <a:latin typeface="Cambria Math"/>
                                  </a:rPr>
                                  <m:t> </m:t>
                                </m:r>
                                <m:sSubSup>
                                  <m:sSubSupPr>
                                    <m:ctrlPr>
                                      <a:rPr lang="en-US" sz="18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>
                                        <a:latin typeface="Cambria Math"/>
                                      </a:rPr>
                                      <m:t>𝑝𝑐𝑡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/>
                                      </a:rPr>
                                      <m:t>𝑖𝑗𝑡</m:t>
                                    </m:r>
                                  </m:sub>
                                  <m:sup>
                                    <m:r>
                                      <a:rPr lang="en-US" sz="1800" i="1"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bSup>
                                <m:r>
                                  <a:rPr lang="en-US" sz="1800" i="1">
                                    <a:latin typeface="Cambria Math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1412776"/>
                <a:ext cx="2489208" cy="7698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67544" y="4074193"/>
                <a:ext cx="8064896" cy="4008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/>
                            </a:rPr>
                            <m:t>𝑝𝑐𝑡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𝑖𝑗𝑡</m:t>
                          </m:r>
                        </m:sub>
                        <m:sup>
                          <m:r>
                            <a:rPr lang="en-US" sz="1800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r>
                        <a:rPr lang="en-US" sz="1800" i="1">
                          <a:latin typeface="Cambria Math"/>
                        </a:rPr>
                        <m:t>=</m:t>
                      </m:r>
                      <m:r>
                        <a:rPr lang="en-US" sz="1800" i="1">
                          <a:latin typeface="Cambria Math"/>
                        </a:rPr>
                        <m:t>𝛼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ln</m:t>
                          </m:r>
                          <m:r>
                            <a:rPr lang="en-US" sz="18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𝑗𝑡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β</m:t>
                          </m:r>
                          <m:r>
                            <a:rPr lang="en-US" sz="180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ln</m:t>
                          </m:r>
                          <m:r>
                            <a:rPr lang="en-US" sz="1800" i="1">
                              <a:latin typeface="Cambria Math"/>
                            </a:rPr>
                            <m:t>𝑢𝑛𝑒𝑚𝑝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𝑗𝑡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𝛾</m:t>
                          </m:r>
                          <m:r>
                            <a:rPr lang="en-US" sz="1800" i="1">
                              <a:latin typeface="Cambria Math"/>
                            </a:rPr>
                            <m:t> </m:t>
                          </m:r>
                          <m:r>
                            <a:rPr lang="en-US" sz="1800" i="1">
                              <a:latin typeface="Cambria Math"/>
                            </a:rPr>
                            <m:t>𝑚𝑒𝑚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𝑗𝑡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+</m:t>
                      </m:r>
                      <m:r>
                        <a:rPr lang="en-US" sz="1800" i="1">
                          <a:latin typeface="Cambria Math"/>
                        </a:rPr>
                        <m:t>𝛿</m:t>
                      </m:r>
                      <m:r>
                        <a:rPr lang="en-US" sz="18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Ω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𝜑</m:t>
                          </m:r>
                          <m:r>
                            <a:rPr lang="en-US" sz="1800" i="1">
                              <a:latin typeface="Cambria Math"/>
                            </a:rPr>
                            <m:t> </m:t>
                          </m:r>
                          <m:r>
                            <a:rPr lang="en-US" sz="1800" i="1">
                              <a:latin typeface="Cambria Math"/>
                            </a:rPr>
                            <m:t>𝑚𝑘𝑡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𝑗</m:t>
                          </m:r>
                          <m:r>
                            <a:rPr lang="en-US" sz="1800" i="1">
                              <a:latin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</a:rPr>
                            <m:t>𝑡</m:t>
                          </m:r>
                          <m:r>
                            <a:rPr lang="en-US" sz="1800" i="1">
                              <a:latin typeface="Cambria Math"/>
                            </a:rPr>
                            <m:t>−12)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𝑖𝑗𝑡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74193"/>
                <a:ext cx="8064896" cy="400879"/>
              </a:xfrm>
              <a:prstGeom prst="rect">
                <a:avLst/>
              </a:prstGeom>
              <a:blipFill rotWithShape="1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357341" y="3049796"/>
            <a:ext cx="125066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Origin is PCT</a:t>
            </a:r>
            <a:br>
              <a:rPr lang="en-US" sz="1400" dirty="0" smtClean="0"/>
            </a:br>
            <a:r>
              <a:rPr lang="en-US" sz="1400" dirty="0" smtClean="0"/>
              <a:t>member</a:t>
            </a:r>
            <a:endParaRPr lang="en-US" sz="14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4251201" y="3573016"/>
            <a:ext cx="0" cy="50117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995936" y="5123259"/>
            <a:ext cx="1955985" cy="1031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ts val="200"/>
              </a:spcBef>
            </a:pPr>
            <a:r>
              <a:rPr lang="en-US" sz="1400" dirty="0" smtClean="0"/>
              <a:t>Family characteristics:</a:t>
            </a:r>
          </a:p>
          <a:p>
            <a:pPr marL="171450" indent="-1714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size</a:t>
            </a:r>
          </a:p>
          <a:p>
            <a:pPr marL="171450" indent="-1714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applicant type</a:t>
            </a:r>
          </a:p>
          <a:p>
            <a:pPr marL="171450" indent="-17145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technology field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215880" y="4524355"/>
            <a:ext cx="0" cy="59890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373613" y="3049796"/>
            <a:ext cx="129614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Origin &amp; time fixed effects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5682390" y="3573016"/>
            <a:ext cx="0" cy="50117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6151984" y="3573016"/>
            <a:ext cx="0" cy="50117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85965" y="5135408"/>
            <a:ext cx="204647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Moving average of PCT market share, 12-month lag</a:t>
            </a:r>
            <a:endParaRPr lang="en-US" sz="1400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7020272" y="4528170"/>
            <a:ext cx="0" cy="59890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524328" y="3265239"/>
            <a:ext cx="98937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Error term</a:t>
            </a:r>
            <a:endParaRPr lang="en-US" sz="1400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8172400" y="3573015"/>
            <a:ext cx="0" cy="50117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606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76250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Historical fee variation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139602"/>
            <a:ext cx="6912769" cy="4825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6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76250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Market shares and elasticity estimates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226818" y="1619275"/>
            <a:ext cx="974204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393291"/>
              </p:ext>
            </p:extLst>
          </p:nvPr>
        </p:nvGraphicFramePr>
        <p:xfrm>
          <a:off x="539552" y="2204865"/>
          <a:ext cx="7992888" cy="2522488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808312"/>
                <a:gridCol w="1008112"/>
                <a:gridCol w="1008112"/>
                <a:gridCol w="1080120"/>
                <a:gridCol w="1008112"/>
                <a:gridCol w="1080120"/>
              </a:tblGrid>
              <a:tr h="4987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endParaRPr lang="en-US" sz="1400" u="sng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u="sng" dirty="0">
                          <a:effectLst/>
                        </a:rPr>
                        <a:t>Full sample</a:t>
                      </a:r>
                      <a:endParaRPr lang="en-US" sz="1400" u="sng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u="sng" dirty="0">
                          <a:effectLst/>
                        </a:rPr>
                        <a:t>Estimation sample</a:t>
                      </a:r>
                      <a:endParaRPr lang="en-US" sz="1400" u="sng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u="sng" dirty="0">
                          <a:effectLst/>
                        </a:rPr>
                        <a:t>Implied elasticity</a:t>
                      </a:r>
                      <a:endParaRPr lang="en-US" sz="1400" u="sng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#</a:t>
                      </a:r>
                      <a:r>
                        <a:rPr lang="en-US" sz="1400" dirty="0" err="1">
                          <a:effectLst/>
                        </a:rPr>
                        <a:t>obs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PCT share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#</a:t>
                      </a:r>
                      <a:r>
                        <a:rPr lang="en-US" sz="1400" dirty="0" err="1">
                          <a:effectLst/>
                        </a:rPr>
                        <a:t>obs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PCT share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68580" marR="68580" marT="0" marB="0" anchor="ctr"/>
                </a:tc>
              </a:tr>
              <a:tr h="579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University (developed country)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24,754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0.865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20,730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0.861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-0.040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5795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University (developing country)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3,609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0.675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453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0.620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-0.164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987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Other applicants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1,342,593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>
                          <a:effectLst/>
                        </a:rPr>
                        <a:t>0.492</a:t>
                      </a:r>
                      <a:endParaRPr lang="en-US" sz="140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1,092,352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0.489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</a:rPr>
                        <a:t>-0.021</a:t>
                      </a:r>
                      <a:endParaRPr lang="en-US" sz="1400" dirty="0">
                        <a:effectLst/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98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04664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Filing response – developed countries</a:t>
            </a:r>
            <a:endParaRPr lang="en-US" altLang="en-US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143536"/>
              </p:ext>
            </p:extLst>
          </p:nvPr>
        </p:nvGraphicFramePr>
        <p:xfrm>
          <a:off x="683568" y="1268760"/>
          <a:ext cx="7896226" cy="4643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720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04664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Filing response – developing countries</a:t>
            </a:r>
            <a:endParaRPr lang="en-US" altLang="en-US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1206346"/>
              </p:ext>
            </p:extLst>
          </p:nvPr>
        </p:nvGraphicFramePr>
        <p:xfrm>
          <a:off x="611560" y="1124744"/>
          <a:ext cx="7896226" cy="4643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14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04664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Income effect – developed countries</a:t>
            </a:r>
            <a:endParaRPr lang="en-US" altLang="en-US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77335"/>
              </p:ext>
            </p:extLst>
          </p:nvPr>
        </p:nvGraphicFramePr>
        <p:xfrm>
          <a:off x="827584" y="1196752"/>
          <a:ext cx="7639051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967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404664"/>
            <a:ext cx="8077200" cy="641350"/>
          </a:xfrm>
        </p:spPr>
        <p:txBody>
          <a:bodyPr>
            <a:spAutoFit/>
          </a:bodyPr>
          <a:lstStyle/>
          <a:p>
            <a:pPr algn="ctr" defTabSz="912813" eaLnBrk="1" hangingPunct="1"/>
            <a:r>
              <a:rPr lang="en-US" altLang="en-US" dirty="0" smtClean="0">
                <a:solidFill>
                  <a:schemeClr val="accent2"/>
                </a:solidFill>
              </a:rPr>
              <a:t>Income effect – developing countries</a:t>
            </a:r>
            <a:endParaRPr lang="en-US" altLang="en-US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2013610"/>
              </p:ext>
            </p:extLst>
          </p:nvPr>
        </p:nvGraphicFramePr>
        <p:xfrm>
          <a:off x="899592" y="1196752"/>
          <a:ext cx="7639051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038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plate_english">
  <a:themeElements>
    <a:clrScheme name="1_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</TotalTime>
  <Words>421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1_template_english</vt:lpstr>
      <vt:lpstr>PowerPoint Presentation</vt:lpstr>
      <vt:lpstr>Introduction</vt:lpstr>
      <vt:lpstr>The approach</vt:lpstr>
      <vt:lpstr>Historical fee variation</vt:lpstr>
      <vt:lpstr>Market shares and elasticity estimates</vt:lpstr>
      <vt:lpstr>Filing response – developed countries</vt:lpstr>
      <vt:lpstr>Filing response – developing countries</vt:lpstr>
      <vt:lpstr>Income effect – developed countries</vt:lpstr>
      <vt:lpstr>Income effect – developing countries</vt:lpstr>
      <vt:lpstr>The conclusion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Weissert</dc:creator>
  <cp:lastModifiedBy>FINK Carsten</cp:lastModifiedBy>
  <cp:revision>128</cp:revision>
  <cp:lastPrinted>2018-06-17T13:16:36Z</cp:lastPrinted>
  <dcterms:created xsi:type="dcterms:W3CDTF">2010-05-03T08:02:35Z</dcterms:created>
  <dcterms:modified xsi:type="dcterms:W3CDTF">2018-06-17T13:16:48Z</dcterms:modified>
</cp:coreProperties>
</file>