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70" r:id="rId12"/>
    <p:sldId id="267" r:id="rId13"/>
    <p:sldId id="268" r:id="rId14"/>
    <p:sldId id="269"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A4CB90D-7EF4-4AB5-82E2-9E955E3129A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52C2BB1F-072B-4673-9142-1F144B9D30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00061F66-D12D-4289-BF4B-75445309870D}"/>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5" name="Fußzeilenplatzhalter 4">
            <a:extLst>
              <a:ext uri="{FF2B5EF4-FFF2-40B4-BE49-F238E27FC236}">
                <a16:creationId xmlns:a16="http://schemas.microsoft.com/office/drawing/2014/main" xmlns="" id="{60A25EFB-43A8-4EC4-94E4-5DA482525D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3EC3530B-0FDC-4BBA-805F-0E8D31ACE0F0}"/>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4199814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9B68C76-9DD6-41E1-84D1-7D93F53F15EF}"/>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60581561-0D2F-4F14-B42C-5D708623143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FD658190-EFD9-4FB3-A1A3-9F0CE1AC4C0F}"/>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5" name="Fußzeilenplatzhalter 4">
            <a:extLst>
              <a:ext uri="{FF2B5EF4-FFF2-40B4-BE49-F238E27FC236}">
                <a16:creationId xmlns:a16="http://schemas.microsoft.com/office/drawing/2014/main" xmlns="" id="{8E8327D2-DFE0-4E89-9552-56B6998E562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CBE0C20C-0689-465C-9EB5-28D0BC72C2AD}"/>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691168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15DDDD6A-E334-4587-8EC2-B5DD6E361B3E}"/>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9B92209B-63F1-4F45-9B97-54DF0F09672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B1154E5A-2612-41D1-82A1-AC7369B1589E}"/>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5" name="Fußzeilenplatzhalter 4">
            <a:extLst>
              <a:ext uri="{FF2B5EF4-FFF2-40B4-BE49-F238E27FC236}">
                <a16:creationId xmlns:a16="http://schemas.microsoft.com/office/drawing/2014/main" xmlns="" id="{7EE622A6-B040-4D31-93D4-CE731E4B638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1A07E31-0695-409C-B3CF-8FCEBFE41C11}"/>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196268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67081D0-7A9B-4893-BB35-48E311AB3EF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D128F3E9-3AA3-42BB-BCC1-DCA450C160B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DB464420-9755-429E-AA07-6D5B2309A30D}"/>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5" name="Fußzeilenplatzhalter 4">
            <a:extLst>
              <a:ext uri="{FF2B5EF4-FFF2-40B4-BE49-F238E27FC236}">
                <a16:creationId xmlns:a16="http://schemas.microsoft.com/office/drawing/2014/main" xmlns="" id="{DAC7756A-29BC-4C24-9E1E-9D09096B51F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CAD25A22-6AEB-4DB2-8E46-1F4C69FE90A7}"/>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322382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876A4A1-E395-425E-A718-64F0E24FC2F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B8B3D924-0F3B-4C4D-8FB9-697DFE827C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B841A114-1013-4B23-9396-C5F9321C133E}"/>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5" name="Fußzeilenplatzhalter 4">
            <a:extLst>
              <a:ext uri="{FF2B5EF4-FFF2-40B4-BE49-F238E27FC236}">
                <a16:creationId xmlns:a16="http://schemas.microsoft.com/office/drawing/2014/main" xmlns="" id="{A0484101-2B71-4980-AFC9-BBA0B6A5A7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FCBDC081-5B67-46F7-B68D-AD8CE59FD886}"/>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36650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D358533-6884-4761-9DC5-70B10335BC7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08DE7DF5-7E8A-421F-B2F7-D9359E07EEC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C3F6F634-EEF0-4C0E-A926-9E6BEC6E9A7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D7F0AF30-1585-4952-B667-619D7C0D3135}"/>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6" name="Fußzeilenplatzhalter 5">
            <a:extLst>
              <a:ext uri="{FF2B5EF4-FFF2-40B4-BE49-F238E27FC236}">
                <a16:creationId xmlns:a16="http://schemas.microsoft.com/office/drawing/2014/main" xmlns="" id="{98A53746-D067-4154-B900-208AADCE54C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AB5EEE35-FACF-4DD0-8820-8A01A833D5C9}"/>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3829730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7FF06E8-33E2-4E2B-A710-8C3630F133FE}"/>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972FA191-DE07-448A-AD5F-46264AFB03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AD1931AC-A30B-4D11-AD50-51A15C87506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9D812134-258D-45F4-BE95-36BAF3B838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4874E71A-0D09-47AD-8222-CCBBED11773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6D2A2242-5408-4B2E-BF79-7DE99B47DCD2}"/>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8" name="Fußzeilenplatzhalter 7">
            <a:extLst>
              <a:ext uri="{FF2B5EF4-FFF2-40B4-BE49-F238E27FC236}">
                <a16:creationId xmlns:a16="http://schemas.microsoft.com/office/drawing/2014/main" xmlns="" id="{2DE309E6-E59C-428A-BCC2-195AB1AC2EF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F040707A-5F19-4500-A40F-7634E8970B49}"/>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359107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E8FA2D7-4077-4614-94F2-71DF5DEA327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4650F5C4-9039-4D72-9237-981B69D2E2AB}"/>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4" name="Fußzeilenplatzhalter 3">
            <a:extLst>
              <a:ext uri="{FF2B5EF4-FFF2-40B4-BE49-F238E27FC236}">
                <a16:creationId xmlns:a16="http://schemas.microsoft.com/office/drawing/2014/main" xmlns="" id="{AB9B10D7-786E-435B-AE34-98419670FE0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FDD51EC5-3D03-42C2-82FA-5D142580B52D}"/>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171928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D258F6A6-44DD-4B97-AAEF-7C8929487F40}"/>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3" name="Fußzeilenplatzhalter 2">
            <a:extLst>
              <a:ext uri="{FF2B5EF4-FFF2-40B4-BE49-F238E27FC236}">
                <a16:creationId xmlns:a16="http://schemas.microsoft.com/office/drawing/2014/main" xmlns="" id="{B577A428-A34C-463C-AF56-5A252C58476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8A50CF22-EBD7-4B90-A4B1-D8609BA82B5E}"/>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458742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77E2139-5A96-4E2A-A08E-0B33D945FA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0F5C39D0-A96B-4914-86B8-E5333502E8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762148DD-5ADC-4A6E-B63B-52048E895F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14951B38-F5CC-4D32-855C-F53B7D964955}"/>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6" name="Fußzeilenplatzhalter 5">
            <a:extLst>
              <a:ext uri="{FF2B5EF4-FFF2-40B4-BE49-F238E27FC236}">
                <a16:creationId xmlns:a16="http://schemas.microsoft.com/office/drawing/2014/main" xmlns="" id="{630791EF-EA99-4B6C-9FAB-33F1CFCCB57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5BA31DAE-1D99-43E5-B8C3-9F71248A978E}"/>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9306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831EC9F-278A-4421-8060-58F88044EEE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FE9603C4-5E7B-4421-B4F1-82444B829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CA12A3E6-6139-4B87-AC92-F49AB07F2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C75E5D97-685D-40A7-98C1-CEF1EF2F6A01}"/>
              </a:ext>
            </a:extLst>
          </p:cNvPr>
          <p:cNvSpPr>
            <a:spLocks noGrp="1"/>
          </p:cNvSpPr>
          <p:nvPr>
            <p:ph type="dt" sz="half" idx="10"/>
          </p:nvPr>
        </p:nvSpPr>
        <p:spPr/>
        <p:txBody>
          <a:bodyPr/>
          <a:lstStyle/>
          <a:p>
            <a:fld id="{D8965C64-9412-41AB-9A48-BA0BB40C6AF0}" type="datetimeFigureOut">
              <a:rPr lang="de-DE" smtClean="0"/>
              <a:t>19.06.2018</a:t>
            </a:fld>
            <a:endParaRPr lang="de-DE"/>
          </a:p>
        </p:txBody>
      </p:sp>
      <p:sp>
        <p:nvSpPr>
          <p:cNvPr id="6" name="Fußzeilenplatzhalter 5">
            <a:extLst>
              <a:ext uri="{FF2B5EF4-FFF2-40B4-BE49-F238E27FC236}">
                <a16:creationId xmlns:a16="http://schemas.microsoft.com/office/drawing/2014/main" xmlns="" id="{509E4F96-6B2C-4486-8AD6-D40824AE80D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8182089E-67ED-432F-9650-C3CE25D778FF}"/>
              </a:ext>
            </a:extLst>
          </p:cNvPr>
          <p:cNvSpPr>
            <a:spLocks noGrp="1"/>
          </p:cNvSpPr>
          <p:nvPr>
            <p:ph type="sldNum" sz="quarter" idx="12"/>
          </p:nvPr>
        </p:nvSpPr>
        <p:spPr/>
        <p:txBody>
          <a:bodyPr/>
          <a:lstStyle/>
          <a:p>
            <a:fld id="{94D3F667-92F3-456D-9F94-5CB240AC4551}" type="slidenum">
              <a:rPr lang="de-DE" smtClean="0"/>
              <a:t>‹#›</a:t>
            </a:fld>
            <a:endParaRPr lang="de-DE"/>
          </a:p>
        </p:txBody>
      </p:sp>
    </p:spTree>
    <p:extLst>
      <p:ext uri="{BB962C8B-B14F-4D97-AF65-F5344CB8AC3E}">
        <p14:creationId xmlns:p14="http://schemas.microsoft.com/office/powerpoint/2010/main" val="450050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39EDFB26-FBE2-4E88-9284-0223385165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6E6099AA-95F6-4871-8B9F-F963F1B88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5BD17D2D-E964-4C38-A6F2-61949822D2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65C64-9412-41AB-9A48-BA0BB40C6AF0}" type="datetimeFigureOut">
              <a:rPr lang="de-DE" smtClean="0"/>
              <a:t>19.06.2018</a:t>
            </a:fld>
            <a:endParaRPr lang="de-DE"/>
          </a:p>
        </p:txBody>
      </p:sp>
      <p:sp>
        <p:nvSpPr>
          <p:cNvPr id="5" name="Fußzeilenplatzhalter 4">
            <a:extLst>
              <a:ext uri="{FF2B5EF4-FFF2-40B4-BE49-F238E27FC236}">
                <a16:creationId xmlns:a16="http://schemas.microsoft.com/office/drawing/2014/main" xmlns="" id="{002F3F1B-107F-4680-928C-6E53F964BB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12D62730-06E9-412E-8A9F-3C8E0C1D09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3F667-92F3-456D-9F94-5CB240AC4551}" type="slidenum">
              <a:rPr lang="de-DE" smtClean="0"/>
              <a:t>‹#›</a:t>
            </a:fld>
            <a:endParaRPr lang="de-DE"/>
          </a:p>
        </p:txBody>
      </p:sp>
    </p:spTree>
    <p:extLst>
      <p:ext uri="{BB962C8B-B14F-4D97-AF65-F5344CB8AC3E}">
        <p14:creationId xmlns:p14="http://schemas.microsoft.com/office/powerpoint/2010/main" val="2289435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union-ip.or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669302" y="2318592"/>
            <a:ext cx="10068271" cy="7955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dirty="0">
                <a:latin typeface="Tahome"/>
              </a:rPr>
              <a:t>Views of Paul Rosenich					          June 19</a:t>
            </a:r>
            <a:r>
              <a:rPr lang="en-US" altLang="ko-KR" sz="2400" baseline="30000" dirty="0">
                <a:latin typeface="Tahome"/>
              </a:rPr>
              <a:t>th</a:t>
            </a:r>
            <a:r>
              <a:rPr lang="en-US" altLang="ko-KR" sz="2400" dirty="0">
                <a:latin typeface="Tahome"/>
              </a:rPr>
              <a:t> 2018</a:t>
            </a:r>
            <a:endParaRPr lang="ko-KR" altLang="en-US" sz="2400" dirty="0">
              <a:latin typeface="Tahome"/>
            </a:endParaRPr>
          </a:p>
        </p:txBody>
      </p:sp>
      <p:sp>
        <p:nvSpPr>
          <p:cNvPr id="5" name="부제목 2">
            <a:extLst>
              <a:ext uri="{FF2B5EF4-FFF2-40B4-BE49-F238E27FC236}">
                <a16:creationId xmlns:a16="http://schemas.microsoft.com/office/drawing/2014/main" xmlns="" id="{6E1CFA1F-3123-4A35-B9F0-0CD6EEDF6BD7}"/>
              </a:ext>
            </a:extLst>
          </p:cNvPr>
          <p:cNvSpPr txBox="1">
            <a:spLocks/>
          </p:cNvSpPr>
          <p:nvPr/>
        </p:nvSpPr>
        <p:spPr>
          <a:xfrm>
            <a:off x="1259632" y="4221088"/>
            <a:ext cx="6858000" cy="14184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ko-KR" dirty="0">
                <a:latin typeface="Tahome"/>
              </a:rPr>
              <a:t>     Representing</a:t>
            </a:r>
            <a:r>
              <a:rPr lang="en-US" altLang="ko-KR" sz="3000" dirty="0"/>
              <a:t>:   </a:t>
            </a:r>
          </a:p>
          <a:p>
            <a:pPr algn="r"/>
            <a:endParaRPr lang="en-US" altLang="ko-KR" dirty="0">
              <a:solidFill>
                <a:schemeClr val="accent3"/>
              </a:solidFill>
            </a:endParaRPr>
          </a:p>
          <a:p>
            <a:pPr algn="r"/>
            <a:r>
              <a:rPr lang="ko-KR" altLang="en-US" dirty="0">
                <a:solidFill>
                  <a:schemeClr val="accent3"/>
                </a:solidFill>
              </a:rPr>
              <a:t> </a:t>
            </a:r>
          </a:p>
        </p:txBody>
      </p:sp>
      <p:sp>
        <p:nvSpPr>
          <p:cNvPr id="6" name="TextBox 3">
            <a:extLst>
              <a:ext uri="{FF2B5EF4-FFF2-40B4-BE49-F238E27FC236}">
                <a16:creationId xmlns:a16="http://schemas.microsoft.com/office/drawing/2014/main" xmlns="" id="{1A598410-7481-4BD4-84E9-19B3599672A6}"/>
              </a:ext>
            </a:extLst>
          </p:cNvPr>
          <p:cNvSpPr txBox="1"/>
          <p:nvPr/>
        </p:nvSpPr>
        <p:spPr>
          <a:xfrm>
            <a:off x="1669303" y="1411036"/>
            <a:ext cx="10068272"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pic>
        <p:nvPicPr>
          <p:cNvPr id="7" name="Grafik 6">
            <a:extLst>
              <a:ext uri="{FF2B5EF4-FFF2-40B4-BE49-F238E27FC236}">
                <a16:creationId xmlns:a16="http://schemas.microsoft.com/office/drawing/2014/main" xmlns="" id="{71A7DD39-960E-4450-BEA5-A9928922A0BB}"/>
              </a:ext>
            </a:extLst>
          </p:cNvPr>
          <p:cNvPicPr>
            <a:picLocks noChangeAspect="1"/>
          </p:cNvPicPr>
          <p:nvPr/>
        </p:nvPicPr>
        <p:blipFill>
          <a:blip r:embed="rId2"/>
          <a:stretch>
            <a:fillRect/>
          </a:stretch>
        </p:blipFill>
        <p:spPr>
          <a:xfrm>
            <a:off x="1606023" y="4701978"/>
            <a:ext cx="6165218" cy="795512"/>
          </a:xfrm>
          <a:prstGeom prst="rect">
            <a:avLst/>
          </a:prstGeom>
        </p:spPr>
      </p:pic>
      <p:sp>
        <p:nvSpPr>
          <p:cNvPr id="8" name="Rechteck 7">
            <a:extLst>
              <a:ext uri="{FF2B5EF4-FFF2-40B4-BE49-F238E27FC236}">
                <a16:creationId xmlns:a16="http://schemas.microsoft.com/office/drawing/2014/main" xmlns="" id="{24606968-0484-4C3F-BDDF-E47E902C36EA}"/>
              </a:ext>
            </a:extLst>
          </p:cNvPr>
          <p:cNvSpPr/>
          <p:nvPr/>
        </p:nvSpPr>
        <p:spPr>
          <a:xfrm>
            <a:off x="2123728" y="5639544"/>
            <a:ext cx="8666475" cy="646331"/>
          </a:xfrm>
          <a:prstGeom prst="rect">
            <a:avLst/>
          </a:prstGeom>
        </p:spPr>
        <p:txBody>
          <a:bodyPr wrap="none">
            <a:spAutoFit/>
          </a:bodyPr>
          <a:lstStyle/>
          <a:p>
            <a:r>
              <a:rPr lang="en-US" sz="3600" dirty="0"/>
              <a:t>UNION-IP </a:t>
            </a:r>
            <a:r>
              <a:rPr lang="en-US" dirty="0"/>
              <a:t>  </a:t>
            </a:r>
            <a:r>
              <a:rPr lang="en-US" sz="2200" dirty="0"/>
              <a:t>UNION of European Practitioners in Intellectual Property</a:t>
            </a:r>
            <a:endParaRPr lang="de-DE" sz="2200" dirty="0"/>
          </a:p>
        </p:txBody>
      </p:sp>
      <p:pic>
        <p:nvPicPr>
          <p:cNvPr id="2" name="Grafik 1">
            <a:extLst>
              <a:ext uri="{FF2B5EF4-FFF2-40B4-BE49-F238E27FC236}">
                <a16:creationId xmlns:a16="http://schemas.microsoft.com/office/drawing/2014/main" xmlns="" id="{81752FF1-8408-434C-ABEE-4E56DF705BEC}"/>
              </a:ext>
            </a:extLst>
          </p:cNvPr>
          <p:cNvPicPr>
            <a:picLocks noChangeAspect="1"/>
          </p:cNvPicPr>
          <p:nvPr/>
        </p:nvPicPr>
        <p:blipFill>
          <a:blip r:embed="rId3"/>
          <a:stretch>
            <a:fillRect/>
          </a:stretch>
        </p:blipFill>
        <p:spPr>
          <a:xfrm>
            <a:off x="1707700" y="5806784"/>
            <a:ext cx="416028" cy="397400"/>
          </a:xfrm>
          <a:prstGeom prst="rect">
            <a:avLst/>
          </a:prstGeom>
        </p:spPr>
      </p:pic>
    </p:spTree>
    <p:extLst>
      <p:ext uri="{BB962C8B-B14F-4D97-AF65-F5344CB8AC3E}">
        <p14:creationId xmlns:p14="http://schemas.microsoft.com/office/powerpoint/2010/main" val="3561284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105133"/>
            <a:ext cx="10104848" cy="55351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ko-KR" sz="2400" b="1" dirty="0"/>
          </a:p>
          <a:p>
            <a:pPr algn="l"/>
            <a:endParaRPr lang="en-US" altLang="ko-KR" sz="2400" b="1" dirty="0"/>
          </a:p>
          <a:p>
            <a:pPr algn="l"/>
            <a:r>
              <a:rPr lang="en-US" altLang="ko-KR" sz="2400" b="1" dirty="0">
                <a:latin typeface="Tahome"/>
              </a:rPr>
              <a:t>Proposals as noted and supported with regard to the “missing parts” provision </a:t>
            </a:r>
          </a:p>
          <a:p>
            <a:pPr algn="l"/>
            <a:r>
              <a:rPr lang="en-US" altLang="ko-KR" sz="2400" b="1" dirty="0">
                <a:latin typeface="Tahome"/>
              </a:rPr>
              <a:t>from JIPA with some amendment:</a:t>
            </a:r>
          </a:p>
          <a:p>
            <a:pPr algn="l"/>
            <a:endParaRPr lang="en-US" altLang="ko-KR" sz="2400" b="1" dirty="0"/>
          </a:p>
          <a:p>
            <a:pPr algn="l"/>
            <a:r>
              <a:rPr lang="en-US" altLang="ko-KR" sz="2400" dirty="0"/>
              <a:t> </a:t>
            </a:r>
          </a:p>
          <a:p>
            <a:pPr algn="l">
              <a:spcBef>
                <a:spcPct val="20000"/>
              </a:spcBef>
              <a:buFontTx/>
              <a:buAutoNum type="arabicPeriod" startAt="3"/>
            </a:pPr>
            <a:r>
              <a:rPr lang="en-US" altLang="ja-JP" sz="2400" dirty="0">
                <a:latin typeface="Tahoma" panose="020B0604030504040204" pitchFamily="34" charset="0"/>
              </a:rPr>
              <a:t>The scope for the corrections should be strictly limited within the subjects contained in the priority document or within what could be proven beyond any doubts (up to the hilts) was meant to be filed on the filing day.</a:t>
            </a:r>
          </a:p>
          <a:p>
            <a:pPr lvl="1">
              <a:spcBef>
                <a:spcPct val="20000"/>
              </a:spcBef>
              <a:buFont typeface="Arial" panose="020B0604020202020204" pitchFamily="34" charset="0"/>
              <a:buChar char="•"/>
            </a:pPr>
            <a:r>
              <a:rPr lang="en-US" altLang="ja-JP" sz="2400" dirty="0">
                <a:latin typeface="Tahoma" panose="020B0604030504040204" pitchFamily="34" charset="0"/>
              </a:rPr>
              <a:t>Assessments by Offices (Receiving Offices or International Search Authority) or International Bureau would be useful.</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144547"/>
            <a:ext cx="10580336"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3375800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369843"/>
            <a:ext cx="10104848" cy="55351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ko-KR" sz="2400" b="1" dirty="0"/>
          </a:p>
          <a:p>
            <a:pPr algn="l"/>
            <a:endParaRPr lang="en-US" altLang="ko-KR" sz="2400" b="1" dirty="0"/>
          </a:p>
          <a:p>
            <a:pPr algn="l"/>
            <a:r>
              <a:rPr lang="en-US" altLang="ko-KR" sz="2400" b="1" dirty="0">
                <a:latin typeface="Tahome"/>
              </a:rPr>
              <a:t>Example for a Case not having a Priority Document but need for Correction:</a:t>
            </a:r>
          </a:p>
          <a:p>
            <a:pPr algn="l"/>
            <a:endParaRPr lang="en-US" altLang="ko-KR" sz="2400" b="1" dirty="0"/>
          </a:p>
          <a:p>
            <a:pPr algn="l"/>
            <a:r>
              <a:rPr lang="en-US" altLang="ko-KR" sz="2400" dirty="0"/>
              <a:t> </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144547"/>
            <a:ext cx="10580336"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pic>
        <p:nvPicPr>
          <p:cNvPr id="2" name="Grafik 1">
            <a:extLst>
              <a:ext uri="{FF2B5EF4-FFF2-40B4-BE49-F238E27FC236}">
                <a16:creationId xmlns:a16="http://schemas.microsoft.com/office/drawing/2014/main" xmlns="" id="{867A8967-44F3-4C36-ACD6-AAF799350FAB}"/>
              </a:ext>
            </a:extLst>
          </p:cNvPr>
          <p:cNvPicPr>
            <a:picLocks noChangeAspect="1"/>
          </p:cNvPicPr>
          <p:nvPr/>
        </p:nvPicPr>
        <p:blipFill>
          <a:blip r:embed="rId2"/>
          <a:stretch>
            <a:fillRect/>
          </a:stretch>
        </p:blipFill>
        <p:spPr>
          <a:xfrm>
            <a:off x="1111186" y="1790700"/>
            <a:ext cx="10506075" cy="5067300"/>
          </a:xfrm>
          <a:prstGeom prst="rect">
            <a:avLst/>
          </a:prstGeom>
        </p:spPr>
      </p:pic>
    </p:spTree>
    <p:extLst>
      <p:ext uri="{BB962C8B-B14F-4D97-AF65-F5344CB8AC3E}">
        <p14:creationId xmlns:p14="http://schemas.microsoft.com/office/powerpoint/2010/main" val="3928276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714733"/>
            <a:ext cx="10104848" cy="5535168"/>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ko-KR" sz="2400" b="1" dirty="0"/>
          </a:p>
          <a:p>
            <a:pPr algn="l"/>
            <a:endParaRPr lang="en-US" altLang="ko-KR" sz="2400" b="1" dirty="0"/>
          </a:p>
          <a:p>
            <a:pPr algn="l"/>
            <a:r>
              <a:rPr lang="en-US" altLang="ko-KR" sz="2600" b="1" dirty="0">
                <a:latin typeface="Tahome"/>
              </a:rPr>
              <a:t>Proposal as to noted conflicts regarding the handling of “missing parts” provision </a:t>
            </a:r>
          </a:p>
          <a:p>
            <a:pPr algn="l"/>
            <a:r>
              <a:rPr lang="en-US" altLang="ko-KR" sz="2600" b="1" dirty="0">
                <a:latin typeface="Tahome"/>
              </a:rPr>
              <a:t>At different offices:</a:t>
            </a:r>
          </a:p>
          <a:p>
            <a:pPr algn="l"/>
            <a:endParaRPr lang="en-US" altLang="ko-KR" sz="2600" b="1" dirty="0">
              <a:latin typeface="Tahome"/>
            </a:endParaRPr>
          </a:p>
          <a:p>
            <a:pPr algn="l"/>
            <a:r>
              <a:rPr lang="en-US" altLang="ko-KR" sz="2600" dirty="0">
                <a:latin typeface="Tahome"/>
              </a:rPr>
              <a:t> </a:t>
            </a:r>
          </a:p>
          <a:p>
            <a:pPr algn="l">
              <a:spcBef>
                <a:spcPct val="20000"/>
              </a:spcBef>
            </a:pPr>
            <a:r>
              <a:rPr lang="en-US" altLang="ja-JP" sz="2600" dirty="0">
                <a:latin typeface="Tahome"/>
              </a:rPr>
              <a:t>HARMONIZATION would be the best in order to provide fair treatments for Applicants worldwide and at all stages of the procedure.</a:t>
            </a:r>
          </a:p>
          <a:p>
            <a:pPr algn="l">
              <a:spcBef>
                <a:spcPct val="20000"/>
              </a:spcBef>
            </a:pPr>
            <a:endParaRPr lang="en-US" altLang="ja-JP" sz="2600" dirty="0">
              <a:latin typeface="Tahome"/>
            </a:endParaRPr>
          </a:p>
          <a:p>
            <a:pPr algn="l">
              <a:spcBef>
                <a:spcPct val="20000"/>
              </a:spcBef>
            </a:pPr>
            <a:r>
              <a:rPr lang="en-US" altLang="ja-JP" sz="2600" dirty="0">
                <a:latin typeface="Tahome"/>
              </a:rPr>
              <a:t>From Applicants view a divergence in views is neither practical nor justified. The IB should set a standard which should be fair and balanced and this standard should be adopted.</a:t>
            </a:r>
          </a:p>
          <a:p>
            <a:pPr algn="l">
              <a:spcBef>
                <a:spcPct val="20000"/>
              </a:spcBef>
            </a:pPr>
            <a:endParaRPr lang="en-US" altLang="ja-JP" sz="2600" dirty="0">
              <a:latin typeface="Tahome"/>
            </a:endParaRPr>
          </a:p>
          <a:p>
            <a:pPr algn="l">
              <a:spcBef>
                <a:spcPct val="20000"/>
              </a:spcBef>
            </a:pPr>
            <a:r>
              <a:rPr lang="en-US" altLang="ja-JP" sz="2600" dirty="0">
                <a:latin typeface="Tahome"/>
              </a:rPr>
              <a:t>If the problem lies with the interpretation of the PLT, then also here the IB could provide an interpretation which should then be adopted by all offices. Whether the interpretation was then proper could be left to national Courts &gt; hence all rights are safeguarded.</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202384"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1461381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714733"/>
            <a:ext cx="10104848" cy="5535168"/>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ko-KR" sz="2400" b="1" dirty="0"/>
          </a:p>
          <a:p>
            <a:pPr algn="l"/>
            <a:endParaRPr lang="en-US" altLang="ko-KR" sz="2400" b="1" dirty="0"/>
          </a:p>
          <a:p>
            <a:pPr algn="l"/>
            <a:r>
              <a:rPr lang="en-US" altLang="ko-KR" sz="2400" b="1" dirty="0">
                <a:latin typeface="Tahome"/>
              </a:rPr>
              <a:t>Proposal as to noted conflicts regarding the handling of “missing parts” provision </a:t>
            </a:r>
          </a:p>
          <a:p>
            <a:pPr algn="l"/>
            <a:r>
              <a:rPr lang="en-US" altLang="ko-KR" sz="2400" b="1" dirty="0">
                <a:latin typeface="Tahome"/>
              </a:rPr>
              <a:t>At different offices:</a:t>
            </a:r>
          </a:p>
          <a:p>
            <a:pPr algn="l"/>
            <a:endParaRPr lang="en-US" altLang="ko-KR" sz="2400" b="1" dirty="0">
              <a:latin typeface="Tahome"/>
            </a:endParaRPr>
          </a:p>
          <a:p>
            <a:pPr algn="l"/>
            <a:r>
              <a:rPr lang="en-US" altLang="ko-KR" sz="2400" dirty="0">
                <a:latin typeface="Tahome"/>
              </a:rPr>
              <a:t> </a:t>
            </a:r>
          </a:p>
          <a:p>
            <a:pPr algn="l">
              <a:spcBef>
                <a:spcPct val="20000"/>
              </a:spcBef>
            </a:pPr>
            <a:r>
              <a:rPr lang="en-GB" sz="2600" dirty="0">
                <a:latin typeface="Tahome"/>
                <a:ea typeface="Tahoma" panose="020B0604030504040204" pitchFamily="34" charset="0"/>
                <a:cs typeface="Tahoma" panose="020B0604030504040204" pitchFamily="34" charset="0"/>
              </a:rPr>
              <a:t>The Applicant should have the Granted Opportunity to File Replacement Parts of an Application, rather than having to Rely on the RO’s Findings that Something Might be Wrong.</a:t>
            </a:r>
          </a:p>
          <a:p>
            <a:pPr algn="l">
              <a:spcBef>
                <a:spcPct val="20000"/>
              </a:spcBef>
            </a:pPr>
            <a:endParaRPr lang="en-US" altLang="ja-JP" sz="2400" dirty="0">
              <a:latin typeface="Tahome"/>
              <a:ea typeface="Tahoma" panose="020B0604030504040204" pitchFamily="34" charset="0"/>
              <a:cs typeface="Tahoma" panose="020B0604030504040204" pitchFamily="34" charset="0"/>
            </a:endParaRPr>
          </a:p>
          <a:p>
            <a:pPr algn="l">
              <a:spcBef>
                <a:spcPct val="20000"/>
              </a:spcBef>
            </a:pPr>
            <a:r>
              <a:rPr lang="en-GB" sz="2600" dirty="0">
                <a:latin typeface="Tahome"/>
                <a:ea typeface="Tahoma" panose="020B0604030504040204" pitchFamily="34" charset="0"/>
                <a:cs typeface="Tahoma" panose="020B0604030504040204" pitchFamily="34" charset="0"/>
              </a:rPr>
              <a:t>The Applicant should therefore, Within a Strict </a:t>
            </a:r>
            <a:r>
              <a:rPr lang="en-GB" sz="2600" dirty="0" err="1">
                <a:latin typeface="Tahome"/>
                <a:ea typeface="Tahoma" panose="020B0604030504040204" pitchFamily="34" charset="0"/>
                <a:cs typeface="Tahoma" panose="020B0604030504040204" pitchFamily="34" charset="0"/>
              </a:rPr>
              <a:t>TimeLimit</a:t>
            </a:r>
            <a:r>
              <a:rPr lang="en-GB" sz="2600" dirty="0">
                <a:latin typeface="Tahome"/>
                <a:ea typeface="Tahoma" panose="020B0604030504040204" pitchFamily="34" charset="0"/>
                <a:cs typeface="Tahoma" panose="020B0604030504040204" pitchFamily="34" charset="0"/>
              </a:rPr>
              <a:t> (say 2 months from the filing date), be able to Initiate the Missing Parts Provisions by requesting that Part of the application as filed is replaced, or added to, by something that is Present in, or Directly and Unambiguously Derivable from, a Priority Document relevant for that PCT-Application</a:t>
            </a:r>
            <a:r>
              <a:rPr lang="en-US" altLang="ja-JP" sz="2600" dirty="0">
                <a:latin typeface="Tahome"/>
                <a:ea typeface="Tahoma" panose="020B0604030504040204" pitchFamily="34" charset="0"/>
                <a:cs typeface="Tahoma" panose="020B0604030504040204" pitchFamily="34" charset="0"/>
              </a:rPr>
              <a:t>. </a:t>
            </a:r>
            <a:br>
              <a:rPr lang="en-US" altLang="ja-JP" sz="2600" dirty="0">
                <a:latin typeface="Tahome"/>
                <a:ea typeface="Tahoma" panose="020B0604030504040204" pitchFamily="34" charset="0"/>
                <a:cs typeface="Tahoma" panose="020B0604030504040204" pitchFamily="34" charset="0"/>
              </a:rPr>
            </a:br>
            <a:r>
              <a:rPr lang="en-US" altLang="ja-JP" sz="2600" dirty="0">
                <a:latin typeface="Tahome"/>
                <a:ea typeface="Tahoma" panose="020B0604030504040204" pitchFamily="34" charset="0"/>
                <a:cs typeface="Tahoma" panose="020B0604030504040204" pitchFamily="34" charset="0"/>
              </a:rPr>
              <a:t/>
            </a:r>
            <a:br>
              <a:rPr lang="en-US" altLang="ja-JP" sz="2600" dirty="0">
                <a:latin typeface="Tahome"/>
                <a:ea typeface="Tahoma" panose="020B0604030504040204" pitchFamily="34" charset="0"/>
                <a:cs typeface="Tahoma" panose="020B0604030504040204" pitchFamily="34" charset="0"/>
              </a:rPr>
            </a:br>
            <a:r>
              <a:rPr lang="en-US" altLang="ja-JP" sz="2600" dirty="0">
                <a:latin typeface="Tahome"/>
                <a:ea typeface="Tahoma" panose="020B0604030504040204" pitchFamily="34" charset="0"/>
                <a:cs typeface="Tahoma" panose="020B0604030504040204" pitchFamily="34" charset="0"/>
              </a:rPr>
              <a:t>Or when Not Covered by a Priority Document, Applicant should Provide a Proof going Beyond any Doubts (up to the hilts) that What </a:t>
            </a:r>
            <a:r>
              <a:rPr lang="en-US" altLang="ja-JP" sz="2600" dirty="0" err="1">
                <a:latin typeface="Tahome"/>
                <a:ea typeface="Tahoma" panose="020B0604030504040204" pitchFamily="34" charset="0"/>
                <a:cs typeface="Tahoma" panose="020B0604030504040204" pitchFamily="34" charset="0"/>
              </a:rPr>
              <a:t>He/She</a:t>
            </a:r>
            <a:r>
              <a:rPr lang="en-US" altLang="ja-JP" sz="2600" dirty="0">
                <a:latin typeface="Tahome"/>
                <a:ea typeface="Tahoma" panose="020B0604030504040204" pitchFamily="34" charset="0"/>
                <a:cs typeface="Tahoma" panose="020B0604030504040204" pitchFamily="34" charset="0"/>
              </a:rPr>
              <a:t> files/replaces/adds was Ready and Planned to be Filed on the Filing Day of the PCT-Patent-Application.</a:t>
            </a:r>
            <a:r>
              <a:rPr lang="en-US" altLang="ja-JP" sz="2600" dirty="0">
                <a:latin typeface="Tahoma" panose="020B0604030504040204" pitchFamily="34" charset="0"/>
                <a:ea typeface="Tahoma" panose="020B0604030504040204" pitchFamily="34" charset="0"/>
                <a:cs typeface="Tahoma" panose="020B0604030504040204" pitchFamily="34" charset="0"/>
              </a:rPr>
              <a:t/>
            </a:r>
            <a:br>
              <a:rPr lang="en-US" altLang="ja-JP" sz="2600" dirty="0">
                <a:latin typeface="Tahoma" panose="020B0604030504040204" pitchFamily="34" charset="0"/>
                <a:ea typeface="Tahoma" panose="020B0604030504040204" pitchFamily="34" charset="0"/>
                <a:cs typeface="Tahoma" panose="020B0604030504040204" pitchFamily="34" charset="0"/>
              </a:rPr>
            </a:br>
            <a:endParaRPr lang="en-US" altLang="ja-JP" sz="2600" dirty="0">
              <a:latin typeface="Tahoma" panose="020B0604030504040204" pitchFamily="34" charset="0"/>
              <a:ea typeface="Tahoma" panose="020B0604030504040204" pitchFamily="34" charset="0"/>
              <a:cs typeface="Tahoma" panose="020B0604030504040204" pitchFamily="34" charset="0"/>
            </a:endParaRP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104848"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420883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2026192" y="510086"/>
            <a:ext cx="10104848" cy="55351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ko-KR" sz="2400" b="1" dirty="0"/>
          </a:p>
          <a:p>
            <a:pPr algn="l"/>
            <a:endParaRPr lang="en-US" altLang="ko-KR" sz="2400" b="1" dirty="0"/>
          </a:p>
          <a:p>
            <a:pPr algn="l"/>
            <a:r>
              <a:rPr lang="de-CH" altLang="ko-KR" sz="2400" dirty="0"/>
              <a:t>THANK YOU</a:t>
            </a:r>
            <a:r>
              <a:rPr lang="en-US" altLang="ja-JP" sz="2600" dirty="0">
                <a:latin typeface="Tahoma" panose="020B0604030504040204" pitchFamily="34" charset="0"/>
                <a:ea typeface="Tahoma" panose="020B0604030504040204" pitchFamily="34" charset="0"/>
                <a:cs typeface="Tahoma" panose="020B0604030504040204" pitchFamily="34" charset="0"/>
              </a:rPr>
              <a:t/>
            </a:r>
            <a:br>
              <a:rPr lang="en-US" altLang="ja-JP" sz="2600" dirty="0">
                <a:latin typeface="Tahoma" panose="020B0604030504040204" pitchFamily="34" charset="0"/>
                <a:ea typeface="Tahoma" panose="020B0604030504040204" pitchFamily="34" charset="0"/>
                <a:cs typeface="Tahoma" panose="020B0604030504040204" pitchFamily="34" charset="0"/>
              </a:rPr>
            </a:br>
            <a:endParaRPr lang="en-US" altLang="ja-JP" sz="2600" dirty="0">
              <a:latin typeface="Tahoma" panose="020B0604030504040204" pitchFamily="34" charset="0"/>
              <a:ea typeface="Tahoma" panose="020B0604030504040204" pitchFamily="34" charset="0"/>
              <a:cs typeface="Tahoma" panose="020B0604030504040204" pitchFamily="34" charset="0"/>
            </a:endParaRP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104848"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256779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926592"/>
            <a:ext cx="8995376" cy="581558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b="1" dirty="0"/>
              <a:t>Introduction of the Speaker  Paul Rosenich (AT)</a:t>
            </a:r>
          </a:p>
          <a:p>
            <a:pPr algn="l"/>
            <a:r>
              <a:rPr lang="en-US" altLang="ko-KR" sz="2400" dirty="0"/>
              <a:t>Resident of LI, 40 years in IP:</a:t>
            </a:r>
          </a:p>
          <a:p>
            <a:pPr algn="l"/>
            <a:endParaRPr lang="en-US" altLang="ko-KR" sz="2400" dirty="0"/>
          </a:p>
          <a:p>
            <a:pPr algn="l"/>
            <a:r>
              <a:rPr lang="en-US" altLang="ko-KR" sz="2400" dirty="0"/>
              <a:t>Engineer for Electro-Technics, Optics, Optoelectronics,</a:t>
            </a:r>
          </a:p>
          <a:p>
            <a:pPr algn="l"/>
            <a:r>
              <a:rPr lang="en-US" altLang="ko-KR" sz="2400" dirty="0"/>
              <a:t>Former Industrial Inhouse Patent Engineer in various Austrians Industries</a:t>
            </a:r>
          </a:p>
          <a:p>
            <a:pPr algn="l"/>
            <a:r>
              <a:rPr lang="en-US" altLang="ko-KR" sz="2400" dirty="0"/>
              <a:t>Since 1998 Patent Attorney and President at </a:t>
            </a:r>
            <a:br>
              <a:rPr lang="en-US" altLang="ko-KR" sz="2400" dirty="0"/>
            </a:br>
            <a:r>
              <a:rPr lang="en-US" altLang="ko-KR" sz="2400" dirty="0" err="1"/>
              <a:t>Patentbüro</a:t>
            </a:r>
            <a:r>
              <a:rPr lang="en-US" altLang="ko-KR" sz="2400" dirty="0"/>
              <a:t> Paul Rosenich AG (representing at WIPO,EPO,CH-,LI-,AT-PTO)</a:t>
            </a:r>
          </a:p>
          <a:p>
            <a:pPr algn="l"/>
            <a:r>
              <a:rPr lang="en-US" altLang="ko-KR" sz="2400" dirty="0"/>
              <a:t>After Diploma Studies in Intellectual Property Management and Law</a:t>
            </a:r>
          </a:p>
          <a:p>
            <a:pPr algn="l"/>
            <a:r>
              <a:rPr lang="en-US" altLang="ko-KR" sz="2400" dirty="0"/>
              <a:t>Mediator at WIPO Mediation and Arbitration Center</a:t>
            </a:r>
          </a:p>
          <a:p>
            <a:pPr algn="l"/>
            <a:endParaRPr lang="en-US" altLang="ko-KR" sz="2400" dirty="0"/>
          </a:p>
          <a:p>
            <a:pPr algn="l"/>
            <a:r>
              <a:rPr lang="en-US" altLang="ko-KR" sz="2400" dirty="0"/>
              <a:t>Board Member at I3PM,</a:t>
            </a:r>
          </a:p>
          <a:p>
            <a:pPr algn="l"/>
            <a:r>
              <a:rPr lang="en-US" altLang="ko-KR" sz="2400" dirty="0"/>
              <a:t>President of Admissions Commission UNION-IP</a:t>
            </a:r>
          </a:p>
          <a:p>
            <a:pPr algn="l"/>
            <a:r>
              <a:rPr lang="en-US" altLang="ko-KR" sz="2400" dirty="0"/>
              <a:t>EXCO-Member for LI and Member of Patents Commission UNION-IP</a:t>
            </a:r>
          </a:p>
          <a:p>
            <a:pPr algn="l"/>
            <a:r>
              <a:rPr lang="en-US" altLang="ko-KR" sz="2400" dirty="0"/>
              <a:t>Chairman of epi Disciplinary Committee  </a:t>
            </a:r>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202384"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302343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2122444"/>
            <a:ext cx="6152824" cy="52322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dirty="0"/>
              <a:t>Introduction of </a:t>
            </a:r>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202384"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pic>
        <p:nvPicPr>
          <p:cNvPr id="8" name="Grafik 7">
            <a:extLst>
              <a:ext uri="{FF2B5EF4-FFF2-40B4-BE49-F238E27FC236}">
                <a16:creationId xmlns:a16="http://schemas.microsoft.com/office/drawing/2014/main" xmlns="" id="{57C577E0-9FA8-4909-9BF2-42F944A8E59C}"/>
              </a:ext>
            </a:extLst>
          </p:cNvPr>
          <p:cNvPicPr>
            <a:picLocks noChangeAspect="1"/>
          </p:cNvPicPr>
          <p:nvPr/>
        </p:nvPicPr>
        <p:blipFill>
          <a:blip r:embed="rId2"/>
          <a:stretch>
            <a:fillRect/>
          </a:stretch>
        </p:blipFill>
        <p:spPr>
          <a:xfrm>
            <a:off x="1989616" y="1326932"/>
            <a:ext cx="6165218" cy="795512"/>
          </a:xfrm>
          <a:prstGeom prst="rect">
            <a:avLst/>
          </a:prstGeom>
        </p:spPr>
      </p:pic>
      <p:sp>
        <p:nvSpPr>
          <p:cNvPr id="2" name="Textfeld 1">
            <a:extLst>
              <a:ext uri="{FF2B5EF4-FFF2-40B4-BE49-F238E27FC236}">
                <a16:creationId xmlns:a16="http://schemas.microsoft.com/office/drawing/2014/main" xmlns="" id="{C0D71883-4D7B-45DC-B6A1-6980F8C8E220}"/>
              </a:ext>
            </a:extLst>
          </p:cNvPr>
          <p:cNvSpPr txBox="1"/>
          <p:nvPr/>
        </p:nvSpPr>
        <p:spPr>
          <a:xfrm>
            <a:off x="1989616" y="2645664"/>
            <a:ext cx="7303008" cy="3416320"/>
          </a:xfrm>
          <a:prstGeom prst="rect">
            <a:avLst/>
          </a:prstGeom>
          <a:noFill/>
        </p:spPr>
        <p:txBody>
          <a:bodyPr wrap="square" rtlCol="0">
            <a:spAutoFit/>
          </a:bodyPr>
          <a:lstStyle/>
          <a:p>
            <a:r>
              <a:rPr lang="de-CH" sz="2400" dirty="0" err="1"/>
              <a:t>Founded</a:t>
            </a:r>
            <a:r>
              <a:rPr lang="de-CH" sz="2400" dirty="0"/>
              <a:t> 2007</a:t>
            </a:r>
          </a:p>
          <a:p>
            <a:endParaRPr lang="de-CH" sz="2400" dirty="0"/>
          </a:p>
          <a:p>
            <a:r>
              <a:rPr lang="de-CH" sz="2400" dirty="0"/>
              <a:t>More </a:t>
            </a:r>
            <a:r>
              <a:rPr lang="de-CH" sz="2400" dirty="0" err="1"/>
              <a:t>than</a:t>
            </a:r>
            <a:r>
              <a:rPr lang="de-CH" sz="2400" dirty="0"/>
              <a:t> 100 Members  </a:t>
            </a:r>
            <a:r>
              <a:rPr lang="de-CH" sz="2400" dirty="0" err="1"/>
              <a:t>working</a:t>
            </a:r>
            <a:r>
              <a:rPr lang="de-CH" sz="2400" dirty="0"/>
              <a:t> in </a:t>
            </a:r>
            <a:r>
              <a:rPr lang="de-CH" sz="2400" dirty="0" err="1"/>
              <a:t>the</a:t>
            </a:r>
            <a:r>
              <a:rPr lang="de-CH" sz="2400" dirty="0"/>
              <a:t> </a:t>
            </a:r>
            <a:r>
              <a:rPr lang="de-CH" sz="2400" dirty="0" err="1"/>
              <a:t>environment</a:t>
            </a:r>
            <a:r>
              <a:rPr lang="de-CH" sz="2400" dirty="0"/>
              <a:t> </a:t>
            </a:r>
            <a:r>
              <a:rPr lang="de-CH" sz="2400" dirty="0" err="1"/>
              <a:t>of</a:t>
            </a:r>
            <a:r>
              <a:rPr lang="de-CH" sz="2400" dirty="0"/>
              <a:t> IP-Managing</a:t>
            </a:r>
          </a:p>
          <a:p>
            <a:endParaRPr lang="de-CH" sz="2400" dirty="0"/>
          </a:p>
          <a:p>
            <a:r>
              <a:rPr lang="de-CH" sz="2400" dirty="0" err="1"/>
              <a:t>Focussed</a:t>
            </a:r>
            <a:r>
              <a:rPr lang="de-CH" sz="2400" dirty="0"/>
              <a:t> on </a:t>
            </a:r>
            <a:r>
              <a:rPr lang="de-CH" sz="2400" dirty="0" err="1"/>
              <a:t>improving</a:t>
            </a:r>
            <a:r>
              <a:rPr lang="de-CH" sz="2400" dirty="0"/>
              <a:t> Benefits </a:t>
            </a:r>
            <a:r>
              <a:rPr lang="de-CH" sz="2400" dirty="0" err="1"/>
              <a:t>of</a:t>
            </a:r>
            <a:r>
              <a:rPr lang="de-CH" sz="2400" dirty="0"/>
              <a:t> IP Systems </a:t>
            </a:r>
            <a:r>
              <a:rPr lang="de-CH" sz="2400" dirty="0" err="1"/>
              <a:t>by</a:t>
            </a:r>
            <a:r>
              <a:rPr lang="de-CH" sz="2400" dirty="0"/>
              <a:t> proper IP Managing</a:t>
            </a:r>
          </a:p>
          <a:p>
            <a:endParaRPr lang="de-CH" sz="2400" dirty="0"/>
          </a:p>
          <a:p>
            <a:r>
              <a:rPr lang="de-DE" sz="2400" dirty="0"/>
              <a:t>Details: http://www.i3pm.org/index-1.html</a:t>
            </a:r>
          </a:p>
        </p:txBody>
      </p:sp>
    </p:spTree>
    <p:extLst>
      <p:ext uri="{BB962C8B-B14F-4D97-AF65-F5344CB8AC3E}">
        <p14:creationId xmlns:p14="http://schemas.microsoft.com/office/powerpoint/2010/main" val="1858110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926592"/>
            <a:ext cx="6152824" cy="171907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dirty="0"/>
              <a:t>Introduction of</a:t>
            </a:r>
          </a:p>
          <a:p>
            <a:pPr algn="l"/>
            <a:r>
              <a:rPr lang="en-US" altLang="ko-KR" sz="2400" dirty="0"/>
              <a:t> </a:t>
            </a:r>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9814560" cy="954107"/>
          </a:xfrm>
          <a:prstGeom prst="rect">
            <a:avLst/>
          </a:prstGeom>
          <a:noFill/>
        </p:spPr>
        <p:txBody>
          <a:bodyPr wrap="square" rtlCol="0">
            <a:spAutoFit/>
          </a:bodyPr>
          <a:lstStyle/>
          <a:p>
            <a:r>
              <a:rPr lang="en-US" altLang="ko-KR" sz="2800" dirty="0"/>
              <a:t>2018 PCT WG </a:t>
            </a:r>
            <a:r>
              <a:rPr lang="en-US" sz="2800" b="1" dirty="0"/>
              <a:t>Workshop on Erroneously-Filed Elements and Parts</a:t>
            </a:r>
            <a:endParaRPr lang="de-DE" sz="2800" dirty="0"/>
          </a:p>
          <a:p>
            <a:endParaRPr lang="ko-KR" altLang="en-US" sz="2800" dirty="0"/>
          </a:p>
        </p:txBody>
      </p:sp>
      <p:sp>
        <p:nvSpPr>
          <p:cNvPr id="5" name="Rechteck 4">
            <a:extLst>
              <a:ext uri="{FF2B5EF4-FFF2-40B4-BE49-F238E27FC236}">
                <a16:creationId xmlns:a16="http://schemas.microsoft.com/office/drawing/2014/main" xmlns="" id="{33AB76F5-2743-405C-9CB8-616CA98F0268}"/>
              </a:ext>
            </a:extLst>
          </p:cNvPr>
          <p:cNvSpPr/>
          <p:nvPr/>
        </p:nvSpPr>
        <p:spPr>
          <a:xfrm>
            <a:off x="1989616" y="1262616"/>
            <a:ext cx="8666475" cy="646331"/>
          </a:xfrm>
          <a:prstGeom prst="rect">
            <a:avLst/>
          </a:prstGeom>
        </p:spPr>
        <p:txBody>
          <a:bodyPr wrap="none">
            <a:spAutoFit/>
          </a:bodyPr>
          <a:lstStyle/>
          <a:p>
            <a:r>
              <a:rPr lang="en-US" sz="3600" dirty="0"/>
              <a:t>UNION-IP </a:t>
            </a:r>
            <a:r>
              <a:rPr lang="en-US" dirty="0"/>
              <a:t>  </a:t>
            </a:r>
            <a:r>
              <a:rPr lang="en-US" sz="2200" dirty="0"/>
              <a:t>UNION of European Practitioners in Intellectual Property</a:t>
            </a:r>
            <a:endParaRPr lang="de-DE" sz="2200" dirty="0"/>
          </a:p>
        </p:txBody>
      </p:sp>
      <p:sp>
        <p:nvSpPr>
          <p:cNvPr id="7" name="Textfeld 6">
            <a:extLst>
              <a:ext uri="{FF2B5EF4-FFF2-40B4-BE49-F238E27FC236}">
                <a16:creationId xmlns:a16="http://schemas.microsoft.com/office/drawing/2014/main" xmlns="" id="{1BAB70FE-9DD3-4D33-84D0-49D8B9FC2C19}"/>
              </a:ext>
            </a:extLst>
          </p:cNvPr>
          <p:cNvSpPr txBox="1"/>
          <p:nvPr/>
        </p:nvSpPr>
        <p:spPr>
          <a:xfrm>
            <a:off x="1989616" y="2645664"/>
            <a:ext cx="9814560" cy="3416320"/>
          </a:xfrm>
          <a:prstGeom prst="rect">
            <a:avLst/>
          </a:prstGeom>
          <a:noFill/>
        </p:spPr>
        <p:txBody>
          <a:bodyPr wrap="square" rtlCol="0">
            <a:spAutoFit/>
          </a:bodyPr>
          <a:lstStyle/>
          <a:p>
            <a:r>
              <a:rPr lang="de-CH" sz="2400" dirty="0" err="1"/>
              <a:t>Founded</a:t>
            </a:r>
            <a:r>
              <a:rPr lang="de-CH" sz="2400" dirty="0"/>
              <a:t> 1961</a:t>
            </a:r>
          </a:p>
          <a:p>
            <a:endParaRPr lang="de-CH" sz="2400" dirty="0"/>
          </a:p>
          <a:p>
            <a:r>
              <a:rPr lang="de-CH" sz="2400" dirty="0"/>
              <a:t>About 450 Members (</a:t>
            </a:r>
            <a:r>
              <a:rPr lang="de-CH" sz="2400" dirty="0" err="1"/>
              <a:t>restricted</a:t>
            </a:r>
            <a:r>
              <a:rPr lang="de-CH" sz="2400" dirty="0"/>
              <a:t> </a:t>
            </a:r>
            <a:r>
              <a:rPr lang="de-CH" sz="2400" dirty="0" err="1"/>
              <a:t>to</a:t>
            </a:r>
            <a:r>
              <a:rPr lang="de-CH" sz="2400" dirty="0"/>
              <a:t> Europe in geogr. sense) </a:t>
            </a:r>
            <a:br>
              <a:rPr lang="de-CH" sz="2400" dirty="0"/>
            </a:br>
            <a:r>
              <a:rPr lang="de-CH" sz="2400" dirty="0" err="1"/>
              <a:t>including</a:t>
            </a:r>
            <a:r>
              <a:rPr lang="de-CH" sz="2400" dirty="0"/>
              <a:t> Patent Attorneys and Attorneys at </a:t>
            </a:r>
            <a:r>
              <a:rPr lang="de-CH" sz="2400" dirty="0" err="1"/>
              <a:t>law</a:t>
            </a:r>
            <a:endParaRPr lang="de-CH" sz="2400" dirty="0"/>
          </a:p>
          <a:p>
            <a:endParaRPr lang="de-CH" sz="2400" dirty="0"/>
          </a:p>
          <a:p>
            <a:r>
              <a:rPr lang="de-CH" sz="2400" dirty="0" err="1"/>
              <a:t>Focussing</a:t>
            </a:r>
            <a:r>
              <a:rPr lang="de-CH" sz="2400" dirty="0"/>
              <a:t> on all </a:t>
            </a:r>
            <a:r>
              <a:rPr lang="de-CH" sz="2400" dirty="0" err="1"/>
              <a:t>aspects</a:t>
            </a:r>
            <a:r>
              <a:rPr lang="de-CH" sz="2400" dirty="0"/>
              <a:t> </a:t>
            </a:r>
            <a:r>
              <a:rPr lang="de-CH" sz="2400" dirty="0" err="1"/>
              <a:t>of</a:t>
            </a:r>
            <a:r>
              <a:rPr lang="de-CH" sz="2400" dirty="0"/>
              <a:t> IP </a:t>
            </a:r>
            <a:r>
              <a:rPr lang="de-CH" sz="2400" dirty="0" err="1"/>
              <a:t>including</a:t>
            </a:r>
            <a:r>
              <a:rPr lang="de-CH" sz="2400" dirty="0"/>
              <a:t> Patents, Trademarks, Copyrights etc.</a:t>
            </a:r>
          </a:p>
          <a:p>
            <a:endParaRPr lang="de-CH" sz="2400" dirty="0"/>
          </a:p>
          <a:p>
            <a:r>
              <a:rPr lang="de-CH" sz="2400" dirty="0"/>
              <a:t>Details: </a:t>
            </a:r>
            <a:r>
              <a:rPr lang="de-CH" sz="2400" dirty="0">
                <a:hlinkClick r:id="rId2"/>
              </a:rPr>
              <a:t>https://www.union-ip.org/</a:t>
            </a:r>
            <a:endParaRPr lang="de-CH" sz="2400" dirty="0"/>
          </a:p>
          <a:p>
            <a:endParaRPr lang="de-DE" sz="2400" dirty="0"/>
          </a:p>
        </p:txBody>
      </p:sp>
      <p:pic>
        <p:nvPicPr>
          <p:cNvPr id="2" name="Grafik 1">
            <a:extLst>
              <a:ext uri="{FF2B5EF4-FFF2-40B4-BE49-F238E27FC236}">
                <a16:creationId xmlns:a16="http://schemas.microsoft.com/office/drawing/2014/main" xmlns="" id="{4991A7B7-2B48-455C-9CCB-6127D86352B6}"/>
              </a:ext>
            </a:extLst>
          </p:cNvPr>
          <p:cNvPicPr>
            <a:picLocks noChangeAspect="1"/>
          </p:cNvPicPr>
          <p:nvPr/>
        </p:nvPicPr>
        <p:blipFill>
          <a:blip r:embed="rId3"/>
          <a:stretch>
            <a:fillRect/>
          </a:stretch>
        </p:blipFill>
        <p:spPr>
          <a:xfrm>
            <a:off x="1535908" y="1392936"/>
            <a:ext cx="453707" cy="433392"/>
          </a:xfrm>
          <a:prstGeom prst="rect">
            <a:avLst/>
          </a:prstGeom>
        </p:spPr>
      </p:pic>
    </p:spTree>
    <p:extLst>
      <p:ext uri="{BB962C8B-B14F-4D97-AF65-F5344CB8AC3E}">
        <p14:creationId xmlns:p14="http://schemas.microsoft.com/office/powerpoint/2010/main" val="2615900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926592"/>
            <a:ext cx="10104848" cy="504748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b="1" dirty="0">
                <a:latin typeface="Tahome"/>
              </a:rPr>
              <a:t>Basic Principles of PCT and Regulation under the PCT </a:t>
            </a:r>
          </a:p>
          <a:p>
            <a:pPr algn="l"/>
            <a:r>
              <a:rPr lang="en-US" altLang="ko-KR" sz="2400" b="1" dirty="0">
                <a:latin typeface="Tahome"/>
              </a:rPr>
              <a:t>from a Practitioners View </a:t>
            </a:r>
          </a:p>
          <a:p>
            <a:pPr algn="l"/>
            <a:endParaRPr lang="en-US" altLang="ko-KR" sz="2400" b="1" dirty="0">
              <a:latin typeface="Tahome"/>
            </a:endParaRPr>
          </a:p>
          <a:p>
            <a:pPr algn="l"/>
            <a:endParaRPr lang="en-US" altLang="ko-KR" sz="2400" b="1" dirty="0">
              <a:latin typeface="Tahome"/>
            </a:endParaRPr>
          </a:p>
          <a:p>
            <a:pPr algn="l"/>
            <a:r>
              <a:rPr lang="en-US" altLang="ko-KR" sz="2400" dirty="0">
                <a:latin typeface="Tahome"/>
              </a:rPr>
              <a:t> </a:t>
            </a:r>
          </a:p>
          <a:p>
            <a:pPr algn="l"/>
            <a:r>
              <a:rPr lang="en-US" altLang="ko-KR" sz="2400" b="1" dirty="0">
                <a:latin typeface="Tahome"/>
              </a:rPr>
              <a:t>&gt; Support</a:t>
            </a:r>
            <a:r>
              <a:rPr lang="en-US" altLang="ko-KR" sz="2400" dirty="0">
                <a:latin typeface="Tahome"/>
              </a:rPr>
              <a:t> Applicants (fair, simple and equal worldwide)</a:t>
            </a:r>
          </a:p>
          <a:p>
            <a:pPr algn="l"/>
            <a:endParaRPr lang="en-US" altLang="ko-KR" sz="2400" dirty="0">
              <a:latin typeface="Tahome"/>
            </a:endParaRPr>
          </a:p>
          <a:p>
            <a:pPr algn="l"/>
            <a:r>
              <a:rPr lang="en-US" altLang="ko-KR" sz="2400" dirty="0">
                <a:latin typeface="Tahome"/>
              </a:rPr>
              <a:t>&gt; Allow filing Patent Applications very Easy for very </a:t>
            </a:r>
            <a:r>
              <a:rPr lang="en-US" altLang="ko-KR" sz="2400" b="1" dirty="0">
                <a:latin typeface="Tahome"/>
              </a:rPr>
              <a:t>Many Countries </a:t>
            </a:r>
            <a:r>
              <a:rPr lang="en-US" altLang="ko-KR" sz="2400" dirty="0">
                <a:latin typeface="Tahome"/>
              </a:rPr>
              <a:t>Worldwide</a:t>
            </a:r>
          </a:p>
          <a:p>
            <a:pPr algn="l"/>
            <a:endParaRPr lang="en-US" altLang="ko-KR" sz="2400" dirty="0">
              <a:latin typeface="Tahome"/>
            </a:endParaRPr>
          </a:p>
          <a:p>
            <a:pPr algn="l"/>
            <a:r>
              <a:rPr lang="en-US" altLang="ko-KR" sz="2400" dirty="0">
                <a:latin typeface="Tahome"/>
              </a:rPr>
              <a:t>&gt; Help to </a:t>
            </a:r>
            <a:r>
              <a:rPr lang="en-US" altLang="ko-KR" sz="2400" b="1" dirty="0">
                <a:latin typeface="Tahome"/>
              </a:rPr>
              <a:t>Avoid Making Mistakes </a:t>
            </a:r>
            <a:r>
              <a:rPr lang="en-US" altLang="ko-KR" sz="2400" dirty="0">
                <a:latin typeface="Tahome"/>
              </a:rPr>
              <a:t>when Filing Patent Applications Worldwide</a:t>
            </a:r>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153616"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1475570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926592"/>
            <a:ext cx="10104848" cy="610819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b="1" dirty="0">
                <a:latin typeface="Tahome"/>
              </a:rPr>
              <a:t>Basic Principles of IP Law from a Practitioners View </a:t>
            </a:r>
          </a:p>
          <a:p>
            <a:pPr algn="l"/>
            <a:endParaRPr lang="en-US" altLang="ko-KR" sz="2400" b="1" dirty="0">
              <a:latin typeface="Tahome"/>
            </a:endParaRPr>
          </a:p>
          <a:p>
            <a:pPr algn="l"/>
            <a:endParaRPr lang="en-US" altLang="ko-KR" sz="2400" b="1" dirty="0">
              <a:latin typeface="Tahome"/>
            </a:endParaRPr>
          </a:p>
          <a:p>
            <a:pPr algn="l"/>
            <a:r>
              <a:rPr lang="en-US" altLang="ko-KR" sz="2400" dirty="0">
                <a:latin typeface="Tahome"/>
              </a:rPr>
              <a:t> </a:t>
            </a:r>
          </a:p>
          <a:p>
            <a:pPr algn="l"/>
            <a:r>
              <a:rPr lang="en-US" altLang="ko-KR" sz="2400" dirty="0">
                <a:latin typeface="Tahome"/>
              </a:rPr>
              <a:t>&gt; Give in a fair Manner </a:t>
            </a:r>
            <a:r>
              <a:rPr lang="en-US" altLang="ko-KR" sz="2400" b="1" dirty="0">
                <a:latin typeface="Tahome"/>
              </a:rPr>
              <a:t>Patent Protection to Inventors </a:t>
            </a:r>
            <a:r>
              <a:rPr lang="en-US" altLang="ko-KR" sz="2400" dirty="0">
                <a:latin typeface="Tahome"/>
              </a:rPr>
              <a:t>who teach something useful and new</a:t>
            </a:r>
            <a:r>
              <a:rPr lang="en-US" altLang="ko-KR" sz="2400" b="1" dirty="0">
                <a:latin typeface="Tahome"/>
              </a:rPr>
              <a:t> to the Society</a:t>
            </a:r>
            <a:endParaRPr lang="en-US" altLang="ko-KR" sz="2400" dirty="0">
              <a:latin typeface="Tahome"/>
            </a:endParaRPr>
          </a:p>
          <a:p>
            <a:pPr algn="l"/>
            <a:endParaRPr lang="en-US" altLang="ko-KR" sz="2400" dirty="0">
              <a:latin typeface="Tahome"/>
            </a:endParaRPr>
          </a:p>
          <a:p>
            <a:pPr algn="l"/>
            <a:r>
              <a:rPr lang="en-US" altLang="ko-KR" sz="2400" dirty="0">
                <a:latin typeface="Tahome"/>
              </a:rPr>
              <a:t>&gt; On the one hand Applicants (Inventors) should have </a:t>
            </a:r>
            <a:r>
              <a:rPr lang="en-US" altLang="ko-KR" sz="2400" b="1" dirty="0">
                <a:latin typeface="Tahome"/>
              </a:rPr>
              <a:t>Benefits from the Patent System;</a:t>
            </a:r>
            <a:endParaRPr lang="en-US" altLang="ko-KR" sz="2400" dirty="0">
              <a:latin typeface="Tahome"/>
            </a:endParaRPr>
          </a:p>
          <a:p>
            <a:pPr algn="l"/>
            <a:endParaRPr lang="en-US" altLang="ko-KR" sz="2400" dirty="0">
              <a:latin typeface="Tahome"/>
            </a:endParaRPr>
          </a:p>
          <a:p>
            <a:pPr algn="l"/>
            <a:r>
              <a:rPr lang="en-US" altLang="ko-KR" sz="2400" dirty="0">
                <a:latin typeface="Tahome"/>
              </a:rPr>
              <a:t>&gt; On the other hand The Public should be safeguarded &gt; </a:t>
            </a:r>
            <a:r>
              <a:rPr lang="en-US" altLang="ko-KR" sz="2400" b="1" dirty="0">
                <a:latin typeface="Tahome"/>
              </a:rPr>
              <a:t>Legal Security</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104848"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354958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926336"/>
            <a:ext cx="10104848" cy="5535168"/>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600" b="1" dirty="0">
                <a:latin typeface="Tahome"/>
              </a:rPr>
              <a:t>Basic Principles of IP Practice from a Practitioners View </a:t>
            </a:r>
          </a:p>
          <a:p>
            <a:pPr algn="l"/>
            <a:endParaRPr lang="en-US" altLang="ko-KR" sz="2600" b="1" dirty="0">
              <a:latin typeface="Tahome"/>
            </a:endParaRPr>
          </a:p>
          <a:p>
            <a:pPr algn="l"/>
            <a:endParaRPr lang="en-US" altLang="ko-KR" sz="2600" b="1" dirty="0">
              <a:latin typeface="Tahome"/>
            </a:endParaRPr>
          </a:p>
          <a:p>
            <a:pPr algn="l"/>
            <a:r>
              <a:rPr lang="en-US" altLang="ko-KR" sz="2600" dirty="0">
                <a:latin typeface="Tahome"/>
              </a:rPr>
              <a:t> </a:t>
            </a:r>
          </a:p>
          <a:p>
            <a:pPr algn="l"/>
            <a:r>
              <a:rPr lang="en-US" altLang="ko-KR" sz="2600" dirty="0">
                <a:latin typeface="Tahome"/>
              </a:rPr>
              <a:t>Workload is rising, Systems do not become easier to deal with</a:t>
            </a:r>
          </a:p>
          <a:p>
            <a:pPr algn="l"/>
            <a:r>
              <a:rPr lang="en-US" altLang="ko-KR" sz="2600" dirty="0">
                <a:latin typeface="Tahome"/>
              </a:rPr>
              <a:t>Number of Provisions and Number of Options rise constantly.</a:t>
            </a:r>
          </a:p>
          <a:p>
            <a:pPr algn="l"/>
            <a:endParaRPr lang="en-US" altLang="ko-KR" sz="2600" dirty="0">
              <a:latin typeface="Tahome"/>
            </a:endParaRPr>
          </a:p>
          <a:p>
            <a:pPr algn="l"/>
            <a:r>
              <a:rPr lang="en-US" altLang="ko-KR" sz="2600" dirty="0">
                <a:latin typeface="Tahome"/>
              </a:rPr>
              <a:t>On the economical side and on the legal side, to assist Applicants to an optimum level might be quit tricky.</a:t>
            </a:r>
          </a:p>
          <a:p>
            <a:pPr algn="l"/>
            <a:endParaRPr lang="en-US" altLang="ko-KR" sz="2600" dirty="0">
              <a:latin typeface="Tahome"/>
            </a:endParaRPr>
          </a:p>
          <a:p>
            <a:pPr algn="l"/>
            <a:r>
              <a:rPr lang="en-US" altLang="ko-KR" sz="2600" b="1" dirty="0">
                <a:latin typeface="Tahome"/>
              </a:rPr>
              <a:t>&gt; Errors may happen</a:t>
            </a:r>
            <a:r>
              <a:rPr lang="en-US" altLang="ko-KR" sz="2600" dirty="0">
                <a:latin typeface="Tahome"/>
              </a:rPr>
              <a:t>.</a:t>
            </a:r>
          </a:p>
          <a:p>
            <a:pPr algn="l"/>
            <a:endParaRPr lang="en-US" altLang="ko-KR" sz="2600" b="1" dirty="0">
              <a:latin typeface="Tahome"/>
            </a:endParaRPr>
          </a:p>
          <a:p>
            <a:pPr algn="l"/>
            <a:r>
              <a:rPr lang="en-US" altLang="ko-KR" sz="2600" dirty="0">
                <a:latin typeface="Tahome"/>
              </a:rPr>
              <a:t>&gt; Such errors should </a:t>
            </a:r>
            <a:r>
              <a:rPr lang="en-US" altLang="ko-KR" sz="2600" b="1" dirty="0">
                <a:latin typeface="Tahome"/>
              </a:rPr>
              <a:t>not be to the Disadvantage of Applicants (Inventors), </a:t>
            </a:r>
            <a:r>
              <a:rPr lang="en-US" altLang="ko-KR" sz="2600" dirty="0">
                <a:latin typeface="Tahome"/>
              </a:rPr>
              <a:t>as long as </a:t>
            </a:r>
            <a:r>
              <a:rPr lang="en-US" altLang="ko-KR" sz="2600" b="1" dirty="0">
                <a:latin typeface="Tahome"/>
              </a:rPr>
              <a:t>the Public (third parties) is/are Not Negatively Effected </a:t>
            </a:r>
            <a:r>
              <a:rPr lang="en-US" altLang="ko-KR" sz="2600" dirty="0">
                <a:latin typeface="Tahome"/>
              </a:rPr>
              <a:t>by the Correction of such Errors;</a:t>
            </a:r>
          </a:p>
          <a:p>
            <a:pPr algn="l"/>
            <a:endParaRPr lang="en-US" altLang="ko-KR" sz="2600" dirty="0">
              <a:latin typeface="Tahome"/>
            </a:endParaRPr>
          </a:p>
          <a:p>
            <a:pPr algn="l"/>
            <a:r>
              <a:rPr lang="en-US" altLang="ko-KR" sz="2600" dirty="0">
                <a:latin typeface="Tahome"/>
              </a:rPr>
              <a:t>&gt; The Correction of Errors </a:t>
            </a:r>
            <a:r>
              <a:rPr lang="en-US" altLang="ko-KR" sz="2600" b="1" dirty="0">
                <a:latin typeface="Tahome"/>
              </a:rPr>
              <a:t>should not give </a:t>
            </a:r>
            <a:r>
              <a:rPr lang="en-US" altLang="ko-KR" sz="2600" dirty="0">
                <a:latin typeface="Tahome"/>
              </a:rPr>
              <a:t>the Applicant or his/her Representatives Possibilities to Expand Advantages of the Patent Systems to them. </a:t>
            </a:r>
          </a:p>
          <a:p>
            <a:pPr algn="l"/>
            <a:endParaRPr lang="en-US" altLang="ko-KR" sz="2600" dirty="0">
              <a:latin typeface="Tahome"/>
            </a:endParaRPr>
          </a:p>
          <a:p>
            <a:pPr algn="l"/>
            <a:r>
              <a:rPr lang="en-US" altLang="ko-KR" sz="2600" dirty="0">
                <a:latin typeface="Tahome"/>
              </a:rPr>
              <a:t> &gt; </a:t>
            </a:r>
            <a:r>
              <a:rPr lang="en-US" altLang="ko-KR" sz="2600" b="1" dirty="0">
                <a:latin typeface="Tahome"/>
              </a:rPr>
              <a:t>Legal Security</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202384"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3682730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217222"/>
            <a:ext cx="10104848" cy="55351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b="1" dirty="0">
                <a:latin typeface="Tahome"/>
              </a:rPr>
              <a:t>IP Practice as noted with regard to the “missing parts” provision </a:t>
            </a:r>
          </a:p>
          <a:p>
            <a:pPr algn="l"/>
            <a:endParaRPr lang="en-US" altLang="ko-KR" sz="2400" b="1" dirty="0">
              <a:latin typeface="Tahome"/>
            </a:endParaRPr>
          </a:p>
          <a:p>
            <a:pPr algn="l"/>
            <a:endParaRPr lang="en-US" altLang="ko-KR" sz="2400" b="1" dirty="0">
              <a:latin typeface="Tahome"/>
            </a:endParaRPr>
          </a:p>
          <a:p>
            <a:pPr algn="l"/>
            <a:r>
              <a:rPr lang="en-US" altLang="ko-KR" sz="2400" dirty="0">
                <a:latin typeface="Tahome"/>
              </a:rPr>
              <a:t> </a:t>
            </a:r>
          </a:p>
          <a:p>
            <a:pPr algn="l"/>
            <a:r>
              <a:rPr lang="en-US" altLang="ko-KR" sz="2400" dirty="0">
                <a:latin typeface="Tahome"/>
              </a:rPr>
              <a:t>Luckily these provisions are not used/needed often &gt; not much of practical experience. </a:t>
            </a:r>
          </a:p>
          <a:p>
            <a:pPr algn="l"/>
            <a:endParaRPr lang="en-US" altLang="ko-KR" sz="2400" dirty="0">
              <a:latin typeface="Tahome"/>
            </a:endParaRPr>
          </a:p>
          <a:p>
            <a:pPr algn="l"/>
            <a:r>
              <a:rPr lang="en-US" altLang="ko-KR" sz="2400" dirty="0">
                <a:latin typeface="Tahome"/>
              </a:rPr>
              <a:t>However:</a:t>
            </a:r>
          </a:p>
          <a:p>
            <a:pPr algn="l"/>
            <a:endParaRPr lang="en-US" altLang="ko-KR" sz="2400" dirty="0">
              <a:latin typeface="Tahome"/>
            </a:endParaRPr>
          </a:p>
          <a:p>
            <a:pPr algn="l"/>
            <a:r>
              <a:rPr lang="en-US" altLang="ko-KR" sz="2400" b="1">
                <a:latin typeface="Tahome"/>
              </a:rPr>
              <a:t>Errare</a:t>
            </a:r>
            <a:r>
              <a:rPr lang="en-US" altLang="ko-KR" sz="2400" b="1" dirty="0">
                <a:latin typeface="Tahome"/>
              </a:rPr>
              <a:t> Humanum Est</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202384"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spTree>
    <p:extLst>
      <p:ext uri="{BB962C8B-B14F-4D97-AF65-F5344CB8AC3E}">
        <p14:creationId xmlns:p14="http://schemas.microsoft.com/office/powerpoint/2010/main" val="109144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a:extLst>
              <a:ext uri="{FF2B5EF4-FFF2-40B4-BE49-F238E27FC236}">
                <a16:creationId xmlns:a16="http://schemas.microsoft.com/office/drawing/2014/main" xmlns="" id="{8B642496-D170-40B7-977E-5D071FEC871D}"/>
              </a:ext>
            </a:extLst>
          </p:cNvPr>
          <p:cNvSpPr txBox="1">
            <a:spLocks/>
          </p:cNvSpPr>
          <p:nvPr/>
        </p:nvSpPr>
        <p:spPr>
          <a:xfrm>
            <a:off x="1989616" y="-1011936"/>
            <a:ext cx="10104848" cy="55351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ko-KR" sz="2400" b="1" dirty="0">
                <a:latin typeface="Tahome"/>
              </a:rPr>
              <a:t>Proposals as noted and supported with regard to the “missing parts” provision </a:t>
            </a:r>
          </a:p>
          <a:p>
            <a:pPr algn="l"/>
            <a:r>
              <a:rPr lang="en-US" altLang="ko-KR" sz="2400" b="1" dirty="0">
                <a:latin typeface="Tahome"/>
              </a:rPr>
              <a:t>from JIPA:</a:t>
            </a:r>
          </a:p>
          <a:p>
            <a:pPr algn="l"/>
            <a:endParaRPr lang="en-US" altLang="ko-KR" sz="2400" b="1" dirty="0"/>
          </a:p>
          <a:p>
            <a:pPr algn="l"/>
            <a:r>
              <a:rPr lang="en-US" altLang="ko-KR" sz="2400" dirty="0"/>
              <a:t> </a:t>
            </a:r>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en-US" altLang="ko-KR" sz="2400" dirty="0"/>
          </a:p>
          <a:p>
            <a:pPr algn="l"/>
            <a:endParaRPr lang="ko-KR" altLang="en-US" sz="2400" dirty="0"/>
          </a:p>
        </p:txBody>
      </p:sp>
      <p:sp>
        <p:nvSpPr>
          <p:cNvPr id="6" name="TextBox 3">
            <a:extLst>
              <a:ext uri="{FF2B5EF4-FFF2-40B4-BE49-F238E27FC236}">
                <a16:creationId xmlns:a16="http://schemas.microsoft.com/office/drawing/2014/main" xmlns="" id="{1A598410-7481-4BD4-84E9-19B3599672A6}"/>
              </a:ext>
            </a:extLst>
          </p:cNvPr>
          <p:cNvSpPr txBox="1"/>
          <p:nvPr/>
        </p:nvSpPr>
        <p:spPr>
          <a:xfrm>
            <a:off x="1989616" y="217699"/>
            <a:ext cx="10104848" cy="584775"/>
          </a:xfrm>
          <a:prstGeom prst="rect">
            <a:avLst/>
          </a:prstGeom>
          <a:noFill/>
        </p:spPr>
        <p:txBody>
          <a:bodyPr wrap="square" rtlCol="0">
            <a:spAutoFit/>
          </a:bodyPr>
          <a:lstStyle/>
          <a:p>
            <a:r>
              <a:rPr lang="en-US" altLang="ko-KR" sz="3200" dirty="0"/>
              <a:t>2018 PCT WG </a:t>
            </a:r>
            <a:r>
              <a:rPr lang="en-US" sz="2800" b="1" dirty="0"/>
              <a:t>Workshop on Erroneously-Filed Elements and Parts</a:t>
            </a:r>
            <a:endParaRPr lang="de-DE" sz="2800" dirty="0"/>
          </a:p>
        </p:txBody>
      </p:sp>
      <p:pic>
        <p:nvPicPr>
          <p:cNvPr id="2" name="Grafik 1">
            <a:extLst>
              <a:ext uri="{FF2B5EF4-FFF2-40B4-BE49-F238E27FC236}">
                <a16:creationId xmlns:a16="http://schemas.microsoft.com/office/drawing/2014/main" xmlns="" id="{35D6BBFA-2AB5-42C1-9A61-97FC2ED85095}"/>
              </a:ext>
            </a:extLst>
          </p:cNvPr>
          <p:cNvPicPr>
            <a:picLocks noChangeAspect="1"/>
          </p:cNvPicPr>
          <p:nvPr/>
        </p:nvPicPr>
        <p:blipFill>
          <a:blip r:embed="rId2"/>
          <a:stretch>
            <a:fillRect/>
          </a:stretch>
        </p:blipFill>
        <p:spPr>
          <a:xfrm>
            <a:off x="1989616" y="1913826"/>
            <a:ext cx="7153275" cy="3000375"/>
          </a:xfrm>
          <a:prstGeom prst="rect">
            <a:avLst/>
          </a:prstGeom>
        </p:spPr>
      </p:pic>
    </p:spTree>
    <p:extLst>
      <p:ext uri="{BB962C8B-B14F-4D97-AF65-F5344CB8AC3E}">
        <p14:creationId xmlns:p14="http://schemas.microsoft.com/office/powerpoint/2010/main" val="213169560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850</Words>
  <Application>Microsoft Office PowerPoint</Application>
  <PresentationFormat>Custom</PresentationFormat>
  <Paragraphs>173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Paul Rosenich, PPR</dc:creator>
  <cp:lastModifiedBy>SHOUSHA Sally</cp:lastModifiedBy>
  <cp:revision>32</cp:revision>
  <dcterms:created xsi:type="dcterms:W3CDTF">2018-06-18T11:10:05Z</dcterms:created>
  <dcterms:modified xsi:type="dcterms:W3CDTF">2018-06-19T07:20:15Z</dcterms:modified>
</cp:coreProperties>
</file>