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</p:sldMasterIdLst>
  <p:notesMasterIdLst>
    <p:notesMasterId r:id="rId17"/>
  </p:notesMasterIdLst>
  <p:sldIdLst>
    <p:sldId id="256" r:id="rId2"/>
    <p:sldId id="317" r:id="rId3"/>
    <p:sldId id="299" r:id="rId4"/>
    <p:sldId id="301" r:id="rId5"/>
    <p:sldId id="313" r:id="rId6"/>
    <p:sldId id="314" r:id="rId7"/>
    <p:sldId id="333" r:id="rId8"/>
    <p:sldId id="325" r:id="rId9"/>
    <p:sldId id="329" r:id="rId10"/>
    <p:sldId id="326" r:id="rId11"/>
    <p:sldId id="321" r:id="rId12"/>
    <p:sldId id="331" r:id="rId13"/>
    <p:sldId id="332" r:id="rId14"/>
    <p:sldId id="323" r:id="rId15"/>
    <p:sldId id="271" r:id="rId1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6D9F66E-5EB9-4882-86FB-DCBF35E3C3E4}" styleName="보통 스타일 4 - 강조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-2728" y="-8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BDECAD-915F-4F1D-8B3F-8E7F0EDA589E}" type="datetimeFigureOut">
              <a:rPr lang="ko-KR" altLang="en-US" smtClean="0"/>
              <a:t>2018-06-19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7A3904-6DC3-4CD3-9389-6EBF1B1B47D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04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A3904-6DC3-4CD3-9389-6EBF1B1B47D2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68631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A3904-6DC3-4CD3-9389-6EBF1B1B47D2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27269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A3904-6DC3-4CD3-9389-6EBF1B1B47D2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10610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A3904-6DC3-4CD3-9389-6EBF1B1B47D2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26032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A3904-6DC3-4CD3-9389-6EBF1B1B47D2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49814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A3904-6DC3-4CD3-9389-6EBF1B1B47D2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06641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A3904-6DC3-4CD3-9389-6EBF1B1B47D2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73324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A3904-6DC3-4CD3-9389-6EBF1B1B47D2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78007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A3904-6DC3-4CD3-9389-6EBF1B1B47D2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78007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A3904-6DC3-4CD3-9389-6EBF1B1B47D2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66824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A3904-6DC3-4CD3-9389-6EBF1B1B47D2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81738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A3904-6DC3-4CD3-9389-6EBF1B1B47D2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26508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A3904-6DC3-4CD3-9389-6EBF1B1B47D2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88764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A3904-6DC3-4CD3-9389-6EBF1B1B47D2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4606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1FB96-93E4-4F26-87B4-4D00AC367ECC}" type="datetime1">
              <a:rPr lang="ko-KR" altLang="en-US" smtClean="0"/>
              <a:t>2018-06-19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2015</a:t>
            </a:r>
            <a:r>
              <a:rPr lang="ko-KR" altLang="en-US" smtClean="0"/>
              <a:t>북연포럼     명신특허법률사무소</a:t>
            </a:r>
            <a:endParaRPr lang="ko-KR" alt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7D7CFFB-DC1D-4193-BA7C-777EC1A0BF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08A1D-A860-4D28-8204-8C9CDB4E540B}" type="datetime1">
              <a:rPr lang="ko-KR" altLang="en-US" smtClean="0"/>
              <a:t>2018-06-19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2015</a:t>
            </a:r>
            <a:r>
              <a:rPr lang="ko-KR" altLang="en-US" smtClean="0"/>
              <a:t>북연포럼     명신특허법률사무소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7CFFB-DC1D-4193-BA7C-777EC1A0BF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2ED26-384C-4793-A3FC-B31F0ED89D6E}" type="datetime1">
              <a:rPr lang="ko-KR" altLang="en-US" smtClean="0"/>
              <a:t>2018-06-19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2015</a:t>
            </a:r>
            <a:r>
              <a:rPr lang="ko-KR" altLang="en-US" smtClean="0"/>
              <a:t>북연포럼     명신특허법률사무소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7CFFB-DC1D-4193-BA7C-777EC1A0BF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C7C3E-A9D1-4E27-BE49-2292CD0B235B}" type="datetime1">
              <a:rPr lang="ko-KR" altLang="en-US" smtClean="0"/>
              <a:t>2018-06-19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2015</a:t>
            </a:r>
            <a:r>
              <a:rPr lang="ko-KR" altLang="en-US" smtClean="0"/>
              <a:t>북연포럼     명신특허법률사무소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7CFFB-DC1D-4193-BA7C-777EC1A0BF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4E7FB-12AC-4161-9E8F-1F188863721C}" type="datetime1">
              <a:rPr lang="ko-KR" altLang="en-US" smtClean="0"/>
              <a:t>2018-06-19</a:t>
            </a:fld>
            <a:endParaRPr lang="ko-KR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D7CFFB-DC1D-4193-BA7C-777EC1A0BFC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ko-KR" smtClean="0"/>
              <a:t>2015</a:t>
            </a:r>
            <a:r>
              <a:rPr lang="ko-KR" altLang="en-US" smtClean="0"/>
              <a:t>북연포럼     명신특허법률사무소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39071-3009-47B4-A7D5-162F1E1C0F5F}" type="datetime1">
              <a:rPr lang="ko-KR" altLang="en-US" smtClean="0"/>
              <a:t>2018-06-19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2015</a:t>
            </a:r>
            <a:r>
              <a:rPr lang="ko-KR" altLang="en-US" smtClean="0"/>
              <a:t>북연포럼     명신특허법률사무소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7CFFB-DC1D-4193-BA7C-777EC1A0BF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4B647-5A1E-4B85-8EE1-ACF0B380862E}" type="datetime1">
              <a:rPr lang="ko-KR" altLang="en-US" smtClean="0"/>
              <a:t>2018-06-19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2015</a:t>
            </a:r>
            <a:r>
              <a:rPr lang="ko-KR" altLang="en-US" smtClean="0"/>
              <a:t>북연포럼     명신특허법률사무소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7CFFB-DC1D-4193-BA7C-777EC1A0BF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B54AF-2CF2-466E-97F5-BBBF124D1B1B}" type="datetime1">
              <a:rPr lang="ko-KR" altLang="en-US" smtClean="0"/>
              <a:t>2018-06-19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2015</a:t>
            </a:r>
            <a:r>
              <a:rPr lang="ko-KR" altLang="en-US" smtClean="0"/>
              <a:t>북연포럼     명신특허법률사무소</a:t>
            </a: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004048" y="5517232"/>
            <a:ext cx="1315721" cy="365125"/>
          </a:xfrm>
        </p:spPr>
        <p:txBody>
          <a:bodyPr/>
          <a:lstStyle/>
          <a:p>
            <a:fld id="{E7D7CFFB-DC1D-4193-BA7C-777EC1A0BF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FACF6-349F-4829-821F-5B0B71133338}" type="datetime1">
              <a:rPr lang="ko-KR" altLang="en-US" smtClean="0"/>
              <a:t>2018-06-19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2015</a:t>
            </a:r>
            <a:r>
              <a:rPr lang="ko-KR" altLang="en-US" smtClean="0"/>
              <a:t>북연포럼     명신특허법률사무소</a:t>
            </a: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788024" y="6021288"/>
            <a:ext cx="1315721" cy="365125"/>
          </a:xfrm>
        </p:spPr>
        <p:txBody>
          <a:bodyPr/>
          <a:lstStyle/>
          <a:p>
            <a:fld id="{E7D7CFFB-DC1D-4193-BA7C-777EC1A0BF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8B28C-C23C-4169-9771-B6C9878F4FBD}" type="datetime1">
              <a:rPr lang="ko-KR" altLang="en-US" smtClean="0"/>
              <a:t>2018-06-19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2015</a:t>
            </a:r>
            <a:r>
              <a:rPr lang="ko-KR" altLang="en-US" smtClean="0"/>
              <a:t>북연포럼     명신특허법률사무소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7CFFB-DC1D-4193-BA7C-777EC1A0BFC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172A2-B86B-42AF-910D-0BF13CE0D68F}" type="datetime1">
              <a:rPr lang="ko-KR" altLang="en-US" smtClean="0"/>
              <a:t>2018-06-19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2015</a:t>
            </a:r>
            <a:r>
              <a:rPr lang="ko-KR" altLang="en-US" smtClean="0"/>
              <a:t>북연포럼     명신특허법률사무소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7D7CFFB-DC1D-4193-BA7C-777EC1A0BFC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B3BD66-8503-46EE-9C83-3956932BD32A}" type="datetime1">
              <a:rPr lang="ko-KR" altLang="en-US" smtClean="0"/>
              <a:t>2018-06-19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altLang="ko-KR" smtClean="0"/>
              <a:t>2015</a:t>
            </a:r>
            <a:r>
              <a:rPr lang="ko-KR" altLang="en-US" smtClean="0"/>
              <a:t>북연포럼     명신특허법률사무소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88024" y="6165304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7D7CFFB-DC1D-4193-BA7C-777EC1A0BFC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1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1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1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PaulHarrison@ShelstonIP.com" TargetMode="External"/><Relationship Id="rId2" Type="http://schemas.openxmlformats.org/officeDocument/2006/relationships/hyperlink" Target="mailto:mck@mspat.co.kr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11560" y="2276872"/>
            <a:ext cx="7772400" cy="720080"/>
          </a:xfrm>
        </p:spPr>
        <p:txBody>
          <a:bodyPr/>
          <a:lstStyle/>
          <a:p>
            <a:pPr algn="ctr"/>
            <a:r>
              <a:rPr lang="en-US" altLang="ko-KR" sz="3600" dirty="0" smtClean="0"/>
              <a:t>Review on new matters</a:t>
            </a:r>
            <a:br>
              <a:rPr lang="en-US" altLang="ko-KR" sz="3600" dirty="0" smtClean="0"/>
            </a:br>
            <a:r>
              <a:rPr lang="en-US" altLang="ko-KR" sz="3600" dirty="0" smtClean="0"/>
              <a:t>under 20.5 &amp; 20.5bis</a:t>
            </a:r>
            <a:endParaRPr lang="ko-KR" altLang="en-US" sz="36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59632" y="4221088"/>
            <a:ext cx="6858000" cy="1418456"/>
          </a:xfrm>
        </p:spPr>
        <p:txBody>
          <a:bodyPr>
            <a:normAutofit/>
          </a:bodyPr>
          <a:lstStyle/>
          <a:p>
            <a:pPr algn="r"/>
            <a:r>
              <a:rPr lang="en-US" altLang="ko-KR" cap="none" dirty="0" smtClean="0">
                <a:solidFill>
                  <a:schemeClr val="accent3"/>
                </a:solidFill>
              </a:rPr>
              <a:t>June 19, 2018</a:t>
            </a:r>
            <a:endParaRPr lang="en-US" altLang="ko-KR" dirty="0" smtClean="0">
              <a:solidFill>
                <a:schemeClr val="accent3"/>
              </a:solidFill>
              <a:latin typeface="+mn-lt"/>
            </a:endParaRPr>
          </a:p>
          <a:p>
            <a:pPr algn="r"/>
            <a:r>
              <a:rPr lang="en-US" altLang="ko-KR" cap="none" dirty="0" err="1" smtClean="0">
                <a:solidFill>
                  <a:schemeClr val="accent3"/>
                </a:solidFill>
                <a:latin typeface="+mn-lt"/>
              </a:rPr>
              <a:t>Mincheol</a:t>
            </a:r>
            <a:r>
              <a:rPr lang="en-US" altLang="ko-KR" dirty="0" smtClean="0">
                <a:solidFill>
                  <a:schemeClr val="accent3"/>
                </a:solidFill>
                <a:latin typeface="+mn-lt"/>
              </a:rPr>
              <a:t> Kim</a:t>
            </a:r>
          </a:p>
          <a:p>
            <a:pPr algn="r"/>
            <a:r>
              <a:rPr lang="en-US" altLang="ko-KR" dirty="0" smtClean="0">
                <a:solidFill>
                  <a:schemeClr val="accent3"/>
                </a:solidFill>
                <a:latin typeface="+mn-lt"/>
              </a:rPr>
              <a:t>Asian patent attorney association</a:t>
            </a:r>
            <a:r>
              <a:rPr lang="ko-KR" altLang="en-US" dirty="0" smtClean="0">
                <a:solidFill>
                  <a:schemeClr val="accent3"/>
                </a:solidFill>
                <a:latin typeface="+mn-lt"/>
              </a:rPr>
              <a:t> </a:t>
            </a:r>
            <a:endParaRPr lang="ko-KR" altLang="en-US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23728" y="1412776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/>
              <a:t>2018 PCT WG WORKSHOP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72622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572000" y="6492875"/>
            <a:ext cx="1315721" cy="365125"/>
          </a:xfrm>
        </p:spPr>
        <p:txBody>
          <a:bodyPr/>
          <a:lstStyle/>
          <a:p>
            <a:fld id="{E7D7CFFB-DC1D-4193-BA7C-777EC1A0BFC5}" type="slidenum">
              <a:rPr lang="ko-KR" altLang="en-US" smtClean="0"/>
              <a:t>10</a:t>
            </a:fld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5780" y="1268760"/>
            <a:ext cx="842493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altLang="ko-KR" sz="2800" dirty="0" smtClean="0"/>
              <a:t>Possible Abuse of Incorporation </a:t>
            </a:r>
            <a:r>
              <a:rPr lang="en-US" altLang="ko-KR" sz="2800" dirty="0"/>
              <a:t>by </a:t>
            </a:r>
            <a:r>
              <a:rPr lang="en-US" altLang="ko-KR" sz="2800" dirty="0" smtClean="0"/>
              <a:t>Paragraph(s)</a:t>
            </a:r>
          </a:p>
          <a:p>
            <a:r>
              <a:rPr lang="en-US" altLang="ko-KR" sz="2800" dirty="0" smtClean="0"/>
              <a:t> </a:t>
            </a:r>
            <a:endParaRPr lang="en-US" altLang="ko-KR" sz="2800" dirty="0"/>
          </a:p>
          <a:p>
            <a:r>
              <a:rPr lang="en-US" altLang="ko-KR" sz="2800" dirty="0" smtClean="0"/>
              <a:t>     Priority Documents     : </a:t>
            </a:r>
            <a:r>
              <a:rPr lang="en-US" altLang="ko-KR" sz="2800" dirty="0"/>
              <a:t>A+B, A+C</a:t>
            </a:r>
          </a:p>
          <a:p>
            <a:r>
              <a:rPr lang="en-US" altLang="ko-KR" sz="2800" dirty="0" smtClean="0"/>
              <a:t>     </a:t>
            </a:r>
            <a:r>
              <a:rPr lang="en-US" altLang="ko-KR" sz="2800" dirty="0"/>
              <a:t>Actual PCT Filing    </a:t>
            </a:r>
            <a:r>
              <a:rPr lang="en-US" altLang="ko-KR" sz="2800" dirty="0" smtClean="0"/>
              <a:t>    : A+B</a:t>
            </a:r>
            <a:endParaRPr lang="en-US" altLang="ko-KR" sz="2800" dirty="0"/>
          </a:p>
          <a:p>
            <a:r>
              <a:rPr lang="en-US" altLang="ko-KR" sz="2800" dirty="0" smtClean="0"/>
              <a:t>           </a:t>
            </a:r>
            <a:r>
              <a:rPr lang="en-US" altLang="ko-KR" sz="2400" dirty="0"/>
              <a:t>Context of Missing Paragraph of C cites as:</a:t>
            </a:r>
          </a:p>
          <a:p>
            <a:r>
              <a:rPr lang="en-US" altLang="ko-KR" sz="2400" dirty="0"/>
              <a:t>      </a:t>
            </a:r>
            <a:r>
              <a:rPr lang="en-US" altLang="ko-KR" sz="2400" dirty="0" smtClean="0"/>
              <a:t>       “</a:t>
            </a:r>
            <a:r>
              <a:rPr lang="en-US" altLang="ko-KR" sz="2400" dirty="0"/>
              <a:t>In addition to the above-disclosed device, it is </a:t>
            </a:r>
            <a:endParaRPr lang="en-US" altLang="ko-KR" sz="2400" dirty="0" smtClean="0"/>
          </a:p>
          <a:p>
            <a:r>
              <a:rPr lang="en-US" altLang="ko-KR" sz="2400" dirty="0"/>
              <a:t> </a:t>
            </a:r>
            <a:r>
              <a:rPr lang="en-US" altLang="ko-KR" sz="2400" dirty="0" smtClean="0"/>
              <a:t>            also </a:t>
            </a:r>
            <a:r>
              <a:rPr lang="en-US" altLang="ko-KR" sz="2400" dirty="0"/>
              <a:t>combine C into the device. ~~~”</a:t>
            </a:r>
            <a:endParaRPr lang="en-US" altLang="ko-KR" sz="2400" dirty="0" smtClean="0"/>
          </a:p>
          <a:p>
            <a:r>
              <a:rPr lang="en-US" altLang="ko-KR" sz="2800" dirty="0" smtClean="0"/>
              <a:t>     Proper Submission     : A+B, </a:t>
            </a:r>
            <a:r>
              <a:rPr lang="en-US" altLang="ko-KR" sz="2800" dirty="0" smtClean="0">
                <a:solidFill>
                  <a:srgbClr val="FF0000"/>
                </a:solidFill>
              </a:rPr>
              <a:t>A+C</a:t>
            </a:r>
            <a:endParaRPr lang="en-US" altLang="ko-KR" sz="2800" dirty="0" smtClean="0"/>
          </a:p>
          <a:p>
            <a:endParaRPr lang="en-US" altLang="ko-KR" sz="2800" dirty="0" smtClean="0"/>
          </a:p>
          <a:p>
            <a:r>
              <a:rPr lang="en-US" altLang="ko-KR" sz="2800" dirty="0" smtClean="0"/>
              <a:t>     Possible Submission  : A+B, </a:t>
            </a:r>
            <a:r>
              <a:rPr lang="en-US" altLang="ko-KR" sz="2800" dirty="0" smtClean="0">
                <a:solidFill>
                  <a:srgbClr val="FF0000"/>
                </a:solidFill>
              </a:rPr>
              <a:t>A+B+C</a:t>
            </a:r>
            <a:endParaRPr lang="en-US" altLang="ko-KR" sz="2800" dirty="0">
              <a:solidFill>
                <a:srgbClr val="FF0000"/>
              </a:solidFill>
            </a:endParaRPr>
          </a:p>
          <a:p>
            <a:r>
              <a:rPr lang="en-US" altLang="ko-KR" sz="2800" dirty="0" smtClean="0">
                <a:solidFill>
                  <a:srgbClr val="FF0000"/>
                </a:solidFill>
              </a:rPr>
              <a:t>                                New matter over Priority</a:t>
            </a:r>
            <a:endParaRPr lang="en-US" altLang="ko-KR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493092"/>
            <a:ext cx="9036496" cy="369332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    2018 PCT WG Workshop</a:t>
            </a:r>
            <a:r>
              <a:rPr lang="ko-KR" altLang="en-US" dirty="0" smtClean="0"/>
              <a:t>                                                                               </a:t>
            </a:r>
            <a:r>
              <a:rPr lang="en-US" altLang="ko-KR" dirty="0" smtClean="0"/>
              <a:t>APAA</a:t>
            </a:r>
            <a:endParaRPr lang="ko-KR" altLang="en-US" dirty="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575556" y="476672"/>
            <a:ext cx="7992888" cy="68760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1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b="1" cap="none" dirty="0" smtClean="0">
                <a:solidFill>
                  <a:schemeClr val="accent3"/>
                </a:solidFill>
                <a:latin typeface="+mn-lt"/>
              </a:rPr>
              <a:t>Example 3: Missing Part</a:t>
            </a:r>
            <a:endParaRPr lang="ko-KR" altLang="en-US" b="1" cap="none" dirty="0">
              <a:solidFill>
                <a:schemeClr val="accent3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5929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572000" y="6492875"/>
            <a:ext cx="1315721" cy="365125"/>
          </a:xfrm>
        </p:spPr>
        <p:txBody>
          <a:bodyPr/>
          <a:lstStyle/>
          <a:p>
            <a:fld id="{E7D7CFFB-DC1D-4193-BA7C-777EC1A0BFC5}" type="slidenum">
              <a:rPr lang="ko-KR" altLang="en-US" smtClean="0"/>
              <a:t>11</a:t>
            </a:fld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5780" y="1412776"/>
            <a:ext cx="842493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altLang="ko-KR" sz="2800" dirty="0" smtClean="0"/>
              <a:t>Divergence </a:t>
            </a:r>
            <a:r>
              <a:rPr lang="en-US" altLang="ko-KR" sz="2800" dirty="0"/>
              <a:t>of practice may </a:t>
            </a:r>
            <a:r>
              <a:rPr lang="en-US" altLang="ko-KR" sz="2800" dirty="0" smtClean="0"/>
              <a:t>bring </a:t>
            </a:r>
            <a:r>
              <a:rPr lang="en-US" altLang="ko-KR" sz="2800" dirty="0" smtClean="0">
                <a:solidFill>
                  <a:schemeClr val="tx2"/>
                </a:solidFill>
              </a:rPr>
              <a:t>new </a:t>
            </a:r>
            <a:r>
              <a:rPr lang="en-US" altLang="ko-KR" sz="2800" dirty="0">
                <a:solidFill>
                  <a:schemeClr val="tx2"/>
                </a:solidFill>
              </a:rPr>
              <a:t>matter issues</a:t>
            </a:r>
            <a:r>
              <a:rPr lang="en-US" altLang="ko-KR" sz="2800" dirty="0"/>
              <a:t> </a:t>
            </a:r>
            <a:r>
              <a:rPr lang="en-US" altLang="ko-KR" sz="2800" dirty="0" smtClean="0">
                <a:solidFill>
                  <a:schemeClr val="tx2"/>
                </a:solidFill>
              </a:rPr>
              <a:t>by skillful </a:t>
            </a:r>
            <a:r>
              <a:rPr lang="en-US" altLang="ko-KR" sz="2800" dirty="0">
                <a:solidFill>
                  <a:schemeClr val="tx2"/>
                </a:solidFill>
              </a:rPr>
              <a:t>and combined </a:t>
            </a:r>
            <a:r>
              <a:rPr lang="en-US" altLang="ko-KR" sz="2800" dirty="0" smtClean="0">
                <a:solidFill>
                  <a:schemeClr val="tx2"/>
                </a:solidFill>
              </a:rPr>
              <a:t>corrections, which are sometimes improper</a:t>
            </a:r>
            <a:r>
              <a:rPr lang="en-US" altLang="ko-KR" sz="2800" dirty="0" smtClean="0"/>
              <a:t>.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en-US" altLang="ko-KR" sz="2800" dirty="0" smtClean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altLang="ko-KR" sz="2800" dirty="0" smtClean="0"/>
              <a:t>How do ROs find </a:t>
            </a:r>
            <a:r>
              <a:rPr lang="en-US" altLang="ko-KR" sz="2800" dirty="0"/>
              <a:t>out new matters in a limited time frame without substantive examination</a:t>
            </a:r>
            <a:r>
              <a:rPr lang="en-US" altLang="ko-KR" sz="2800" dirty="0" smtClean="0"/>
              <a:t>???</a:t>
            </a:r>
            <a:endParaRPr lang="en-US" altLang="ko-KR" sz="2800" dirty="0"/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en-US" altLang="ko-KR" sz="2800" dirty="0" smtClean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altLang="ko-KR" sz="2800" dirty="0" smtClean="0">
                <a:solidFill>
                  <a:schemeClr val="tx2"/>
                </a:solidFill>
              </a:rPr>
              <a:t>Any Objective Guidelines from experienced ROs or DOs?</a:t>
            </a:r>
            <a:endParaRPr lang="en-US" altLang="ko-KR" sz="2800" dirty="0">
              <a:solidFill>
                <a:schemeClr val="tx2"/>
              </a:solidFill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575556" y="476672"/>
            <a:ext cx="7992888" cy="68760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1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b="1" cap="none" dirty="0" smtClean="0">
                <a:solidFill>
                  <a:schemeClr val="accent3"/>
                </a:solidFill>
                <a:latin typeface="+mn-lt"/>
              </a:rPr>
              <a:t>Main Concern: New Matter</a:t>
            </a:r>
            <a:endParaRPr lang="ko-KR" altLang="en-US" b="1" cap="none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493092"/>
            <a:ext cx="9036496" cy="369332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    2018 PCT WG Workshop</a:t>
            </a:r>
            <a:r>
              <a:rPr lang="ko-KR" altLang="en-US" dirty="0" smtClean="0"/>
              <a:t>                                                                               </a:t>
            </a:r>
            <a:r>
              <a:rPr lang="en-US" altLang="ko-KR" dirty="0" smtClean="0"/>
              <a:t>APAA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5163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572000" y="6492875"/>
            <a:ext cx="1315721" cy="365125"/>
          </a:xfrm>
        </p:spPr>
        <p:txBody>
          <a:bodyPr/>
          <a:lstStyle/>
          <a:p>
            <a:fld id="{E7D7CFFB-DC1D-4193-BA7C-777EC1A0BFC5}" type="slidenum">
              <a:rPr lang="ko-KR" altLang="en-US" smtClean="0"/>
              <a:t>12</a:t>
            </a:fld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5780" y="1412776"/>
            <a:ext cx="842493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altLang="ko-KR" sz="2800" dirty="0"/>
              <a:t>Possible Abuse of Incorporation by Paragraph(s)</a:t>
            </a:r>
          </a:p>
          <a:p>
            <a:r>
              <a:rPr lang="en-US" altLang="ko-KR" sz="2800" dirty="0" smtClean="0"/>
              <a:t> </a:t>
            </a:r>
            <a:endParaRPr lang="en-US" altLang="ko-KR" sz="2800" dirty="0"/>
          </a:p>
          <a:p>
            <a:r>
              <a:rPr lang="en-US" altLang="ko-KR" sz="2800" dirty="0" smtClean="0"/>
              <a:t>     Priority Documents : </a:t>
            </a:r>
            <a:r>
              <a:rPr lang="en-US" altLang="ko-KR" sz="2800" dirty="0"/>
              <a:t>A+B, A+C</a:t>
            </a:r>
          </a:p>
          <a:p>
            <a:r>
              <a:rPr lang="en-US" altLang="ko-KR" sz="2800" dirty="0"/>
              <a:t>     Erroneous Filing    </a:t>
            </a:r>
            <a:r>
              <a:rPr lang="en-US" altLang="ko-KR" sz="2800" dirty="0" smtClean="0"/>
              <a:t> : </a:t>
            </a:r>
            <a:r>
              <a:rPr lang="en-US" altLang="ko-KR" sz="2800" dirty="0"/>
              <a:t>A+B, A+D</a:t>
            </a:r>
          </a:p>
          <a:p>
            <a:r>
              <a:rPr lang="en-US" altLang="ko-KR" sz="2800" dirty="0" smtClean="0"/>
              <a:t>           </a:t>
            </a:r>
            <a:r>
              <a:rPr lang="en-US" altLang="ko-KR" sz="2400" dirty="0"/>
              <a:t>Context of Missing Paragraph of C cites as:</a:t>
            </a:r>
          </a:p>
          <a:p>
            <a:r>
              <a:rPr lang="en-US" altLang="ko-KR" sz="2400" dirty="0"/>
              <a:t>      </a:t>
            </a:r>
            <a:r>
              <a:rPr lang="en-US" altLang="ko-KR" sz="2400" dirty="0" smtClean="0"/>
              <a:t>       “</a:t>
            </a:r>
            <a:r>
              <a:rPr lang="en-US" altLang="ko-KR" sz="2400" dirty="0"/>
              <a:t>In addition to the above-disclosed device, it is </a:t>
            </a:r>
            <a:endParaRPr lang="en-US" altLang="ko-KR" sz="2400" dirty="0" smtClean="0"/>
          </a:p>
          <a:p>
            <a:r>
              <a:rPr lang="en-US" altLang="ko-KR" sz="2400" dirty="0"/>
              <a:t> </a:t>
            </a:r>
            <a:r>
              <a:rPr lang="en-US" altLang="ko-KR" sz="2400" dirty="0" smtClean="0"/>
              <a:t>            also </a:t>
            </a:r>
            <a:r>
              <a:rPr lang="en-US" altLang="ko-KR" sz="2400" dirty="0"/>
              <a:t>combine C into the device. ~~~”</a:t>
            </a:r>
            <a:endParaRPr lang="en-US" altLang="ko-KR" sz="2400" dirty="0" smtClean="0"/>
          </a:p>
          <a:p>
            <a:r>
              <a:rPr lang="en-US" altLang="ko-KR" sz="2800" dirty="0" smtClean="0"/>
              <a:t>     Proper Submission     : </a:t>
            </a:r>
            <a:r>
              <a:rPr lang="en-US" altLang="ko-KR" sz="2800" dirty="0"/>
              <a:t>A+B, </a:t>
            </a:r>
            <a:r>
              <a:rPr lang="en-US" altLang="ko-KR" sz="2800" dirty="0" smtClean="0">
                <a:solidFill>
                  <a:srgbClr val="FF0000"/>
                </a:solidFill>
              </a:rPr>
              <a:t>A+C</a:t>
            </a:r>
          </a:p>
          <a:p>
            <a:endParaRPr lang="en-US" altLang="ko-KR" sz="2800" dirty="0" smtClean="0"/>
          </a:p>
          <a:p>
            <a:r>
              <a:rPr lang="en-US" altLang="ko-KR" sz="2800" dirty="0" smtClean="0"/>
              <a:t>     Possible </a:t>
            </a:r>
            <a:r>
              <a:rPr lang="en-US" altLang="ko-KR" sz="2800" dirty="0"/>
              <a:t>Submission  </a:t>
            </a:r>
            <a:r>
              <a:rPr lang="en-US" altLang="ko-KR" sz="2800" dirty="0" smtClean="0"/>
              <a:t>: A+B, </a:t>
            </a:r>
            <a:r>
              <a:rPr lang="en-US" altLang="ko-KR" sz="2800" dirty="0" smtClean="0">
                <a:solidFill>
                  <a:srgbClr val="FF0000"/>
                </a:solidFill>
              </a:rPr>
              <a:t>A+B+C </a:t>
            </a:r>
            <a:endParaRPr lang="en-US" altLang="ko-KR" sz="2800" dirty="0">
              <a:solidFill>
                <a:srgbClr val="FF0000"/>
              </a:solidFill>
            </a:endParaRPr>
          </a:p>
          <a:p>
            <a:r>
              <a:rPr lang="en-US" altLang="ko-KR" sz="2800" dirty="0">
                <a:solidFill>
                  <a:srgbClr val="FF0000"/>
                </a:solidFill>
              </a:rPr>
              <a:t>                                New matter over </a:t>
            </a:r>
            <a:r>
              <a:rPr lang="en-US" altLang="ko-KR" sz="2800" dirty="0" smtClean="0">
                <a:solidFill>
                  <a:srgbClr val="FF0000"/>
                </a:solidFill>
              </a:rPr>
              <a:t>Priority</a:t>
            </a:r>
            <a:endParaRPr lang="en-US" altLang="ko-KR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493092"/>
            <a:ext cx="9036496" cy="369332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    2018 PCT WG Workshop</a:t>
            </a:r>
            <a:r>
              <a:rPr lang="ko-KR" altLang="en-US" dirty="0" smtClean="0"/>
              <a:t>                                                                               </a:t>
            </a:r>
            <a:r>
              <a:rPr lang="en-US" altLang="ko-KR" dirty="0" smtClean="0"/>
              <a:t>APAA</a:t>
            </a:r>
            <a:endParaRPr lang="ko-KR" altLang="en-US" dirty="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575556" y="476672"/>
            <a:ext cx="7992888" cy="68760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1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b="1" cap="none" dirty="0" smtClean="0">
                <a:solidFill>
                  <a:schemeClr val="accent3"/>
                </a:solidFill>
                <a:latin typeface="+mn-lt"/>
              </a:rPr>
              <a:t>Example 4: Erroneous Part</a:t>
            </a:r>
            <a:endParaRPr lang="ko-KR" altLang="en-US" b="1" cap="none" dirty="0">
              <a:solidFill>
                <a:schemeClr val="accent3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085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572000" y="6492875"/>
            <a:ext cx="1315721" cy="365125"/>
          </a:xfrm>
        </p:spPr>
        <p:txBody>
          <a:bodyPr/>
          <a:lstStyle/>
          <a:p>
            <a:fld id="{E7D7CFFB-DC1D-4193-BA7C-777EC1A0BFC5}" type="slidenum">
              <a:rPr lang="ko-KR" altLang="en-US" smtClean="0"/>
              <a:t>13</a:t>
            </a:fld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5780" y="1977802"/>
            <a:ext cx="842493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altLang="ko-KR" sz="2800" dirty="0" smtClean="0">
                <a:solidFill>
                  <a:schemeClr val="tx2"/>
                </a:solidFill>
              </a:rPr>
              <a:t>Combination of Partial removals and Partial incorporation by reference </a:t>
            </a:r>
            <a:r>
              <a:rPr lang="en-US" altLang="ko-KR" sz="2800" dirty="0" smtClean="0"/>
              <a:t>may bring new </a:t>
            </a:r>
            <a:r>
              <a:rPr lang="en-US" altLang="ko-KR" sz="2800" dirty="0"/>
              <a:t>matter </a:t>
            </a:r>
            <a:r>
              <a:rPr lang="en-US" altLang="ko-KR" sz="2800" dirty="0" smtClean="0"/>
              <a:t>issues more and require more detailed Guidelines.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en-US" altLang="ko-KR" sz="2800" dirty="0" smtClean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altLang="ko-KR" sz="2800" dirty="0" smtClean="0"/>
              <a:t>One </a:t>
            </a:r>
            <a:r>
              <a:rPr lang="en-US" altLang="ko-KR" sz="2800" dirty="0"/>
              <a:t>solution of the new </a:t>
            </a:r>
            <a:r>
              <a:rPr lang="en-US" altLang="ko-KR" sz="2800" dirty="0" smtClean="0"/>
              <a:t>matter </a:t>
            </a:r>
            <a:r>
              <a:rPr lang="en-US" altLang="ko-KR" sz="2800" dirty="0"/>
              <a:t>is </a:t>
            </a:r>
            <a:r>
              <a:rPr lang="en-US" altLang="ko-KR" sz="2800" dirty="0" smtClean="0"/>
              <a:t>re-dating, </a:t>
            </a:r>
            <a:r>
              <a:rPr lang="en-US" altLang="ko-KR" sz="2800" dirty="0"/>
              <a:t>but this is not allowable under the PCT system</a:t>
            </a:r>
            <a:r>
              <a:rPr lang="en-US" altLang="ko-KR" sz="2800" dirty="0" smtClean="0"/>
              <a:t>…</a:t>
            </a: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575556" y="476672"/>
            <a:ext cx="7992888" cy="68760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1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b="1" cap="none" dirty="0" smtClean="0">
                <a:solidFill>
                  <a:schemeClr val="accent3"/>
                </a:solidFill>
                <a:latin typeface="+mn-lt"/>
              </a:rPr>
              <a:t>Main Concern: New Matter</a:t>
            </a:r>
            <a:endParaRPr lang="ko-KR" altLang="en-US" b="1" cap="none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493092"/>
            <a:ext cx="9036496" cy="369332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    2018 PCT WG Workshop</a:t>
            </a:r>
            <a:r>
              <a:rPr lang="ko-KR" altLang="en-US" dirty="0" smtClean="0"/>
              <a:t>                                                                               </a:t>
            </a:r>
            <a:r>
              <a:rPr lang="en-US" altLang="ko-KR" dirty="0" smtClean="0"/>
              <a:t>APAA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5708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572000" y="6492875"/>
            <a:ext cx="1315721" cy="365125"/>
          </a:xfrm>
        </p:spPr>
        <p:txBody>
          <a:bodyPr/>
          <a:lstStyle/>
          <a:p>
            <a:fld id="{E7D7CFFB-DC1D-4193-BA7C-777EC1A0BFC5}" type="slidenum">
              <a:rPr lang="ko-KR" altLang="en-US" smtClean="0"/>
              <a:t>14</a:t>
            </a:fld>
            <a:endParaRPr lang="ko-KR" altLang="en-US" dirty="0"/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575556" y="476672"/>
            <a:ext cx="7992888" cy="68760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1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b="1" cap="none" dirty="0" smtClean="0">
                <a:solidFill>
                  <a:schemeClr val="accent3"/>
                </a:solidFill>
                <a:latin typeface="+mn-lt"/>
              </a:rPr>
              <a:t>One Solution</a:t>
            </a:r>
            <a:endParaRPr lang="ko-KR" altLang="en-US" b="1" cap="none" dirty="0">
              <a:solidFill>
                <a:schemeClr val="accent3"/>
              </a:solidFill>
              <a:latin typeface="+mn-lt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5575201"/>
              </p:ext>
            </p:extLst>
          </p:nvPr>
        </p:nvGraphicFramePr>
        <p:xfrm>
          <a:off x="971600" y="2060848"/>
          <a:ext cx="7272808" cy="3306987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00984">
                  <a:extLst>
                    <a:ext uri="{9D8B030D-6E8A-4147-A177-3AD203B41FA5}">
                      <a16:colId xmlns:a16="http://schemas.microsoft.com/office/drawing/2014/main" xmlns="" val="3323277761"/>
                    </a:ext>
                  </a:extLst>
                </a:gridCol>
                <a:gridCol w="5271824">
                  <a:extLst>
                    <a:ext uri="{9D8B030D-6E8A-4147-A177-3AD203B41FA5}">
                      <a16:colId xmlns:a16="http://schemas.microsoft.com/office/drawing/2014/main" xmlns="" val="2804686036"/>
                    </a:ext>
                  </a:extLst>
                </a:gridCol>
              </a:tblGrid>
              <a:tr h="10801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baseline="0" dirty="0" smtClean="0">
                          <a:solidFill>
                            <a:srgbClr val="FF0000"/>
                          </a:solidFill>
                        </a:rPr>
                        <a:t>Steps For Correcting</a:t>
                      </a:r>
                      <a:endParaRPr lang="ko-KR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240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 latinLnBrk="1"/>
                      <a:r>
                        <a:rPr lang="en-US" altLang="ko-KR" sz="2400" dirty="0" smtClean="0">
                          <a:solidFill>
                            <a:srgbClr val="FF0000"/>
                          </a:solidFill>
                        </a:rPr>
                        <a:t>Means </a:t>
                      </a:r>
                      <a:r>
                        <a:rPr lang="en-US" altLang="ko-KR" sz="2400" smtClean="0">
                          <a:solidFill>
                            <a:srgbClr val="FF0000"/>
                          </a:solidFill>
                        </a:rPr>
                        <a:t>for Correcting</a:t>
                      </a:r>
                      <a:endParaRPr lang="ko-KR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33916149"/>
                  </a:ext>
                </a:extLst>
              </a:tr>
              <a:tr h="108572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dirty="0" smtClean="0"/>
                        <a:t>Adding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 latinLnBrk="1">
                        <a:buFontTx/>
                        <a:buChar char="-"/>
                      </a:pPr>
                      <a:r>
                        <a:rPr lang="en-US" altLang="ko-KR" sz="2400" dirty="0" smtClean="0"/>
                        <a:t>Incorporation by Reference</a:t>
                      </a:r>
                    </a:p>
                    <a:p>
                      <a:pPr marL="342900" indent="-342900" algn="l" latinLnBrk="1">
                        <a:buFontTx/>
                        <a:buChar char="-"/>
                      </a:pPr>
                      <a:r>
                        <a:rPr lang="en-US" altLang="ko-KR" sz="2400" dirty="0" smtClean="0"/>
                        <a:t>Proposed 20.5 for Missing</a:t>
                      </a:r>
                      <a:r>
                        <a:rPr lang="en-US" altLang="ko-KR" sz="2400" baseline="0" dirty="0" smtClean="0"/>
                        <a:t> part</a:t>
                      </a:r>
                    </a:p>
                    <a:p>
                      <a:pPr marL="342900" indent="-342900" algn="l" latinLnBrk="1">
                        <a:buFontTx/>
                        <a:buChar char="-"/>
                      </a:pPr>
                      <a:r>
                        <a:rPr lang="en-US" altLang="ko-KR" sz="2400" baseline="0" dirty="0" smtClean="0"/>
                        <a:t>20.5bis (a) (ii) for Erroneous Part</a:t>
                      </a:r>
                      <a:endParaRPr lang="en-US" altLang="ko-KR" sz="2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74927390"/>
                  </a:ext>
                </a:extLst>
              </a:tr>
              <a:tr h="10381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dirty="0" smtClean="0"/>
                        <a:t>Deleting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2400" dirty="0" smtClean="0"/>
                        <a:t>-   Article</a:t>
                      </a:r>
                      <a:r>
                        <a:rPr lang="en-US" altLang="ko-KR" sz="2400" baseline="0" dirty="0" smtClean="0"/>
                        <a:t> 19/34 Amendment</a:t>
                      </a:r>
                    </a:p>
                    <a:p>
                      <a:pPr marL="342900" indent="-342900" algn="l" latinLnBrk="1">
                        <a:buFontTx/>
                        <a:buChar char="-"/>
                      </a:pPr>
                      <a:r>
                        <a:rPr lang="en-US" altLang="ko-KR" sz="2400" baseline="0" dirty="0" smtClean="0"/>
                        <a:t>National Phase Amendment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80356634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6493092"/>
            <a:ext cx="9036496" cy="369332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    2018 PCT WG Workshop</a:t>
            </a:r>
            <a:r>
              <a:rPr lang="ko-KR" altLang="en-US" dirty="0" smtClean="0"/>
              <a:t>                                                                               </a:t>
            </a:r>
            <a:r>
              <a:rPr lang="en-US" altLang="ko-KR" dirty="0" smtClean="0"/>
              <a:t>APAA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3411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835696" y="1340768"/>
            <a:ext cx="5904656" cy="1440160"/>
          </a:xfrm>
        </p:spPr>
        <p:txBody>
          <a:bodyPr>
            <a:noAutofit/>
          </a:bodyPr>
          <a:lstStyle/>
          <a:p>
            <a:r>
              <a:rPr lang="en-US" altLang="ko-KR" sz="5400" dirty="0" smtClean="0">
                <a:solidFill>
                  <a:schemeClr val="accent3"/>
                </a:solidFill>
              </a:rPr>
              <a:t>Thank you</a:t>
            </a:r>
            <a:endParaRPr lang="ko-KR" altLang="en-US" sz="5400" dirty="0">
              <a:solidFill>
                <a:schemeClr val="accent3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4869160"/>
            <a:ext cx="561662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 err="1"/>
              <a:t>Mincheol</a:t>
            </a:r>
            <a:r>
              <a:rPr lang="en-US" altLang="ko-KR" sz="2800" b="1" dirty="0"/>
              <a:t> KIM</a:t>
            </a:r>
          </a:p>
          <a:p>
            <a:r>
              <a:rPr lang="en-US" altLang="ko-KR" sz="2000" dirty="0" smtClean="0">
                <a:hlinkClick r:id="rId2"/>
              </a:rPr>
              <a:t>mckim@gviplaw.com</a:t>
            </a:r>
            <a:endParaRPr lang="en-US" altLang="ko-KR" sz="2000" dirty="0" smtClean="0"/>
          </a:p>
          <a:p>
            <a:r>
              <a:rPr lang="en-US" altLang="ko-KR" sz="2800" b="1" dirty="0" smtClean="0"/>
              <a:t>APAA</a:t>
            </a:r>
            <a:endParaRPr lang="en-US" altLang="ko-KR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967536" y="4869159"/>
            <a:ext cx="417646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 smtClean="0"/>
              <a:t>Paul Harrison</a:t>
            </a:r>
            <a:endParaRPr lang="en-US" altLang="ko-KR" sz="2800" b="1" dirty="0"/>
          </a:p>
          <a:p>
            <a:r>
              <a:rPr lang="en-US" altLang="ko-KR" sz="2000" u="sng" dirty="0" smtClean="0">
                <a:hlinkClick r:id="rId3"/>
              </a:rPr>
              <a:t>PaulHarrison@ShelstonIP.com</a:t>
            </a:r>
            <a:endParaRPr lang="en-US" altLang="ko-KR" sz="2000" u="sng" dirty="0" smtClean="0"/>
          </a:p>
          <a:p>
            <a:r>
              <a:rPr lang="en-US" altLang="ko-KR" sz="2800" b="1" dirty="0" smtClean="0"/>
              <a:t>APAA</a:t>
            </a:r>
            <a:endParaRPr lang="en-US" altLang="ko-KR" sz="2800" b="1" dirty="0"/>
          </a:p>
        </p:txBody>
      </p:sp>
    </p:spTree>
    <p:extLst>
      <p:ext uri="{BB962C8B-B14F-4D97-AF65-F5344CB8AC3E}">
        <p14:creationId xmlns:p14="http://schemas.microsoft.com/office/powerpoint/2010/main" val="220673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572000" y="6492875"/>
            <a:ext cx="1315721" cy="365125"/>
          </a:xfrm>
        </p:spPr>
        <p:txBody>
          <a:bodyPr/>
          <a:lstStyle/>
          <a:p>
            <a:fld id="{E7D7CFFB-DC1D-4193-BA7C-777EC1A0BFC5}" type="slidenum">
              <a:rPr lang="ko-KR" altLang="en-US" smtClean="0"/>
              <a:t>2</a:t>
            </a:fld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1484784"/>
            <a:ext cx="795688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ko-KR" sz="2800" dirty="0" smtClean="0"/>
              <a:t> Since 1969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ko-KR" sz="2800" dirty="0" smtClean="0"/>
              <a:t> 2400 members from 20 Recognized Groups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ko-KR" sz="2800" dirty="0"/>
              <a:t> </a:t>
            </a:r>
            <a:r>
              <a:rPr lang="en-US" altLang="ko-KR" sz="2800" dirty="0" smtClean="0"/>
              <a:t>6 Standing Committees including </a:t>
            </a:r>
          </a:p>
          <a:p>
            <a:pPr>
              <a:lnSpc>
                <a:spcPct val="150000"/>
              </a:lnSpc>
            </a:pPr>
            <a:r>
              <a:rPr lang="en-US" altLang="ko-KR" sz="2800" dirty="0" smtClean="0">
                <a:solidFill>
                  <a:schemeClr val="accent3"/>
                </a:solidFill>
              </a:rPr>
              <a:t>    </a:t>
            </a:r>
            <a:r>
              <a:rPr lang="en-US" altLang="ko-KR" sz="2800" dirty="0" smtClean="0"/>
              <a:t>Patent Committee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ko-KR" sz="2800" dirty="0" smtClean="0"/>
              <a:t>http</a:t>
            </a:r>
            <a:r>
              <a:rPr lang="en-US" altLang="ko-KR" sz="2800" dirty="0"/>
              <a:t>://www.apaaonline.org/</a:t>
            </a:r>
            <a:endParaRPr lang="ko-KR" altLang="ko-KR" sz="2800" dirty="0"/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539552" y="476672"/>
            <a:ext cx="6912768" cy="68760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1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b="1" cap="none" dirty="0" smtClean="0">
                <a:solidFill>
                  <a:schemeClr val="accent3"/>
                </a:solidFill>
                <a:latin typeface="+mn-lt"/>
              </a:rPr>
              <a:t>Overview of APAA</a:t>
            </a:r>
            <a:endParaRPr lang="ko-KR" altLang="en-US" b="1" cap="none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6493092"/>
            <a:ext cx="9036496" cy="369332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    2018 PCT WG Workshop</a:t>
            </a:r>
            <a:r>
              <a:rPr lang="ko-KR" altLang="en-US" dirty="0" smtClean="0"/>
              <a:t>                                                                               </a:t>
            </a:r>
            <a:r>
              <a:rPr lang="en-US" altLang="ko-KR" dirty="0" smtClean="0"/>
              <a:t>APAA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8282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572000" y="6492875"/>
            <a:ext cx="1315721" cy="365125"/>
          </a:xfrm>
        </p:spPr>
        <p:txBody>
          <a:bodyPr/>
          <a:lstStyle/>
          <a:p>
            <a:fld id="{E7D7CFFB-DC1D-4193-BA7C-777EC1A0BFC5}" type="slidenum">
              <a:rPr lang="ko-KR" altLang="en-US" smtClean="0"/>
              <a:t>3</a:t>
            </a:fld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1545173"/>
            <a:ext cx="842493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ko-KR" sz="2800" dirty="0" smtClean="0"/>
              <a:t> Stability vs</a:t>
            </a:r>
            <a:r>
              <a:rPr lang="en-US" altLang="ko-KR" sz="2800" dirty="0"/>
              <a:t>. </a:t>
            </a:r>
            <a:r>
              <a:rPr lang="en-US" altLang="ko-KR" sz="2800" dirty="0" smtClean="0"/>
              <a:t>Flexibility</a:t>
            </a:r>
            <a:endParaRPr lang="ko-KR" altLang="ko-KR" sz="2800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ko-KR" sz="2800" dirty="0" smtClean="0"/>
              <a:t> In Korea, stability </a:t>
            </a:r>
            <a:r>
              <a:rPr lang="en-US" altLang="ko-KR" sz="2800" dirty="0"/>
              <a:t>is more </a:t>
            </a:r>
            <a:r>
              <a:rPr lang="en-US" altLang="ko-KR" sz="2800" dirty="0" smtClean="0"/>
              <a:t>emphasized than </a:t>
            </a:r>
            <a:r>
              <a:rPr lang="en-US" altLang="ko-KR" sz="2800" dirty="0"/>
              <a:t>flexibility for procedural laws</a:t>
            </a:r>
            <a:r>
              <a:rPr lang="en-US" altLang="ko-KR" sz="2800" dirty="0" smtClean="0"/>
              <a:t>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ko-KR" sz="2800" dirty="0"/>
              <a:t> </a:t>
            </a:r>
            <a:r>
              <a:rPr lang="en-US" altLang="ko-KR" sz="2800" dirty="0" smtClean="0"/>
              <a:t>In Australia, Generous on errors if they are bona fide </a:t>
            </a:r>
            <a:endParaRPr lang="ko-KR" altLang="ko-KR" sz="2800" dirty="0"/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539552" y="476672"/>
            <a:ext cx="6912768" cy="68760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1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b="1" cap="none" dirty="0" smtClean="0">
                <a:solidFill>
                  <a:schemeClr val="accent3"/>
                </a:solidFill>
                <a:latin typeface="+mn-lt"/>
              </a:rPr>
              <a:t>Attitude on Human Mistakes</a:t>
            </a:r>
            <a:endParaRPr lang="ko-KR" altLang="en-US" b="1" cap="none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6453336"/>
            <a:ext cx="9036496" cy="369332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    2018 PCT WG Workshop</a:t>
            </a:r>
            <a:r>
              <a:rPr lang="ko-KR" altLang="en-US" dirty="0" smtClean="0"/>
              <a:t>                                                                               </a:t>
            </a:r>
            <a:r>
              <a:rPr lang="en-US" altLang="ko-KR" dirty="0" smtClean="0"/>
              <a:t>APAA</a:t>
            </a:r>
            <a:endParaRPr lang="ko-KR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667980" y="5559623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 smtClean="0">
                <a:solidFill>
                  <a:schemeClr val="accent3"/>
                </a:solidFill>
              </a:rPr>
              <a:t>Korea    Japan    Australia</a:t>
            </a:r>
            <a:endParaRPr lang="ko-KR" altLang="en-US" sz="2400" dirty="0">
              <a:solidFill>
                <a:schemeClr val="accent3"/>
              </a:solidFill>
            </a:endParaRPr>
          </a:p>
        </p:txBody>
      </p:sp>
      <p:cxnSp>
        <p:nvCxnSpPr>
          <p:cNvPr id="5" name="직선 화살표 연결선 4"/>
          <p:cNvCxnSpPr/>
          <p:nvPr/>
        </p:nvCxnSpPr>
        <p:spPr>
          <a:xfrm>
            <a:off x="4396172" y="5517232"/>
            <a:ext cx="2088232" cy="0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화살표 연결선 9"/>
          <p:cNvCxnSpPr/>
          <p:nvPr/>
        </p:nvCxnSpPr>
        <p:spPr>
          <a:xfrm flipH="1" flipV="1">
            <a:off x="2299556" y="5508848"/>
            <a:ext cx="2096616" cy="8384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619672" y="5301208"/>
            <a:ext cx="13363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Strict</a:t>
            </a:r>
            <a:endParaRPr lang="ko-KR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412396" y="5301208"/>
            <a:ext cx="13363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Generous</a:t>
            </a:r>
            <a:endParaRPr lang="ko-KR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515736" y="5013176"/>
            <a:ext cx="1888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Error Correction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1904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572000" y="6492875"/>
            <a:ext cx="1315721" cy="365125"/>
          </a:xfrm>
        </p:spPr>
        <p:txBody>
          <a:bodyPr/>
          <a:lstStyle/>
          <a:p>
            <a:fld id="{E7D7CFFB-DC1D-4193-BA7C-777EC1A0BFC5}" type="slidenum">
              <a:rPr lang="ko-KR" altLang="en-US" smtClean="0"/>
              <a:t>4</a:t>
            </a:fld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5780" y="2060848"/>
            <a:ext cx="842493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ko-KR" sz="2800" dirty="0" smtClean="0"/>
              <a:t>Korean Patent Act has very </a:t>
            </a:r>
            <a:r>
              <a:rPr lang="en-US" altLang="ko-KR" sz="2800" dirty="0"/>
              <a:t>strict standard on filing date and new matter.</a:t>
            </a:r>
            <a:endParaRPr lang="en-US" altLang="ko-KR" sz="2800" dirty="0" smtClean="0">
              <a:solidFill>
                <a:schemeClr val="tx2"/>
              </a:solidFill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ko-KR" sz="2800" dirty="0" smtClean="0">
                <a:solidFill>
                  <a:schemeClr val="tx2"/>
                </a:solidFill>
              </a:rPr>
              <a:t>Not </a:t>
            </a:r>
            <a:r>
              <a:rPr lang="en-US" altLang="ko-KR" sz="2800" dirty="0">
                <a:solidFill>
                  <a:schemeClr val="tx2"/>
                </a:solidFill>
              </a:rPr>
              <a:t>adopted 20.5 and 20.6 </a:t>
            </a:r>
            <a:r>
              <a:rPr lang="en-US" altLang="ko-KR" sz="2800" dirty="0"/>
              <a:t>yet. </a:t>
            </a:r>
            <a:endParaRPr lang="en-US" altLang="ko-KR" sz="2800" dirty="0" smtClean="0"/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ko-KR" sz="2800" dirty="0" smtClean="0"/>
              <a:t>Users </a:t>
            </a:r>
            <a:r>
              <a:rPr lang="en-US" altLang="ko-KR" sz="2800" dirty="0"/>
              <a:t>are not </a:t>
            </a:r>
            <a:r>
              <a:rPr lang="en-US" altLang="ko-KR" sz="2800" dirty="0" smtClean="0"/>
              <a:t>familiar </a:t>
            </a:r>
            <a:r>
              <a:rPr lang="en-US" altLang="ko-KR" sz="2800" dirty="0"/>
              <a:t>with </a:t>
            </a:r>
            <a:r>
              <a:rPr lang="en-US" altLang="ko-KR" sz="2800" dirty="0" smtClean="0"/>
              <a:t>Missing </a:t>
            </a:r>
            <a:r>
              <a:rPr lang="en-US" altLang="ko-KR" sz="2800" dirty="0"/>
              <a:t>Part </a:t>
            </a:r>
            <a:r>
              <a:rPr lang="en-US" altLang="ko-KR" sz="2800" dirty="0" smtClean="0"/>
              <a:t>System. </a:t>
            </a:r>
            <a:endParaRPr lang="ko-KR" altLang="ko-KR" sz="2800" dirty="0"/>
          </a:p>
        </p:txBody>
      </p:sp>
      <p:sp>
        <p:nvSpPr>
          <p:cNvPr id="8" name="제목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992888" cy="687606"/>
          </a:xfrm>
        </p:spPr>
        <p:txBody>
          <a:bodyPr>
            <a:normAutofit/>
          </a:bodyPr>
          <a:lstStyle/>
          <a:p>
            <a:r>
              <a:rPr lang="en-US" altLang="ko-KR" b="1" cap="none" dirty="0" smtClean="0">
                <a:solidFill>
                  <a:schemeClr val="accent3"/>
                </a:solidFill>
                <a:latin typeface="+mn-lt"/>
              </a:rPr>
              <a:t>KR Group Perspective</a:t>
            </a:r>
            <a:endParaRPr lang="ko-KR" altLang="en-US" b="1" cap="none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6493092"/>
            <a:ext cx="9036496" cy="369332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    2018 PCT WG Workshop</a:t>
            </a:r>
            <a:r>
              <a:rPr lang="ko-KR" altLang="en-US" dirty="0" smtClean="0"/>
              <a:t>                                                                               </a:t>
            </a:r>
            <a:r>
              <a:rPr lang="en-US" altLang="ko-KR" dirty="0" smtClean="0"/>
              <a:t>APAA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6638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572000" y="6492875"/>
            <a:ext cx="1315721" cy="365125"/>
          </a:xfrm>
        </p:spPr>
        <p:txBody>
          <a:bodyPr/>
          <a:lstStyle/>
          <a:p>
            <a:fld id="{E7D7CFFB-DC1D-4193-BA7C-777EC1A0BFC5}" type="slidenum">
              <a:rPr lang="ko-KR" altLang="en-US" smtClean="0"/>
              <a:t>5</a:t>
            </a:fld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59532" y="1317020"/>
            <a:ext cx="84249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ko-KR" sz="2400" dirty="0" smtClean="0"/>
              <a:t>Adopted both of PCT </a:t>
            </a:r>
            <a:r>
              <a:rPr lang="en-US" altLang="ko-KR" sz="2400" dirty="0"/>
              <a:t>missing part system and PLT erroneous part system. </a:t>
            </a:r>
            <a:endParaRPr lang="ko-KR" altLang="ko-KR" sz="2400" dirty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ko-KR" sz="2400" dirty="0" smtClean="0"/>
              <a:t>Applying the </a:t>
            </a:r>
            <a:r>
              <a:rPr lang="en-US" altLang="ko-KR" sz="2400" dirty="0"/>
              <a:t>missing part rules on PCT </a:t>
            </a:r>
            <a:r>
              <a:rPr lang="en-US" altLang="ko-KR" sz="2400" dirty="0" smtClean="0"/>
              <a:t>applications, </a:t>
            </a:r>
            <a:r>
              <a:rPr lang="en-US" altLang="ko-KR" sz="2400" dirty="0"/>
              <a:t>while applying the erroneous part rules of PLT on Paris Convention applications</a:t>
            </a:r>
            <a:r>
              <a:rPr lang="en-US" altLang="ko-KR" sz="2400" dirty="0" smtClean="0"/>
              <a:t>.</a:t>
            </a:r>
            <a:endParaRPr lang="ko-KR" altLang="ko-KR" sz="2400" dirty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ko-KR" sz="2400" dirty="0" smtClean="0"/>
              <a:t>When </a:t>
            </a:r>
            <a:r>
              <a:rPr lang="en-US" altLang="ko-KR" sz="2400" dirty="0"/>
              <a:t>applying erroneous part rules, it is </a:t>
            </a:r>
            <a:r>
              <a:rPr lang="en-US" altLang="ko-KR" sz="2400" dirty="0" smtClean="0">
                <a:solidFill>
                  <a:schemeClr val="tx2"/>
                </a:solidFill>
              </a:rPr>
              <a:t>possible to add a part but not possible to delete a part</a:t>
            </a:r>
            <a:r>
              <a:rPr lang="en-US" altLang="ko-KR" sz="2400" dirty="0" smtClean="0"/>
              <a:t> without changing the application date.</a:t>
            </a:r>
            <a:endParaRPr lang="ko-KR" altLang="ko-KR" sz="2400" dirty="0"/>
          </a:p>
        </p:txBody>
      </p:sp>
      <p:sp>
        <p:nvSpPr>
          <p:cNvPr id="8" name="제목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992888" cy="687606"/>
          </a:xfrm>
        </p:spPr>
        <p:txBody>
          <a:bodyPr>
            <a:normAutofit/>
          </a:bodyPr>
          <a:lstStyle/>
          <a:p>
            <a:r>
              <a:rPr lang="en-US" altLang="ko-KR" b="1" cap="none" dirty="0" smtClean="0">
                <a:solidFill>
                  <a:schemeClr val="accent3"/>
                </a:solidFill>
                <a:latin typeface="+mn-lt"/>
              </a:rPr>
              <a:t>JP Group Perspective</a:t>
            </a:r>
            <a:endParaRPr lang="ko-KR" altLang="en-US" b="1" cap="none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6493092"/>
            <a:ext cx="9036496" cy="369332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    2018 PCT WG Workshop</a:t>
            </a:r>
            <a:r>
              <a:rPr lang="ko-KR" altLang="en-US" dirty="0" smtClean="0"/>
              <a:t>                                                                               </a:t>
            </a:r>
            <a:r>
              <a:rPr lang="en-US" altLang="ko-KR" dirty="0" smtClean="0"/>
              <a:t>APAA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5269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572000" y="6492875"/>
            <a:ext cx="1315721" cy="365125"/>
          </a:xfrm>
        </p:spPr>
        <p:txBody>
          <a:bodyPr/>
          <a:lstStyle/>
          <a:p>
            <a:fld id="{E7D7CFFB-DC1D-4193-BA7C-777EC1A0BFC5}" type="slidenum">
              <a:rPr lang="ko-KR" altLang="en-US" smtClean="0"/>
              <a:t>6</a:t>
            </a:fld>
            <a:endParaRPr lang="ko-KR" altLang="en-US" dirty="0"/>
          </a:p>
        </p:txBody>
      </p:sp>
      <p:sp>
        <p:nvSpPr>
          <p:cNvPr id="8" name="제목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992888" cy="687606"/>
          </a:xfrm>
        </p:spPr>
        <p:txBody>
          <a:bodyPr>
            <a:normAutofit/>
          </a:bodyPr>
          <a:lstStyle/>
          <a:p>
            <a:r>
              <a:rPr lang="en-US" altLang="ko-KR" b="1" cap="none" dirty="0" smtClean="0">
                <a:solidFill>
                  <a:schemeClr val="accent3"/>
                </a:solidFill>
                <a:latin typeface="+mn-lt"/>
              </a:rPr>
              <a:t>AU Group Perspective</a:t>
            </a:r>
            <a:endParaRPr lang="ko-KR" altLang="en-US" b="1" cap="none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9532" y="1977221"/>
            <a:ext cx="842493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ko-KR" sz="2800" dirty="0" smtClean="0"/>
              <a:t>With respect to error correction, AU national Act is </a:t>
            </a:r>
            <a:r>
              <a:rPr lang="en-US" altLang="ko-KR" sz="2800" dirty="0"/>
              <a:t>generous </a:t>
            </a:r>
            <a:r>
              <a:rPr lang="en-US" altLang="ko-KR" sz="2800" dirty="0" smtClean="0"/>
              <a:t>even more </a:t>
            </a:r>
            <a:r>
              <a:rPr lang="en-US" altLang="ko-KR" sz="2800" dirty="0"/>
              <a:t>than </a:t>
            </a:r>
            <a:r>
              <a:rPr lang="en-US" altLang="ko-KR" sz="2800" dirty="0" smtClean="0"/>
              <a:t>PLT. 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ko-KR" sz="2800" dirty="0" smtClean="0"/>
              <a:t>Limited time for corrections can be extended.</a:t>
            </a:r>
            <a:endParaRPr lang="ko-KR" altLang="ko-KR" sz="2800" dirty="0"/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ko-KR" sz="2800" dirty="0" smtClean="0"/>
              <a:t>Strict as RO but Generous as DO </a:t>
            </a:r>
            <a:endParaRPr lang="ko-KR" altLang="ko-KR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6493092"/>
            <a:ext cx="9036496" cy="369332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    2018 PCT WG Workshop</a:t>
            </a:r>
            <a:r>
              <a:rPr lang="ko-KR" altLang="en-US" dirty="0" smtClean="0"/>
              <a:t>                                                                               </a:t>
            </a:r>
            <a:r>
              <a:rPr lang="en-US" altLang="ko-KR" dirty="0" smtClean="0"/>
              <a:t>APAA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9976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572000" y="6492875"/>
            <a:ext cx="1315721" cy="365125"/>
          </a:xfrm>
        </p:spPr>
        <p:txBody>
          <a:bodyPr/>
          <a:lstStyle/>
          <a:p>
            <a:fld id="{E7D7CFFB-DC1D-4193-BA7C-777EC1A0BFC5}" type="slidenum">
              <a:rPr lang="ko-KR" altLang="en-US" smtClean="0"/>
              <a:t>7</a:t>
            </a:fld>
            <a:endParaRPr lang="ko-KR" altLang="en-US" dirty="0"/>
          </a:p>
        </p:txBody>
      </p:sp>
      <p:sp>
        <p:nvSpPr>
          <p:cNvPr id="8" name="제목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992888" cy="687606"/>
          </a:xfrm>
        </p:spPr>
        <p:txBody>
          <a:bodyPr>
            <a:normAutofit/>
          </a:bodyPr>
          <a:lstStyle/>
          <a:p>
            <a:r>
              <a:rPr lang="en-US" altLang="ko-KR" b="1" cap="none" dirty="0" smtClean="0">
                <a:solidFill>
                  <a:schemeClr val="accent3"/>
                </a:solidFill>
                <a:latin typeface="+mn-lt"/>
              </a:rPr>
              <a:t>Questions</a:t>
            </a:r>
            <a:endParaRPr lang="ko-KR" altLang="en-US" b="1" cap="none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9532" y="1977221"/>
            <a:ext cx="842493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ko-KR" sz="2800" dirty="0"/>
              <a:t>What is “Missing” or “Erroneously filed”?</a:t>
            </a:r>
          </a:p>
          <a:p>
            <a:pPr>
              <a:lnSpc>
                <a:spcPct val="150000"/>
              </a:lnSpc>
            </a:pPr>
            <a:endParaRPr lang="en-US" altLang="ko-KR" sz="2800" dirty="0"/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ko-KR" sz="2800" dirty="0" smtClean="0"/>
              <a:t>To what extent is the incorporation by reference possible for missing part or erroneous part? 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altLang="ko-KR" sz="2800" dirty="0"/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ko-KR" sz="2800" dirty="0" smtClean="0"/>
              <a:t>Detailed examples?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6493092"/>
            <a:ext cx="9036496" cy="369332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    2018 PCT WG Workshop</a:t>
            </a:r>
            <a:r>
              <a:rPr lang="ko-KR" altLang="en-US" dirty="0" smtClean="0"/>
              <a:t>                                                                               </a:t>
            </a:r>
            <a:r>
              <a:rPr lang="en-US" altLang="ko-KR" dirty="0" smtClean="0"/>
              <a:t>APAA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6682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572000" y="6492875"/>
            <a:ext cx="1315721" cy="365125"/>
          </a:xfrm>
        </p:spPr>
        <p:txBody>
          <a:bodyPr/>
          <a:lstStyle/>
          <a:p>
            <a:fld id="{E7D7CFFB-DC1D-4193-BA7C-777EC1A0BFC5}" type="slidenum">
              <a:rPr lang="ko-KR" altLang="en-US" smtClean="0"/>
              <a:t>8</a:t>
            </a:fld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5780" y="1412776"/>
            <a:ext cx="842493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altLang="ko-KR" sz="2800" dirty="0" smtClean="0"/>
              <a:t>Incorporation by Replacing as a Whole</a:t>
            </a:r>
          </a:p>
          <a:p>
            <a:r>
              <a:rPr lang="en-US" altLang="ko-KR" sz="2800" dirty="0" smtClean="0"/>
              <a:t> </a:t>
            </a:r>
            <a:endParaRPr lang="en-US" altLang="ko-KR" sz="2800" dirty="0"/>
          </a:p>
          <a:p>
            <a:r>
              <a:rPr lang="en-US" altLang="ko-KR" sz="2800" dirty="0" smtClean="0"/>
              <a:t>     Priority Documents     : A(</a:t>
            </a:r>
            <a:r>
              <a:rPr lang="en-US" altLang="ko-KR" sz="2800" dirty="0" err="1" smtClean="0"/>
              <a:t>a,b,c</a:t>
            </a:r>
            <a:r>
              <a:rPr lang="en-US" altLang="ko-KR" sz="2800" dirty="0" smtClean="0"/>
              <a:t>)</a:t>
            </a:r>
          </a:p>
          <a:p>
            <a:r>
              <a:rPr lang="en-US" altLang="ko-KR" sz="2800" dirty="0" smtClean="0"/>
              <a:t>     Intended PCT Filing    : A(</a:t>
            </a:r>
            <a:r>
              <a:rPr lang="en-US" altLang="ko-KR" sz="2800" dirty="0" err="1" smtClean="0"/>
              <a:t>a,b,c</a:t>
            </a:r>
            <a:r>
              <a:rPr lang="en-US" altLang="ko-KR" sz="2800" dirty="0" smtClean="0"/>
              <a:t>)+</a:t>
            </a:r>
            <a:r>
              <a:rPr lang="en-US" altLang="ko-KR" sz="2800" dirty="0"/>
              <a:t>B </a:t>
            </a:r>
            <a:endParaRPr lang="en-US" altLang="ko-KR" sz="2800" dirty="0" smtClean="0"/>
          </a:p>
          <a:p>
            <a:r>
              <a:rPr lang="en-US" altLang="ko-KR" sz="2800" dirty="0" smtClean="0"/>
              <a:t>     Actual PCT Filing        : A(</a:t>
            </a:r>
            <a:r>
              <a:rPr lang="en-US" altLang="ko-KR" sz="2800" dirty="0" err="1" smtClean="0"/>
              <a:t>a,b</a:t>
            </a:r>
            <a:r>
              <a:rPr lang="en-US" altLang="ko-KR" sz="2800" dirty="0" smtClean="0"/>
              <a:t>)+B </a:t>
            </a:r>
          </a:p>
          <a:p>
            <a:endParaRPr lang="en-US" altLang="ko-KR" sz="2800" dirty="0" smtClean="0"/>
          </a:p>
          <a:p>
            <a:r>
              <a:rPr lang="en-US" altLang="ko-KR" sz="2800" dirty="0"/>
              <a:t> </a:t>
            </a:r>
            <a:r>
              <a:rPr lang="en-US" altLang="ko-KR" sz="2800" dirty="0" smtClean="0"/>
              <a:t>    Proper Submission     : A(</a:t>
            </a:r>
            <a:r>
              <a:rPr lang="en-US" altLang="ko-KR" sz="2800" dirty="0" err="1" smtClean="0"/>
              <a:t>a,b,c</a:t>
            </a:r>
            <a:r>
              <a:rPr lang="en-US" altLang="ko-KR" sz="2800" dirty="0" smtClean="0"/>
              <a:t>)</a:t>
            </a:r>
          </a:p>
          <a:p>
            <a:r>
              <a:rPr lang="en-US" altLang="ko-KR" sz="2800" dirty="0"/>
              <a:t> </a:t>
            </a:r>
            <a:r>
              <a:rPr lang="en-US" altLang="ko-KR" sz="2800" dirty="0" smtClean="0"/>
              <a:t>                                          Followed by </a:t>
            </a:r>
            <a:r>
              <a:rPr lang="en-US" altLang="ko-KR" sz="2800" dirty="0"/>
              <a:t>A(</a:t>
            </a:r>
            <a:r>
              <a:rPr lang="en-US" altLang="ko-KR" sz="2800" dirty="0" err="1"/>
              <a:t>a,b</a:t>
            </a:r>
            <a:r>
              <a:rPr lang="en-US" altLang="ko-KR" sz="2800" dirty="0"/>
              <a:t>)+</a:t>
            </a:r>
            <a:r>
              <a:rPr lang="en-US" altLang="ko-KR" sz="2800" dirty="0" smtClean="0"/>
              <a:t>B</a:t>
            </a:r>
          </a:p>
          <a:p>
            <a:endParaRPr lang="en-US" altLang="ko-KR" sz="2800" dirty="0">
              <a:solidFill>
                <a:srgbClr val="FF0000"/>
              </a:solidFill>
            </a:endParaRPr>
          </a:p>
          <a:p>
            <a:r>
              <a:rPr lang="en-US" altLang="ko-KR" sz="2800" dirty="0" smtClean="0">
                <a:solidFill>
                  <a:srgbClr val="FF0000"/>
                </a:solidFill>
              </a:rPr>
              <a:t>     Insufficient Recovery of A(</a:t>
            </a:r>
            <a:r>
              <a:rPr lang="en-US" altLang="ko-KR" sz="2800" dirty="0" err="1" smtClean="0">
                <a:solidFill>
                  <a:srgbClr val="FF0000"/>
                </a:solidFill>
              </a:rPr>
              <a:t>a,b,c</a:t>
            </a:r>
            <a:r>
              <a:rPr lang="en-US" altLang="ko-KR" sz="2800" dirty="0">
                <a:solidFill>
                  <a:srgbClr val="FF0000"/>
                </a:solidFill>
              </a:rPr>
              <a:t>)+</a:t>
            </a:r>
            <a:r>
              <a:rPr lang="en-US" altLang="ko-KR" sz="2800" dirty="0" smtClean="0">
                <a:solidFill>
                  <a:srgbClr val="FF0000"/>
                </a:solidFill>
              </a:rPr>
              <a:t>B   </a:t>
            </a: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467544" y="476672"/>
            <a:ext cx="7992888" cy="68760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1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b="1" cap="none" dirty="0" smtClean="0">
                <a:solidFill>
                  <a:schemeClr val="accent3"/>
                </a:solidFill>
                <a:latin typeface="+mn-lt"/>
              </a:rPr>
              <a:t> Example 1: Missing Part</a:t>
            </a:r>
            <a:endParaRPr lang="ko-KR" altLang="en-US" b="1" cap="none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493092"/>
            <a:ext cx="9036496" cy="369332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    2018 PCT WG Workshop</a:t>
            </a:r>
            <a:r>
              <a:rPr lang="ko-KR" altLang="en-US" dirty="0" smtClean="0"/>
              <a:t>                                                                               </a:t>
            </a:r>
            <a:r>
              <a:rPr lang="en-US" altLang="ko-KR" dirty="0" smtClean="0"/>
              <a:t>APAA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4420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572000" y="6492875"/>
            <a:ext cx="1315721" cy="365125"/>
          </a:xfrm>
        </p:spPr>
        <p:txBody>
          <a:bodyPr/>
          <a:lstStyle/>
          <a:p>
            <a:fld id="{E7D7CFFB-DC1D-4193-BA7C-777EC1A0BFC5}" type="slidenum">
              <a:rPr lang="ko-KR" altLang="en-US" smtClean="0"/>
              <a:t>9</a:t>
            </a:fld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5780" y="1412776"/>
            <a:ext cx="842493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altLang="ko-KR" sz="2800" dirty="0" smtClean="0"/>
              <a:t>Incorporation by Paragraph(s)</a:t>
            </a:r>
          </a:p>
          <a:p>
            <a:r>
              <a:rPr lang="en-US" altLang="ko-KR" sz="2800" dirty="0" smtClean="0"/>
              <a:t> </a:t>
            </a:r>
            <a:endParaRPr lang="en-US" altLang="ko-KR" sz="2800" dirty="0"/>
          </a:p>
          <a:p>
            <a:r>
              <a:rPr lang="en-US" altLang="ko-KR" sz="2800" dirty="0" smtClean="0"/>
              <a:t>     Priority Documents    : A(</a:t>
            </a:r>
            <a:r>
              <a:rPr lang="en-US" altLang="ko-KR" sz="2800" dirty="0" err="1" smtClean="0"/>
              <a:t>a,b,c</a:t>
            </a:r>
            <a:r>
              <a:rPr lang="en-US" altLang="ko-KR" sz="2800" dirty="0" smtClean="0"/>
              <a:t>)</a:t>
            </a:r>
          </a:p>
          <a:p>
            <a:r>
              <a:rPr lang="en-US" altLang="ko-KR" sz="2800" dirty="0" smtClean="0"/>
              <a:t>     Intended PCT Filing   : A(</a:t>
            </a:r>
            <a:r>
              <a:rPr lang="en-US" altLang="ko-KR" sz="2800" dirty="0" err="1" smtClean="0"/>
              <a:t>a,b,c</a:t>
            </a:r>
            <a:r>
              <a:rPr lang="en-US" altLang="ko-KR" sz="2800" dirty="0" smtClean="0"/>
              <a:t>)+</a:t>
            </a:r>
            <a:r>
              <a:rPr lang="en-US" altLang="ko-KR" sz="2800" dirty="0"/>
              <a:t>B </a:t>
            </a:r>
            <a:endParaRPr lang="en-US" altLang="ko-KR" sz="2800" dirty="0" smtClean="0"/>
          </a:p>
          <a:p>
            <a:r>
              <a:rPr lang="en-US" altLang="ko-KR" sz="2800" dirty="0" smtClean="0"/>
              <a:t>     Actual PCT Filing       : A(</a:t>
            </a:r>
            <a:r>
              <a:rPr lang="en-US" altLang="ko-KR" sz="2800" dirty="0" err="1" smtClean="0"/>
              <a:t>a,b</a:t>
            </a:r>
            <a:r>
              <a:rPr lang="en-US" altLang="ko-KR" sz="2800" dirty="0" smtClean="0"/>
              <a:t>)+B </a:t>
            </a:r>
          </a:p>
          <a:p>
            <a:endParaRPr lang="en-US" altLang="ko-KR" sz="2800" dirty="0" smtClean="0"/>
          </a:p>
          <a:p>
            <a:r>
              <a:rPr lang="en-US" altLang="ko-KR" sz="2800" dirty="0"/>
              <a:t> </a:t>
            </a:r>
            <a:r>
              <a:rPr lang="en-US" altLang="ko-KR" sz="2800" dirty="0" smtClean="0"/>
              <a:t>    Proper Submission    : </a:t>
            </a:r>
            <a:r>
              <a:rPr lang="en-US" altLang="ko-KR" sz="2800" dirty="0"/>
              <a:t>A(</a:t>
            </a:r>
            <a:r>
              <a:rPr lang="en-US" altLang="ko-KR" sz="2800" dirty="0" err="1"/>
              <a:t>a,b,</a:t>
            </a:r>
            <a:r>
              <a:rPr lang="en-US" altLang="ko-KR" sz="2800" dirty="0" err="1">
                <a:solidFill>
                  <a:srgbClr val="FF0000"/>
                </a:solidFill>
              </a:rPr>
              <a:t>c</a:t>
            </a:r>
            <a:r>
              <a:rPr lang="en-US" altLang="ko-KR" sz="2800" dirty="0" smtClean="0"/>
              <a:t>)+B</a:t>
            </a:r>
          </a:p>
          <a:p>
            <a:endParaRPr lang="en-US" altLang="ko-KR" sz="2800" dirty="0"/>
          </a:p>
          <a:p>
            <a:r>
              <a:rPr lang="en-US" altLang="ko-KR" sz="2800" dirty="0" smtClean="0"/>
              <a:t>     Incorporating Missing part ‘c’ </a:t>
            </a:r>
            <a:r>
              <a:rPr lang="en-US" altLang="ko-KR" sz="2800" dirty="0" smtClean="0">
                <a:solidFill>
                  <a:schemeClr val="tx2"/>
                </a:solidFill>
              </a:rPr>
              <a:t>indeed completed </a:t>
            </a:r>
            <a:r>
              <a:rPr lang="en-US" altLang="ko-KR" sz="2800" dirty="0" smtClean="0"/>
              <a:t>the invention A</a:t>
            </a:r>
            <a:endParaRPr lang="en-US" altLang="ko-KR" sz="2800" dirty="0"/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575556" y="476672"/>
            <a:ext cx="7992888" cy="68760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1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b="1" cap="none" dirty="0" smtClean="0">
                <a:solidFill>
                  <a:schemeClr val="accent3"/>
                </a:solidFill>
                <a:latin typeface="+mn-lt"/>
              </a:rPr>
              <a:t>Example 2: Missing Part</a:t>
            </a:r>
            <a:endParaRPr lang="ko-KR" altLang="en-US" b="1" cap="none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493092"/>
            <a:ext cx="9036496" cy="369332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    2018 PCT WG Workshop</a:t>
            </a:r>
            <a:r>
              <a:rPr lang="ko-KR" altLang="en-US" dirty="0" smtClean="0"/>
              <a:t>                                                                               </a:t>
            </a:r>
            <a:r>
              <a:rPr lang="en-US" altLang="ko-KR" dirty="0" smtClean="0"/>
              <a:t>APAA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9583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필수">
  <a:themeElements>
    <a:clrScheme name="필수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필수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필수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2309</TotalTime>
  <Words>746</Words>
  <Application>Microsoft Office PowerPoint</Application>
  <PresentationFormat>On-screen Show (4:3)</PresentationFormat>
  <Paragraphs>150</Paragraphs>
  <Slides>15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필수</vt:lpstr>
      <vt:lpstr>Review on new matters under 20.5 &amp; 20.5bis</vt:lpstr>
      <vt:lpstr>PowerPoint Presentation</vt:lpstr>
      <vt:lpstr>PowerPoint Presentation</vt:lpstr>
      <vt:lpstr>KR Group Perspective</vt:lpstr>
      <vt:lpstr>JP Group Perspective</vt:lpstr>
      <vt:lpstr>AU Group Perspective</vt:lpstr>
      <vt:lpstr>Questions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지식재산보호의 배경 [우리는 지식재산은 어느정도로 보호해야 하는가]</dc:title>
  <dc:creator>Mincheol KIM</dc:creator>
  <cp:lastModifiedBy>SHOUSHA Sally</cp:lastModifiedBy>
  <cp:revision>205</cp:revision>
  <dcterms:created xsi:type="dcterms:W3CDTF">2015-03-27T04:56:01Z</dcterms:created>
  <dcterms:modified xsi:type="dcterms:W3CDTF">2018-06-19T07:17:37Z</dcterms:modified>
</cp:coreProperties>
</file>