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58" r:id="rId4"/>
    <p:sldId id="259" r:id="rId5"/>
    <p:sldId id="260" r:id="rId6"/>
    <p:sldId id="280" r:id="rId7"/>
    <p:sldId id="261" r:id="rId8"/>
    <p:sldId id="262" r:id="rId9"/>
    <p:sldId id="263" r:id="rId10"/>
    <p:sldId id="264" r:id="rId11"/>
    <p:sldId id="257" r:id="rId12"/>
    <p:sldId id="281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8" r:id="rId25"/>
    <p:sldId id="275" r:id="rId26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>
      <p:cViewPr varScale="1">
        <p:scale>
          <a:sx n="114" d="100"/>
          <a:sy n="114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6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ruzova\Downloads\pct_3%20-%20PCT%20applications%20by%20filing%20medium%20(filing%20date)_Yearly%20statistics_2004_2024%20(2)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vruzova\Downloads\pct_3%20-%20PCT%20applications%20by%20filing%20medium%20(filing%20date)_Yearly%20statistics_2004_2024%20(2)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96-4024-A5C7-20980849FF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96-4024-A5C7-20980849FF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96-4024-A5C7-20980849FF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796-4024-A5C7-20980849FFEC}"/>
              </c:ext>
            </c:extLst>
          </c:dPt>
          <c:dLbls>
            <c:dLbl>
              <c:idx val="1"/>
              <c:layout>
                <c:manualLayout>
                  <c:x val="5.2145267555841236E-3"/>
                  <c:y val="-9.1037437951481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96-4024-A5C7-20980849F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Sheet1!$B$23:$E$23</c:f>
              <c:strCache>
                <c:ptCount val="4"/>
                <c:pt idx="0">
                  <c:v> Businesses </c:v>
                </c:pt>
                <c:pt idx="1">
                  <c:v> Individuals </c:v>
                </c:pt>
                <c:pt idx="2">
                  <c:v> Universities </c:v>
                </c:pt>
                <c:pt idx="3">
                  <c:v> Government &amp; Research Institutions </c:v>
                </c:pt>
              </c:strCache>
            </c:strRef>
          </c:cat>
          <c:val>
            <c:numRef>
              <c:f>Sheet1!$B$24:$E$24</c:f>
              <c:numCache>
                <c:formatCode>0%</c:formatCode>
                <c:ptCount val="4"/>
                <c:pt idx="0">
                  <c:v>0.8756872</c:v>
                </c:pt>
                <c:pt idx="1">
                  <c:v>4.7026770000000002E-2</c:v>
                </c:pt>
                <c:pt idx="2">
                  <c:v>5.9820869999999998E-2</c:v>
                </c:pt>
                <c:pt idx="3">
                  <c:v>1.74652E-2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96-4024-A5C7-20980849F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594260176937343"/>
          <c:y val="0.10184948655611598"/>
          <c:w val="0.26016112850758522"/>
          <c:h val="0.5555577427821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27996500437449E-2"/>
          <c:y val="5.5555555555555552E-2"/>
          <c:w val="0.87986089238845144"/>
          <c:h val="0.79540390784485271"/>
        </c:manualLayout>
      </c:layout>
      <c:lineChart>
        <c:grouping val="standard"/>
        <c:varyColors val="0"/>
        <c:ser>
          <c:idx val="0"/>
          <c:order val="0"/>
          <c:tx>
            <c:strRef>
              <c:f>'pct_3 - PCT applications by fil'!$E$15</c:f>
              <c:strCache>
                <c:ptCount val="1"/>
                <c:pt idx="0">
                  <c:v>xml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'pct_3 - PCT applications by fil'!$F$14:$X$14</c:f>
              <c:numCache>
                <c:formatCode>General</c:formatCod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'pct_3 - PCT applications by fil'!$F$15:$X$15</c:f>
              <c:numCache>
                <c:formatCode>0%</c:formatCode>
                <c:ptCount val="19"/>
                <c:pt idx="0">
                  <c:v>8.6552339946669277E-2</c:v>
                </c:pt>
                <c:pt idx="1">
                  <c:v>0.17291407678244972</c:v>
                </c:pt>
                <c:pt idx="2">
                  <c:v>0.18376279703830425</c:v>
                </c:pt>
                <c:pt idx="3">
                  <c:v>0.18893536668479927</c:v>
                </c:pt>
                <c:pt idx="4">
                  <c:v>0.20066526996728784</c:v>
                </c:pt>
                <c:pt idx="5">
                  <c:v>0.22761025957813727</c:v>
                </c:pt>
                <c:pt idx="6">
                  <c:v>0.24298013446502997</c:v>
                </c:pt>
                <c:pt idx="7">
                  <c:v>0.26098848394823532</c:v>
                </c:pt>
                <c:pt idx="8">
                  <c:v>0.28184926948633676</c:v>
                </c:pt>
                <c:pt idx="9">
                  <c:v>0.27320506575742814</c:v>
                </c:pt>
                <c:pt idx="10">
                  <c:v>0.26085495926765767</c:v>
                </c:pt>
                <c:pt idx="11">
                  <c:v>0.28153900686366129</c:v>
                </c:pt>
                <c:pt idx="12">
                  <c:v>0.29234362655858209</c:v>
                </c:pt>
                <c:pt idx="13">
                  <c:v>0.29183023175599099</c:v>
                </c:pt>
                <c:pt idx="14">
                  <c:v>0.28578436414561392</c:v>
                </c:pt>
                <c:pt idx="15">
                  <c:v>0.29477396818937157</c:v>
                </c:pt>
                <c:pt idx="16">
                  <c:v>0.2792836381230242</c:v>
                </c:pt>
                <c:pt idx="17">
                  <c:v>0.27232943332647858</c:v>
                </c:pt>
                <c:pt idx="18">
                  <c:v>0.27291097111612977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59-493D-92FD-45572B0E3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6012640"/>
        <c:axId val="653338624"/>
      </c:lineChart>
      <c:catAx>
        <c:axId val="126601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338624"/>
        <c:crosses val="autoZero"/>
        <c:auto val="1"/>
        <c:lblAlgn val="ctr"/>
        <c:lblOffset val="100"/>
        <c:noMultiLvlLbl val="0"/>
      </c:catAx>
      <c:valAx>
        <c:axId val="65333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601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'pct_3 - PCT applications by fil'!$F$21:$X$21</c:f>
              <c:numCache>
                <c:formatCode>General</c:formatCod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'pct_3 - PCT applications by fil'!$F$22:$X$22</c:f>
              <c:numCache>
                <c:formatCode>0%</c:formatCode>
                <c:ptCount val="19"/>
                <c:pt idx="0">
                  <c:v>0.51137966745765751</c:v>
                </c:pt>
                <c:pt idx="1">
                  <c:v>0.45952468007312613</c:v>
                </c:pt>
                <c:pt idx="2">
                  <c:v>0.42367218197856243</c:v>
                </c:pt>
                <c:pt idx="3">
                  <c:v>0.32638042180162941</c:v>
                </c:pt>
                <c:pt idx="4">
                  <c:v>0.25683953884416999</c:v>
                </c:pt>
                <c:pt idx="5">
                  <c:v>0.20097679626269255</c:v>
                </c:pt>
                <c:pt idx="6">
                  <c:v>0.16135803595874784</c:v>
                </c:pt>
                <c:pt idx="7">
                  <c:v>0.12726306038664553</c:v>
                </c:pt>
                <c:pt idx="8">
                  <c:v>9.3681850293331689E-2</c:v>
                </c:pt>
                <c:pt idx="9">
                  <c:v>7.5060886507549926E-2</c:v>
                </c:pt>
                <c:pt idx="10">
                  <c:v>6.3268105596147928E-2</c:v>
                </c:pt>
                <c:pt idx="11">
                  <c:v>5.5604402686541057E-2</c:v>
                </c:pt>
                <c:pt idx="12">
                  <c:v>4.4773812386219213E-2</c:v>
                </c:pt>
                <c:pt idx="13">
                  <c:v>3.6426424453459914E-2</c:v>
                </c:pt>
                <c:pt idx="14">
                  <c:v>2.9879973731891225E-2</c:v>
                </c:pt>
                <c:pt idx="15">
                  <c:v>2.315898154742391E-2</c:v>
                </c:pt>
                <c:pt idx="16">
                  <c:v>1.5249791734118135E-2</c:v>
                </c:pt>
                <c:pt idx="17">
                  <c:v>1.1483553948892233E-2</c:v>
                </c:pt>
                <c:pt idx="18">
                  <c:v>8.2051947022825419E-3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15-426A-BFF0-67EAA70CD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1544400"/>
        <c:axId val="1019882496"/>
      </c:lineChart>
      <c:catAx>
        <c:axId val="115154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9882496"/>
        <c:crosses val="autoZero"/>
        <c:auto val="1"/>
        <c:lblAlgn val="ctr"/>
        <c:lblOffset val="100"/>
        <c:noMultiLvlLbl val="0"/>
      </c:catAx>
      <c:valAx>
        <c:axId val="101988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4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'Supporting docs for Statistics'!$A$36</c:f>
              <c:strCache>
                <c:ptCount val="1"/>
                <c:pt idx="0">
                  <c:v>European Patent Office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'Supporting docs for Statistics'!$B$35:$F$35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'Supporting docs for Statistics'!$B$36:$F$36</c:f>
              <c:numCache>
                <c:formatCode>General</c:formatCode>
                <c:ptCount val="5"/>
                <c:pt idx="0">
                  <c:v>7070</c:v>
                </c:pt>
                <c:pt idx="1">
                  <c:v>5766</c:v>
                </c:pt>
                <c:pt idx="2">
                  <c:v>5333</c:v>
                </c:pt>
                <c:pt idx="3">
                  <c:v>5182</c:v>
                </c:pt>
                <c:pt idx="4">
                  <c:v>5069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7-48DC-8185-543CCB0DE26A}"/>
            </c:ext>
          </c:extLst>
        </c:ser>
        <c:ser>
          <c:idx val="1"/>
          <c:order val="1"/>
          <c:tx>
            <c:strRef>
              <c:f>'Supporting docs for Statistics'!$A$37</c:f>
              <c:strCache>
                <c:ptCount val="1"/>
                <c:pt idx="0">
                  <c:v>United States of America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'Supporting docs for Statistics'!$B$35:$F$35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'Supporting docs for Statistics'!$B$37:$F$37</c:f>
              <c:numCache>
                <c:formatCode>General</c:formatCode>
                <c:ptCount val="5"/>
                <c:pt idx="0">
                  <c:v>1018</c:v>
                </c:pt>
                <c:pt idx="1">
                  <c:v>1010</c:v>
                </c:pt>
                <c:pt idx="2">
                  <c:v>875</c:v>
                </c:pt>
                <c:pt idx="3">
                  <c:v>894</c:v>
                </c:pt>
                <c:pt idx="4">
                  <c:v>806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37-48DC-8185-543CCB0DE26A}"/>
            </c:ext>
          </c:extLst>
        </c:ser>
        <c:ser>
          <c:idx val="2"/>
          <c:order val="2"/>
          <c:tx>
            <c:strRef>
              <c:f>'Supporting docs for Statistics'!$A$38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'Supporting docs for Statistics'!$B$35:$F$35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'Supporting docs for Statistics'!$B$38:$F$38</c:f>
              <c:numCache>
                <c:formatCode>General</c:formatCode>
                <c:ptCount val="5"/>
                <c:pt idx="0">
                  <c:v>2160</c:v>
                </c:pt>
                <c:pt idx="1">
                  <c:v>1880</c:v>
                </c:pt>
                <c:pt idx="2">
                  <c:v>1554</c:v>
                </c:pt>
                <c:pt idx="3">
                  <c:v>1577</c:v>
                </c:pt>
                <c:pt idx="4">
                  <c:v>1335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37-48DC-8185-543CCB0DE26A}"/>
            </c:ext>
          </c:extLst>
        </c:ser>
        <c:ser>
          <c:idx val="3"/>
          <c:order val="3"/>
          <c:tx>
            <c:strRef>
              <c:f>'Supporting docs for Statistics'!$A$39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'Supporting docs for Statistics'!$B$35:$F$35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'Supporting docs for Statistics'!$B$39:$F$39</c:f>
              <c:numCache>
                <c:formatCode>General</c:formatCode>
                <c:ptCount val="5"/>
                <c:pt idx="0">
                  <c:v>1926</c:v>
                </c:pt>
                <c:pt idx="1">
                  <c:v>1901</c:v>
                </c:pt>
                <c:pt idx="2">
                  <c:v>1852</c:v>
                </c:pt>
                <c:pt idx="3">
                  <c:v>1851</c:v>
                </c:pt>
                <c:pt idx="4">
                  <c:v>1581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37-48DC-8185-543CCB0DE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85819359"/>
        <c:axId val="939665343"/>
      </c:barChart>
      <c:catAx>
        <c:axId val="158581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9665343"/>
        <c:crosses val="autoZero"/>
        <c:auto val="1"/>
        <c:lblAlgn val="ctr"/>
        <c:lblOffset val="100"/>
        <c:noMultiLvlLbl val="0"/>
      </c:catAx>
      <c:valAx>
        <c:axId val="939665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581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95CDE-D82E-463A-940E-383C83319555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AB280-132B-4BBB-A75C-2C6BEEF88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5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AB280-132B-4BBB-A75C-2C6BEEF885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34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F5873-4A30-472E-9F42-3635D766CE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5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AB280-132B-4BBB-A75C-2C6BEEF885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48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AB280-132B-4BBB-A75C-2C6BEEF885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01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AB280-132B-4BBB-A75C-2C6BEEF885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88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F5873-4A30-472E-9F42-3635D766CE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60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F5873-4A30-472E-9F42-3635D766CE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51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19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1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887119"/>
            <a:ext cx="5438140" cy="39086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69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31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4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383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30313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50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F5873-4A30-472E-9F42-3635D766CE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21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F5873-4A30-472E-9F42-3635D766CE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53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F5873-4A30-472E-9F42-3635D766CE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F5873-4A30-472E-9F42-3635D766CE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32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F5873-4A30-472E-9F42-3635D766CE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0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F5873-4A30-472E-9F42-3635D766CE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78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F5873-4A30-472E-9F42-3635D766CE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3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F5873-4A30-472E-9F42-3635D766CE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96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F5873-4A30-472E-9F42-3635D766CE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84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F3D8C-BF42-4794-A640-158952CE93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7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87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878CB-E70E-452B-B673-48F8DD5451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79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71CB6-4027-4458-907B-06A3782194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49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66AE6-22D2-4A1B-9E64-32E7535C52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18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E9159-59D8-455E-AB7B-3D530297C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90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2418A-9844-4CD7-9BE6-16D2003D9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13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8D0A2-6853-422A-ADCB-BE03555BA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37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C9BAC-6E9D-4751-B9EA-C1DF20007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96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8497F-C26E-4AFC-A185-FE7BA79DB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33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7FC46-0AA5-4F5C-BD8C-82FA004BB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34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D40AA-AE64-4113-814E-B7D9475F4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47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39528DA3-8171-4B2E-A1B5-5127D774B9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ipstats/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219200" y="4108450"/>
            <a:ext cx="5472113" cy="1512888"/>
          </a:xfrm>
          <a:noFill/>
        </p:spPr>
        <p:txBody>
          <a:bodyPr/>
          <a:lstStyle/>
          <a:p>
            <a:pPr eaLnBrk="1" hangingPunct="1"/>
            <a:r>
              <a:rPr lang="en-US" altLang="en-US" sz="3000" b="1" dirty="0"/>
              <a:t>PCT Statistics</a:t>
            </a:r>
            <a:br>
              <a:rPr lang="en-US" altLang="en-US" sz="3000" b="1" dirty="0"/>
            </a:br>
            <a:r>
              <a:rPr lang="en-US" altLang="en-US" sz="2600" dirty="0"/>
              <a:t>PCT Working Group</a:t>
            </a:r>
            <a:br>
              <a:rPr lang="en-US" altLang="en-US" sz="2600"/>
            </a:br>
            <a:r>
              <a:rPr lang="en-US" altLang="en-US" sz="2600"/>
              <a:t>Seventeenth </a:t>
            </a:r>
            <a:r>
              <a:rPr lang="en-US" altLang="en-US" sz="2600" dirty="0"/>
              <a:t>Session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621338"/>
            <a:ext cx="2587625" cy="792163"/>
          </a:xfrm>
          <a:noFill/>
        </p:spPr>
        <p:txBody>
          <a:bodyPr/>
          <a:lstStyle/>
          <a:p>
            <a:pPr eaLnBrk="1" hangingPunct="1"/>
            <a:br>
              <a:rPr lang="en-US" altLang="en-US" sz="1300" dirty="0">
                <a:solidFill>
                  <a:srgbClr val="990033"/>
                </a:solidFill>
                <a:latin typeface="Arial Black" panose="020B0A04020102020204" pitchFamily="34" charset="0"/>
              </a:rPr>
            </a:br>
            <a:r>
              <a:rPr lang="en-US" altLang="en-US" sz="1300" dirty="0">
                <a:solidFill>
                  <a:srgbClr val="990033"/>
                </a:solidFill>
                <a:latin typeface="Arial Black" panose="020B0A04020102020204" pitchFamily="34" charset="0"/>
              </a:rPr>
              <a:t>February 19 to 21, 2024</a:t>
            </a:r>
          </a:p>
        </p:txBody>
      </p:sp>
      <p:pic>
        <p:nvPicPr>
          <p:cNvPr id="3076" name="Picture 10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810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555"/>
            <a:ext cx="8229600" cy="1143000"/>
          </a:xfrm>
        </p:spPr>
        <p:txBody>
          <a:bodyPr/>
          <a:lstStyle/>
          <a:p>
            <a:r>
              <a:rPr lang="en-US" dirty="0"/>
              <a:t>PCT Applications by Medium of Filing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2EA2A8A-2C9E-8A3E-613C-4D730ACDB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017668"/>
            <a:ext cx="7162800" cy="87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1800" kern="0" dirty="0"/>
              <a:t>Filing medium distribution for 2022 (2021):</a:t>
            </a:r>
            <a:br>
              <a:rPr lang="en-US" altLang="en-US" sz="1800" kern="0" dirty="0"/>
            </a:br>
            <a:r>
              <a:rPr lang="en-US" altLang="en-US" sz="1800" kern="0" dirty="0"/>
              <a:t>66.0% (65.0%) PDF, 27.4% (27.3%) XML, 0.9% (1.3%) Paper.</a:t>
            </a:r>
          </a:p>
          <a:p>
            <a:r>
              <a:rPr lang="en-US" altLang="en-US" sz="1800" kern="0" dirty="0"/>
              <a:t>Provisionally for 2023: 65.8% PDF, 28.3% XML, 0.8% Paper.</a:t>
            </a:r>
          </a:p>
        </p:txBody>
      </p:sp>
      <p:sp>
        <p:nvSpPr>
          <p:cNvPr id="10" name="Right Arrow 2">
            <a:extLst>
              <a:ext uri="{FF2B5EF4-FFF2-40B4-BE49-F238E27FC236}">
                <a16:creationId xmlns:a16="http://schemas.microsoft.com/office/drawing/2014/main" id="{DF9986BA-D904-234A-3819-2501115833FD}"/>
              </a:ext>
            </a:extLst>
          </p:cNvPr>
          <p:cNvSpPr/>
          <p:nvPr/>
        </p:nvSpPr>
        <p:spPr bwMode="auto">
          <a:xfrm>
            <a:off x="3581400" y="1137743"/>
            <a:ext cx="1714500" cy="504393"/>
          </a:xfrm>
          <a:prstGeom prst="rightArrow">
            <a:avLst/>
          </a:prstGeom>
          <a:solidFill>
            <a:srgbClr val="C00000">
              <a:alpha val="4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fr-CH" sz="1200" dirty="0">
                <a:latin typeface="Arial" pitchFamily="34" charset="0"/>
                <a:cs typeface="Arial" pitchFamily="34" charset="0"/>
              </a:rPr>
              <a:t>10 </a:t>
            </a:r>
            <a:r>
              <a:rPr lang="fr-CH" sz="1200" dirty="0" err="1">
                <a:latin typeface="Arial" pitchFamily="34" charset="0"/>
                <a:cs typeface="Arial" pitchFamily="34" charset="0"/>
              </a:rPr>
              <a:t>years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E013F-18D2-8413-5B89-CCAEA46A9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363" y="2057400"/>
            <a:ext cx="7601673" cy="258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15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Percentage of PCT Filings in XML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99688" y="4953000"/>
            <a:ext cx="8944624" cy="1512168"/>
          </a:xfrm>
        </p:spPr>
        <p:txBody>
          <a:bodyPr/>
          <a:lstStyle/>
          <a:p>
            <a:r>
              <a:rPr lang="en-US" dirty="0"/>
              <a:t>XML filings were increasing and rose to 29% in 2019, then slightly declined, 28.3% provisionally for 2023.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DF4F364-EB7E-12A0-70FB-FEAF30C7F4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584258"/>
              </p:ext>
            </p:extLst>
          </p:nvPr>
        </p:nvGraphicFramePr>
        <p:xfrm>
          <a:off x="762000" y="1295400"/>
          <a:ext cx="7315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Percentage of PCT Filings in Paper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609600" y="4953000"/>
            <a:ext cx="8944624" cy="685800"/>
          </a:xfrm>
        </p:spPr>
        <p:txBody>
          <a:bodyPr/>
          <a:lstStyle/>
          <a:p>
            <a:r>
              <a:rPr lang="en-US" dirty="0"/>
              <a:t>Paper filings have been steadily declining.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888B419-2DB9-32EB-374F-C6673A5223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990176"/>
              </p:ext>
            </p:extLst>
          </p:nvPr>
        </p:nvGraphicFramePr>
        <p:xfrm>
          <a:off x="685800" y="1524000"/>
          <a:ext cx="6705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0444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11224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Number of Applications filed using </a:t>
            </a:r>
            <a:r>
              <a:rPr lang="en-US" altLang="en-US" dirty="0" err="1"/>
              <a:t>ePCT</a:t>
            </a:r>
            <a:r>
              <a:rPr lang="en-US" alt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19A06C-C9B4-3182-824D-11C404716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76" y="1371600"/>
            <a:ext cx="8258823" cy="37338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CB8AB1F-1B70-8313-317C-8F2D76AD6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7668852" cy="87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1600" kern="0" dirty="0"/>
              <a:t>Nearly 93.5K PCT applications were filed by applicants using </a:t>
            </a:r>
            <a:r>
              <a:rPr lang="en-US" altLang="en-US" sz="1600" kern="0" dirty="0" err="1"/>
              <a:t>ePCT</a:t>
            </a:r>
            <a:r>
              <a:rPr lang="en-US" altLang="en-US" sz="1600" kern="0" dirty="0"/>
              <a:t> in 2022, 53.5% more than in 2021.</a:t>
            </a:r>
          </a:p>
          <a:p>
            <a:r>
              <a:rPr lang="en-US" altLang="en-US" sz="1600" kern="0" dirty="0"/>
              <a:t>About a third of all PCT applications filed globally in 2022 were filed using </a:t>
            </a:r>
            <a:r>
              <a:rPr lang="en-US" altLang="en-US" sz="1600" kern="0" dirty="0" err="1"/>
              <a:t>ePCT</a:t>
            </a:r>
            <a:r>
              <a:rPr lang="en-US" altLang="en-US" sz="1600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5425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4097"/>
            <a:ext cx="8229600" cy="1143000"/>
          </a:xfrm>
        </p:spPr>
        <p:txBody>
          <a:bodyPr/>
          <a:lstStyle/>
          <a:p>
            <a:r>
              <a:rPr lang="en-US" sz="3200" dirty="0"/>
              <a:t>PCT Applications by Publication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36" y="4114800"/>
            <a:ext cx="8534400" cy="2286000"/>
          </a:xfrm>
        </p:spPr>
        <p:txBody>
          <a:bodyPr/>
          <a:lstStyle/>
          <a:p>
            <a:r>
              <a:rPr lang="en-US" dirty="0"/>
              <a:t>Share of PCT publications in English declined (42.5% in 2023 provisionally). </a:t>
            </a:r>
          </a:p>
          <a:p>
            <a:r>
              <a:rPr lang="en-US" dirty="0"/>
              <a:t>Other percentages (2023 provisionally): 24.3% Chinese, 17.8% Japanese, 7.2% Korean, 5.3% German, 2.0% French, 0.5% Spanish, 0.3% Russian, 0.2% Portuguese, 0.01% Arabic.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97455-3A2F-77E0-EA2F-834C84F19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43" t="34287" r="17116" b="20258"/>
          <a:stretch/>
        </p:blipFill>
        <p:spPr bwMode="auto">
          <a:xfrm>
            <a:off x="518864" y="1066800"/>
            <a:ext cx="7939336" cy="309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7441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85" y="19964"/>
            <a:ext cx="8928992" cy="1143000"/>
          </a:xfrm>
        </p:spPr>
        <p:txBody>
          <a:bodyPr/>
          <a:lstStyle/>
          <a:p>
            <a:r>
              <a:rPr lang="en-US" dirty="0"/>
              <a:t>PCT Applications for Top 20 Receiving Offices in 2022 </a:t>
            </a:r>
          </a:p>
        </p:txBody>
      </p:sp>
      <p:sp>
        <p:nvSpPr>
          <p:cNvPr id="23" name="Content Placeholder 3"/>
          <p:cNvSpPr txBox="1">
            <a:spLocks/>
          </p:cNvSpPr>
          <p:nvPr/>
        </p:nvSpPr>
        <p:spPr bwMode="auto">
          <a:xfrm>
            <a:off x="168085" y="4872679"/>
            <a:ext cx="82296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China and United States of America received the most PCT applications in 2022.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466330-F66B-828B-FFD6-CE16EC6488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84" t="28605" r="17227" b="25353"/>
          <a:stretch/>
        </p:blipFill>
        <p:spPr bwMode="auto">
          <a:xfrm>
            <a:off x="304800" y="1371600"/>
            <a:ext cx="7924800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1692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8107"/>
            <a:ext cx="9036496" cy="1359024"/>
          </a:xfrm>
        </p:spPr>
        <p:txBody>
          <a:bodyPr/>
          <a:lstStyle/>
          <a:p>
            <a:r>
              <a:rPr lang="en-US" dirty="0"/>
              <a:t>Receiving Offices:  Timeliness of Transmitting PCT Applications to the IB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07504" y="5021068"/>
            <a:ext cx="9036496" cy="1218602"/>
          </a:xfrm>
        </p:spPr>
        <p:txBody>
          <a:bodyPr/>
          <a:lstStyle/>
          <a:p>
            <a:r>
              <a:rPr lang="en-US" sz="2200" dirty="0"/>
              <a:t>Average transmission time between international filing date and date the IB received the application increased slightly to 2.9 weeks in 2022 (from 2.5 weeks in 2021).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BF1C6-B7B4-BEED-AB7E-6ADD74833A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45" t="29193" r="17116" b="31231"/>
          <a:stretch/>
        </p:blipFill>
        <p:spPr bwMode="auto">
          <a:xfrm>
            <a:off x="914400" y="1587138"/>
            <a:ext cx="7086600" cy="31372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7480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193" y="76200"/>
            <a:ext cx="8490738" cy="1143000"/>
          </a:xfrm>
        </p:spPr>
        <p:txBody>
          <a:bodyPr/>
          <a:lstStyle/>
          <a:p>
            <a:r>
              <a:rPr lang="en-US" dirty="0"/>
              <a:t>Search Reports established by International Searching Authority in 2022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152400" y="4687210"/>
            <a:ext cx="82910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China and EPO combined, established the majority of international search reports issued in 2022.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51486A-7AB1-017F-C99A-3AD1BBBCCC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94" t="36050" r="17007" b="18104"/>
          <a:stretch/>
        </p:blipFill>
        <p:spPr bwMode="auto">
          <a:xfrm>
            <a:off x="533400" y="1306694"/>
            <a:ext cx="8229600" cy="2884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7671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6" y="76200"/>
            <a:ext cx="8928207" cy="1143000"/>
          </a:xfrm>
        </p:spPr>
        <p:txBody>
          <a:bodyPr/>
          <a:lstStyle/>
          <a:p>
            <a:r>
              <a:rPr lang="en-US" dirty="0"/>
              <a:t>Distribution of International Search Reports by International Searching Authority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58446" y="4458013"/>
            <a:ext cx="82910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IP5 Offices established 94.5% of reports in 2022 (93.7% in 2012).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B5630F-E81B-BEC1-DCF3-7FF6C802CA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92" t="43543" r="15684" b="17711"/>
          <a:stretch/>
        </p:blipFill>
        <p:spPr bwMode="auto">
          <a:xfrm>
            <a:off x="358446" y="1676400"/>
            <a:ext cx="7947354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102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4938"/>
            <a:ext cx="9036496" cy="1359024"/>
          </a:xfrm>
        </p:spPr>
        <p:txBody>
          <a:bodyPr/>
          <a:lstStyle/>
          <a:p>
            <a:r>
              <a:rPr lang="en-US" dirty="0"/>
              <a:t>Average Timeliness in transmitting ISRs to the IB from Date of Receipt of Search Copy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3752" y="4971757"/>
            <a:ext cx="9036496" cy="1066800"/>
          </a:xfrm>
        </p:spPr>
        <p:txBody>
          <a:bodyPr/>
          <a:lstStyle/>
          <a:p>
            <a:r>
              <a:rPr lang="en-US" dirty="0"/>
              <a:t>Since 2008, the average timeliness in transmitting international search reports to IB has improved significantly.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4519832"/>
            <a:ext cx="46033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Excludes cases where the time limit of 9 months from the priority date applies.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43D50-32C0-2EC2-C10F-D7801229C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63" t="50353" r="16896" b="10071"/>
          <a:stretch/>
        </p:blipFill>
        <p:spPr bwMode="auto">
          <a:xfrm>
            <a:off x="533400" y="1352843"/>
            <a:ext cx="7848600" cy="3120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428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3529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Sources: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2023 PCT Yearly Review</a:t>
            </a:r>
          </a:p>
          <a:p>
            <a:pPr marL="0" indent="0" algn="ctr">
              <a:buNone/>
            </a:pPr>
            <a:r>
              <a:rPr lang="en-US" dirty="0"/>
              <a:t>The International Patent System</a:t>
            </a:r>
          </a:p>
          <a:p>
            <a:pPr marL="0" indent="0" algn="ctr">
              <a:buNone/>
            </a:pPr>
            <a:r>
              <a:rPr lang="en-US" sz="2000" dirty="0"/>
              <a:t>WIPO Publication No. 901EN/23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WIPO IP Statistics Data Center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http://www.wipo.int/ipstats/en/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60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International Search Requests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89580" y="4216523"/>
            <a:ext cx="8673420" cy="172819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200" dirty="0"/>
              <a:t>The EPO accounted for 90.6% of requests for supplementary international search in 2022.</a:t>
            </a:r>
          </a:p>
          <a:p>
            <a:r>
              <a:rPr lang="en-US" sz="2200" dirty="0"/>
              <a:t>Provisionally for 2023: EPO – 28 requests, Austria - 3 requests and Sweden – 1 request).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E8E2B-841A-6832-1C08-E8CEAFE45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82" t="31348" r="15904" b="30895"/>
          <a:stretch/>
        </p:blipFill>
        <p:spPr bwMode="auto">
          <a:xfrm>
            <a:off x="457200" y="1597881"/>
            <a:ext cx="7620000" cy="26186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9109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74371"/>
            <a:ext cx="9144000" cy="1143000"/>
          </a:xfrm>
        </p:spPr>
        <p:txBody>
          <a:bodyPr/>
          <a:lstStyle/>
          <a:p>
            <a:r>
              <a:rPr lang="en-US" dirty="0"/>
              <a:t>IPRPs (Chapter II) by International Preliminary Examination Authority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0" y="5130507"/>
            <a:ext cx="9036496" cy="1728192"/>
          </a:xfrm>
        </p:spPr>
        <p:txBody>
          <a:bodyPr/>
          <a:lstStyle/>
          <a:p>
            <a:r>
              <a:rPr lang="en-US" sz="2200" dirty="0"/>
              <a:t>Reports established by IPEA fell by 7.5% in 2022 to 8,791.</a:t>
            </a:r>
          </a:p>
          <a:p>
            <a:r>
              <a:rPr lang="en-US" sz="2200" dirty="0"/>
              <a:t>82% of IPRPs (Chapter II) were produced by the EPO, </a:t>
            </a:r>
            <a:br>
              <a:rPr lang="en-US" sz="2200" dirty="0"/>
            </a:br>
            <a:r>
              <a:rPr lang="en-US" sz="2200" dirty="0"/>
              <a:t>the JPO or the USPTO.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A32B4D3-73DF-543E-6020-CB5DB5B2D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598294"/>
              </p:ext>
            </p:extLst>
          </p:nvPr>
        </p:nvGraphicFramePr>
        <p:xfrm>
          <a:off x="1905000" y="1600200"/>
          <a:ext cx="4572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0130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990600"/>
          </a:xfrm>
        </p:spPr>
        <p:txBody>
          <a:bodyPr/>
          <a:lstStyle/>
          <a:p>
            <a:r>
              <a:rPr lang="en-US" dirty="0"/>
              <a:t>Average Timeliness in Transmitting IPRPs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3752" y="4724400"/>
            <a:ext cx="9036496" cy="1728192"/>
          </a:xfrm>
        </p:spPr>
        <p:txBody>
          <a:bodyPr/>
          <a:lstStyle/>
          <a:p>
            <a:r>
              <a:rPr lang="en-US" sz="2200" dirty="0"/>
              <a:t>Average time in transmitting IPRPs decreased to 27.1 months from priority date in 2022.</a:t>
            </a:r>
          </a:p>
          <a:p>
            <a:r>
              <a:rPr lang="en-US" sz="2200" dirty="0"/>
              <a:t>80% of all IPRPs from 18 offices were transmitted to the IB within 28 months of the priority date.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F7169-37D2-24A8-1F0A-79F75E1FB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2" t="23258" r="37342" b="60598"/>
          <a:stretch/>
        </p:blipFill>
        <p:spPr bwMode="auto">
          <a:xfrm>
            <a:off x="1143000" y="1143001"/>
            <a:ext cx="6781800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4705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85" y="19964"/>
            <a:ext cx="8928992" cy="1143000"/>
          </a:xfrm>
        </p:spPr>
        <p:txBody>
          <a:bodyPr/>
          <a:lstStyle/>
          <a:p>
            <a:r>
              <a:rPr lang="en-US" dirty="0"/>
              <a:t>Non-Resident Applications by Filing Route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381000" y="4483085"/>
            <a:ext cx="82296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PCT national phase entries accounted for nearly 59% of all non-resident patent applications filed worldwide in 2022 (provisional).</a:t>
            </a:r>
            <a:endParaRPr lang="en-US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B55AA-A5BC-6193-C62F-7FBF609108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1" t="26296" r="9166" b="14445"/>
          <a:stretch/>
        </p:blipFill>
        <p:spPr>
          <a:xfrm>
            <a:off x="526603" y="1162964"/>
            <a:ext cx="8090794" cy="310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78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85" y="19964"/>
            <a:ext cx="8928992" cy="1143000"/>
          </a:xfrm>
        </p:spPr>
        <p:txBody>
          <a:bodyPr/>
          <a:lstStyle/>
          <a:p>
            <a:pPr algn="ctr"/>
            <a:r>
              <a:rPr lang="en-US" dirty="0"/>
              <a:t>Trend in PCT national phase entries, 2008–2022</a:t>
            </a:r>
          </a:p>
        </p:txBody>
      </p:sp>
      <p:sp>
        <p:nvSpPr>
          <p:cNvPr id="23" name="Content Placeholder 3"/>
          <p:cNvSpPr txBox="1">
            <a:spLocks/>
          </p:cNvSpPr>
          <p:nvPr/>
        </p:nvSpPr>
        <p:spPr bwMode="auto">
          <a:xfrm>
            <a:off x="304800" y="4724400"/>
            <a:ext cx="82296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In 2021, PCT national phase entries grew by 7.7%, the most since 2010. In 2022, national phase entries growth rate provisionally estimated at 3%.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9400F4-88E7-2BD8-1DFF-11A6E4A7B892}"/>
              </a:ext>
            </a:extLst>
          </p:cNvPr>
          <p:cNvSpPr txBox="1"/>
          <p:nvPr/>
        </p:nvSpPr>
        <p:spPr>
          <a:xfrm>
            <a:off x="838201" y="4067145"/>
            <a:ext cx="678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900" dirty="0"/>
              <a:t>Note: This table shows data for the 20 offices to receive the most PCT national phase entries. NPE data may not be available at some offices.</a:t>
            </a:r>
            <a:endParaRPr lang="en-GB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9F4D15-B2EF-0C94-CC9A-C4FDCED5AE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3" t="24814" r="7500" b="12963"/>
          <a:stretch/>
        </p:blipFill>
        <p:spPr>
          <a:xfrm>
            <a:off x="342900" y="1316978"/>
            <a:ext cx="8153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59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4097"/>
            <a:ext cx="8229600" cy="1143000"/>
          </a:xfrm>
        </p:spPr>
        <p:txBody>
          <a:bodyPr/>
          <a:lstStyle/>
          <a:p>
            <a:r>
              <a:rPr lang="en-US" dirty="0"/>
              <a:t>PCT- National Phase Entries for the top 20 offices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29" y="5029200"/>
            <a:ext cx="8539609" cy="1052834"/>
          </a:xfrm>
        </p:spPr>
        <p:txBody>
          <a:bodyPr/>
          <a:lstStyle/>
          <a:p>
            <a:r>
              <a:rPr lang="en-US" dirty="0"/>
              <a:t>Most of the top 20 Offices saw provisional growth in the PCT national phase entries in 2022.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26ED32-8B51-C5FC-1571-FB24A4BF0E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1" t="24814" r="7131" b="12963"/>
          <a:stretch/>
        </p:blipFill>
        <p:spPr>
          <a:xfrm>
            <a:off x="304800" y="1219200"/>
            <a:ext cx="8287868" cy="3200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3AC051-A3D4-419C-AB49-107757297D6E}"/>
              </a:ext>
            </a:extLst>
          </p:cNvPr>
          <p:cNvSpPr txBox="1"/>
          <p:nvPr/>
        </p:nvSpPr>
        <p:spPr>
          <a:xfrm>
            <a:off x="395536" y="4343964"/>
            <a:ext cx="7975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/>
              <a:t>Note: This table shows data for the 20 offices to receive the most PCT national phase entries. NPE data may not be available at some offices.</a:t>
            </a:r>
          </a:p>
        </p:txBody>
      </p:sp>
    </p:spTree>
    <p:extLst>
      <p:ext uri="{BB962C8B-B14F-4D97-AF65-F5344CB8AC3E}">
        <p14:creationId xmlns:p14="http://schemas.microsoft.com/office/powerpoint/2010/main" val="248415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43529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r>
              <a:rPr lang="en-US" dirty="0"/>
              <a:t>PCT Application Filings</a:t>
            </a:r>
          </a:p>
          <a:p>
            <a:r>
              <a:rPr lang="en-US" dirty="0"/>
              <a:t>Receiving Offices</a:t>
            </a:r>
          </a:p>
          <a:p>
            <a:r>
              <a:rPr lang="en-US" dirty="0"/>
              <a:t>International Authorities</a:t>
            </a:r>
          </a:p>
          <a:p>
            <a:r>
              <a:rPr lang="en-US" dirty="0"/>
              <a:t>PCT National Phase Entries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7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PCT Application Filings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899B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899B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899B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F1.jpg">
            <a:extLst>
              <a:ext uri="{FF2B5EF4-FFF2-40B4-BE49-F238E27FC236}">
                <a16:creationId xmlns:a16="http://schemas.microsoft.com/office/drawing/2014/main" id="{09AC4A7E-132B-EFEF-FC1F-2D471F4DA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394619"/>
            <a:ext cx="7391400" cy="4068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6FC13-F88E-ECE1-BC35-C1FB5CCBFBDD}"/>
              </a:ext>
            </a:extLst>
          </p:cNvPr>
          <p:cNvSpPr txBox="1"/>
          <p:nvPr/>
        </p:nvSpPr>
        <p:spPr>
          <a:xfrm>
            <a:off x="1676400" y="2557284"/>
            <a:ext cx="1067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277,179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6BED6-2423-BC5D-236F-FDB805295C52}"/>
              </a:ext>
            </a:extLst>
          </p:cNvPr>
          <p:cNvSpPr txBox="1"/>
          <p:nvPr/>
        </p:nvSpPr>
        <p:spPr>
          <a:xfrm>
            <a:off x="2775849" y="2557284"/>
            <a:ext cx="1067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277,624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E9FB4A-3E24-43DC-9EC4-127E97576BAB}"/>
              </a:ext>
            </a:extLst>
          </p:cNvPr>
          <p:cNvSpPr txBox="1"/>
          <p:nvPr/>
        </p:nvSpPr>
        <p:spPr>
          <a:xfrm>
            <a:off x="3828728" y="2676012"/>
            <a:ext cx="1067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0070C0"/>
                </a:solidFill>
              </a:rPr>
              <a:t>273,500*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68C9A2-0CB7-B117-6A76-FF0F97299602}"/>
              </a:ext>
            </a:extLst>
          </p:cNvPr>
          <p:cNvSpPr txBox="1"/>
          <p:nvPr/>
        </p:nvSpPr>
        <p:spPr>
          <a:xfrm>
            <a:off x="4881607" y="2595225"/>
            <a:ext cx="1067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279,000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151A9-4596-F1E0-469B-F2E184A732F3}"/>
              </a:ext>
            </a:extLst>
          </p:cNvPr>
          <p:cNvSpPr txBox="1"/>
          <p:nvPr/>
        </p:nvSpPr>
        <p:spPr>
          <a:xfrm>
            <a:off x="5907581" y="2456726"/>
            <a:ext cx="1067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284,000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E180D3-19DF-0F7B-593B-00C9233E3E88}"/>
              </a:ext>
            </a:extLst>
          </p:cNvPr>
          <p:cNvSpPr txBox="1"/>
          <p:nvPr/>
        </p:nvSpPr>
        <p:spPr>
          <a:xfrm>
            <a:off x="6957869" y="2366967"/>
            <a:ext cx="1067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290,400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CF82F-9F28-ED64-9AC7-72F3D3AC1056}"/>
              </a:ext>
            </a:extLst>
          </p:cNvPr>
          <p:cNvSpPr txBox="1"/>
          <p:nvPr/>
        </p:nvSpPr>
        <p:spPr>
          <a:xfrm>
            <a:off x="762000" y="57912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*Provisional data </a:t>
            </a:r>
          </a:p>
        </p:txBody>
      </p:sp>
    </p:spTree>
    <p:extLst>
      <p:ext uri="{BB962C8B-B14F-4D97-AF65-F5344CB8AC3E}">
        <p14:creationId xmlns:p14="http://schemas.microsoft.com/office/powerpoint/2010/main" val="597678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Filing Trends for the Top 5 Origins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899B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899B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899B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BB7B49-4D09-220D-BFF1-52110FC83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65" t="33371" r="29350" b="37137"/>
          <a:stretch/>
        </p:blipFill>
        <p:spPr bwMode="auto">
          <a:xfrm>
            <a:off x="381000" y="1385682"/>
            <a:ext cx="7467600" cy="41007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47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PCT Applications for the Top 20 Origins in 2022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899B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899B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899B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AC1702-C8F9-3C36-3CB5-192FEB55B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77" t="34875" r="30011" b="36128"/>
          <a:stretch/>
        </p:blipFill>
        <p:spPr bwMode="auto">
          <a:xfrm>
            <a:off x="457200" y="1417638"/>
            <a:ext cx="8229600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948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Distribution of PCT Applicants in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8" y="4365104"/>
            <a:ext cx="8368391" cy="1080120"/>
          </a:xfrm>
        </p:spPr>
        <p:txBody>
          <a:bodyPr/>
          <a:lstStyle/>
          <a:p>
            <a:pPr marL="0" indent="0">
              <a:buNone/>
            </a:pPr>
            <a:r>
              <a:rPr lang="en-US" sz="1800" b="1" u="sng" dirty="0">
                <a:latin typeface="+mj-lt"/>
              </a:rPr>
              <a:t>Top Applicants: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Businesses: 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Huawei Technologies</a:t>
            </a:r>
            <a:r>
              <a:rPr lang="en-US" sz="1800" dirty="0">
                <a:latin typeface="+mj-lt"/>
              </a:rPr>
              <a:t> –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7,689</a:t>
            </a:r>
            <a:r>
              <a:rPr lang="en-US" sz="1800" dirty="0">
                <a:latin typeface="+mj-lt"/>
              </a:rPr>
              <a:t> published applications 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Universities:  </a:t>
            </a:r>
            <a:r>
              <a:rPr lang="en-US" sz="1800" dirty="0">
                <a:latin typeface="+mj-lt"/>
              </a:rPr>
              <a:t>University of California – 552 published applications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Government and Research Institutions:  </a:t>
            </a:r>
            <a:r>
              <a:rPr lang="en-US" sz="1800" dirty="0">
                <a:effectLst/>
                <a:latin typeface="+mj-lt"/>
                <a:ea typeface="Times New Roman" panose="02020603050405020304" pitchFamily="18" charset="0"/>
              </a:rPr>
              <a:t>Shenzhen Institute of Advanced Technology of China</a:t>
            </a:r>
            <a:r>
              <a:rPr lang="fr-CH" altLang="en-US" sz="1800" dirty="0">
                <a:latin typeface="+mj-lt"/>
              </a:rPr>
              <a:t> – 486 published applications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E621711-FB92-B410-5741-0E1BF2D8D5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9608792"/>
              </p:ext>
            </p:extLst>
          </p:nvPr>
        </p:nvGraphicFramePr>
        <p:xfrm>
          <a:off x="609600" y="1409706"/>
          <a:ext cx="7467600" cy="308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400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586" y="5154"/>
            <a:ext cx="8229600" cy="1143000"/>
          </a:xfrm>
        </p:spPr>
        <p:txBody>
          <a:bodyPr/>
          <a:lstStyle/>
          <a:p>
            <a:r>
              <a:rPr lang="en-US" dirty="0"/>
              <a:t>PCT Applications by Gender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707" y="4648200"/>
            <a:ext cx="8617986" cy="1152128"/>
          </a:xfrm>
        </p:spPr>
        <p:txBody>
          <a:bodyPr/>
          <a:lstStyle/>
          <a:p>
            <a:r>
              <a:rPr lang="en-US" sz="2000" dirty="0"/>
              <a:t>In 2022, the share of women listed as inventors grew to 17.1% (provisionally 17.7% in 2023).</a:t>
            </a:r>
          </a:p>
          <a:p>
            <a:r>
              <a:rPr lang="en-US" sz="2000" dirty="0"/>
              <a:t>About 96% of all PCT applications listed at least one man as inventor, and around 35% listed at least one woman as inventor in 2022.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1A43F-586A-655C-FB7D-A0BFD2B36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6" t="38598" r="30123" b="33580"/>
          <a:stretch/>
        </p:blipFill>
        <p:spPr bwMode="auto">
          <a:xfrm>
            <a:off x="609600" y="838200"/>
            <a:ext cx="7696200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6855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601" y="-228600"/>
            <a:ext cx="8229600" cy="1143000"/>
          </a:xfrm>
        </p:spPr>
        <p:txBody>
          <a:bodyPr/>
          <a:lstStyle/>
          <a:p>
            <a:r>
              <a:rPr lang="en-US" altLang="en-US" dirty="0"/>
              <a:t>Main Fields of Technology in 2022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27" y="670914"/>
            <a:ext cx="8686800" cy="230425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Main Fields of Technology by Percentage of Total</a:t>
            </a:r>
          </a:p>
          <a:p>
            <a:pPr lvl="1"/>
            <a:r>
              <a:rPr lang="en-US" dirty="0"/>
              <a:t>Computer Technology	28,224 applications (10.4%)</a:t>
            </a:r>
          </a:p>
          <a:p>
            <a:pPr lvl="1"/>
            <a:r>
              <a:rPr lang="en-US" dirty="0"/>
              <a:t>Digital Communication 	25,664 applications (9.4%)</a:t>
            </a:r>
          </a:p>
          <a:p>
            <a:pPr lvl="1"/>
            <a:r>
              <a:rPr lang="en-US" dirty="0"/>
              <a:t>Electrical Machinery 		19,353 applications (7.1%)</a:t>
            </a:r>
          </a:p>
          <a:p>
            <a:pPr lvl="1"/>
            <a:r>
              <a:rPr lang="en-US" dirty="0"/>
              <a:t>Medical Technology		19,013 applications (7%)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2975170"/>
            <a:ext cx="4537075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u="sng" kern="0" dirty="0"/>
              <a:t>Largest increases:</a:t>
            </a:r>
            <a:r>
              <a:rPr lang="en-US" altLang="en-US" kern="0" dirty="0"/>
              <a:t>	</a:t>
            </a:r>
          </a:p>
          <a:p>
            <a:pPr lvl="1"/>
            <a:r>
              <a:rPr lang="en-US" altLang="en-US" kern="0" dirty="0"/>
              <a:t>Furniture, games: +9.8%</a:t>
            </a:r>
          </a:p>
          <a:p>
            <a:pPr lvl="1"/>
            <a:r>
              <a:rPr lang="en-US" altLang="en-US" kern="0" dirty="0"/>
              <a:t>Digital communication: +8.7%</a:t>
            </a:r>
          </a:p>
          <a:p>
            <a:pPr lvl="1"/>
            <a:r>
              <a:rPr lang="en-US" altLang="en-US" kern="0" dirty="0"/>
              <a:t>Other consumer goods: +8.4%</a:t>
            </a:r>
          </a:p>
          <a:p>
            <a:pPr lvl="1"/>
            <a:r>
              <a:rPr lang="en-US" altLang="en-US" kern="0" dirty="0"/>
              <a:t>Computer technology: +8.1%</a:t>
            </a:r>
          </a:p>
          <a:p>
            <a:pPr lvl="1"/>
            <a:endParaRPr lang="en-US" altLang="en-US" kern="0" dirty="0"/>
          </a:p>
          <a:p>
            <a:pPr marL="457200" lvl="1" indent="0">
              <a:buNone/>
            </a:pPr>
            <a:endParaRPr lang="en-US" altLang="en-US" u="sng" kern="0" dirty="0"/>
          </a:p>
          <a:p>
            <a:pPr lvl="1">
              <a:buFont typeface="Wingdings" pitchFamily="2" charset="2"/>
              <a:buNone/>
            </a:pPr>
            <a:endParaRPr lang="en-US" altLang="en-US" kern="0" dirty="0"/>
          </a:p>
          <a:p>
            <a:pPr lvl="1">
              <a:buFont typeface="Wingdings" pitchFamily="2" charset="2"/>
              <a:buNone/>
            </a:pPr>
            <a:endParaRPr lang="en-US" altLang="en-US" kern="0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185927" y="2975170"/>
            <a:ext cx="49530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u="sng" kern="0" dirty="0"/>
              <a:t>Largest decreases:</a:t>
            </a:r>
            <a:endParaRPr lang="en-US" altLang="en-US" kern="0" dirty="0"/>
          </a:p>
          <a:p>
            <a:pPr lvl="1"/>
            <a:r>
              <a:rPr lang="en-US" altLang="en-US" kern="0" dirty="0"/>
              <a:t>Textile and paper machines: </a:t>
            </a:r>
          </a:p>
          <a:p>
            <a:pPr marL="457200" lvl="1" indent="0">
              <a:buNone/>
            </a:pPr>
            <a:r>
              <a:rPr lang="en-US" altLang="en-US" kern="0" dirty="0"/>
              <a:t>-7.5%</a:t>
            </a:r>
          </a:p>
          <a:p>
            <a:pPr lvl="1"/>
            <a:r>
              <a:rPr lang="en-US" altLang="en-US" kern="0" dirty="0"/>
              <a:t>Optics: -6.6%</a:t>
            </a:r>
          </a:p>
          <a:p>
            <a:pPr lvl="1"/>
            <a:r>
              <a:rPr lang="en-US" altLang="en-US" kern="0" dirty="0"/>
              <a:t>Audio-visual technology: </a:t>
            </a:r>
          </a:p>
          <a:p>
            <a:pPr marL="457200" lvl="1" indent="0">
              <a:buNone/>
            </a:pPr>
            <a:r>
              <a:rPr lang="en-US" altLang="en-US" kern="0" dirty="0"/>
              <a:t>-6.3%</a:t>
            </a:r>
          </a:p>
          <a:p>
            <a:pPr lvl="1"/>
            <a:r>
              <a:rPr lang="en-US" altLang="en-US" kern="0" dirty="0"/>
              <a:t>Civil engineering: - 6.0%</a:t>
            </a:r>
          </a:p>
          <a:p>
            <a:pPr lvl="1">
              <a:buFont typeface="Wingdings" pitchFamily="2" charset="2"/>
              <a:buNone/>
            </a:pP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42496434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06E82"/>
      </a:hlink>
      <a:folHlink>
        <a:srgbClr val="506E8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899B">
            <a:alpha val="39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06E82"/>
        </a:hlink>
        <a:folHlink>
          <a:srgbClr val="506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template_pct_en</Template>
  <TotalTime>2680</TotalTime>
  <Words>949</Words>
  <Application>Microsoft Office PowerPoint</Application>
  <PresentationFormat>On-screen Show (4:3)</PresentationFormat>
  <Paragraphs>125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Wingdings</vt:lpstr>
      <vt:lpstr>Default Design</vt:lpstr>
      <vt:lpstr>PCT Statistics PCT Working Group Seventeenth Session</vt:lpstr>
      <vt:lpstr>PowerPoint Presentation</vt:lpstr>
      <vt:lpstr>Outline</vt:lpstr>
      <vt:lpstr>PCT Application Filings </vt:lpstr>
      <vt:lpstr>Filing Trends for the Top 5 Origins </vt:lpstr>
      <vt:lpstr>PCT Applications for the Top 20 Origins in 2022 </vt:lpstr>
      <vt:lpstr>Distribution of PCT Applicants in 2022</vt:lpstr>
      <vt:lpstr>PCT Applications by Gender</vt:lpstr>
      <vt:lpstr>Main Fields of Technology in 2022 </vt:lpstr>
      <vt:lpstr>PCT Applications by Medium of Filing</vt:lpstr>
      <vt:lpstr>Percentage of PCT Filings in XML</vt:lpstr>
      <vt:lpstr>Percentage of PCT Filings in Paper</vt:lpstr>
      <vt:lpstr>Number of Applications filed using ePCT </vt:lpstr>
      <vt:lpstr>PCT Applications by Publication Language</vt:lpstr>
      <vt:lpstr>PCT Applications for Top 20 Receiving Offices in 2022 </vt:lpstr>
      <vt:lpstr>Receiving Offices:  Timeliness of Transmitting PCT Applications to the IB </vt:lpstr>
      <vt:lpstr>Search Reports established by International Searching Authority in 2022</vt:lpstr>
      <vt:lpstr>Distribution of International Search Reports by International Searching Authority</vt:lpstr>
      <vt:lpstr>Average Timeliness in transmitting ISRs to the IB from Date of Receipt of Search Copy</vt:lpstr>
      <vt:lpstr>Supplementary International Search Requests</vt:lpstr>
      <vt:lpstr>IPRPs (Chapter II) by International Preliminary Examination Authority</vt:lpstr>
      <vt:lpstr>Average Timeliness in Transmitting IPRPs</vt:lpstr>
      <vt:lpstr>Non-Resident Applications by Filing Route</vt:lpstr>
      <vt:lpstr>Trend in PCT national phase entries, 2008–2022</vt:lpstr>
      <vt:lpstr>PCT- National Phase Entries for the top 20 offices 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Presentation Subtitle and/or Conference Name</dc:title>
  <dc:creator>MARLOW Thomas</dc:creator>
  <cp:lastModifiedBy>MARLOW Thomas</cp:lastModifiedBy>
  <cp:revision>131</cp:revision>
  <cp:lastPrinted>2024-02-16T14:40:59Z</cp:lastPrinted>
  <dcterms:created xsi:type="dcterms:W3CDTF">2019-06-05T13:44:56Z</dcterms:created>
  <dcterms:modified xsi:type="dcterms:W3CDTF">2024-02-21T17:28:33Z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773ee6-353b-4fb9-a59d-0b94c8c67bea_Enabled">
    <vt:lpwstr>true</vt:lpwstr>
  </property>
  <property fmtid="{D5CDD505-2E9C-101B-9397-08002B2CF9AE}" pid="3" name="MSIP_Label_20773ee6-353b-4fb9-a59d-0b94c8c67bea_SetDate">
    <vt:lpwstr>2024-02-21T17:22:26Z</vt:lpwstr>
  </property>
  <property fmtid="{D5CDD505-2E9C-101B-9397-08002B2CF9AE}" pid="4" name="MSIP_Label_20773ee6-353b-4fb9-a59d-0b94c8c67bea_Method">
    <vt:lpwstr>Privileged</vt:lpwstr>
  </property>
  <property fmtid="{D5CDD505-2E9C-101B-9397-08002B2CF9AE}" pid="5" name="MSIP_Label_20773ee6-353b-4fb9-a59d-0b94c8c67bea_Name">
    <vt:lpwstr>No markings</vt:lpwstr>
  </property>
  <property fmtid="{D5CDD505-2E9C-101B-9397-08002B2CF9AE}" pid="6" name="MSIP_Label_20773ee6-353b-4fb9-a59d-0b94c8c67bea_SiteId">
    <vt:lpwstr>faa31b06-8ccc-48c9-867f-f7510dd11c02</vt:lpwstr>
  </property>
  <property fmtid="{D5CDD505-2E9C-101B-9397-08002B2CF9AE}" pid="7" name="MSIP_Label_20773ee6-353b-4fb9-a59d-0b94c8c67bea_ActionId">
    <vt:lpwstr>a10234b4-282c-4d1b-9d38-a7a030560d0e</vt:lpwstr>
  </property>
  <property fmtid="{D5CDD505-2E9C-101B-9397-08002B2CF9AE}" pid="8" name="MSIP_Label_20773ee6-353b-4fb9-a59d-0b94c8c67bea_ContentBits">
    <vt:lpwstr>0</vt:lpwstr>
  </property>
</Properties>
</file>