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61" r:id="rId5"/>
    <p:sldId id="259" r:id="rId6"/>
    <p:sldId id="260" r:id="rId7"/>
    <p:sldId id="263" r:id="rId8"/>
    <p:sldId id="262" r:id="rId9"/>
    <p:sldId id="264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65" r:id="rId19"/>
    <p:sldId id="266" r:id="rId20"/>
    <p:sldId id="267" r:id="rId21"/>
    <p:sldId id="268" r:id="rId22"/>
    <p:sldId id="277" r:id="rId23"/>
  </p:sldIdLst>
  <p:sldSz cx="9144000" cy="6858000" type="screen4x3"/>
  <p:notesSz cx="6797675" cy="9926638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8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69257" autoAdjust="0"/>
  </p:normalViewPr>
  <p:slideViewPr>
    <p:cSldViewPr>
      <p:cViewPr varScale="1">
        <p:scale>
          <a:sx n="78" d="100"/>
          <a:sy n="78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70585-185D-43D9-9115-2D14D26AA431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F5873-4A30-472E-9F42-3635D766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50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23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53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7095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0564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0564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7095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7588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563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7095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53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5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508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5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53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3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89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89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52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11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521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76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566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09A17-3CEF-45DF-ADD0-4A31512E4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59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7AF32-B896-4588-957B-79239D2DB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54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FDA40-F8CE-465F-A21B-D3F42B980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846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D80BE-1E28-43E1-805C-B779035BF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A4180-DB0F-4F2F-898E-991962140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4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0F118-1AE4-40FB-9C54-B01F5AFB1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6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93F97-1D38-47F3-91B6-8C196F9E7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87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02475-22CA-49B5-909B-29342DDEB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5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765D4-E657-4814-A31D-494CB945C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6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501D8-4EE6-48FE-9407-C1EC9300C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0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 Second level</a:t>
            </a:r>
          </a:p>
          <a:p>
            <a:pPr lvl="2"/>
            <a:r>
              <a:rPr lang="en-US" altLang="en-US" smtClean="0"/>
              <a:t> Third level</a:t>
            </a:r>
          </a:p>
          <a:p>
            <a:pPr lvl="3"/>
            <a:r>
              <a:rPr lang="en-US" altLang="en-US" smtClean="0"/>
              <a:t> Fourth level</a:t>
            </a:r>
          </a:p>
          <a:p>
            <a:pPr lvl="4"/>
            <a:r>
              <a:rPr lang="en-US" altLang="en-US" smtClean="0"/>
              <a:t> 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3B5F7E4-8AB4-49D6-847A-A5914701B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po.int/ipstats/en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219200" y="4108450"/>
            <a:ext cx="5472113" cy="1512888"/>
          </a:xfrm>
          <a:noFill/>
        </p:spPr>
        <p:txBody>
          <a:bodyPr/>
          <a:lstStyle/>
          <a:p>
            <a:pPr eaLnBrk="1" hangingPunct="1"/>
            <a:r>
              <a:rPr lang="en-US" altLang="en-US" sz="3000" b="1" smtClean="0"/>
              <a:t>PCT </a:t>
            </a:r>
            <a:r>
              <a:rPr lang="en-US" altLang="en-US" sz="3000" b="1" smtClean="0"/>
              <a:t>Statistics</a:t>
            </a:r>
            <a:r>
              <a:rPr lang="en-US" altLang="en-US" sz="3000" b="1" dirty="0" smtClean="0"/>
              <a:t/>
            </a:r>
            <a:br>
              <a:rPr lang="en-US" altLang="en-US" sz="3000" b="1" dirty="0" smtClean="0"/>
            </a:br>
            <a:r>
              <a:rPr lang="en-US" altLang="en-US" sz="2600" dirty="0" smtClean="0"/>
              <a:t>PCT Working Group</a:t>
            </a:r>
            <a:br>
              <a:rPr lang="en-US" altLang="en-US" sz="2600" dirty="0" smtClean="0"/>
            </a:br>
            <a:r>
              <a:rPr lang="en-US" altLang="en-US" sz="2600" dirty="0" smtClean="0"/>
              <a:t>Eleventh Session</a:t>
            </a:r>
          </a:p>
        </p:txBody>
      </p:sp>
      <p:sp>
        <p:nvSpPr>
          <p:cNvPr id="307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243638" y="5095875"/>
            <a:ext cx="1296987" cy="792163"/>
          </a:xfrm>
          <a:noFill/>
        </p:spPr>
        <p:txBody>
          <a:bodyPr/>
          <a:lstStyle/>
          <a:p>
            <a:pPr eaLnBrk="1" hangingPunct="1"/>
            <a:r>
              <a:rPr lang="en-US" altLang="en-US" sz="1300" dirty="0" smtClean="0">
                <a:solidFill>
                  <a:srgbClr val="990033"/>
                </a:solidFill>
                <a:latin typeface="Arial Black" pitchFamily="34" charset="0"/>
              </a:rPr>
              <a:t>Geneva</a:t>
            </a:r>
            <a:br>
              <a:rPr lang="en-US" altLang="en-US" sz="1300" dirty="0" smtClean="0">
                <a:solidFill>
                  <a:srgbClr val="990033"/>
                </a:solidFill>
                <a:latin typeface="Arial Black" pitchFamily="34" charset="0"/>
              </a:rPr>
            </a:br>
            <a:r>
              <a:rPr lang="en-US" altLang="en-US" sz="1300" dirty="0" smtClean="0">
                <a:solidFill>
                  <a:srgbClr val="990033"/>
                </a:solidFill>
                <a:latin typeface="Arial Black" pitchFamily="34" charset="0"/>
              </a:rPr>
              <a:t>June 18 to 22, 2018</a:t>
            </a:r>
          </a:p>
        </p:txBody>
      </p:sp>
      <p:pic>
        <p:nvPicPr>
          <p:cNvPr id="3076" name="Picture 10" descr="Puce-3_p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13" y="3810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85" y="19964"/>
            <a:ext cx="8928992" cy="1143000"/>
          </a:xfrm>
        </p:spPr>
        <p:txBody>
          <a:bodyPr/>
          <a:lstStyle/>
          <a:p>
            <a:r>
              <a:rPr lang="en-US" dirty="0" smtClean="0"/>
              <a:t>PCT Applications for Top 10 Receiving Offices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8957" y="5344363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2018</a:t>
            </a:r>
            <a:endParaRPr lang="en-US" sz="1000" dirty="0"/>
          </a:p>
        </p:txBody>
      </p:sp>
      <p:grpSp>
        <p:nvGrpSpPr>
          <p:cNvPr id="6" name="Group 5"/>
          <p:cNvGrpSpPr/>
          <p:nvPr/>
        </p:nvGrpSpPr>
        <p:grpSpPr>
          <a:xfrm>
            <a:off x="540484" y="976538"/>
            <a:ext cx="7966124" cy="4913633"/>
            <a:chOff x="547616" y="1073797"/>
            <a:chExt cx="7966124" cy="4913633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616" y="1201107"/>
              <a:ext cx="7966124" cy="4786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" name="Group 3"/>
            <p:cNvGrpSpPr/>
            <p:nvPr/>
          </p:nvGrpSpPr>
          <p:grpSpPr>
            <a:xfrm>
              <a:off x="1516256" y="1073797"/>
              <a:ext cx="6853049" cy="3253746"/>
              <a:chOff x="1497180" y="1262885"/>
              <a:chExt cx="6853049" cy="3253746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1497180" y="1262885"/>
                <a:ext cx="81144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56,158</a:t>
                </a:r>
                <a:br>
                  <a:rPr lang="en-US" dirty="0" smtClean="0"/>
                </a:br>
                <a:r>
                  <a:rPr lang="en-US" dirty="0" smtClean="0"/>
                  <a:t>-0.9%</a:t>
                </a:r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104652" y="1550658"/>
                <a:ext cx="88678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50,674</a:t>
                </a:r>
                <a:br>
                  <a:rPr lang="en-US" dirty="0" smtClean="0"/>
                </a:br>
                <a:r>
                  <a:rPr lang="en-US" dirty="0" smtClean="0"/>
                  <a:t>+14.0%</a:t>
                </a:r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915508" y="1682583"/>
                <a:ext cx="8418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47,425</a:t>
                </a:r>
                <a:br>
                  <a:rPr lang="en-US" dirty="0" smtClean="0"/>
                </a:br>
                <a:r>
                  <a:rPr lang="en-US" dirty="0" smtClean="0"/>
                  <a:t>+6.6%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592825" y="2267358"/>
                <a:ext cx="81144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36,714</a:t>
                </a:r>
                <a:br>
                  <a:rPr lang="en-US" dirty="0" smtClean="0"/>
                </a:br>
                <a:r>
                  <a:rPr lang="en-US" dirty="0" smtClean="0"/>
                  <a:t>+4.0%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176270" y="3330056"/>
                <a:ext cx="81144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15,830</a:t>
                </a:r>
                <a:br>
                  <a:rPr lang="en-US" dirty="0" smtClean="0"/>
                </a:br>
                <a:r>
                  <a:rPr lang="en-US" dirty="0" smtClean="0"/>
                  <a:t>+1.5%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821379" y="3622443"/>
                <a:ext cx="81144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10,212</a:t>
                </a:r>
                <a:br>
                  <a:rPr lang="en-US" dirty="0" smtClean="0"/>
                </a:br>
                <a:r>
                  <a:rPr lang="en-US" dirty="0" smtClean="0"/>
                  <a:t>+1.9%</a:t>
                </a:r>
                <a:endParaRPr lang="en-US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591184" y="3902211"/>
                <a:ext cx="72167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3,941</a:t>
                </a:r>
                <a:br>
                  <a:rPr lang="en-US" dirty="0" smtClean="0"/>
                </a:br>
                <a:r>
                  <a:rPr lang="en-US" dirty="0" smtClean="0"/>
                  <a:t>-1.7%</a:t>
                </a:r>
                <a:endParaRPr lang="en-US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209108" y="3907565"/>
                <a:ext cx="7729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3,827</a:t>
                </a:r>
                <a:br>
                  <a:rPr lang="en-US" dirty="0" smtClean="0"/>
                </a:br>
                <a:r>
                  <a:rPr lang="en-US" dirty="0" smtClean="0"/>
                  <a:t>+6.1%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929188" y="3914831"/>
                <a:ext cx="7729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1,871</a:t>
                </a:r>
                <a:br>
                  <a:rPr lang="en-US" dirty="0" smtClean="0"/>
                </a:br>
                <a:r>
                  <a:rPr lang="en-US" dirty="0" smtClean="0"/>
                  <a:t>+0.6%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577260" y="3931856"/>
                <a:ext cx="7729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1,756</a:t>
                </a:r>
                <a:br>
                  <a:rPr lang="en-US" dirty="0" smtClean="0"/>
                </a:br>
                <a:r>
                  <a:rPr lang="en-US" dirty="0" smtClean="0"/>
                  <a:t>+3.1%</a:t>
                </a:r>
                <a:endParaRPr lang="en-US" dirty="0"/>
              </a:p>
            </p:txBody>
          </p:sp>
        </p:grpSp>
      </p:grpSp>
      <p:sp>
        <p:nvSpPr>
          <p:cNvPr id="23" name="Content Placeholder 3"/>
          <p:cNvSpPr txBox="1">
            <a:spLocks/>
          </p:cNvSpPr>
          <p:nvPr/>
        </p:nvSpPr>
        <p:spPr bwMode="auto">
          <a:xfrm>
            <a:off x="301410" y="5611103"/>
            <a:ext cx="822960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dirty="0" smtClean="0"/>
              <a:t>China replaced Japan as second most-used receiving</a:t>
            </a:r>
            <a:br>
              <a:rPr lang="en-US" dirty="0" smtClean="0"/>
            </a:br>
            <a:r>
              <a:rPr lang="en-US" dirty="0" smtClean="0"/>
              <a:t>Office in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13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18107"/>
            <a:ext cx="9036496" cy="1359024"/>
          </a:xfrm>
        </p:spPr>
        <p:txBody>
          <a:bodyPr/>
          <a:lstStyle/>
          <a:p>
            <a:r>
              <a:rPr lang="en-US" dirty="0" smtClean="0"/>
              <a:t>Receiving Offices:  Timeliness of Transmitting PCT Applications to the IB 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127529" y="4870779"/>
            <a:ext cx="9036496" cy="1728192"/>
          </a:xfrm>
        </p:spPr>
        <p:txBody>
          <a:bodyPr/>
          <a:lstStyle/>
          <a:p>
            <a:r>
              <a:rPr lang="en-US" sz="2200" dirty="0" smtClean="0"/>
              <a:t>Average transmission time between international filing date and date the IB received the application decreased to under 2.5 weeks in 2017</a:t>
            </a:r>
          </a:p>
          <a:p>
            <a:r>
              <a:rPr lang="en-US" sz="2200" dirty="0" smtClean="0"/>
              <a:t>95.1% of PCT applications transmitted to IB within </a:t>
            </a:r>
            <a:br>
              <a:rPr lang="en-US" sz="2200" dirty="0" smtClean="0"/>
            </a:br>
            <a:r>
              <a:rPr lang="en-US" sz="2200" dirty="0" smtClean="0"/>
              <a:t>4 weeks in 2017 (94.8% in 2016)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426569" y="4638131"/>
            <a:ext cx="29418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Source: WIPO Statistics Database, </a:t>
            </a:r>
            <a:r>
              <a:rPr lang="en-US" sz="1000" dirty="0" smtClean="0"/>
              <a:t>March 2018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B29F75-6089-47F0-BD2C-6E8AF5673CE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107712" y="1055934"/>
            <a:ext cx="6344608" cy="3594399"/>
            <a:chOff x="1107712" y="1055934"/>
            <a:chExt cx="6344608" cy="3594399"/>
          </a:xfrm>
        </p:grpSpPr>
        <p:pic>
          <p:nvPicPr>
            <p:cNvPr id="10244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1655" y="1055934"/>
              <a:ext cx="5990665" cy="3594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 rot="16200000">
              <a:off x="849468" y="2500649"/>
              <a:ext cx="885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Weeks</a:t>
              </a:r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6893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862" y="0"/>
            <a:ext cx="8229600" cy="1143000"/>
          </a:xfrm>
        </p:spPr>
        <p:txBody>
          <a:bodyPr/>
          <a:lstStyle/>
          <a:p>
            <a:r>
              <a:rPr lang="en-US" dirty="0" smtClean="0"/>
              <a:t>Search Reports established by International Searching Authority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4" y="6000439"/>
            <a:ext cx="49487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Data based on international filing year of application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95535" y="6464161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/>
              <a:t>Source: WIPO statistics </a:t>
            </a:r>
            <a:r>
              <a:rPr lang="en-US" sz="1000" dirty="0" smtClean="0"/>
              <a:t>database, June 2018</a:t>
            </a:r>
            <a:endParaRPr lang="en-US" sz="1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907844"/>
            <a:ext cx="8769788" cy="5261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456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862" y="0"/>
            <a:ext cx="8229600" cy="1143000"/>
          </a:xfrm>
        </p:spPr>
        <p:txBody>
          <a:bodyPr/>
          <a:lstStyle/>
          <a:p>
            <a:r>
              <a:rPr lang="en-US" dirty="0" smtClean="0"/>
              <a:t>Search Reports established by ISA (excluding IP5 Offices)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4" y="6000439"/>
            <a:ext cx="49487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Data based on international filing year of application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95535" y="6464161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/>
              <a:t>Source: WIPO statistics </a:t>
            </a:r>
            <a:r>
              <a:rPr lang="en-US" sz="1000" dirty="0" smtClean="0"/>
              <a:t>database, June 2018</a:t>
            </a:r>
            <a:endParaRPr lang="en-US" sz="1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28" y="858203"/>
            <a:ext cx="8845168" cy="5307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664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3751"/>
            <a:ext cx="9036496" cy="1359024"/>
          </a:xfrm>
        </p:spPr>
        <p:txBody>
          <a:bodyPr/>
          <a:lstStyle/>
          <a:p>
            <a:r>
              <a:rPr lang="en-US" dirty="0" smtClean="0"/>
              <a:t>Average Timeliness in transmitting ISRs to the IB from Date of Receipt of Search Copy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6048" y="4492300"/>
            <a:ext cx="9036496" cy="1728192"/>
          </a:xfrm>
        </p:spPr>
        <p:txBody>
          <a:bodyPr/>
          <a:lstStyle/>
          <a:p>
            <a:r>
              <a:rPr lang="en-US" dirty="0" smtClean="0"/>
              <a:t>Average timeliness in transmitting ISRs to the IB was 2.96 months in 2017 </a:t>
            </a:r>
          </a:p>
          <a:p>
            <a:r>
              <a:rPr lang="en-US" dirty="0" smtClean="0"/>
              <a:t>84.1% of PCT applications transmitted to IB within 3 months from date of receipt of search copy (80.4% in 2016)</a:t>
            </a:r>
          </a:p>
          <a:p>
            <a:r>
              <a:rPr lang="en-US" dirty="0" smtClean="0"/>
              <a:t>97.4% of international publications published </a:t>
            </a:r>
            <a:br>
              <a:rPr lang="en-US" dirty="0" smtClean="0"/>
            </a:br>
            <a:r>
              <a:rPr lang="en-US" dirty="0" smtClean="0"/>
              <a:t>with ISR (96.2% in 2016)</a:t>
            </a:r>
          </a:p>
          <a:p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318309" y="4369190"/>
            <a:ext cx="8591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000" dirty="0"/>
              <a:t>Source: WIPO statistics </a:t>
            </a:r>
            <a:r>
              <a:rPr lang="en-US" sz="1000" dirty="0" smtClean="0"/>
              <a:t>database, March 2018.  Excludes cases where the time limit of 9 months from the priority date applies.</a:t>
            </a:r>
            <a:endParaRPr lang="en-US" sz="1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077" y="1247334"/>
            <a:ext cx="5178335" cy="3114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 rot="16200000">
            <a:off x="1369769" y="2477507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Months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6413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Supplementary International Search Requests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89580" y="4216523"/>
            <a:ext cx="9036496" cy="172819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200" dirty="0" smtClean="0"/>
              <a:t>The EPO accounted for 81.6% of requests for supplementary international search in 2017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266624" y="4283464"/>
            <a:ext cx="287130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Source: WIPO Statistics Database, </a:t>
            </a:r>
            <a:r>
              <a:rPr lang="en-US" sz="1000" dirty="0" smtClean="0"/>
              <a:t>March 2018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B29F75-6089-47F0-BD2C-6E8AF5673CE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205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6" y="1482723"/>
            <a:ext cx="8954388" cy="276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26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" y="74371"/>
            <a:ext cx="9144000" cy="1143000"/>
          </a:xfrm>
        </p:spPr>
        <p:txBody>
          <a:bodyPr/>
          <a:lstStyle/>
          <a:p>
            <a:r>
              <a:rPr lang="en-US" dirty="0" smtClean="0"/>
              <a:t>IPRPs (Chapter II) by International Preliminary Examination Authority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0" y="5560331"/>
            <a:ext cx="9036496" cy="1728192"/>
          </a:xfrm>
        </p:spPr>
        <p:txBody>
          <a:bodyPr/>
          <a:lstStyle/>
          <a:p>
            <a:r>
              <a:rPr lang="en-US" sz="2200" dirty="0" smtClean="0"/>
              <a:t>Reports established by IPEA fell by 7.6% in 2017 to 13,270</a:t>
            </a:r>
          </a:p>
          <a:p>
            <a:r>
              <a:rPr lang="en-US" sz="2200" dirty="0" smtClean="0"/>
              <a:t>85.7% of IPRPs (Chapter II) were produced by the EPO, </a:t>
            </a:r>
            <a:br>
              <a:rPr lang="en-US" sz="2200" dirty="0" smtClean="0"/>
            </a:br>
            <a:r>
              <a:rPr lang="en-US" sz="2200" dirty="0" smtClean="0"/>
              <a:t>the JPO or the USPTO</a:t>
            </a:r>
          </a:p>
        </p:txBody>
      </p:sp>
      <p:sp>
        <p:nvSpPr>
          <p:cNvPr id="8" name="Rectangle 7"/>
          <p:cNvSpPr/>
          <p:nvPr/>
        </p:nvSpPr>
        <p:spPr>
          <a:xfrm>
            <a:off x="971600" y="5437220"/>
            <a:ext cx="28616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Source: WIPO Statistics Database, </a:t>
            </a:r>
            <a:r>
              <a:rPr lang="en-US" sz="1000" dirty="0" smtClean="0"/>
              <a:t>June  2018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B29F75-6089-47F0-BD2C-6E8AF5673CEC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58912"/>
            <a:ext cx="7392645" cy="4435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38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1359024"/>
          </a:xfrm>
        </p:spPr>
        <p:txBody>
          <a:bodyPr/>
          <a:lstStyle/>
          <a:p>
            <a:r>
              <a:rPr lang="en-US" dirty="0" smtClean="0"/>
              <a:t>Average Timeliness in Transmitting IPRPs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0" y="4990387"/>
            <a:ext cx="9036496" cy="1728192"/>
          </a:xfrm>
        </p:spPr>
        <p:txBody>
          <a:bodyPr/>
          <a:lstStyle/>
          <a:p>
            <a:r>
              <a:rPr lang="en-US" sz="2200" dirty="0" smtClean="0"/>
              <a:t>Average time in transmitting IPRPs fell to 27.1 months from priority date in 2017</a:t>
            </a:r>
          </a:p>
          <a:p>
            <a:r>
              <a:rPr lang="en-US" sz="2200" dirty="0" smtClean="0"/>
              <a:t>89.3% of all IPRPs were transmitted to the IB within 28 months of priority date (85.8% in 2016)</a:t>
            </a:r>
          </a:p>
        </p:txBody>
      </p:sp>
      <p:sp>
        <p:nvSpPr>
          <p:cNvPr id="6" name="Rectangle 5"/>
          <p:cNvSpPr/>
          <p:nvPr/>
        </p:nvSpPr>
        <p:spPr>
          <a:xfrm>
            <a:off x="448405" y="4752740"/>
            <a:ext cx="287130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Source: WIPO Statistics Database, </a:t>
            </a:r>
            <a:r>
              <a:rPr lang="en-US" sz="1000" dirty="0" smtClean="0"/>
              <a:t>March 2018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B29F75-6089-47F0-BD2C-6E8AF5673CEC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104" y="967751"/>
            <a:ext cx="6308315" cy="3784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 rot="16200000">
            <a:off x="1010796" y="2477507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Months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1599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0" y="946820"/>
            <a:ext cx="9086783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4097"/>
            <a:ext cx="8229600" cy="1143000"/>
          </a:xfrm>
        </p:spPr>
        <p:txBody>
          <a:bodyPr/>
          <a:lstStyle/>
          <a:p>
            <a:r>
              <a:rPr lang="en-US" dirty="0" smtClean="0"/>
              <a:t>PCT- National Phase 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403204"/>
            <a:ext cx="8539609" cy="1800868"/>
          </a:xfrm>
        </p:spPr>
        <p:txBody>
          <a:bodyPr/>
          <a:lstStyle/>
          <a:p>
            <a:r>
              <a:rPr lang="en-US" dirty="0" smtClean="0"/>
              <a:t>615,400 national phase entries estimated for 2016 </a:t>
            </a:r>
            <a:br>
              <a:rPr lang="en-US" dirty="0" smtClean="0"/>
            </a:br>
            <a:r>
              <a:rPr lang="en-US" dirty="0" smtClean="0"/>
              <a:t>(-1.4%) (first decline since 2009)  </a:t>
            </a:r>
          </a:p>
          <a:p>
            <a:r>
              <a:rPr lang="en-US" dirty="0" smtClean="0"/>
              <a:t>About 83% are non-resident national phase entries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323528" y="3694457"/>
            <a:ext cx="35283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000" dirty="0" smtClean="0"/>
              <a:t>Source:  WIPO Statistics Database, March 2018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276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" y="908720"/>
            <a:ext cx="9142018" cy="3477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85" y="19964"/>
            <a:ext cx="8928992" cy="1143000"/>
          </a:xfrm>
        </p:spPr>
        <p:txBody>
          <a:bodyPr/>
          <a:lstStyle/>
          <a:p>
            <a:r>
              <a:rPr lang="en-US" dirty="0" smtClean="0"/>
              <a:t>Non-Resident Applications by Filing Route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79512" y="364502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2018</a:t>
            </a:r>
            <a:endParaRPr lang="en-US" sz="1000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392680" y="4386114"/>
            <a:ext cx="822960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kern="0" dirty="0" smtClean="0"/>
              <a:t>512,200 non-resident national phase entries (-1.7%), 398,900 non-resident Paris-route filings (+1.3%) in 2016</a:t>
            </a:r>
          </a:p>
          <a:p>
            <a:r>
              <a:rPr lang="en-US" kern="0" dirty="0" smtClean="0"/>
              <a:t>56.2% of all non-resident applications filed through PCT in 2016 (57.6% in 2017)</a:t>
            </a:r>
          </a:p>
        </p:txBody>
      </p:sp>
    </p:spTree>
    <p:extLst>
      <p:ext uri="{BB962C8B-B14F-4D97-AF65-F5344CB8AC3E}">
        <p14:creationId xmlns:p14="http://schemas.microsoft.com/office/powerpoint/2010/main" val="349502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PCT Statistics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229600" cy="4352925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dirty="0" smtClean="0"/>
          </a:p>
          <a:p>
            <a:r>
              <a:rPr lang="en-US" dirty="0" smtClean="0"/>
              <a:t>PCT Application Filings</a:t>
            </a:r>
          </a:p>
          <a:p>
            <a:r>
              <a:rPr lang="en-US" dirty="0" smtClean="0"/>
              <a:t>Receiving Offices</a:t>
            </a:r>
          </a:p>
          <a:p>
            <a:r>
              <a:rPr lang="en-US" dirty="0" smtClean="0"/>
              <a:t>International Authorities</a:t>
            </a:r>
          </a:p>
          <a:p>
            <a:r>
              <a:rPr lang="en-US" dirty="0" smtClean="0"/>
              <a:t>PCT National Phase Entries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85" y="19964"/>
            <a:ext cx="8928992" cy="1143000"/>
          </a:xfrm>
        </p:spPr>
        <p:txBody>
          <a:bodyPr/>
          <a:lstStyle/>
          <a:p>
            <a:r>
              <a:rPr lang="en-US" dirty="0" smtClean="0"/>
              <a:t>National Phase Entry for Top 10 Origins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3528" y="5126995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2018</a:t>
            </a:r>
            <a:endParaRPr lang="en-US" sz="1000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539552" y="5252331"/>
            <a:ext cx="822960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dirty="0" smtClean="0"/>
              <a:t>U.S. </a:t>
            </a:r>
            <a:r>
              <a:rPr lang="en-US" dirty="0"/>
              <a:t>origin national phase entries dropped </a:t>
            </a:r>
            <a:r>
              <a:rPr lang="en-US" dirty="0" smtClean="0"/>
              <a:t>by 9.6% from </a:t>
            </a:r>
            <a:r>
              <a:rPr lang="en-US" dirty="0"/>
              <a:t>192,933 </a:t>
            </a:r>
            <a:r>
              <a:rPr lang="en-US" dirty="0" smtClean="0"/>
              <a:t>to 174,417 in 2016 (after rise of 12.3% in previous year)</a:t>
            </a:r>
          </a:p>
          <a:p>
            <a:r>
              <a:rPr lang="en-US" dirty="0" smtClean="0"/>
              <a:t>24.4% growth for China is third successive &gt;20% growth 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-1188640" y="548680"/>
            <a:ext cx="9390643" cy="5414758"/>
            <a:chOff x="-1188640" y="548680"/>
            <a:chExt cx="9390643" cy="5414758"/>
          </a:xfrm>
        </p:grpSpPr>
        <p:pic>
          <p:nvPicPr>
            <p:cNvPr id="7172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88640" y="548680"/>
              <a:ext cx="9361040" cy="54147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1475656" y="764704"/>
              <a:ext cx="8354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-9.60%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23728" y="1912742"/>
              <a:ext cx="7729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+0.6%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812550" y="2911831"/>
              <a:ext cx="8354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-</a:t>
              </a:r>
              <a:r>
                <a:rPr lang="en-US" dirty="0" smtClean="0"/>
                <a:t>0.04%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16967" y="3349347"/>
              <a:ext cx="8867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+24.4%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71689" y="3356992"/>
              <a:ext cx="7729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+0.9%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91882" y="3429000"/>
              <a:ext cx="7729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+8.7%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436096" y="3518624"/>
              <a:ext cx="7729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+1.7%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084168" y="3518624"/>
              <a:ext cx="7729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+2.1%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04248" y="3598277"/>
              <a:ext cx="7729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+3.8%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80331" y="3683324"/>
              <a:ext cx="721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-5.3%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8399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85" y="19964"/>
            <a:ext cx="8928992" cy="1143000"/>
          </a:xfrm>
        </p:spPr>
        <p:txBody>
          <a:bodyPr/>
          <a:lstStyle/>
          <a:p>
            <a:r>
              <a:rPr lang="en-US" dirty="0" smtClean="0"/>
              <a:t>National Phase Entry for Top 10 Offices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8957" y="5344363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2018</a:t>
            </a:r>
            <a:endParaRPr lang="en-US" sz="1000" dirty="0"/>
          </a:p>
        </p:txBody>
      </p:sp>
      <p:grpSp>
        <p:nvGrpSpPr>
          <p:cNvPr id="5" name="Group 4"/>
          <p:cNvGrpSpPr/>
          <p:nvPr/>
        </p:nvGrpSpPr>
        <p:grpSpPr>
          <a:xfrm>
            <a:off x="238957" y="791335"/>
            <a:ext cx="8087853" cy="4917490"/>
            <a:chOff x="219881" y="980423"/>
            <a:chExt cx="8087853" cy="4917490"/>
          </a:xfrm>
        </p:grpSpPr>
        <p:pic>
          <p:nvPicPr>
            <p:cNvPr id="8196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881" y="1038452"/>
              <a:ext cx="8087853" cy="48594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" name="Group 3"/>
            <p:cNvGrpSpPr/>
            <p:nvPr/>
          </p:nvGrpSpPr>
          <p:grpSpPr>
            <a:xfrm>
              <a:off x="1267521" y="980423"/>
              <a:ext cx="6879349" cy="3211136"/>
              <a:chOff x="1267521" y="980423"/>
              <a:chExt cx="6879349" cy="3211136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1267521" y="980423"/>
                <a:ext cx="92525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146,867</a:t>
                </a:r>
                <a:br>
                  <a:rPr lang="en-US" dirty="0" smtClean="0"/>
                </a:br>
                <a:r>
                  <a:rPr lang="en-US" dirty="0" smtClean="0"/>
                  <a:t>+6.9%</a:t>
                </a:r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960476" y="1958908"/>
                <a:ext cx="81144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94,625</a:t>
                </a:r>
                <a:br>
                  <a:rPr lang="en-US" dirty="0" smtClean="0"/>
                </a:br>
                <a:r>
                  <a:rPr lang="en-US" dirty="0" smtClean="0"/>
                  <a:t>-3.7%</a:t>
                </a:r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698902" y="2251294"/>
                <a:ext cx="83548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81,055</a:t>
                </a:r>
                <a:br>
                  <a:rPr lang="en-US" dirty="0" smtClean="0"/>
                </a:br>
                <a:r>
                  <a:rPr lang="en-US" dirty="0" smtClean="0"/>
                  <a:t>-1.0%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313526" y="2636912"/>
                <a:ext cx="81144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59,893</a:t>
                </a:r>
                <a:br>
                  <a:rPr lang="en-US" dirty="0" smtClean="0"/>
                </a:br>
                <a:r>
                  <a:rPr lang="en-US" dirty="0" smtClean="0"/>
                  <a:t>-0.9%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998547" y="3164768"/>
                <a:ext cx="81144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37,093</a:t>
                </a:r>
                <a:br>
                  <a:rPr lang="en-US" dirty="0" smtClean="0"/>
                </a:br>
                <a:r>
                  <a:rPr lang="en-US" dirty="0" smtClean="0"/>
                  <a:t>-0.2%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696778" y="3360562"/>
                <a:ext cx="81144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27,021</a:t>
                </a:r>
                <a:br>
                  <a:rPr lang="en-US" dirty="0" smtClean="0"/>
                </a:br>
                <a:r>
                  <a:rPr lang="en-US" dirty="0" smtClean="0"/>
                  <a:t>-8.1%</a:t>
                </a:r>
                <a:endParaRPr lang="en-US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344852" y="3360563"/>
                <a:ext cx="81144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25,896</a:t>
                </a:r>
                <a:br>
                  <a:rPr lang="en-US" dirty="0" smtClean="0"/>
                </a:br>
                <a:r>
                  <a:rPr lang="en-US" dirty="0" smtClean="0"/>
                  <a:t>-7.1%</a:t>
                </a:r>
                <a:endParaRPr lang="en-US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014007" y="3469014"/>
                <a:ext cx="82022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19,857</a:t>
                </a:r>
                <a:br>
                  <a:rPr lang="en-US" dirty="0" smtClean="0"/>
                </a:br>
                <a:r>
                  <a:rPr lang="en-US" dirty="0" smtClean="0"/>
                  <a:t>-11.6%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60232" y="3469014"/>
                <a:ext cx="81144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19,375</a:t>
                </a:r>
                <a:br>
                  <a:rPr lang="en-US" dirty="0" smtClean="0"/>
                </a:br>
                <a:r>
                  <a:rPr lang="en-US" dirty="0" smtClean="0"/>
                  <a:t>-7.9%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335430" y="3360562"/>
                <a:ext cx="811440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12,884</a:t>
                </a:r>
                <a:br>
                  <a:rPr lang="en-US" dirty="0" smtClean="0"/>
                </a:br>
                <a:r>
                  <a:rPr lang="en-US" dirty="0" smtClean="0"/>
                  <a:t>-6.5%</a:t>
                </a:r>
                <a:endParaRPr lang="en-US" dirty="0"/>
              </a:p>
            </p:txBody>
          </p:sp>
        </p:grpSp>
      </p:grpSp>
      <p:sp>
        <p:nvSpPr>
          <p:cNvPr id="23" name="Content Placeholder 3"/>
          <p:cNvSpPr txBox="1">
            <a:spLocks/>
          </p:cNvSpPr>
          <p:nvPr/>
        </p:nvSpPr>
        <p:spPr bwMode="auto">
          <a:xfrm>
            <a:off x="308543" y="5590584"/>
            <a:ext cx="822960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dirty="0" smtClean="0"/>
              <a:t>Among top 20 Offices, only U.S. (+6.9%), South Africa (+5.7%) and Viet Nam (+3.5%) showed growth in</a:t>
            </a:r>
            <a:br>
              <a:rPr lang="en-US" dirty="0" smtClean="0"/>
            </a:br>
            <a:r>
              <a:rPr lang="en-US" dirty="0" smtClean="0"/>
              <a:t>national phase entries in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43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229600" cy="435292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Further information: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2018 PCT Yearly Review</a:t>
            </a:r>
          </a:p>
          <a:p>
            <a:pPr marL="0" indent="0" algn="ctr">
              <a:buNone/>
            </a:pPr>
            <a:r>
              <a:rPr lang="en-US" dirty="0" smtClean="0"/>
              <a:t>The International Patent System</a:t>
            </a:r>
          </a:p>
          <a:p>
            <a:pPr marL="0" indent="0" algn="ctr">
              <a:buNone/>
            </a:pPr>
            <a:r>
              <a:rPr lang="en-US" sz="2000" dirty="0" smtClean="0"/>
              <a:t>WIPO Publication No. 901E/2018</a:t>
            </a:r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b="1" dirty="0" smtClean="0"/>
              <a:t>World Intellectual Property Indicators 2017</a:t>
            </a:r>
          </a:p>
          <a:p>
            <a:pPr marL="0" indent="0" algn="ctr">
              <a:buNone/>
            </a:pPr>
            <a:r>
              <a:rPr lang="en-US" sz="2000" dirty="0"/>
              <a:t>WIPO Publication No. </a:t>
            </a:r>
            <a:r>
              <a:rPr lang="en-US" sz="2000" dirty="0" smtClean="0"/>
              <a:t>941E/2017</a:t>
            </a:r>
            <a:endParaRPr lang="en-US" sz="2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WIPO IP Statistics Data Center</a:t>
            </a:r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http://www.wipo.int/ipstats/en/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B29F75-6089-47F0-BD2C-6E8AF5673CEC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13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PCT Application Filings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0899B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-8784" y="1484784"/>
            <a:ext cx="9106394" cy="4278306"/>
            <a:chOff x="-8784" y="1484784"/>
            <a:chExt cx="9106394" cy="4278306"/>
          </a:xfrm>
        </p:grpSpPr>
        <p:pic>
          <p:nvPicPr>
            <p:cNvPr id="7177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784" y="1484784"/>
              <a:ext cx="9106394" cy="4278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70899B">
                      <a:alpha val="39999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115616" y="3691767"/>
              <a:ext cx="1134547" cy="4179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232,912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36235" y="3414980"/>
              <a:ext cx="1134547" cy="4179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243,500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735584" y="2553670"/>
              <a:ext cx="1134547" cy="4179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255,500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93098" y="2179091"/>
              <a:ext cx="1134547" cy="4179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262,900</a:t>
              </a:r>
              <a:endParaRPr lang="en-US" sz="2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516216" y="1951938"/>
              <a:ext cx="1134547" cy="4179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272,200</a:t>
              </a:r>
              <a:endParaRPr lang="en-US" sz="2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812360" y="1572577"/>
              <a:ext cx="1134547" cy="4179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281,500</a:t>
              </a:r>
              <a:endParaRPr lang="en-US" sz="2000" dirty="0"/>
            </a:p>
          </p:txBody>
        </p:sp>
      </p:grp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0899B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0899B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23528" y="6181226"/>
            <a:ext cx="30091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Source:  Economics and Statistics Division, WIPO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1987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Filing Trends for the Top 5 Origins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0899B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0899B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0899B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5" name="Picture 29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6" r="1361"/>
          <a:stretch/>
        </p:blipFill>
        <p:spPr bwMode="auto">
          <a:xfrm>
            <a:off x="-4303" y="1628800"/>
            <a:ext cx="9025474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23528" y="544522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563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Distribution of PCT Applicants in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9" y="4365104"/>
            <a:ext cx="8229600" cy="108012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Top Applicants</a:t>
            </a:r>
          </a:p>
          <a:p>
            <a:pPr marL="0" indent="0">
              <a:buNone/>
            </a:pPr>
            <a:r>
              <a:rPr lang="en-US" sz="2000" b="1" dirty="0" smtClean="0"/>
              <a:t>Businesses:  </a:t>
            </a:r>
            <a:r>
              <a:rPr lang="en-US" sz="2000" dirty="0" smtClean="0"/>
              <a:t>Huawei Technologies – 4,024 published applications </a:t>
            </a:r>
          </a:p>
          <a:p>
            <a:pPr marL="0" indent="0">
              <a:buNone/>
            </a:pPr>
            <a:r>
              <a:rPr lang="en-US" sz="2000" b="1" dirty="0" smtClean="0"/>
              <a:t>Universities:  </a:t>
            </a:r>
            <a:r>
              <a:rPr lang="en-US" sz="2000" dirty="0" smtClean="0"/>
              <a:t>University of California – 482 published applications</a:t>
            </a:r>
          </a:p>
          <a:p>
            <a:pPr marL="0" indent="0">
              <a:buNone/>
            </a:pPr>
            <a:r>
              <a:rPr lang="en-US" sz="2000" b="1" dirty="0" smtClean="0"/>
              <a:t>Government and Research Institutions:  </a:t>
            </a:r>
            <a:r>
              <a:rPr lang="en-US" altLang="en-US" sz="2000" dirty="0" smtClean="0"/>
              <a:t>Commissariat </a:t>
            </a:r>
            <a:r>
              <a:rPr lang="fr-CH" altLang="en-US" sz="2000" dirty="0" smtClean="0"/>
              <a:t>à l’Energie Atomique et aux Energies Alternatives – 300 </a:t>
            </a:r>
            <a:r>
              <a:rPr lang="fr-CH" altLang="en-US" sz="2000" dirty="0" err="1" smtClean="0"/>
              <a:t>published</a:t>
            </a:r>
            <a:r>
              <a:rPr lang="fr-CH" altLang="en-US" sz="2000" dirty="0" smtClean="0"/>
              <a:t> applications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908720"/>
            <a:ext cx="6408712" cy="385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0899B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255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86" y="5154"/>
            <a:ext cx="8229600" cy="1143000"/>
          </a:xfrm>
        </p:spPr>
        <p:txBody>
          <a:bodyPr/>
          <a:lstStyle/>
          <a:p>
            <a:r>
              <a:rPr lang="en-US" dirty="0" smtClean="0"/>
              <a:t>PCT Applications by Gender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36521" y="630598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2018</a:t>
            </a:r>
            <a:endParaRPr lang="en-US" sz="1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5517232"/>
            <a:ext cx="8229600" cy="1152128"/>
          </a:xfrm>
        </p:spPr>
        <p:txBody>
          <a:bodyPr/>
          <a:lstStyle/>
          <a:p>
            <a:r>
              <a:rPr lang="en-US" dirty="0" smtClean="0"/>
              <a:t>30.5% of all PCT applications in 2017 included women inventors (+0.7 percentage points)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97279" y="1052736"/>
            <a:ext cx="7919137" cy="4357633"/>
            <a:chOff x="397279" y="1052736"/>
            <a:chExt cx="7919137" cy="435763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1052736"/>
              <a:ext cx="7272808" cy="4357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 rot="-5400000">
              <a:off x="-807859" y="2614199"/>
              <a:ext cx="311816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Share of applications </a:t>
              </a:r>
              <a:br>
                <a:rPr lang="en-US" sz="2000" dirty="0" smtClean="0"/>
              </a:br>
              <a:r>
                <a:rPr lang="en-US" sz="2000" dirty="0" smtClean="0"/>
                <a:t>with women inventors (%)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779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altLang="en-US" dirty="0"/>
              <a:t>Main Fields of Technology in </a:t>
            </a:r>
            <a:r>
              <a:rPr lang="en-US" altLang="en-US" dirty="0" smtClean="0"/>
              <a:t>2017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799" y="980728"/>
            <a:ext cx="8686800" cy="2304256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Main </a:t>
            </a:r>
            <a:r>
              <a:rPr lang="en-US" dirty="0"/>
              <a:t>Fields of Technology by Percentage of </a:t>
            </a:r>
            <a:r>
              <a:rPr lang="en-US" dirty="0" smtClean="0"/>
              <a:t>Total</a:t>
            </a:r>
          </a:p>
          <a:p>
            <a:pPr lvl="1"/>
            <a:r>
              <a:rPr lang="en-US" dirty="0"/>
              <a:t>Computer Technology </a:t>
            </a:r>
            <a:r>
              <a:rPr lang="en-US" dirty="0" smtClean="0"/>
              <a:t>	19,122 applications (8.6%)</a:t>
            </a:r>
          </a:p>
          <a:p>
            <a:pPr lvl="1"/>
            <a:r>
              <a:rPr lang="en-US" dirty="0" smtClean="0"/>
              <a:t>Digital </a:t>
            </a:r>
            <a:r>
              <a:rPr lang="en-US" dirty="0"/>
              <a:t>Communication </a:t>
            </a:r>
            <a:r>
              <a:rPr lang="en-US" dirty="0" smtClean="0"/>
              <a:t>	18,400 applications (8.2%)</a:t>
            </a:r>
          </a:p>
          <a:p>
            <a:pPr lvl="1"/>
            <a:r>
              <a:rPr lang="en-US" dirty="0"/>
              <a:t>Electrical Machinery </a:t>
            </a:r>
            <a:r>
              <a:rPr lang="en-US" dirty="0" smtClean="0"/>
              <a:t>		15,223 applications (6.8%)</a:t>
            </a:r>
          </a:p>
          <a:p>
            <a:pPr lvl="1"/>
            <a:r>
              <a:rPr lang="en-US" dirty="0" smtClean="0"/>
              <a:t>Medical Technology		15,024 applications (6.7%)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6585" y="3329477"/>
            <a:ext cx="453707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altLang="en-US" u="sng" kern="0" dirty="0" smtClean="0"/>
              <a:t>Largest increases:</a:t>
            </a:r>
            <a:r>
              <a:rPr lang="en-US" altLang="en-US" kern="0" dirty="0" smtClean="0"/>
              <a:t>	</a:t>
            </a:r>
          </a:p>
          <a:p>
            <a:pPr lvl="1"/>
            <a:r>
              <a:rPr lang="en-US" altLang="en-US" kern="0" dirty="0" smtClean="0"/>
              <a:t>Control: +16.5%</a:t>
            </a:r>
          </a:p>
          <a:p>
            <a:pPr lvl="1"/>
            <a:r>
              <a:rPr lang="en-US" altLang="en-US" kern="0" dirty="0" smtClean="0"/>
              <a:t>Thermal Processes: +14.9%</a:t>
            </a:r>
          </a:p>
          <a:p>
            <a:pPr lvl="1"/>
            <a:r>
              <a:rPr lang="en-US" altLang="en-US" kern="0" dirty="0" smtClean="0"/>
              <a:t>Transport: +11.8%</a:t>
            </a:r>
          </a:p>
          <a:p>
            <a:pPr lvl="1"/>
            <a:r>
              <a:rPr lang="en-US" altLang="en-US" kern="0" dirty="0" smtClean="0"/>
              <a:t>Computer Technology: +11.4%</a:t>
            </a:r>
          </a:p>
          <a:p>
            <a:pPr lvl="1"/>
            <a:endParaRPr lang="en-US" altLang="en-US" kern="0" dirty="0" smtClean="0"/>
          </a:p>
          <a:p>
            <a:pPr marL="457200" lvl="1" indent="0">
              <a:buNone/>
            </a:pPr>
            <a:endParaRPr lang="en-US" altLang="en-US" u="sng" kern="0" dirty="0" smtClean="0"/>
          </a:p>
          <a:p>
            <a:pPr lvl="1">
              <a:buFont typeface="Wingdings" pitchFamily="2" charset="2"/>
              <a:buNone/>
            </a:pPr>
            <a:endParaRPr lang="en-US" altLang="en-US" kern="0" dirty="0" smtClean="0"/>
          </a:p>
          <a:p>
            <a:pPr lvl="1">
              <a:buFont typeface="Wingdings" pitchFamily="2" charset="2"/>
              <a:buNone/>
            </a:pPr>
            <a:endParaRPr lang="en-US" altLang="en-US" kern="0" dirty="0" smtClean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4694126" y="3329477"/>
            <a:ext cx="4356671" cy="237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altLang="en-US" u="sng" kern="0" dirty="0" smtClean="0"/>
              <a:t>Largest decreases:</a:t>
            </a:r>
            <a:endParaRPr lang="en-US" altLang="en-US" kern="0" dirty="0" smtClean="0"/>
          </a:p>
          <a:p>
            <a:pPr lvl="1"/>
            <a:r>
              <a:rPr lang="en-US" altLang="en-US" kern="0" dirty="0" smtClean="0"/>
              <a:t>Basic Communication Processes: -4.7%</a:t>
            </a:r>
          </a:p>
          <a:p>
            <a:pPr lvl="1"/>
            <a:r>
              <a:rPr lang="en-US" altLang="en-US" kern="0" dirty="0" smtClean="0"/>
              <a:t>Civil </a:t>
            </a:r>
            <a:r>
              <a:rPr lang="en-US" altLang="en-US" kern="0" dirty="0"/>
              <a:t>E</a:t>
            </a:r>
            <a:r>
              <a:rPr lang="en-US" altLang="en-US" kern="0" dirty="0" smtClean="0"/>
              <a:t>ngineering: -2.5%</a:t>
            </a:r>
          </a:p>
          <a:p>
            <a:pPr lvl="1"/>
            <a:r>
              <a:rPr lang="en-US" altLang="en-US" kern="0" dirty="0" smtClean="0"/>
              <a:t>Machine Tools: -1.3%</a:t>
            </a:r>
          </a:p>
          <a:p>
            <a:pPr lvl="1"/>
            <a:r>
              <a:rPr lang="en-US" altLang="en-US" kern="0" dirty="0" smtClean="0"/>
              <a:t>Organic Fine Chemistry: -0.6%</a:t>
            </a:r>
          </a:p>
          <a:p>
            <a:pPr lvl="1">
              <a:buFont typeface="Wingdings" pitchFamily="2" charset="2"/>
              <a:buNone/>
            </a:pPr>
            <a:endParaRPr lang="en-US" altLang="en-US" kern="0" dirty="0" smtClean="0"/>
          </a:p>
          <a:p>
            <a:pPr lvl="1">
              <a:buFont typeface="Wingdings" pitchFamily="2" charset="2"/>
              <a:buNone/>
            </a:pPr>
            <a:endParaRPr lang="en-US" altLang="en-US" kern="0" dirty="0" smtClean="0"/>
          </a:p>
        </p:txBody>
      </p:sp>
      <p:sp>
        <p:nvSpPr>
          <p:cNvPr id="6" name="Rectangle 5"/>
          <p:cNvSpPr/>
          <p:nvPr/>
        </p:nvSpPr>
        <p:spPr>
          <a:xfrm>
            <a:off x="611560" y="6409236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2018</a:t>
            </a:r>
            <a:endParaRPr lang="en-US" sz="1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B29F75-6089-47F0-BD2C-6E8AF5673CE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23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41" y="1052736"/>
            <a:ext cx="9036496" cy="343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PCT Applications by Medium of Filing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4489992"/>
            <a:ext cx="8229600" cy="1512168"/>
          </a:xfrm>
        </p:spPr>
        <p:txBody>
          <a:bodyPr/>
          <a:lstStyle/>
          <a:p>
            <a:r>
              <a:rPr lang="en-US" dirty="0" smtClean="0"/>
              <a:t>Distribution in 2017:  3.8% paper, 96.2% fully electronic (PDF 57.9%, EFS-Web 9.1%, XML 29.2%)</a:t>
            </a:r>
          </a:p>
          <a:p>
            <a:r>
              <a:rPr lang="en-US" dirty="0" smtClean="0"/>
              <a:t>XML filings rose by 6 percentage points from 2008 to 2011, and then by slightly over 3 percentage points from 2011 to 2017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9552" y="650925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777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4097"/>
            <a:ext cx="8229600" cy="1143000"/>
          </a:xfrm>
        </p:spPr>
        <p:txBody>
          <a:bodyPr/>
          <a:lstStyle/>
          <a:p>
            <a:r>
              <a:rPr lang="en-US" sz="3200" dirty="0" smtClean="0"/>
              <a:t>PCT Applications by Publication Language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741744"/>
            <a:ext cx="8229600" cy="1800868"/>
          </a:xfrm>
        </p:spPr>
        <p:txBody>
          <a:bodyPr/>
          <a:lstStyle/>
          <a:p>
            <a:r>
              <a:rPr lang="en-US" dirty="0" smtClean="0"/>
              <a:t>For the first time in 2017, less than half of PCT applications were published in English</a:t>
            </a:r>
          </a:p>
          <a:p>
            <a:r>
              <a:rPr lang="en-US" dirty="0" smtClean="0"/>
              <a:t>Publication share in Chinese rose from 12.4% in 2016 to 15.7% in 2017</a:t>
            </a:r>
            <a:endParaRPr 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5" y="1287097"/>
            <a:ext cx="9144000" cy="388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395536" y="6408862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26641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pct_e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506E82"/>
      </a:hlink>
      <a:folHlink>
        <a:srgbClr val="506E82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506E82"/>
        </a:hlink>
        <a:folHlink>
          <a:srgbClr val="506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template_pct_en</Template>
  <TotalTime>1294</TotalTime>
  <Words>878</Words>
  <Application>Microsoft Office PowerPoint</Application>
  <PresentationFormat>On-screen Show (4:3)</PresentationFormat>
  <Paragraphs>173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template_pct_en</vt:lpstr>
      <vt:lpstr>PCT Statistics PCT Working Group Eleventh Session</vt:lpstr>
      <vt:lpstr>PCT Statistics Outline</vt:lpstr>
      <vt:lpstr>PCT Application Filings</vt:lpstr>
      <vt:lpstr>Filing Trends for the Top 5 Origins </vt:lpstr>
      <vt:lpstr>Distribution of PCT Applicants in 2017</vt:lpstr>
      <vt:lpstr>PCT Applications by Gender</vt:lpstr>
      <vt:lpstr>Main Fields of Technology in 2017 </vt:lpstr>
      <vt:lpstr>PCT Applications by Medium of Filing</vt:lpstr>
      <vt:lpstr>PCT Applications by Publication Language</vt:lpstr>
      <vt:lpstr>PCT Applications for Top 10 Receiving Offices</vt:lpstr>
      <vt:lpstr>Receiving Offices:  Timeliness of Transmitting PCT Applications to the IB </vt:lpstr>
      <vt:lpstr>Search Reports established by International Searching Authority</vt:lpstr>
      <vt:lpstr>Search Reports established by ISA (excluding IP5 Offices)</vt:lpstr>
      <vt:lpstr>Average Timeliness in transmitting ISRs to the IB from Date of Receipt of Search Copy</vt:lpstr>
      <vt:lpstr>Supplementary International Search Requests</vt:lpstr>
      <vt:lpstr>IPRPs (Chapter II) by International Preliminary Examination Authority</vt:lpstr>
      <vt:lpstr>Average Timeliness in Transmitting IPRPs</vt:lpstr>
      <vt:lpstr>PCT- National Phase Entries</vt:lpstr>
      <vt:lpstr>Non-Resident Applications by Filing Route</vt:lpstr>
      <vt:lpstr>National Phase Entry for Top 10 Origins</vt:lpstr>
      <vt:lpstr>National Phase Entry for Top 10 Offices</vt:lpstr>
      <vt:lpstr>PowerPoint Presentation</vt:lpstr>
    </vt:vector>
  </TitlesOfParts>
  <Company>World Intellectual Property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 Presentation Subtitle and/or Conference Name</dc:title>
  <dc:creator>Marlow</dc:creator>
  <cp:lastModifiedBy>Marlow</cp:lastModifiedBy>
  <cp:revision>65</cp:revision>
  <cp:lastPrinted>2018-06-14T13:33:53Z</cp:lastPrinted>
  <dcterms:created xsi:type="dcterms:W3CDTF">2018-06-12T11:24:00Z</dcterms:created>
  <dcterms:modified xsi:type="dcterms:W3CDTF">2018-06-19T20:32:31Z</dcterms:modified>
</cp:coreProperties>
</file>