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theme/themeOverride1.xml" ContentType="application/vnd.openxmlformats-officedocument.themeOverride+xml"/>
  <Override PartName="/ppt/notesSlides/notesSlide10.xml" ContentType="application/vnd.openxmlformats-officedocument.presentationml.notesSl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theme/themeOverride2.xml" ContentType="application/vnd.openxmlformats-officedocument.themeOverr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handoutMasterIdLst>
    <p:handoutMasterId r:id="rId21"/>
  </p:handoutMasterIdLst>
  <p:sldIdLst>
    <p:sldId id="258" r:id="rId2"/>
    <p:sldId id="259" r:id="rId3"/>
    <p:sldId id="282" r:id="rId4"/>
    <p:sldId id="279" r:id="rId5"/>
    <p:sldId id="260" r:id="rId6"/>
    <p:sldId id="283" r:id="rId7"/>
    <p:sldId id="264" r:id="rId8"/>
    <p:sldId id="265" r:id="rId9"/>
    <p:sldId id="266" r:id="rId10"/>
    <p:sldId id="267" r:id="rId11"/>
    <p:sldId id="269" r:id="rId12"/>
    <p:sldId id="270" r:id="rId13"/>
    <p:sldId id="271" r:id="rId14"/>
    <p:sldId id="272" r:id="rId15"/>
    <p:sldId id="284" r:id="rId16"/>
    <p:sldId id="275" r:id="rId17"/>
    <p:sldId id="273" r:id="rId18"/>
    <p:sldId id="276" r:id="rId19"/>
  </p:sldIdLst>
  <p:sldSz cx="9144000" cy="5143500" type="screen16x9"/>
  <p:notesSz cx="6858000" cy="9144000"/>
  <p:defaultTextStyle>
    <a:defPPr>
      <a:defRPr lang="en-US"/>
    </a:defPPr>
    <a:lvl1pPr algn="l" rtl="0" fontAlgn="base">
      <a:spcBef>
        <a:spcPct val="5000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5000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5000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5000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5000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>
      <p:cViewPr varScale="1">
        <p:scale>
          <a:sx n="150" d="100"/>
          <a:sy n="150" d="100"/>
        </p:scale>
        <p:origin x="456" y="12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Bonnet\Downloads\pct_1%20-%20PCT%20applications%20by%20filing%20date_Monthly%20statistics_2021_2023%20(1).csv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Bonnet\Downloads\Patent%20-%20Applications%20by%20filing%20route_%20Direct%20and%20PCT%20System.csv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package" Target="../embeddings/Microsoft_Excel_Worksheet.xlsx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4.xml"/><Relationship Id="rId1" Type="http://schemas.microsoft.com/office/2011/relationships/chartStyle" Target="style4.xml"/><Relationship Id="rId4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'pct_1 - PCT applications by fil'!$C$13</c:f>
              <c:strCache>
                <c:ptCount val="1"/>
                <c:pt idx="0">
                  <c:v>2021</c:v>
                </c:pt>
              </c:strCache>
            </c:strRef>
          </c:tx>
          <c:spPr>
            <a:ln w="28575" cap="rnd">
              <a:solidFill>
                <a:srgbClr val="00B050"/>
              </a:solidFill>
              <a:round/>
            </a:ln>
            <a:effectLst/>
          </c:spPr>
          <c:marker>
            <c:symbol val="none"/>
          </c:marker>
          <c:cat>
            <c:strRef>
              <c:f>'pct_1 - PCT applications by fil'!$D$12:$O$12</c:f>
              <c:strCache>
                <c:ptCount val="12"/>
                <c:pt idx="0">
                  <c:v>January</c:v>
                </c:pt>
                <c:pt idx="1">
                  <c:v>February</c:v>
                </c:pt>
                <c:pt idx="2">
                  <c:v>March</c:v>
                </c:pt>
                <c:pt idx="3">
                  <c:v>April</c:v>
                </c:pt>
                <c:pt idx="4">
                  <c:v>May</c:v>
                </c:pt>
                <c:pt idx="5">
                  <c:v>June</c:v>
                </c:pt>
                <c:pt idx="6">
                  <c:v>July</c:v>
                </c:pt>
                <c:pt idx="7">
                  <c:v>August</c:v>
                </c:pt>
                <c:pt idx="8">
                  <c:v>September</c:v>
                </c:pt>
                <c:pt idx="9">
                  <c:v>October</c:v>
                </c:pt>
                <c:pt idx="10">
                  <c:v>November</c:v>
                </c:pt>
                <c:pt idx="11">
                  <c:v>December</c:v>
                </c:pt>
              </c:strCache>
            </c:strRef>
          </c:cat>
          <c:val>
            <c:numRef>
              <c:f>'pct_1 - PCT applications by fil'!$D$13:$O$13</c:f>
              <c:numCache>
                <c:formatCode>General</c:formatCode>
                <c:ptCount val="12"/>
                <c:pt idx="0">
                  <c:v>18067</c:v>
                </c:pt>
                <c:pt idx="1">
                  <c:v>19100</c:v>
                </c:pt>
                <c:pt idx="2">
                  <c:v>26860</c:v>
                </c:pt>
                <c:pt idx="3">
                  <c:v>22349</c:v>
                </c:pt>
                <c:pt idx="4">
                  <c:v>21607</c:v>
                </c:pt>
                <c:pt idx="5">
                  <c:v>24255</c:v>
                </c:pt>
                <c:pt idx="6">
                  <c:v>22433</c:v>
                </c:pt>
                <c:pt idx="7">
                  <c:v>21240</c:v>
                </c:pt>
                <c:pt idx="8">
                  <c:v>23721</c:v>
                </c:pt>
                <c:pt idx="9">
                  <c:v>22566</c:v>
                </c:pt>
                <c:pt idx="10">
                  <c:v>24414</c:v>
                </c:pt>
                <c:pt idx="11">
                  <c:v>30568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E102-4983-BB46-5002D1796576}"/>
            </c:ext>
          </c:extLst>
        </c:ser>
        <c:ser>
          <c:idx val="1"/>
          <c:order val="1"/>
          <c:tx>
            <c:strRef>
              <c:f>'pct_1 - PCT applications by fil'!$C$14</c:f>
              <c:strCache>
                <c:ptCount val="1"/>
                <c:pt idx="0">
                  <c:v>2022</c:v>
                </c:pt>
              </c:strCache>
            </c:strRef>
          </c:tx>
          <c:spPr>
            <a:ln w="28575" cap="rnd">
              <a:solidFill>
                <a:srgbClr val="0070C0"/>
              </a:solidFill>
              <a:round/>
            </a:ln>
            <a:effectLst/>
          </c:spPr>
          <c:marker>
            <c:symbol val="none"/>
          </c:marker>
          <c:cat>
            <c:strRef>
              <c:f>'pct_1 - PCT applications by fil'!$D$12:$O$12</c:f>
              <c:strCache>
                <c:ptCount val="12"/>
                <c:pt idx="0">
                  <c:v>January</c:v>
                </c:pt>
                <c:pt idx="1">
                  <c:v>February</c:v>
                </c:pt>
                <c:pt idx="2">
                  <c:v>March</c:v>
                </c:pt>
                <c:pt idx="3">
                  <c:v>April</c:v>
                </c:pt>
                <c:pt idx="4">
                  <c:v>May</c:v>
                </c:pt>
                <c:pt idx="5">
                  <c:v>June</c:v>
                </c:pt>
                <c:pt idx="6">
                  <c:v>July</c:v>
                </c:pt>
                <c:pt idx="7">
                  <c:v>August</c:v>
                </c:pt>
                <c:pt idx="8">
                  <c:v>September</c:v>
                </c:pt>
                <c:pt idx="9">
                  <c:v>October</c:v>
                </c:pt>
                <c:pt idx="10">
                  <c:v>November</c:v>
                </c:pt>
                <c:pt idx="11">
                  <c:v>December</c:v>
                </c:pt>
              </c:strCache>
            </c:strRef>
          </c:cat>
          <c:val>
            <c:numRef>
              <c:f>'pct_1 - PCT applications by fil'!$D$14:$O$14</c:f>
              <c:numCache>
                <c:formatCode>General</c:formatCode>
                <c:ptCount val="12"/>
                <c:pt idx="0">
                  <c:v>19479</c:v>
                </c:pt>
                <c:pt idx="1">
                  <c:v>18784</c:v>
                </c:pt>
                <c:pt idx="2">
                  <c:v>29325</c:v>
                </c:pt>
                <c:pt idx="3">
                  <c:v>20888</c:v>
                </c:pt>
                <c:pt idx="4">
                  <c:v>21532</c:v>
                </c:pt>
                <c:pt idx="5">
                  <c:v>24378</c:v>
                </c:pt>
                <c:pt idx="6">
                  <c:v>21235</c:v>
                </c:pt>
                <c:pt idx="7">
                  <c:v>22813</c:v>
                </c:pt>
                <c:pt idx="8">
                  <c:v>24246</c:v>
                </c:pt>
                <c:pt idx="9">
                  <c:v>21817</c:v>
                </c:pt>
                <c:pt idx="10">
                  <c:v>24341</c:v>
                </c:pt>
                <c:pt idx="11">
                  <c:v>28745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E102-4983-BB46-5002D1796576}"/>
            </c:ext>
          </c:extLst>
        </c:ser>
        <c:ser>
          <c:idx val="2"/>
          <c:order val="2"/>
          <c:tx>
            <c:strRef>
              <c:f>'pct_1 - PCT applications by fil'!$C$15</c:f>
              <c:strCache>
                <c:ptCount val="1"/>
                <c:pt idx="0">
                  <c:v>2023</c:v>
                </c:pt>
              </c:strCache>
            </c:strRef>
          </c:tx>
          <c:spPr>
            <a:ln w="28575" cap="rnd">
              <a:solidFill>
                <a:srgbClr val="FF0000"/>
              </a:solidFill>
              <a:round/>
            </a:ln>
            <a:effectLst/>
          </c:spPr>
          <c:marker>
            <c:symbol val="none"/>
          </c:marker>
          <c:cat>
            <c:strRef>
              <c:f>'pct_1 - PCT applications by fil'!$D$12:$O$12</c:f>
              <c:strCache>
                <c:ptCount val="12"/>
                <c:pt idx="0">
                  <c:v>January</c:v>
                </c:pt>
                <c:pt idx="1">
                  <c:v>February</c:v>
                </c:pt>
                <c:pt idx="2">
                  <c:v>March</c:v>
                </c:pt>
                <c:pt idx="3">
                  <c:v>April</c:v>
                </c:pt>
                <c:pt idx="4">
                  <c:v>May</c:v>
                </c:pt>
                <c:pt idx="5">
                  <c:v>June</c:v>
                </c:pt>
                <c:pt idx="6">
                  <c:v>July</c:v>
                </c:pt>
                <c:pt idx="7">
                  <c:v>August</c:v>
                </c:pt>
                <c:pt idx="8">
                  <c:v>September</c:v>
                </c:pt>
                <c:pt idx="9">
                  <c:v>October</c:v>
                </c:pt>
                <c:pt idx="10">
                  <c:v>November</c:v>
                </c:pt>
                <c:pt idx="11">
                  <c:v>December</c:v>
                </c:pt>
              </c:strCache>
            </c:strRef>
          </c:cat>
          <c:val>
            <c:numRef>
              <c:f>'pct_1 - PCT applications by fil'!$D$15:$O$15</c:f>
              <c:numCache>
                <c:formatCode>General</c:formatCode>
                <c:ptCount val="12"/>
                <c:pt idx="0">
                  <c:v>17104</c:v>
                </c:pt>
                <c:pt idx="1">
                  <c:v>19833</c:v>
                </c:pt>
                <c:pt idx="2">
                  <c:v>26998</c:v>
                </c:pt>
                <c:pt idx="3">
                  <c:v>21114</c:v>
                </c:pt>
                <c:pt idx="4">
                  <c:v>21874</c:v>
                </c:pt>
                <c:pt idx="5">
                  <c:v>25240</c:v>
                </c:pt>
                <c:pt idx="6">
                  <c:v>20234</c:v>
                </c:pt>
                <c:pt idx="7">
                  <c:v>21622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E102-4983-BB46-5002D179657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770637824"/>
        <c:axId val="1693110800"/>
      </c:lineChart>
      <c:catAx>
        <c:axId val="177063782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693110800"/>
        <c:crosses val="autoZero"/>
        <c:auto val="1"/>
        <c:lblAlgn val="ctr"/>
        <c:lblOffset val="100"/>
        <c:noMultiLvlLbl val="0"/>
      </c:catAx>
      <c:valAx>
        <c:axId val="1693110800"/>
        <c:scaling>
          <c:orientation val="minMax"/>
          <c:min val="160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77063782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33890007748413498"/>
          <c:y val="0.92209923691854367"/>
          <c:w val="0.3750617951985451"/>
          <c:h val="7.790076308145627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autoTitleDeleted val="1"/>
    <c:plotArea>
      <c:layout>
        <c:manualLayout>
          <c:layoutTarget val="inner"/>
          <c:xMode val="edge"/>
          <c:yMode val="edge"/>
          <c:x val="7.3713309439734295E-2"/>
          <c:y val="2.8918867017994215E-2"/>
          <c:w val="0.90128110719885146"/>
          <c:h val="0.89402841841628344"/>
        </c:manualLayout>
      </c:layout>
      <c:lineChart>
        <c:grouping val="standard"/>
        <c:varyColors val="0"/>
        <c:ser>
          <c:idx val="0"/>
          <c:order val="0"/>
          <c:tx>
            <c:strRef>
              <c:f>'Patent - Applications by filing'!$A$6</c:f>
              <c:strCache>
                <c:ptCount val="1"/>
                <c:pt idx="0">
                  <c:v>Nuber</c:v>
                </c:pt>
              </c:strCache>
            </c:strRef>
          </c:tx>
          <c:spPr>
            <a:ln w="28575" cap="rnd">
              <a:solidFill>
                <a:srgbClr val="FFC000"/>
              </a:solidFill>
              <a:round/>
            </a:ln>
            <a:effectLst/>
          </c:spPr>
          <c:marker>
            <c:symbol val="none"/>
          </c:marker>
          <c:cat>
            <c:numRef>
              <c:f>'Patent - Applications by filing'!$B$5:$K$5</c:f>
              <c:numCache>
                <c:formatCode>General</c:formatCode>
                <c:ptCount val="10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  <c:pt idx="5">
                  <c:v>2017</c:v>
                </c:pt>
                <c:pt idx="6">
                  <c:v>2018</c:v>
                </c:pt>
                <c:pt idx="7">
                  <c:v>2019</c:v>
                </c:pt>
                <c:pt idx="8">
                  <c:v>2020</c:v>
                </c:pt>
                <c:pt idx="9">
                  <c:v>2021</c:v>
                </c:pt>
              </c:numCache>
            </c:numRef>
          </c:cat>
          <c:val>
            <c:numRef>
              <c:f>'Patent - Applications by filing'!$B$6:$K$6</c:f>
              <c:numCache>
                <c:formatCode>General</c:formatCode>
                <c:ptCount val="10"/>
                <c:pt idx="0">
                  <c:v>543100</c:v>
                </c:pt>
                <c:pt idx="1">
                  <c:v>566000</c:v>
                </c:pt>
                <c:pt idx="2">
                  <c:v>595400</c:v>
                </c:pt>
                <c:pt idx="3">
                  <c:v>624600</c:v>
                </c:pt>
                <c:pt idx="4">
                  <c:v>616200</c:v>
                </c:pt>
                <c:pt idx="5">
                  <c:v>630400</c:v>
                </c:pt>
                <c:pt idx="6">
                  <c:v>647100</c:v>
                </c:pt>
                <c:pt idx="7">
                  <c:v>675100</c:v>
                </c:pt>
                <c:pt idx="8">
                  <c:v>663700</c:v>
                </c:pt>
                <c:pt idx="9">
                  <c:v>715000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DF73-4D92-BEA5-A115C309517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418561727"/>
        <c:axId val="1314738751"/>
      </c:lineChart>
      <c:catAx>
        <c:axId val="141856172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314738751"/>
        <c:crosses val="autoZero"/>
        <c:auto val="1"/>
        <c:lblAlgn val="ctr"/>
        <c:lblOffset val="100"/>
        <c:noMultiLvlLbl val="0"/>
      </c:catAx>
      <c:valAx>
        <c:axId val="1314738751"/>
        <c:scaling>
          <c:orientation val="minMax"/>
          <c:min val="5000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418561727"/>
        <c:crosses val="autoZero"/>
        <c:crossBetween val="between"/>
        <c:dispUnits>
          <c:builtInUnit val="thousands"/>
          <c:dispUnitsLbl>
            <c:layout>
              <c:manualLayout>
                <c:xMode val="edge"/>
                <c:yMode val="edge"/>
                <c:x val="0"/>
                <c:y val="2.0700312858655773E-2"/>
              </c:manualLayout>
            </c:layout>
            <c:spPr>
              <a:noFill/>
              <a:ln>
                <a:noFill/>
              </a:ln>
              <a:effectLst/>
            </c:spPr>
            <c:txPr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</c:dispUnitsLbl>
        </c:dispUnits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'pct_9 - International Search Re'!$N$5</c:f>
              <c:strCache>
                <c:ptCount val="1"/>
                <c:pt idx="0">
                  <c:v>2020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'pct_9 - International Search Re'!$M$6:$M$29</c:f>
              <c:strCache>
                <c:ptCount val="24"/>
                <c:pt idx="0">
                  <c:v>Eurasian Patent Organization</c:v>
                </c:pt>
                <c:pt idx="1">
                  <c:v>Philippines</c:v>
                </c:pt>
                <c:pt idx="2">
                  <c:v>Egypt</c:v>
                </c:pt>
                <c:pt idx="3">
                  <c:v>Ukraine</c:v>
                </c:pt>
                <c:pt idx="4">
                  <c:v>Visegrad Patent Institute</c:v>
                </c:pt>
                <c:pt idx="5">
                  <c:v>Austria</c:v>
                </c:pt>
                <c:pt idx="6">
                  <c:v>Nordic Patent Institute</c:v>
                </c:pt>
                <c:pt idx="7">
                  <c:v>Chile</c:v>
                </c:pt>
                <c:pt idx="8">
                  <c:v>Finland</c:v>
                </c:pt>
                <c:pt idx="9">
                  <c:v>Brazil</c:v>
                </c:pt>
                <c:pt idx="10">
                  <c:v>Singapore</c:v>
                </c:pt>
                <c:pt idx="11">
                  <c:v>Sweden</c:v>
                </c:pt>
                <c:pt idx="12">
                  <c:v>Spain</c:v>
                </c:pt>
                <c:pt idx="13">
                  <c:v>Israel</c:v>
                </c:pt>
                <c:pt idx="14">
                  <c:v>Turkey</c:v>
                </c:pt>
                <c:pt idx="15">
                  <c:v>Russian Federation</c:v>
                </c:pt>
                <c:pt idx="16">
                  <c:v>India</c:v>
                </c:pt>
                <c:pt idx="17">
                  <c:v>Australia</c:v>
                </c:pt>
                <c:pt idx="18">
                  <c:v>Canada</c:v>
                </c:pt>
                <c:pt idx="19">
                  <c:v>United States of America</c:v>
                </c:pt>
                <c:pt idx="20">
                  <c:v>Republic of Korea</c:v>
                </c:pt>
                <c:pt idx="21">
                  <c:v>Japan</c:v>
                </c:pt>
                <c:pt idx="22">
                  <c:v>China</c:v>
                </c:pt>
                <c:pt idx="23">
                  <c:v>European Patent Office</c:v>
                </c:pt>
              </c:strCache>
            </c:strRef>
          </c:cat>
          <c:val>
            <c:numRef>
              <c:f>'pct_9 - International Search Re'!$N$6:$N$29</c:f>
              <c:numCache>
                <c:formatCode>General</c:formatCode>
                <c:ptCount val="24"/>
                <c:pt idx="0">
                  <c:v>0</c:v>
                </c:pt>
                <c:pt idx="1">
                  <c:v>8</c:v>
                </c:pt>
                <c:pt idx="2">
                  <c:v>36</c:v>
                </c:pt>
                <c:pt idx="3">
                  <c:v>71</c:v>
                </c:pt>
                <c:pt idx="4">
                  <c:v>90</c:v>
                </c:pt>
                <c:pt idx="5">
                  <c:v>145</c:v>
                </c:pt>
                <c:pt idx="6">
                  <c:v>207</c:v>
                </c:pt>
                <c:pt idx="7">
                  <c:v>309</c:v>
                </c:pt>
                <c:pt idx="8">
                  <c:v>441</c:v>
                </c:pt>
                <c:pt idx="9">
                  <c:v>505</c:v>
                </c:pt>
                <c:pt idx="10">
                  <c:v>695</c:v>
                </c:pt>
                <c:pt idx="11">
                  <c:v>928</c:v>
                </c:pt>
                <c:pt idx="12">
                  <c:v>843</c:v>
                </c:pt>
                <c:pt idx="13">
                  <c:v>1448</c:v>
                </c:pt>
                <c:pt idx="14">
                  <c:v>1658</c:v>
                </c:pt>
                <c:pt idx="15">
                  <c:v>3985</c:v>
                </c:pt>
                <c:pt idx="16">
                  <c:v>1765</c:v>
                </c:pt>
                <c:pt idx="17">
                  <c:v>2280</c:v>
                </c:pt>
                <c:pt idx="18">
                  <c:v>2378</c:v>
                </c:pt>
                <c:pt idx="19">
                  <c:v>22028</c:v>
                </c:pt>
                <c:pt idx="20">
                  <c:v>28550</c:v>
                </c:pt>
                <c:pt idx="21">
                  <c:v>50345</c:v>
                </c:pt>
                <c:pt idx="22">
                  <c:v>64850</c:v>
                </c:pt>
                <c:pt idx="23">
                  <c:v>83019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4EC-4BCA-BCB0-B5EF774314C7}"/>
            </c:ext>
          </c:extLst>
        </c:ser>
        <c:ser>
          <c:idx val="1"/>
          <c:order val="1"/>
          <c:tx>
            <c:strRef>
              <c:f>'pct_9 - International Search Re'!$O$5</c:f>
              <c:strCache>
                <c:ptCount val="1"/>
                <c:pt idx="0">
                  <c:v>2021</c:v>
                </c:pt>
              </c:strCache>
            </c:strRef>
          </c:tx>
          <c:spPr>
            <a:solidFill>
              <a:srgbClr val="00B050"/>
            </a:solidFill>
            <a:ln>
              <a:noFill/>
            </a:ln>
            <a:effectLst/>
          </c:spPr>
          <c:invertIfNegative val="0"/>
          <c:cat>
            <c:strRef>
              <c:f>'pct_9 - International Search Re'!$M$6:$M$29</c:f>
              <c:strCache>
                <c:ptCount val="24"/>
                <c:pt idx="0">
                  <c:v>Eurasian Patent Organization</c:v>
                </c:pt>
                <c:pt idx="1">
                  <c:v>Philippines</c:v>
                </c:pt>
                <c:pt idx="2">
                  <c:v>Egypt</c:v>
                </c:pt>
                <c:pt idx="3">
                  <c:v>Ukraine</c:v>
                </c:pt>
                <c:pt idx="4">
                  <c:v>Visegrad Patent Institute</c:v>
                </c:pt>
                <c:pt idx="5">
                  <c:v>Austria</c:v>
                </c:pt>
                <c:pt idx="6">
                  <c:v>Nordic Patent Institute</c:v>
                </c:pt>
                <c:pt idx="7">
                  <c:v>Chile</c:v>
                </c:pt>
                <c:pt idx="8">
                  <c:v>Finland</c:v>
                </c:pt>
                <c:pt idx="9">
                  <c:v>Brazil</c:v>
                </c:pt>
                <c:pt idx="10">
                  <c:v>Singapore</c:v>
                </c:pt>
                <c:pt idx="11">
                  <c:v>Sweden</c:v>
                </c:pt>
                <c:pt idx="12">
                  <c:v>Spain</c:v>
                </c:pt>
                <c:pt idx="13">
                  <c:v>Israel</c:v>
                </c:pt>
                <c:pt idx="14">
                  <c:v>Turkey</c:v>
                </c:pt>
                <c:pt idx="15">
                  <c:v>Russian Federation</c:v>
                </c:pt>
                <c:pt idx="16">
                  <c:v>India</c:v>
                </c:pt>
                <c:pt idx="17">
                  <c:v>Australia</c:v>
                </c:pt>
                <c:pt idx="18">
                  <c:v>Canada</c:v>
                </c:pt>
                <c:pt idx="19">
                  <c:v>United States of America</c:v>
                </c:pt>
                <c:pt idx="20">
                  <c:v>Republic of Korea</c:v>
                </c:pt>
                <c:pt idx="21">
                  <c:v>Japan</c:v>
                </c:pt>
                <c:pt idx="22">
                  <c:v>China</c:v>
                </c:pt>
                <c:pt idx="23">
                  <c:v>European Patent Office</c:v>
                </c:pt>
              </c:strCache>
            </c:strRef>
          </c:cat>
          <c:val>
            <c:numRef>
              <c:f>'pct_9 - International Search Re'!$O$6:$O$29</c:f>
              <c:numCache>
                <c:formatCode>General</c:formatCode>
                <c:ptCount val="24"/>
                <c:pt idx="0">
                  <c:v>0</c:v>
                </c:pt>
                <c:pt idx="1">
                  <c:v>29</c:v>
                </c:pt>
                <c:pt idx="2">
                  <c:v>55</c:v>
                </c:pt>
                <c:pt idx="3">
                  <c:v>67</c:v>
                </c:pt>
                <c:pt idx="4">
                  <c:v>98</c:v>
                </c:pt>
                <c:pt idx="5">
                  <c:v>179</c:v>
                </c:pt>
                <c:pt idx="6">
                  <c:v>192</c:v>
                </c:pt>
                <c:pt idx="7">
                  <c:v>255</c:v>
                </c:pt>
                <c:pt idx="8">
                  <c:v>391</c:v>
                </c:pt>
                <c:pt idx="9">
                  <c:v>586</c:v>
                </c:pt>
                <c:pt idx="10">
                  <c:v>873</c:v>
                </c:pt>
                <c:pt idx="11">
                  <c:v>898</c:v>
                </c:pt>
                <c:pt idx="12">
                  <c:v>897</c:v>
                </c:pt>
                <c:pt idx="13">
                  <c:v>1486</c:v>
                </c:pt>
                <c:pt idx="14">
                  <c:v>1558</c:v>
                </c:pt>
                <c:pt idx="15">
                  <c:v>3590</c:v>
                </c:pt>
                <c:pt idx="16">
                  <c:v>1888</c:v>
                </c:pt>
                <c:pt idx="17">
                  <c:v>2274</c:v>
                </c:pt>
                <c:pt idx="18">
                  <c:v>2276</c:v>
                </c:pt>
                <c:pt idx="19">
                  <c:v>23504</c:v>
                </c:pt>
                <c:pt idx="20">
                  <c:v>28359</c:v>
                </c:pt>
                <c:pt idx="21">
                  <c:v>48500</c:v>
                </c:pt>
                <c:pt idx="22">
                  <c:v>73820</c:v>
                </c:pt>
                <c:pt idx="23">
                  <c:v>78960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4EC-4BCA-BCB0-B5EF774314C7}"/>
            </c:ext>
          </c:extLst>
        </c:ser>
        <c:ser>
          <c:idx val="2"/>
          <c:order val="2"/>
          <c:tx>
            <c:strRef>
              <c:f>'pct_9 - International Search Re'!$P$5</c:f>
              <c:strCache>
                <c:ptCount val="1"/>
                <c:pt idx="0">
                  <c:v>2022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  <a:effectLst/>
          </c:spPr>
          <c:invertIfNegative val="0"/>
          <c:cat>
            <c:strRef>
              <c:f>'pct_9 - International Search Re'!$M$6:$M$29</c:f>
              <c:strCache>
                <c:ptCount val="24"/>
                <c:pt idx="0">
                  <c:v>Eurasian Patent Organization</c:v>
                </c:pt>
                <c:pt idx="1">
                  <c:v>Philippines</c:v>
                </c:pt>
                <c:pt idx="2">
                  <c:v>Egypt</c:v>
                </c:pt>
                <c:pt idx="3">
                  <c:v>Ukraine</c:v>
                </c:pt>
                <c:pt idx="4">
                  <c:v>Visegrad Patent Institute</c:v>
                </c:pt>
                <c:pt idx="5">
                  <c:v>Austria</c:v>
                </c:pt>
                <c:pt idx="6">
                  <c:v>Nordic Patent Institute</c:v>
                </c:pt>
                <c:pt idx="7">
                  <c:v>Chile</c:v>
                </c:pt>
                <c:pt idx="8">
                  <c:v>Finland</c:v>
                </c:pt>
                <c:pt idx="9">
                  <c:v>Brazil</c:v>
                </c:pt>
                <c:pt idx="10">
                  <c:v>Singapore</c:v>
                </c:pt>
                <c:pt idx="11">
                  <c:v>Sweden</c:v>
                </c:pt>
                <c:pt idx="12">
                  <c:v>Spain</c:v>
                </c:pt>
                <c:pt idx="13">
                  <c:v>Israel</c:v>
                </c:pt>
                <c:pt idx="14">
                  <c:v>Turkey</c:v>
                </c:pt>
                <c:pt idx="15">
                  <c:v>Russian Federation</c:v>
                </c:pt>
                <c:pt idx="16">
                  <c:v>India</c:v>
                </c:pt>
                <c:pt idx="17">
                  <c:v>Australia</c:v>
                </c:pt>
                <c:pt idx="18">
                  <c:v>Canada</c:v>
                </c:pt>
                <c:pt idx="19">
                  <c:v>United States of America</c:v>
                </c:pt>
                <c:pt idx="20">
                  <c:v>Republic of Korea</c:v>
                </c:pt>
                <c:pt idx="21">
                  <c:v>Japan</c:v>
                </c:pt>
                <c:pt idx="22">
                  <c:v>China</c:v>
                </c:pt>
                <c:pt idx="23">
                  <c:v>European Patent Office</c:v>
                </c:pt>
              </c:strCache>
            </c:strRef>
          </c:cat>
          <c:val>
            <c:numRef>
              <c:f>'pct_9 - International Search Re'!$P$6:$P$29</c:f>
              <c:numCache>
                <c:formatCode>General</c:formatCode>
                <c:ptCount val="24"/>
                <c:pt idx="0">
                  <c:v>5</c:v>
                </c:pt>
                <c:pt idx="1">
                  <c:v>16</c:v>
                </c:pt>
                <c:pt idx="2">
                  <c:v>48</c:v>
                </c:pt>
                <c:pt idx="3">
                  <c:v>51</c:v>
                </c:pt>
                <c:pt idx="4">
                  <c:v>116</c:v>
                </c:pt>
                <c:pt idx="5">
                  <c:v>146</c:v>
                </c:pt>
                <c:pt idx="6">
                  <c:v>212</c:v>
                </c:pt>
                <c:pt idx="7">
                  <c:v>249</c:v>
                </c:pt>
                <c:pt idx="8">
                  <c:v>316</c:v>
                </c:pt>
                <c:pt idx="9">
                  <c:v>491</c:v>
                </c:pt>
                <c:pt idx="10">
                  <c:v>564</c:v>
                </c:pt>
                <c:pt idx="11">
                  <c:v>812</c:v>
                </c:pt>
                <c:pt idx="12">
                  <c:v>886</c:v>
                </c:pt>
                <c:pt idx="13">
                  <c:v>1407</c:v>
                </c:pt>
                <c:pt idx="14">
                  <c:v>1463</c:v>
                </c:pt>
                <c:pt idx="15">
                  <c:v>1853</c:v>
                </c:pt>
                <c:pt idx="16">
                  <c:v>1982</c:v>
                </c:pt>
                <c:pt idx="17">
                  <c:v>2293</c:v>
                </c:pt>
                <c:pt idx="18">
                  <c:v>2393</c:v>
                </c:pt>
                <c:pt idx="19">
                  <c:v>22974</c:v>
                </c:pt>
                <c:pt idx="20">
                  <c:v>29937</c:v>
                </c:pt>
                <c:pt idx="21">
                  <c:v>49154</c:v>
                </c:pt>
                <c:pt idx="22">
                  <c:v>75312</c:v>
                </c:pt>
                <c:pt idx="23">
                  <c:v>84051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14EC-4BCA-BCB0-B5EF774314C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1629634351"/>
        <c:axId val="1644492703"/>
      </c:barChart>
      <c:catAx>
        <c:axId val="1629634351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644492703"/>
        <c:crosses val="autoZero"/>
        <c:auto val="1"/>
        <c:lblAlgn val="ctr"/>
        <c:lblOffset val="100"/>
        <c:noMultiLvlLbl val="0"/>
      </c:catAx>
      <c:valAx>
        <c:axId val="1644492703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62963435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56841059296276275"/>
          <c:y val="0.33767838818695795"/>
          <c:w val="0.18646823420528022"/>
          <c:h val="0.36100043937712711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5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900" baseline="0"/>
      </a:pPr>
      <a:endParaRPr lang="en-US"/>
    </a:p>
  </c:txPr>
  <c:externalData r:id="rId4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'pct_9 - International Search Re'!$N$5</c:f>
              <c:strCache>
                <c:ptCount val="1"/>
                <c:pt idx="0">
                  <c:v>2020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'pct_9 - International Search Re'!$M$6:$M$24</c:f>
              <c:strCache>
                <c:ptCount val="19"/>
                <c:pt idx="0">
                  <c:v>Eurasian Patent Organization</c:v>
                </c:pt>
                <c:pt idx="1">
                  <c:v>Philippines</c:v>
                </c:pt>
                <c:pt idx="2">
                  <c:v>Egypt</c:v>
                </c:pt>
                <c:pt idx="3">
                  <c:v>Ukraine</c:v>
                </c:pt>
                <c:pt idx="4">
                  <c:v>Visegrad Patent Institute</c:v>
                </c:pt>
                <c:pt idx="5">
                  <c:v>Austria</c:v>
                </c:pt>
                <c:pt idx="6">
                  <c:v>Nordic Patent Institute</c:v>
                </c:pt>
                <c:pt idx="7">
                  <c:v>Chile</c:v>
                </c:pt>
                <c:pt idx="8">
                  <c:v>Finland</c:v>
                </c:pt>
                <c:pt idx="9">
                  <c:v>Brazil</c:v>
                </c:pt>
                <c:pt idx="10">
                  <c:v>Singapore</c:v>
                </c:pt>
                <c:pt idx="11">
                  <c:v>Sweden</c:v>
                </c:pt>
                <c:pt idx="12">
                  <c:v>Spain</c:v>
                </c:pt>
                <c:pt idx="13">
                  <c:v>Israel</c:v>
                </c:pt>
                <c:pt idx="14">
                  <c:v>Turkey</c:v>
                </c:pt>
                <c:pt idx="15">
                  <c:v>Russian Federation</c:v>
                </c:pt>
                <c:pt idx="16">
                  <c:v>India</c:v>
                </c:pt>
                <c:pt idx="17">
                  <c:v>Australia</c:v>
                </c:pt>
                <c:pt idx="18">
                  <c:v>Canada</c:v>
                </c:pt>
              </c:strCache>
            </c:strRef>
          </c:cat>
          <c:val>
            <c:numRef>
              <c:f>'pct_9 - International Search Re'!$N$6:$N$24</c:f>
              <c:numCache>
                <c:formatCode>General</c:formatCode>
                <c:ptCount val="19"/>
                <c:pt idx="0">
                  <c:v>0</c:v>
                </c:pt>
                <c:pt idx="1">
                  <c:v>8</c:v>
                </c:pt>
                <c:pt idx="2">
                  <c:v>36</c:v>
                </c:pt>
                <c:pt idx="3">
                  <c:v>71</c:v>
                </c:pt>
                <c:pt idx="4">
                  <c:v>90</c:v>
                </c:pt>
                <c:pt idx="5">
                  <c:v>145</c:v>
                </c:pt>
                <c:pt idx="6">
                  <c:v>207</c:v>
                </c:pt>
                <c:pt idx="7">
                  <c:v>309</c:v>
                </c:pt>
                <c:pt idx="8">
                  <c:v>441</c:v>
                </c:pt>
                <c:pt idx="9">
                  <c:v>505</c:v>
                </c:pt>
                <c:pt idx="10">
                  <c:v>695</c:v>
                </c:pt>
                <c:pt idx="11">
                  <c:v>928</c:v>
                </c:pt>
                <c:pt idx="12">
                  <c:v>843</c:v>
                </c:pt>
                <c:pt idx="13">
                  <c:v>1448</c:v>
                </c:pt>
                <c:pt idx="14">
                  <c:v>1658</c:v>
                </c:pt>
                <c:pt idx="15">
                  <c:v>3985</c:v>
                </c:pt>
                <c:pt idx="16">
                  <c:v>1765</c:v>
                </c:pt>
                <c:pt idx="17">
                  <c:v>2280</c:v>
                </c:pt>
                <c:pt idx="18">
                  <c:v>2378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99D-4406-8F70-E20D1B5C2EEB}"/>
            </c:ext>
          </c:extLst>
        </c:ser>
        <c:ser>
          <c:idx val="1"/>
          <c:order val="1"/>
          <c:tx>
            <c:strRef>
              <c:f>'pct_9 - International Search Re'!$O$5</c:f>
              <c:strCache>
                <c:ptCount val="1"/>
                <c:pt idx="0">
                  <c:v>2021</c:v>
                </c:pt>
              </c:strCache>
            </c:strRef>
          </c:tx>
          <c:spPr>
            <a:solidFill>
              <a:srgbClr val="00B050"/>
            </a:solidFill>
            <a:ln>
              <a:noFill/>
            </a:ln>
            <a:effectLst/>
          </c:spPr>
          <c:invertIfNegative val="0"/>
          <c:cat>
            <c:strRef>
              <c:f>'pct_9 - International Search Re'!$M$6:$M$24</c:f>
              <c:strCache>
                <c:ptCount val="19"/>
                <c:pt idx="0">
                  <c:v>Eurasian Patent Organization</c:v>
                </c:pt>
                <c:pt idx="1">
                  <c:v>Philippines</c:v>
                </c:pt>
                <c:pt idx="2">
                  <c:v>Egypt</c:v>
                </c:pt>
                <c:pt idx="3">
                  <c:v>Ukraine</c:v>
                </c:pt>
                <c:pt idx="4">
                  <c:v>Visegrad Patent Institute</c:v>
                </c:pt>
                <c:pt idx="5">
                  <c:v>Austria</c:v>
                </c:pt>
                <c:pt idx="6">
                  <c:v>Nordic Patent Institute</c:v>
                </c:pt>
                <c:pt idx="7">
                  <c:v>Chile</c:v>
                </c:pt>
                <c:pt idx="8">
                  <c:v>Finland</c:v>
                </c:pt>
                <c:pt idx="9">
                  <c:v>Brazil</c:v>
                </c:pt>
                <c:pt idx="10">
                  <c:v>Singapore</c:v>
                </c:pt>
                <c:pt idx="11">
                  <c:v>Sweden</c:v>
                </c:pt>
                <c:pt idx="12">
                  <c:v>Spain</c:v>
                </c:pt>
                <c:pt idx="13">
                  <c:v>Israel</c:v>
                </c:pt>
                <c:pt idx="14">
                  <c:v>Turkey</c:v>
                </c:pt>
                <c:pt idx="15">
                  <c:v>Russian Federation</c:v>
                </c:pt>
                <c:pt idx="16">
                  <c:v>India</c:v>
                </c:pt>
                <c:pt idx="17">
                  <c:v>Australia</c:v>
                </c:pt>
                <c:pt idx="18">
                  <c:v>Canada</c:v>
                </c:pt>
              </c:strCache>
            </c:strRef>
          </c:cat>
          <c:val>
            <c:numRef>
              <c:f>'pct_9 - International Search Re'!$O$6:$O$24</c:f>
              <c:numCache>
                <c:formatCode>General</c:formatCode>
                <c:ptCount val="19"/>
                <c:pt idx="0">
                  <c:v>0</c:v>
                </c:pt>
                <c:pt idx="1">
                  <c:v>29</c:v>
                </c:pt>
                <c:pt idx="2">
                  <c:v>55</c:v>
                </c:pt>
                <c:pt idx="3">
                  <c:v>67</c:v>
                </c:pt>
                <c:pt idx="4">
                  <c:v>98</c:v>
                </c:pt>
                <c:pt idx="5">
                  <c:v>179</c:v>
                </c:pt>
                <c:pt idx="6">
                  <c:v>192</c:v>
                </c:pt>
                <c:pt idx="7">
                  <c:v>255</c:v>
                </c:pt>
                <c:pt idx="8">
                  <c:v>391</c:v>
                </c:pt>
                <c:pt idx="9">
                  <c:v>586</c:v>
                </c:pt>
                <c:pt idx="10">
                  <c:v>873</c:v>
                </c:pt>
                <c:pt idx="11">
                  <c:v>898</c:v>
                </c:pt>
                <c:pt idx="12">
                  <c:v>897</c:v>
                </c:pt>
                <c:pt idx="13">
                  <c:v>1486</c:v>
                </c:pt>
                <c:pt idx="14">
                  <c:v>1558</c:v>
                </c:pt>
                <c:pt idx="15">
                  <c:v>3590</c:v>
                </c:pt>
                <c:pt idx="16">
                  <c:v>1888</c:v>
                </c:pt>
                <c:pt idx="17">
                  <c:v>2274</c:v>
                </c:pt>
                <c:pt idx="18">
                  <c:v>2276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99D-4406-8F70-E20D1B5C2EEB}"/>
            </c:ext>
          </c:extLst>
        </c:ser>
        <c:ser>
          <c:idx val="2"/>
          <c:order val="2"/>
          <c:tx>
            <c:strRef>
              <c:f>'pct_9 - International Search Re'!$P$5</c:f>
              <c:strCache>
                <c:ptCount val="1"/>
                <c:pt idx="0">
                  <c:v>2022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  <a:effectLst/>
          </c:spPr>
          <c:invertIfNegative val="0"/>
          <c:cat>
            <c:strRef>
              <c:f>'pct_9 - International Search Re'!$M$6:$M$24</c:f>
              <c:strCache>
                <c:ptCount val="19"/>
                <c:pt idx="0">
                  <c:v>Eurasian Patent Organization</c:v>
                </c:pt>
                <c:pt idx="1">
                  <c:v>Philippines</c:v>
                </c:pt>
                <c:pt idx="2">
                  <c:v>Egypt</c:v>
                </c:pt>
                <c:pt idx="3">
                  <c:v>Ukraine</c:v>
                </c:pt>
                <c:pt idx="4">
                  <c:v>Visegrad Patent Institute</c:v>
                </c:pt>
                <c:pt idx="5">
                  <c:v>Austria</c:v>
                </c:pt>
                <c:pt idx="6">
                  <c:v>Nordic Patent Institute</c:v>
                </c:pt>
                <c:pt idx="7">
                  <c:v>Chile</c:v>
                </c:pt>
                <c:pt idx="8">
                  <c:v>Finland</c:v>
                </c:pt>
                <c:pt idx="9">
                  <c:v>Brazil</c:v>
                </c:pt>
                <c:pt idx="10">
                  <c:v>Singapore</c:v>
                </c:pt>
                <c:pt idx="11">
                  <c:v>Sweden</c:v>
                </c:pt>
                <c:pt idx="12">
                  <c:v>Spain</c:v>
                </c:pt>
                <c:pt idx="13">
                  <c:v>Israel</c:v>
                </c:pt>
                <c:pt idx="14">
                  <c:v>Turkey</c:v>
                </c:pt>
                <c:pt idx="15">
                  <c:v>Russian Federation</c:v>
                </c:pt>
                <c:pt idx="16">
                  <c:v>India</c:v>
                </c:pt>
                <c:pt idx="17">
                  <c:v>Australia</c:v>
                </c:pt>
                <c:pt idx="18">
                  <c:v>Canada</c:v>
                </c:pt>
              </c:strCache>
            </c:strRef>
          </c:cat>
          <c:val>
            <c:numRef>
              <c:f>'pct_9 - International Search Re'!$P$6:$P$24</c:f>
              <c:numCache>
                <c:formatCode>General</c:formatCode>
                <c:ptCount val="19"/>
                <c:pt idx="0">
                  <c:v>5</c:v>
                </c:pt>
                <c:pt idx="1">
                  <c:v>16</c:v>
                </c:pt>
                <c:pt idx="2">
                  <c:v>48</c:v>
                </c:pt>
                <c:pt idx="3">
                  <c:v>51</c:v>
                </c:pt>
                <c:pt idx="4">
                  <c:v>116</c:v>
                </c:pt>
                <c:pt idx="5">
                  <c:v>146</c:v>
                </c:pt>
                <c:pt idx="6">
                  <c:v>212</c:v>
                </c:pt>
                <c:pt idx="7">
                  <c:v>249</c:v>
                </c:pt>
                <c:pt idx="8">
                  <c:v>316</c:v>
                </c:pt>
                <c:pt idx="9">
                  <c:v>491</c:v>
                </c:pt>
                <c:pt idx="10">
                  <c:v>564</c:v>
                </c:pt>
                <c:pt idx="11">
                  <c:v>812</c:v>
                </c:pt>
                <c:pt idx="12">
                  <c:v>886</c:v>
                </c:pt>
                <c:pt idx="13">
                  <c:v>1407</c:v>
                </c:pt>
                <c:pt idx="14">
                  <c:v>1463</c:v>
                </c:pt>
                <c:pt idx="15">
                  <c:v>1853</c:v>
                </c:pt>
                <c:pt idx="16">
                  <c:v>1982</c:v>
                </c:pt>
                <c:pt idx="17">
                  <c:v>2293</c:v>
                </c:pt>
                <c:pt idx="18">
                  <c:v>2393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C99D-4406-8F70-E20D1B5C2EE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1815400255"/>
        <c:axId val="1316262527"/>
      </c:barChart>
      <c:catAx>
        <c:axId val="1815400255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316262527"/>
        <c:crosses val="autoZero"/>
        <c:auto val="1"/>
        <c:lblAlgn val="ctr"/>
        <c:lblOffset val="100"/>
        <c:noMultiLvlLbl val="0"/>
      </c:catAx>
      <c:valAx>
        <c:axId val="1316262527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815400255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62649356662197053"/>
          <c:y val="0.3566172610776594"/>
          <c:w val="0.12866852999774323"/>
          <c:h val="0.24795790232103337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withinLinear" id="14">
  <a:schemeClr val="accent1"/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26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26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200" smtClean="0"/>
            </a:lvl1pPr>
          </a:lstStyle>
          <a:p>
            <a:pPr>
              <a:defRPr/>
            </a:pPr>
            <a:fld id="{4E2D2A46-31D4-42C3-9BFC-28195922560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47505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229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229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29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200" smtClean="0"/>
            </a:lvl1pPr>
          </a:lstStyle>
          <a:p>
            <a:pPr>
              <a:defRPr/>
            </a:pPr>
            <a:fld id="{CA84FE9B-D5D4-4B76-87EA-A08EA8B20C6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027255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4EB094-15DA-4923-B9E3-3E93EBB3525E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850538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4EB094-15DA-4923-B9E3-3E93EBB3525E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430988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4EB094-15DA-4923-B9E3-3E93EBB3525E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996501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4EB094-15DA-4923-B9E3-3E93EBB3525E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219465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4EB094-15DA-4923-B9E3-3E93EBB3525E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208078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4EB094-15DA-4923-B9E3-3E93EBB3525E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016255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4EB094-15DA-4923-B9E3-3E93EBB3525E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290529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4EB094-15DA-4923-B9E3-3E93EBB3525E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133811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4EB094-15DA-4923-B9E3-3E93EBB3525E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989116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4EB094-15DA-4923-B9E3-3E93EBB3525E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755653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32943" indent="-232943"/>
            <a:endParaRPr lang="en-US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4EB094-15DA-4923-B9E3-3E93EBB3525E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90747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4EB094-15DA-4923-B9E3-3E93EBB3525E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657854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4EB094-15DA-4923-B9E3-3E93EBB3525E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132202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50888" y="1143000"/>
            <a:ext cx="5575300" cy="31369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838200" y="4572000"/>
            <a:ext cx="5608320" cy="366045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4EB094-15DA-4923-B9E3-3E93EBB3525E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736590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50888" y="1143000"/>
            <a:ext cx="5575300" cy="31369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838200" y="4572000"/>
            <a:ext cx="5608320" cy="366045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4EB094-15DA-4923-B9E3-3E93EBB3525E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071197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4EB094-15DA-4923-B9E3-3E93EBB3525E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470875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4EB094-15DA-4923-B9E3-3E93EBB3525E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776391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4EB094-15DA-4923-B9E3-3E93EBB3525E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47750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noProof="0"/>
              <a:t>Click to edit Master title style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4213" y="2895600"/>
            <a:ext cx="6400800" cy="1314450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en-US" noProof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9049618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r-CH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CH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C3305F-35F4-4D38-853F-6972B7651A0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99199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fr-CH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CH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A1C06C-5FA2-4438-B070-4F16D45DBAE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36856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r-C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CH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A79EEDA-9492-4994-BB18-1005CD6866B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93466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  <a:endParaRPr lang="fr-C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1500"/>
            </a:lvl1pPr>
            <a:lvl2pPr marL="342900" indent="0">
              <a:buNone/>
              <a:defRPr sz="1350"/>
            </a:lvl2pPr>
            <a:lvl3pPr marL="685800" indent="0">
              <a:buNone/>
              <a:defRPr sz="1200"/>
            </a:lvl3pPr>
            <a:lvl4pPr marL="1028700" indent="0">
              <a:buNone/>
              <a:defRPr sz="1050"/>
            </a:lvl4pPr>
            <a:lvl5pPr marL="1371600" indent="0">
              <a:buNone/>
              <a:defRPr sz="1050"/>
            </a:lvl5pPr>
            <a:lvl6pPr marL="1714500" indent="0">
              <a:buNone/>
              <a:defRPr sz="1050"/>
            </a:lvl6pPr>
            <a:lvl7pPr marL="2057400" indent="0">
              <a:buNone/>
              <a:defRPr sz="1050"/>
            </a:lvl7pPr>
            <a:lvl8pPr marL="2400300" indent="0">
              <a:buNone/>
              <a:defRPr sz="1050"/>
            </a:lvl8pPr>
            <a:lvl9pPr marL="2743200" indent="0">
              <a:buNone/>
              <a:defRPr sz="10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AB5F7D-D5B1-4D98-B310-16D211F2365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49001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r-CH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329929"/>
            <a:ext cx="4038600" cy="3264694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CH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329929"/>
            <a:ext cx="4038600" cy="3264694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CH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1517826-A1A8-4B20-83BB-6B4226365DC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41805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fr-C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CH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CH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546D48-0F63-43E9-B47C-935DCDFAA14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68512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r-CH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E760F4-0BB2-41F5-A823-5656424847F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9934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6D60C8-7BA5-467F-BCD3-E871B6D034E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19636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  <a:endParaRPr lang="fr-C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CH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C813F8-B5E0-463F-B52D-A76CAE1804A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20465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  <a:endParaRPr lang="fr-CH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r>
              <a:rPr lang="en-US" noProof="0"/>
              <a:t>Click icon to add picture</a:t>
            </a:r>
            <a:endParaRPr lang="fr-CH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77A5B0-4E40-4836-BF8A-4DD35199479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46682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05979"/>
            <a:ext cx="8229600" cy="857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329929"/>
            <a:ext cx="8229600" cy="32646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10400" y="0"/>
            <a:ext cx="2133600" cy="357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050" smtClean="0"/>
            </a:lvl1pPr>
          </a:lstStyle>
          <a:p>
            <a:pPr>
              <a:defRPr/>
            </a:pPr>
            <a:fld id="{7F3150A8-B334-48D8-BDDC-A2E01CBB87C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6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2700">
          <a:solidFill>
            <a:srgbClr val="00408C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700">
          <a:solidFill>
            <a:srgbClr val="00408C"/>
          </a:solidFill>
          <a:latin typeface="Arial" charset="0"/>
          <a:cs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700">
          <a:solidFill>
            <a:srgbClr val="00408C"/>
          </a:solidFill>
          <a:latin typeface="Arial" charset="0"/>
          <a:cs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700">
          <a:solidFill>
            <a:srgbClr val="00408C"/>
          </a:solidFill>
          <a:latin typeface="Arial" charset="0"/>
          <a:cs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700">
          <a:solidFill>
            <a:srgbClr val="00408C"/>
          </a:solidFill>
          <a:latin typeface="Arial" charset="0"/>
          <a:cs typeface="Arial" charset="0"/>
        </a:defRPr>
      </a:lvl5pPr>
      <a:lvl6pPr marL="342900" algn="l" rtl="0" eaLnBrk="1" fontAlgn="base" hangingPunct="1">
        <a:spcBef>
          <a:spcPct val="0"/>
        </a:spcBef>
        <a:spcAft>
          <a:spcPct val="0"/>
        </a:spcAft>
        <a:defRPr sz="2700">
          <a:solidFill>
            <a:srgbClr val="00408C"/>
          </a:solidFill>
          <a:latin typeface="Arial" charset="0"/>
          <a:cs typeface="Arial" charset="0"/>
        </a:defRPr>
      </a:lvl6pPr>
      <a:lvl7pPr marL="685800" algn="l" rtl="0" eaLnBrk="1" fontAlgn="base" hangingPunct="1">
        <a:spcBef>
          <a:spcPct val="0"/>
        </a:spcBef>
        <a:spcAft>
          <a:spcPct val="0"/>
        </a:spcAft>
        <a:defRPr sz="2700">
          <a:solidFill>
            <a:srgbClr val="00408C"/>
          </a:solidFill>
          <a:latin typeface="Arial" charset="0"/>
          <a:cs typeface="Arial" charset="0"/>
        </a:defRPr>
      </a:lvl7pPr>
      <a:lvl8pPr marL="1028700" algn="l" rtl="0" eaLnBrk="1" fontAlgn="base" hangingPunct="1">
        <a:spcBef>
          <a:spcPct val="0"/>
        </a:spcBef>
        <a:spcAft>
          <a:spcPct val="0"/>
        </a:spcAft>
        <a:defRPr sz="2700">
          <a:solidFill>
            <a:srgbClr val="00408C"/>
          </a:solidFill>
          <a:latin typeface="Arial" charset="0"/>
          <a:cs typeface="Arial" charset="0"/>
        </a:defRPr>
      </a:lvl8pPr>
      <a:lvl9pPr marL="1371600" algn="l" rtl="0" eaLnBrk="1" fontAlgn="base" hangingPunct="1">
        <a:spcBef>
          <a:spcPct val="0"/>
        </a:spcBef>
        <a:spcAft>
          <a:spcPct val="0"/>
        </a:spcAft>
        <a:defRPr sz="2700">
          <a:solidFill>
            <a:srgbClr val="00408C"/>
          </a:solidFill>
          <a:latin typeface="Arial" charset="0"/>
          <a:cs typeface="Arial" charset="0"/>
        </a:defRPr>
      </a:lvl9pPr>
    </p:titleStyle>
    <p:bodyStyle>
      <a:lvl1pPr marL="257175" indent="-257175" algn="l" rtl="0" eaLnBrk="1" fontAlgn="base" hangingPunct="1">
        <a:spcBef>
          <a:spcPct val="20000"/>
        </a:spcBef>
        <a:spcAft>
          <a:spcPct val="0"/>
        </a:spcAft>
        <a:buBlip>
          <a:blip r:embed="rId14"/>
        </a:buBlip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rtl="0" eaLnBrk="1" fontAlgn="base" hangingPunct="1">
        <a:spcBef>
          <a:spcPct val="20000"/>
        </a:spcBef>
        <a:spcAft>
          <a:spcPct val="0"/>
        </a:spcAft>
        <a:buBlip>
          <a:blip r:embed="rId14"/>
        </a:buBlip>
        <a:defRPr sz="1800">
          <a:solidFill>
            <a:schemeClr val="tx1"/>
          </a:solidFill>
          <a:latin typeface="+mn-lt"/>
          <a:cs typeface="+mn-cs"/>
        </a:defRPr>
      </a:lvl2pPr>
      <a:lvl3pPr marL="857250" indent="-171450" algn="l" rtl="0" eaLnBrk="1" fontAlgn="base" hangingPunct="1">
        <a:spcBef>
          <a:spcPct val="20000"/>
        </a:spcBef>
        <a:spcAft>
          <a:spcPct val="0"/>
        </a:spcAft>
        <a:buBlip>
          <a:blip r:embed="rId14"/>
        </a:buBlip>
        <a:defRPr sz="1800">
          <a:solidFill>
            <a:schemeClr val="tx1"/>
          </a:solidFill>
          <a:latin typeface="+mn-lt"/>
          <a:cs typeface="+mn-cs"/>
        </a:defRPr>
      </a:lvl3pPr>
      <a:lvl4pPr marL="1200150" indent="-171450" algn="l" rtl="0" eaLnBrk="1" fontAlgn="base" hangingPunct="1">
        <a:spcBef>
          <a:spcPct val="20000"/>
        </a:spcBef>
        <a:spcAft>
          <a:spcPct val="0"/>
        </a:spcAft>
        <a:buBlip>
          <a:blip r:embed="rId14"/>
        </a:buBlip>
        <a:defRPr sz="1800">
          <a:solidFill>
            <a:schemeClr val="tx1"/>
          </a:solidFill>
          <a:latin typeface="+mn-lt"/>
          <a:cs typeface="+mn-cs"/>
        </a:defRPr>
      </a:lvl4pPr>
      <a:lvl5pPr marL="1543050" indent="-171450" algn="l" rtl="0" eaLnBrk="1" fontAlgn="base" hangingPunct="1">
        <a:spcBef>
          <a:spcPct val="20000"/>
        </a:spcBef>
        <a:spcAft>
          <a:spcPct val="0"/>
        </a:spcAft>
        <a:buBlip>
          <a:blip r:embed="rId14"/>
        </a:buBlip>
        <a:defRPr sz="1800">
          <a:solidFill>
            <a:schemeClr val="tx1"/>
          </a:solidFill>
          <a:latin typeface="+mn-lt"/>
          <a:cs typeface="+mn-cs"/>
        </a:defRPr>
      </a:lvl5pPr>
      <a:lvl6pPr marL="1885950" indent="-171450" algn="l" rtl="0" eaLnBrk="1" fontAlgn="base" hangingPunct="1">
        <a:spcBef>
          <a:spcPct val="20000"/>
        </a:spcBef>
        <a:spcAft>
          <a:spcPct val="0"/>
        </a:spcAft>
        <a:buBlip>
          <a:blip r:embed="rId14"/>
        </a:buBlip>
        <a:defRPr sz="1800">
          <a:solidFill>
            <a:schemeClr val="tx1"/>
          </a:solidFill>
          <a:latin typeface="+mn-lt"/>
          <a:cs typeface="+mn-cs"/>
        </a:defRPr>
      </a:lvl6pPr>
      <a:lvl7pPr marL="2228850" indent="-171450" algn="l" rtl="0" eaLnBrk="1" fontAlgn="base" hangingPunct="1">
        <a:spcBef>
          <a:spcPct val="20000"/>
        </a:spcBef>
        <a:spcAft>
          <a:spcPct val="0"/>
        </a:spcAft>
        <a:buBlip>
          <a:blip r:embed="rId14"/>
        </a:buBlip>
        <a:defRPr sz="1800">
          <a:solidFill>
            <a:schemeClr val="tx1"/>
          </a:solidFill>
          <a:latin typeface="+mn-lt"/>
          <a:cs typeface="+mn-cs"/>
        </a:defRPr>
      </a:lvl7pPr>
      <a:lvl8pPr marL="2571750" indent="-171450" algn="l" rtl="0" eaLnBrk="1" fontAlgn="base" hangingPunct="1">
        <a:spcBef>
          <a:spcPct val="20000"/>
        </a:spcBef>
        <a:spcAft>
          <a:spcPct val="0"/>
        </a:spcAft>
        <a:buBlip>
          <a:blip r:embed="rId14"/>
        </a:buBlip>
        <a:defRPr sz="1800">
          <a:solidFill>
            <a:schemeClr val="tx1"/>
          </a:solidFill>
          <a:latin typeface="+mn-lt"/>
          <a:cs typeface="+mn-cs"/>
        </a:defRPr>
      </a:lvl8pPr>
      <a:lvl9pPr marL="2914650" indent="-171450" algn="l" rtl="0" eaLnBrk="1" fontAlgn="base" hangingPunct="1">
        <a:spcBef>
          <a:spcPct val="20000"/>
        </a:spcBef>
        <a:spcAft>
          <a:spcPct val="0"/>
        </a:spcAft>
        <a:buBlip>
          <a:blip r:embed="rId14"/>
        </a:buBlip>
        <a:defRPr sz="18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fr-F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wipo.int/ipstats/en/" TargetMode="Externa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wipo.int/edocs/pubdocs/en/wipo-pub-901-2023-en-patent-cooperation-treaty-yearly-review-2023.pdf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8"/>
          <p:cNvSpPr>
            <a:spLocks noGrp="1" noChangeArrowheads="1"/>
          </p:cNvSpPr>
          <p:nvPr>
            <p:ph type="ctrTitle"/>
          </p:nvPr>
        </p:nvSpPr>
        <p:spPr>
          <a:xfrm>
            <a:off x="2057400" y="3081338"/>
            <a:ext cx="4104085" cy="1134666"/>
          </a:xfrm>
          <a:noFill/>
        </p:spPr>
        <p:txBody>
          <a:bodyPr/>
          <a:lstStyle/>
          <a:p>
            <a:pPr eaLnBrk="1" hangingPunct="1"/>
            <a:r>
              <a:rPr lang="en-US" altLang="en-US" sz="2250" b="1" dirty="0"/>
              <a:t>PCT Statistics</a:t>
            </a:r>
            <a:br>
              <a:rPr lang="en-US" altLang="en-US" sz="2250" b="1" dirty="0"/>
            </a:br>
            <a:r>
              <a:rPr lang="en-US" altLang="en-US" sz="1950" dirty="0"/>
              <a:t>Meeting of International Authorities</a:t>
            </a:r>
            <a:br>
              <a:rPr lang="en-US" altLang="en-US" sz="1950" dirty="0"/>
            </a:br>
            <a:r>
              <a:rPr lang="en-US" altLang="en-US" sz="1950" dirty="0"/>
              <a:t>Thirtieth Session	</a:t>
            </a:r>
          </a:p>
        </p:txBody>
      </p:sp>
      <p:sp>
        <p:nvSpPr>
          <p:cNvPr id="3075" name="Rectangle 9"/>
          <p:cNvSpPr>
            <a:spLocks noGrp="1" noChangeArrowheads="1"/>
          </p:cNvSpPr>
          <p:nvPr>
            <p:ph type="subTitle" idx="1"/>
          </p:nvPr>
        </p:nvSpPr>
        <p:spPr>
          <a:xfrm>
            <a:off x="5825728" y="3821907"/>
            <a:ext cx="1718072" cy="594122"/>
          </a:xfrm>
          <a:noFill/>
        </p:spPr>
        <p:txBody>
          <a:bodyPr/>
          <a:lstStyle/>
          <a:p>
            <a:pPr eaLnBrk="1" hangingPunct="1"/>
            <a:r>
              <a:rPr lang="en-US" altLang="en-US" sz="975" dirty="0">
                <a:solidFill>
                  <a:srgbClr val="990033"/>
                </a:solidFill>
                <a:latin typeface="Arial Black" panose="020B0A04020102020204" pitchFamily="34" charset="0"/>
              </a:rPr>
              <a:t>Geneva</a:t>
            </a:r>
            <a:br>
              <a:rPr lang="en-US" altLang="en-US" sz="975" dirty="0">
                <a:solidFill>
                  <a:srgbClr val="990033"/>
                </a:solidFill>
                <a:latin typeface="Arial Black" panose="020B0A04020102020204" pitchFamily="34" charset="0"/>
              </a:rPr>
            </a:br>
            <a:r>
              <a:rPr lang="en-US" altLang="en-US" sz="975" dirty="0">
                <a:solidFill>
                  <a:srgbClr val="990033"/>
                </a:solidFill>
                <a:latin typeface="Arial Black" panose="020B0A04020102020204" pitchFamily="34" charset="0"/>
              </a:rPr>
              <a:t>November 1, 2023</a:t>
            </a:r>
          </a:p>
        </p:txBody>
      </p:sp>
      <p:pic>
        <p:nvPicPr>
          <p:cNvPr id="3076" name="Picture 10" descr="Puce-3_pc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7610" y="2857500"/>
            <a:ext cx="285750" cy="28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Distribution of ISRs established by ISA (excluding IP5 Offices)</a:t>
            </a:r>
          </a:p>
        </p:txBody>
      </p:sp>
      <p:sp>
        <p:nvSpPr>
          <p:cNvPr id="6" name="Rectangle 5"/>
          <p:cNvSpPr/>
          <p:nvPr/>
        </p:nvSpPr>
        <p:spPr>
          <a:xfrm>
            <a:off x="1371600" y="4945326"/>
            <a:ext cx="3429000" cy="207749"/>
          </a:xfrm>
          <a:prstGeom prst="rect">
            <a:avLst/>
          </a:prstGeom>
        </p:spPr>
        <p:txBody>
          <a:bodyPr>
            <a:spAutoFit/>
          </a:bodyPr>
          <a:lstStyle/>
          <a:p>
            <a:pPr algn="l"/>
            <a:r>
              <a:rPr lang="en-US" sz="750" dirty="0"/>
              <a:t>Source:  WIPO statistics database. October 2023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359055" y="4552911"/>
            <a:ext cx="3286477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050" dirty="0"/>
              <a:t>Data based on international filing year of application</a:t>
            </a:r>
            <a:br>
              <a:rPr lang="en-US" sz="1050" dirty="0"/>
            </a:br>
            <a:endParaRPr lang="en-US" sz="1050" dirty="0"/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31B1C3A7-CA9B-9430-B2C5-C07BFB00907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69751905"/>
              </p:ext>
            </p:extLst>
          </p:nvPr>
        </p:nvGraphicFramePr>
        <p:xfrm>
          <a:off x="1619672" y="889946"/>
          <a:ext cx="5400600" cy="399327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9" name="TextBox 8">
            <a:extLst>
              <a:ext uri="{FF2B5EF4-FFF2-40B4-BE49-F238E27FC236}">
                <a16:creationId xmlns:a16="http://schemas.microsoft.com/office/drawing/2014/main" id="{FA21B2E9-DFAF-4E4A-D170-FEFF1427B3FA}"/>
              </a:ext>
            </a:extLst>
          </p:cNvPr>
          <p:cNvSpPr txBox="1"/>
          <p:nvPr/>
        </p:nvSpPr>
        <p:spPr>
          <a:xfrm>
            <a:off x="5148064" y="1003275"/>
            <a:ext cx="612776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H" sz="900" dirty="0">
                <a:solidFill>
                  <a:srgbClr val="FF0000"/>
                </a:solidFill>
              </a:rPr>
              <a:t>2,393</a:t>
            </a:r>
            <a:endParaRPr lang="en-GB" sz="900" dirty="0">
              <a:solidFill>
                <a:srgbClr val="FF0000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83E10AE-D0A7-A0FF-52EE-C5887064905E}"/>
              </a:ext>
            </a:extLst>
          </p:cNvPr>
          <p:cNvSpPr txBox="1"/>
          <p:nvPr/>
        </p:nvSpPr>
        <p:spPr>
          <a:xfrm>
            <a:off x="5004048" y="1176558"/>
            <a:ext cx="612776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H" sz="900" dirty="0">
                <a:solidFill>
                  <a:srgbClr val="FF0000"/>
                </a:solidFill>
              </a:rPr>
              <a:t>2,292</a:t>
            </a:r>
            <a:endParaRPr lang="en-GB" sz="900" dirty="0">
              <a:solidFill>
                <a:srgbClr val="FF0000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5B3E202-0AF7-CEE4-A416-FBEA19365664}"/>
              </a:ext>
            </a:extLst>
          </p:cNvPr>
          <p:cNvSpPr txBox="1"/>
          <p:nvPr/>
        </p:nvSpPr>
        <p:spPr>
          <a:xfrm>
            <a:off x="4739986" y="1354083"/>
            <a:ext cx="612776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H" sz="900" dirty="0">
                <a:solidFill>
                  <a:srgbClr val="FF0000"/>
                </a:solidFill>
              </a:rPr>
              <a:t>1,982</a:t>
            </a:r>
            <a:endParaRPr lang="en-GB" sz="900" dirty="0">
              <a:solidFill>
                <a:srgbClr val="FF0000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7577851-1E56-BBB1-D24B-1399F6D042F6}"/>
              </a:ext>
            </a:extLst>
          </p:cNvPr>
          <p:cNvSpPr txBox="1"/>
          <p:nvPr/>
        </p:nvSpPr>
        <p:spPr>
          <a:xfrm>
            <a:off x="6372200" y="1554193"/>
            <a:ext cx="612776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H" sz="900" dirty="0">
                <a:solidFill>
                  <a:srgbClr val="FF0000"/>
                </a:solidFill>
              </a:rPr>
              <a:t>1,853</a:t>
            </a:r>
            <a:endParaRPr lang="en-GB" sz="900" dirty="0">
              <a:solidFill>
                <a:srgbClr val="FF0000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38EF354-BA97-1251-E16D-7866FE60C3A8}"/>
              </a:ext>
            </a:extLst>
          </p:cNvPr>
          <p:cNvSpPr txBox="1"/>
          <p:nvPr/>
        </p:nvSpPr>
        <p:spPr>
          <a:xfrm>
            <a:off x="4494212" y="1698244"/>
            <a:ext cx="612776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H" sz="900" dirty="0">
                <a:solidFill>
                  <a:srgbClr val="FF0000"/>
                </a:solidFill>
              </a:rPr>
              <a:t>1,463</a:t>
            </a:r>
            <a:endParaRPr lang="en-GB" sz="900" dirty="0">
              <a:solidFill>
                <a:srgbClr val="FF0000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63E3DB4-5BE9-291D-5EC8-48A923AF8932}"/>
              </a:ext>
            </a:extLst>
          </p:cNvPr>
          <p:cNvSpPr txBox="1"/>
          <p:nvPr/>
        </p:nvSpPr>
        <p:spPr>
          <a:xfrm>
            <a:off x="4319972" y="1861914"/>
            <a:ext cx="612776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H" sz="900" dirty="0">
                <a:solidFill>
                  <a:srgbClr val="FF0000"/>
                </a:solidFill>
              </a:rPr>
              <a:t>1,407</a:t>
            </a:r>
            <a:endParaRPr lang="en-GB" sz="900" dirty="0">
              <a:solidFill>
                <a:srgbClr val="FF0000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8BB6B25-75AE-5BE9-4CAF-846C0BEB9AB4}"/>
              </a:ext>
            </a:extLst>
          </p:cNvPr>
          <p:cNvSpPr txBox="1"/>
          <p:nvPr/>
        </p:nvSpPr>
        <p:spPr>
          <a:xfrm>
            <a:off x="3839633" y="2039439"/>
            <a:ext cx="612776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H" sz="900" dirty="0">
                <a:solidFill>
                  <a:srgbClr val="FF0000"/>
                </a:solidFill>
              </a:rPr>
              <a:t>886</a:t>
            </a:r>
            <a:endParaRPr lang="en-GB" sz="900" dirty="0">
              <a:solidFill>
                <a:srgbClr val="FF0000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48FCAA1-BB8F-238C-4C8C-B2D7B2DB5BDE}"/>
              </a:ext>
            </a:extLst>
          </p:cNvPr>
          <p:cNvSpPr txBox="1"/>
          <p:nvPr/>
        </p:nvSpPr>
        <p:spPr>
          <a:xfrm>
            <a:off x="3858734" y="2216964"/>
            <a:ext cx="612776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H" sz="900" dirty="0">
                <a:solidFill>
                  <a:srgbClr val="FF0000"/>
                </a:solidFill>
              </a:rPr>
              <a:t>812</a:t>
            </a:r>
            <a:endParaRPr lang="en-GB" sz="900" dirty="0">
              <a:solidFill>
                <a:srgbClr val="FF0000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B6A0A3B-F458-F177-1F50-E6F0EA81826D}"/>
              </a:ext>
            </a:extLst>
          </p:cNvPr>
          <p:cNvSpPr txBox="1"/>
          <p:nvPr/>
        </p:nvSpPr>
        <p:spPr>
          <a:xfrm>
            <a:off x="3819137" y="2394489"/>
            <a:ext cx="612776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H" sz="900" dirty="0">
                <a:solidFill>
                  <a:srgbClr val="FF0000"/>
                </a:solidFill>
              </a:rPr>
              <a:t>564</a:t>
            </a:r>
            <a:endParaRPr lang="en-GB" sz="900" dirty="0">
              <a:solidFill>
                <a:srgbClr val="FF0000"/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996DF47-D654-AD62-49A3-B6930527078C}"/>
              </a:ext>
            </a:extLst>
          </p:cNvPr>
          <p:cNvSpPr txBox="1"/>
          <p:nvPr/>
        </p:nvSpPr>
        <p:spPr>
          <a:xfrm>
            <a:off x="3635896" y="2534312"/>
            <a:ext cx="612776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H" sz="900" dirty="0">
                <a:solidFill>
                  <a:srgbClr val="FF0000"/>
                </a:solidFill>
              </a:rPr>
              <a:t>491</a:t>
            </a:r>
            <a:endParaRPr lang="en-GB" sz="900" dirty="0">
              <a:solidFill>
                <a:srgbClr val="FF0000"/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8B702C69-AD78-F617-954E-41AFAF728827}"/>
              </a:ext>
            </a:extLst>
          </p:cNvPr>
          <p:cNvSpPr txBox="1"/>
          <p:nvPr/>
        </p:nvSpPr>
        <p:spPr>
          <a:xfrm>
            <a:off x="3490047" y="2711837"/>
            <a:ext cx="612776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H" sz="900" dirty="0">
                <a:solidFill>
                  <a:srgbClr val="FF0000"/>
                </a:solidFill>
              </a:rPr>
              <a:t>316</a:t>
            </a:r>
            <a:endParaRPr lang="en-GB" sz="900" dirty="0">
              <a:solidFill>
                <a:srgbClr val="FF0000"/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FC811A2A-59CA-9FAD-7535-D60B6B2B012E}"/>
              </a:ext>
            </a:extLst>
          </p:cNvPr>
          <p:cNvSpPr txBox="1"/>
          <p:nvPr/>
        </p:nvSpPr>
        <p:spPr>
          <a:xfrm>
            <a:off x="3344198" y="2902320"/>
            <a:ext cx="612776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H" sz="900" dirty="0">
                <a:solidFill>
                  <a:srgbClr val="FF0000"/>
                </a:solidFill>
              </a:rPr>
              <a:t>249</a:t>
            </a:r>
            <a:endParaRPr lang="en-GB" sz="900" dirty="0">
              <a:solidFill>
                <a:srgbClr val="FF0000"/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01443711-E0F2-95C7-E84B-58CF831F1048}"/>
              </a:ext>
            </a:extLst>
          </p:cNvPr>
          <p:cNvSpPr txBox="1"/>
          <p:nvPr/>
        </p:nvSpPr>
        <p:spPr>
          <a:xfrm>
            <a:off x="3321760" y="3079845"/>
            <a:ext cx="612776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H" sz="900" dirty="0">
                <a:solidFill>
                  <a:srgbClr val="FF0000"/>
                </a:solidFill>
              </a:rPr>
              <a:t>212</a:t>
            </a:r>
            <a:endParaRPr lang="en-GB" sz="900" dirty="0">
              <a:solidFill>
                <a:srgbClr val="FF0000"/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7380B392-BD6D-087E-A948-CFCE193ADE6E}"/>
              </a:ext>
            </a:extLst>
          </p:cNvPr>
          <p:cNvSpPr txBox="1"/>
          <p:nvPr/>
        </p:nvSpPr>
        <p:spPr>
          <a:xfrm>
            <a:off x="3245958" y="3257370"/>
            <a:ext cx="612776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H" sz="900" dirty="0">
                <a:solidFill>
                  <a:srgbClr val="FF0000"/>
                </a:solidFill>
              </a:rPr>
              <a:t>146</a:t>
            </a:r>
            <a:endParaRPr lang="en-GB" sz="900" dirty="0">
              <a:solidFill>
                <a:srgbClr val="FF0000"/>
              </a:solidFill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3F531CD9-0BA9-643D-8EAA-39FCA9349564}"/>
              </a:ext>
            </a:extLst>
          </p:cNvPr>
          <p:cNvSpPr txBox="1"/>
          <p:nvPr/>
        </p:nvSpPr>
        <p:spPr>
          <a:xfrm>
            <a:off x="3206361" y="3395804"/>
            <a:ext cx="612776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H" sz="900" dirty="0">
                <a:solidFill>
                  <a:srgbClr val="FF0000"/>
                </a:solidFill>
              </a:rPr>
              <a:t>116</a:t>
            </a:r>
            <a:endParaRPr lang="en-GB" sz="900" dirty="0">
              <a:solidFill>
                <a:srgbClr val="FF0000"/>
              </a:solidFill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98ADD5D3-5C68-B0EE-1794-7E75A97DC241}"/>
              </a:ext>
            </a:extLst>
          </p:cNvPr>
          <p:cNvSpPr txBox="1"/>
          <p:nvPr/>
        </p:nvSpPr>
        <p:spPr>
          <a:xfrm>
            <a:off x="3184104" y="3596347"/>
            <a:ext cx="612776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H" sz="900" dirty="0">
                <a:solidFill>
                  <a:srgbClr val="FF0000"/>
                </a:solidFill>
              </a:rPr>
              <a:t>51</a:t>
            </a:r>
            <a:endParaRPr lang="en-GB" sz="900" dirty="0">
              <a:solidFill>
                <a:srgbClr val="FF0000"/>
              </a:solidFill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ACE28B60-5C7C-9519-7C4D-6EFDFA12236A}"/>
              </a:ext>
            </a:extLst>
          </p:cNvPr>
          <p:cNvSpPr txBox="1"/>
          <p:nvPr/>
        </p:nvSpPr>
        <p:spPr>
          <a:xfrm>
            <a:off x="3161847" y="3747051"/>
            <a:ext cx="612776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H" sz="900" dirty="0">
                <a:solidFill>
                  <a:srgbClr val="FF0000"/>
                </a:solidFill>
              </a:rPr>
              <a:t>48</a:t>
            </a:r>
            <a:endParaRPr lang="en-GB" sz="900" dirty="0">
              <a:solidFill>
                <a:srgbClr val="FF0000"/>
              </a:solidFill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BC48DB89-074E-D37C-46B1-C22F68359946}"/>
              </a:ext>
            </a:extLst>
          </p:cNvPr>
          <p:cNvSpPr txBox="1"/>
          <p:nvPr/>
        </p:nvSpPr>
        <p:spPr>
          <a:xfrm>
            <a:off x="3123652" y="3924078"/>
            <a:ext cx="612776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H" sz="900" dirty="0">
                <a:solidFill>
                  <a:srgbClr val="FF0000"/>
                </a:solidFill>
              </a:rPr>
              <a:t>16</a:t>
            </a:r>
            <a:endParaRPr lang="en-GB" sz="900" dirty="0">
              <a:solidFill>
                <a:srgbClr val="FF0000"/>
              </a:solidFill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13A3207A-5653-2298-87A7-6E283B464049}"/>
              </a:ext>
            </a:extLst>
          </p:cNvPr>
          <p:cNvSpPr txBox="1"/>
          <p:nvPr/>
        </p:nvSpPr>
        <p:spPr>
          <a:xfrm>
            <a:off x="3107930" y="4101105"/>
            <a:ext cx="612776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H" sz="900" dirty="0">
                <a:solidFill>
                  <a:srgbClr val="FF0000"/>
                </a:solidFill>
              </a:rPr>
              <a:t>5</a:t>
            </a:r>
            <a:endParaRPr lang="en-GB" sz="9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17860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Timeliness in Transmitting ISRs to the IB measured from Date of Receipt of Search Copy by ISA for 2022</a:t>
            </a:r>
          </a:p>
        </p:txBody>
      </p:sp>
      <p:sp>
        <p:nvSpPr>
          <p:cNvPr id="31" name="Rectangle 30"/>
          <p:cNvSpPr/>
          <p:nvPr/>
        </p:nvSpPr>
        <p:spPr>
          <a:xfrm>
            <a:off x="1328664" y="4845189"/>
            <a:ext cx="6329436" cy="2077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n-US" sz="750" dirty="0"/>
              <a:t>Source:  WIPO statistics database. March 2023.  Excludes cases where Rule 42 time limit of 9 months from priority date applies.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251520" y="3729416"/>
            <a:ext cx="8784976" cy="10272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350" dirty="0"/>
              <a:t>All ISRs that ought to be transmitted to the International Bureau within 3 months of the date of receipt of the search copy met this deadline at the Office of Chile, Ukraine, the Nordic Patent Institute and Eurasian Patent Office.</a:t>
            </a:r>
          </a:p>
          <a:p>
            <a:pPr algn="l"/>
            <a:r>
              <a:rPr lang="en-US" sz="1350" dirty="0"/>
              <a:t>In 2021, 85.6 % of all ISRs were transmitted within 3 months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1403244-E3ED-3096-6EA2-E0A7885646F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1937" y="1329880"/>
            <a:ext cx="6983338" cy="205339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7E77F91-DF75-3E64-13F1-E299E1E3D49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43000" y="3418930"/>
            <a:ext cx="6858000" cy="180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724438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Timeliness in Transmitting ISRs to the IB measured from Priority Date by ISA for 2022</a:t>
            </a:r>
          </a:p>
        </p:txBody>
      </p:sp>
      <p:sp>
        <p:nvSpPr>
          <p:cNvPr id="29" name="Rectangle 28"/>
          <p:cNvSpPr/>
          <p:nvPr/>
        </p:nvSpPr>
        <p:spPr>
          <a:xfrm>
            <a:off x="1328664" y="4843418"/>
            <a:ext cx="6329436" cy="2077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n-US" sz="750" dirty="0"/>
              <a:t>Source:  WIPO statistics database, March 2023.  Excludes cases where Rule 42 time limit of 3 months from date of receipt of search copy applies.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323528" y="3863535"/>
            <a:ext cx="7669084" cy="8194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350" dirty="0"/>
              <a:t>At 19 ISAs, more than 90% of international search reports required to be transmitted to the International Bureau within 9 months of the priority date met the deadline</a:t>
            </a:r>
          </a:p>
          <a:p>
            <a:pPr algn="l"/>
            <a:r>
              <a:rPr lang="en-US" sz="1350" dirty="0"/>
              <a:t>In 2021, 81.6 % of all ISRs were transmitted within 9 months of the priority date</a:t>
            </a:r>
            <a:endParaRPr lang="en-GB" sz="135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60C602C-96BE-BD83-42AA-67969058DE1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1560" y="1196222"/>
            <a:ext cx="7597130" cy="223936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9F2CE15-C8FA-2B1A-8E5A-227B89FB4B7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40523" y="3463206"/>
            <a:ext cx="6752089" cy="176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55928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PCT A1 Publication Percentage by ISA in 2022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3735614"/>
            <a:ext cx="7763989" cy="1119014"/>
          </a:xfrm>
        </p:spPr>
        <p:txBody>
          <a:bodyPr/>
          <a:lstStyle/>
          <a:p>
            <a:pPr marL="0" indent="0">
              <a:buNone/>
            </a:pPr>
            <a:r>
              <a:rPr lang="en-US" sz="1600" dirty="0"/>
              <a:t>The International Bureau published more than 90% of PCT applications together with an ISR for 20 of the 24 ISAs</a:t>
            </a:r>
          </a:p>
          <a:p>
            <a:pPr marL="0" indent="0">
              <a:buNone/>
            </a:pPr>
            <a:r>
              <a:rPr lang="en-US" sz="1600" dirty="0"/>
              <a:t>Overall, in 2022, 97.6 % of published IAs were A1 publications (slightly down from 97.9 % in 2021)</a:t>
            </a:r>
          </a:p>
        </p:txBody>
      </p:sp>
      <p:sp>
        <p:nvSpPr>
          <p:cNvPr id="5" name="Rectangle 4"/>
          <p:cNvSpPr/>
          <p:nvPr/>
        </p:nvSpPr>
        <p:spPr>
          <a:xfrm>
            <a:off x="1371600" y="4914900"/>
            <a:ext cx="3429000" cy="207749"/>
          </a:xfrm>
          <a:prstGeom prst="rect">
            <a:avLst/>
          </a:prstGeom>
        </p:spPr>
        <p:txBody>
          <a:bodyPr>
            <a:spAutoFit/>
          </a:bodyPr>
          <a:lstStyle/>
          <a:p>
            <a:pPr algn="l"/>
            <a:r>
              <a:rPr lang="en-US" sz="750" dirty="0"/>
              <a:t>Source:  WIPO statistics database. March 2023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0435AE9-DA4F-782E-A939-31BC91DA218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8451" y="1149685"/>
            <a:ext cx="7607098" cy="221342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E15EBBC-F8F1-66EA-F538-A71CC992D1A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24531" y="3403191"/>
            <a:ext cx="6694939" cy="272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028564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Supplementary International Search Requests</a:t>
            </a:r>
          </a:p>
        </p:txBody>
      </p:sp>
      <p:sp>
        <p:nvSpPr>
          <p:cNvPr id="5" name="Rectangle 4"/>
          <p:cNvSpPr/>
          <p:nvPr/>
        </p:nvSpPr>
        <p:spPr>
          <a:xfrm>
            <a:off x="1371600" y="4879063"/>
            <a:ext cx="3429000" cy="380873"/>
          </a:xfrm>
          <a:prstGeom prst="rect">
            <a:avLst/>
          </a:prstGeom>
        </p:spPr>
        <p:txBody>
          <a:bodyPr>
            <a:spAutoFit/>
          </a:bodyPr>
          <a:lstStyle/>
          <a:p>
            <a:pPr algn="l"/>
            <a:r>
              <a:rPr lang="en-US" sz="750" dirty="0"/>
              <a:t>Source:  WIPO statistics database. October 2023</a:t>
            </a:r>
          </a:p>
          <a:p>
            <a:pPr algn="l"/>
            <a:endParaRPr lang="en-US" sz="750" dirty="0"/>
          </a:p>
        </p:txBody>
      </p:sp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30277025"/>
              </p:ext>
            </p:extLst>
          </p:nvPr>
        </p:nvGraphicFramePr>
        <p:xfrm>
          <a:off x="755576" y="1051943"/>
          <a:ext cx="7200801" cy="3225068"/>
        </p:xfrm>
        <a:graphic>
          <a:graphicData uri="http://schemas.openxmlformats.org/drawingml/2006/table">
            <a:tbl>
              <a:tblPr/>
              <a:tblGrid>
                <a:gridCol w="1482516">
                  <a:extLst>
                    <a:ext uri="{9D8B030D-6E8A-4147-A177-3AD203B41FA5}">
                      <a16:colId xmlns:a16="http://schemas.microsoft.com/office/drawing/2014/main" val="3701118777"/>
                    </a:ext>
                  </a:extLst>
                </a:gridCol>
                <a:gridCol w="635365">
                  <a:extLst>
                    <a:ext uri="{9D8B030D-6E8A-4147-A177-3AD203B41FA5}">
                      <a16:colId xmlns:a16="http://schemas.microsoft.com/office/drawing/2014/main" val="2689245507"/>
                    </a:ext>
                  </a:extLst>
                </a:gridCol>
                <a:gridCol w="635365">
                  <a:extLst>
                    <a:ext uri="{9D8B030D-6E8A-4147-A177-3AD203B41FA5}">
                      <a16:colId xmlns:a16="http://schemas.microsoft.com/office/drawing/2014/main" val="2187139435"/>
                    </a:ext>
                  </a:extLst>
                </a:gridCol>
                <a:gridCol w="635365">
                  <a:extLst>
                    <a:ext uri="{9D8B030D-6E8A-4147-A177-3AD203B41FA5}">
                      <a16:colId xmlns:a16="http://schemas.microsoft.com/office/drawing/2014/main" val="4091722319"/>
                    </a:ext>
                  </a:extLst>
                </a:gridCol>
                <a:gridCol w="635365">
                  <a:extLst>
                    <a:ext uri="{9D8B030D-6E8A-4147-A177-3AD203B41FA5}">
                      <a16:colId xmlns:a16="http://schemas.microsoft.com/office/drawing/2014/main" val="2984042387"/>
                    </a:ext>
                  </a:extLst>
                </a:gridCol>
                <a:gridCol w="635365">
                  <a:extLst>
                    <a:ext uri="{9D8B030D-6E8A-4147-A177-3AD203B41FA5}">
                      <a16:colId xmlns:a16="http://schemas.microsoft.com/office/drawing/2014/main" val="4013942931"/>
                    </a:ext>
                  </a:extLst>
                </a:gridCol>
                <a:gridCol w="635365">
                  <a:extLst>
                    <a:ext uri="{9D8B030D-6E8A-4147-A177-3AD203B41FA5}">
                      <a16:colId xmlns:a16="http://schemas.microsoft.com/office/drawing/2014/main" val="3579432143"/>
                    </a:ext>
                  </a:extLst>
                </a:gridCol>
                <a:gridCol w="609950">
                  <a:extLst>
                    <a:ext uri="{9D8B030D-6E8A-4147-A177-3AD203B41FA5}">
                      <a16:colId xmlns:a16="http://schemas.microsoft.com/office/drawing/2014/main" val="2416541837"/>
                    </a:ext>
                  </a:extLst>
                </a:gridCol>
                <a:gridCol w="504056">
                  <a:extLst>
                    <a:ext uri="{9D8B030D-6E8A-4147-A177-3AD203B41FA5}">
                      <a16:colId xmlns:a16="http://schemas.microsoft.com/office/drawing/2014/main" val="2002134928"/>
                    </a:ext>
                  </a:extLst>
                </a:gridCol>
                <a:gridCol w="792089">
                  <a:extLst>
                    <a:ext uri="{9D8B030D-6E8A-4147-A177-3AD203B41FA5}">
                      <a16:colId xmlns:a16="http://schemas.microsoft.com/office/drawing/2014/main" val="2736745491"/>
                    </a:ext>
                  </a:extLst>
                </a:gridCol>
              </a:tblGrid>
              <a:tr h="200333">
                <a:tc>
                  <a:txBody>
                    <a:bodyPr/>
                    <a:lstStyle/>
                    <a:p>
                      <a:pPr algn="l" fontAlgn="b"/>
                      <a:endParaRPr lang="en-150" sz="1200" b="0" i="0" u="none" strike="noStrike" baseline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763" marR="4763" marT="476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150" sz="1200" b="1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2015</a:t>
                      </a:r>
                    </a:p>
                  </a:txBody>
                  <a:tcPr marL="4763" marR="4763" marT="476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150" sz="1200" b="1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2016</a:t>
                      </a:r>
                    </a:p>
                  </a:txBody>
                  <a:tcPr marL="4763" marR="4763" marT="476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150" sz="1200" b="1" i="0" u="none" strike="noStrike" baseline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2017</a:t>
                      </a:r>
                    </a:p>
                  </a:txBody>
                  <a:tcPr marL="4763" marR="4763" marT="476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150" sz="1200" b="1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2018</a:t>
                      </a:r>
                    </a:p>
                  </a:txBody>
                  <a:tcPr marL="4763" marR="4763" marT="476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150" sz="1200" b="1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2019</a:t>
                      </a:r>
                    </a:p>
                  </a:txBody>
                  <a:tcPr marL="4763" marR="4763" marT="476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150" sz="1200" b="1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2020</a:t>
                      </a:r>
                    </a:p>
                  </a:txBody>
                  <a:tcPr marL="4763" marR="4763" marT="476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CH" sz="1200" b="1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2021</a:t>
                      </a:r>
                      <a:endParaRPr lang="en-150" sz="1200" b="1" i="0" u="none" strike="noStrike" baseline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763" marR="4763" marT="476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CH" sz="1200" b="1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2022</a:t>
                      </a:r>
                      <a:endParaRPr lang="en-150" sz="1200" b="1" i="0" u="none" strike="noStrike" baseline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763" marR="4763" marT="476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CH" sz="1200" b="1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2023 (</a:t>
                      </a:r>
                      <a:r>
                        <a:rPr lang="fr-CH" sz="1200" b="1" i="0" u="none" strike="noStrike" baseline="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until</a:t>
                      </a:r>
                      <a:r>
                        <a:rPr lang="fr-CH" sz="1200" b="1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09-23)</a:t>
                      </a:r>
                      <a:endParaRPr lang="en-150" sz="1200" b="1" i="0" u="none" strike="noStrike" baseline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763" marR="4763" marT="476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13820226"/>
                  </a:ext>
                </a:extLst>
              </a:tr>
              <a:tr h="247582">
                <a:tc>
                  <a:txBody>
                    <a:bodyPr/>
                    <a:lstStyle/>
                    <a:p>
                      <a:pPr algn="l" fontAlgn="b"/>
                      <a:r>
                        <a:rPr lang="fr-CH" sz="1200" b="0" i="0" u="none" strike="noStrike" baseline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Austria</a:t>
                      </a:r>
                    </a:p>
                  </a:txBody>
                  <a:tcPr marL="4763" marR="4763" marT="476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150" sz="12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4763" marR="4763" marT="476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150" sz="1200" b="0" i="0" u="none" strike="noStrike" baseline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763" marR="4763" marT="476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150" sz="12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4763" marR="4763" marT="476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150" sz="12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4763" marR="4763" marT="476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150" sz="12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4763" marR="4763" marT="476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150" sz="12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4763" marR="4763" marT="476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CH" sz="12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  <a:endParaRPr lang="en-150" sz="1200" b="0" i="0" u="none" strike="noStrike" baseline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763" marR="4763" marT="476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150" sz="1200" b="0" i="0" u="none" strike="noStrike" baseline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763" marR="4763" marT="476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CH" sz="12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(3)</a:t>
                      </a:r>
                      <a:endParaRPr lang="en-150" sz="1200" b="0" i="0" u="none" strike="noStrike" baseline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763" marR="4763" marT="476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69272578"/>
                  </a:ext>
                </a:extLst>
              </a:tr>
              <a:tr h="370523">
                <a:tc>
                  <a:txBody>
                    <a:bodyPr/>
                    <a:lstStyle/>
                    <a:p>
                      <a:pPr algn="l" fontAlgn="b"/>
                      <a:r>
                        <a:rPr lang="fr-CH" sz="1200" b="0" i="0" u="none" strike="noStrike" baseline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European Patent Office</a:t>
                      </a:r>
                    </a:p>
                  </a:txBody>
                  <a:tcPr marL="4763" marR="4763" marT="476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150" sz="1200" b="0" i="0" u="none" strike="noStrike" baseline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40</a:t>
                      </a:r>
                    </a:p>
                  </a:txBody>
                  <a:tcPr marL="4763" marR="4763" marT="476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150" sz="1200" b="0" i="0" u="none" strike="noStrike" baseline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44</a:t>
                      </a:r>
                    </a:p>
                  </a:txBody>
                  <a:tcPr marL="4763" marR="4763" marT="476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150" sz="12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40</a:t>
                      </a:r>
                    </a:p>
                  </a:txBody>
                  <a:tcPr marL="4763" marR="4763" marT="476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150" sz="1200" b="0" i="0" u="none" strike="noStrike" baseline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54</a:t>
                      </a:r>
                    </a:p>
                  </a:txBody>
                  <a:tcPr marL="4763" marR="4763" marT="476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150" sz="1200" b="0" i="0" u="none" strike="noStrike" baseline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94</a:t>
                      </a:r>
                    </a:p>
                  </a:txBody>
                  <a:tcPr marL="4763" marR="4763" marT="476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150" sz="12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50</a:t>
                      </a:r>
                    </a:p>
                  </a:txBody>
                  <a:tcPr marL="4763" marR="4763" marT="476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CH" sz="12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48</a:t>
                      </a:r>
                      <a:endParaRPr lang="en-150" sz="1200" b="0" i="0" u="none" strike="noStrike" baseline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763" marR="4763" marT="476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CH" sz="12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48</a:t>
                      </a:r>
                      <a:endParaRPr lang="en-150" sz="1200" b="0" i="0" u="none" strike="noStrike" baseline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763" marR="4763" marT="476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CH" sz="12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(22)</a:t>
                      </a:r>
                      <a:endParaRPr lang="en-150" sz="1200" b="0" i="0" u="none" strike="noStrike" baseline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763" marR="4763" marT="476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48246848"/>
                  </a:ext>
                </a:extLst>
              </a:tr>
              <a:tr h="370523">
                <a:tc>
                  <a:txBody>
                    <a:bodyPr/>
                    <a:lstStyle/>
                    <a:p>
                      <a:pPr algn="l" fontAlgn="b"/>
                      <a:r>
                        <a:rPr lang="fr-CH" sz="1200" b="0" i="0" u="none" strike="noStrike" baseline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Nordic Patent Institute</a:t>
                      </a:r>
                    </a:p>
                  </a:txBody>
                  <a:tcPr marL="4763" marR="4763" marT="476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150" sz="1200" b="0" i="0" u="none" strike="noStrike" baseline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763" marR="4763" marT="476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150" sz="1200" b="0" i="0" u="none" strike="noStrike" baseline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763" marR="4763" marT="476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150" sz="1200" b="0" i="0" u="none" strike="noStrike" baseline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763" marR="4763" marT="476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150" sz="1200" b="0" i="0" u="none" strike="noStrike" baseline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763" marR="4763" marT="476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150" sz="1200" b="0" i="0" u="none" strike="noStrike" baseline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4763" marR="4763" marT="476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150" sz="1200" b="0" i="0" u="none" strike="noStrike" baseline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4763" marR="4763" marT="476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CH" sz="12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  <a:endParaRPr lang="en-150" sz="1200" b="0" i="0" u="none" strike="noStrike" baseline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763" marR="4763" marT="476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150" sz="1200" b="0" i="0" u="none" strike="noStrike" baseline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763" marR="4763" marT="476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150" sz="1200" b="0" i="0" u="none" strike="noStrike" baseline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763" marR="4763" marT="476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45629030"/>
                  </a:ext>
                </a:extLst>
              </a:tr>
              <a:tr h="247582">
                <a:tc>
                  <a:txBody>
                    <a:bodyPr/>
                    <a:lstStyle/>
                    <a:p>
                      <a:pPr algn="l" fontAlgn="b"/>
                      <a:r>
                        <a:rPr lang="fr-CH" sz="1200" b="0" i="0" u="none" strike="noStrike" baseline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Russian Federation</a:t>
                      </a:r>
                    </a:p>
                  </a:txBody>
                  <a:tcPr marL="4763" marR="4763" marT="476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150" sz="1200" b="0" i="0" u="none" strike="noStrike" baseline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22</a:t>
                      </a:r>
                    </a:p>
                  </a:txBody>
                  <a:tcPr marL="4763" marR="4763" marT="476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150" sz="1200" b="0" i="0" u="none" strike="noStrike" baseline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</a:t>
                      </a:r>
                    </a:p>
                  </a:txBody>
                  <a:tcPr marL="4763" marR="4763" marT="476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150" sz="1200" b="0" i="0" u="none" strike="noStrike" baseline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</a:t>
                      </a:r>
                    </a:p>
                  </a:txBody>
                  <a:tcPr marL="4763" marR="4763" marT="476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150" sz="1200" b="0" i="0" u="none" strike="noStrike" baseline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763" marR="4763" marT="476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150" sz="1200" b="0" i="0" u="none" strike="noStrike" baseline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</a:t>
                      </a:r>
                    </a:p>
                  </a:txBody>
                  <a:tcPr marL="4763" marR="4763" marT="476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150" sz="1200" b="0" i="0" u="none" strike="noStrike" baseline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4763" marR="4763" marT="476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CH" sz="12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</a:t>
                      </a:r>
                    </a:p>
                  </a:txBody>
                  <a:tcPr marL="4763" marR="4763" marT="476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fr-CH" sz="1200" b="0" i="0" u="none" strike="noStrike" baseline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763" marR="4763" marT="476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fr-CH" sz="1200" b="0" i="0" u="none" strike="noStrike" baseline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763" marR="4763" marT="476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25080459"/>
                  </a:ext>
                </a:extLst>
              </a:tr>
              <a:tr h="247582">
                <a:tc>
                  <a:txBody>
                    <a:bodyPr/>
                    <a:lstStyle/>
                    <a:p>
                      <a:pPr algn="l" fontAlgn="b"/>
                      <a:r>
                        <a:rPr lang="fr-CH" sz="1200" b="0" i="0" u="none" strike="noStrike" baseline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Singapore</a:t>
                      </a:r>
                    </a:p>
                  </a:txBody>
                  <a:tcPr marL="4763" marR="4763" marT="476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150" sz="1200" b="0" i="0" u="none" strike="noStrike" baseline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763" marR="4763" marT="476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150" sz="1200" b="0" i="0" u="none" strike="noStrike" baseline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4763" marR="4763" marT="476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150" sz="1200" b="0" i="0" u="none" strike="noStrike" baseline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763" marR="4763" marT="476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150" sz="12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</a:t>
                      </a:r>
                    </a:p>
                  </a:txBody>
                  <a:tcPr marL="4763" marR="4763" marT="476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150" sz="12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</a:t>
                      </a:r>
                    </a:p>
                  </a:txBody>
                  <a:tcPr marL="4763" marR="4763" marT="476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150" sz="1200" b="0" i="0" u="none" strike="noStrike" baseline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4763" marR="4763" marT="476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150" sz="1200" b="0" i="0" u="none" strike="noStrike" baseline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763" marR="4763" marT="476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CH" sz="12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</a:t>
                      </a:r>
                    </a:p>
                  </a:txBody>
                  <a:tcPr marL="4763" marR="4763" marT="476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fr-CH" sz="1200" b="0" i="0" u="none" strike="noStrike" baseline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763" marR="4763" marT="476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6140324"/>
                  </a:ext>
                </a:extLst>
              </a:tr>
              <a:tr h="247582">
                <a:tc>
                  <a:txBody>
                    <a:bodyPr/>
                    <a:lstStyle/>
                    <a:p>
                      <a:pPr algn="l" fontAlgn="b"/>
                      <a:r>
                        <a:rPr lang="fr-CH" sz="1200" b="0" i="0" u="none" strike="noStrike" baseline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Sweden</a:t>
                      </a:r>
                    </a:p>
                  </a:txBody>
                  <a:tcPr marL="4763" marR="4763" marT="476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150" sz="1200" b="0" i="0" u="none" strike="noStrike" baseline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763" marR="4763" marT="476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150" sz="1200" b="0" i="0" u="none" strike="noStrike" baseline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763" marR="4763" marT="476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150" sz="1200" b="0" i="0" u="none" strike="noStrike" baseline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763" marR="4763" marT="476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150" sz="1200" b="0" i="0" u="none" strike="noStrike" baseline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</a:t>
                      </a:r>
                    </a:p>
                  </a:txBody>
                  <a:tcPr marL="4763" marR="4763" marT="476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150" sz="12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4763" marR="4763" marT="476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150" sz="1200" b="0" i="0" u="none" strike="noStrike" baseline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4763" marR="4763" marT="476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CH" sz="12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  <a:endParaRPr lang="en-150" sz="1200" b="0" i="0" u="none" strike="noStrike" baseline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763" marR="4763" marT="476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CH" sz="12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  <a:endParaRPr lang="en-150" sz="1200" b="0" i="0" u="none" strike="noStrike" baseline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763" marR="4763" marT="476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CH" sz="12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(1)</a:t>
                      </a:r>
                      <a:endParaRPr lang="en-150" sz="1200" b="0" i="0" u="none" strike="noStrike" baseline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763" marR="4763" marT="476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84394486"/>
                  </a:ext>
                </a:extLst>
              </a:tr>
              <a:tr h="247582">
                <a:tc>
                  <a:txBody>
                    <a:bodyPr/>
                    <a:lstStyle/>
                    <a:p>
                      <a:pPr algn="l" fontAlgn="b"/>
                      <a:r>
                        <a:rPr lang="fr-CH" sz="1200" b="0" i="0" u="none" strike="noStrike" baseline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Turkey</a:t>
                      </a:r>
                    </a:p>
                  </a:txBody>
                  <a:tcPr marL="4763" marR="4763" marT="476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150" sz="1200" b="0" i="0" u="none" strike="noStrike" baseline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763" marR="4763" marT="476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150" sz="1200" b="0" i="0" u="none" strike="noStrike" baseline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763" marR="4763" marT="476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150" sz="1200" b="0" i="0" u="none" strike="noStrike" baseline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763" marR="4763" marT="476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150" sz="1200" b="0" i="0" u="none" strike="noStrike" baseline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4763" marR="4763" marT="476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150" sz="12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4763" marR="4763" marT="476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150" sz="1200" b="0" i="0" u="none" strike="noStrike" baseline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4763" marR="4763" marT="476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150" sz="1200" b="0" i="0" u="none" strike="noStrike" baseline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763" marR="4763" marT="476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150" sz="1200" b="0" i="0" u="none" strike="noStrike" baseline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763" marR="4763" marT="476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150" sz="1200" b="0" i="0" u="none" strike="noStrike" baseline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763" marR="4763" marT="476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54972999"/>
                  </a:ext>
                </a:extLst>
              </a:tr>
              <a:tr h="247582">
                <a:tc>
                  <a:txBody>
                    <a:bodyPr/>
                    <a:lstStyle/>
                    <a:p>
                      <a:pPr algn="l" fontAlgn="b"/>
                      <a:r>
                        <a:rPr lang="fr-CH" sz="1200" b="0" i="0" u="none" strike="noStrike" baseline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Ukraine</a:t>
                      </a:r>
                    </a:p>
                  </a:txBody>
                  <a:tcPr marL="4763" marR="4763" marT="476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150" sz="1200" b="0" i="0" u="none" strike="noStrike" baseline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763" marR="4763" marT="476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150" sz="1200" b="0" i="0" u="none" strike="noStrike" baseline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763" marR="4763" marT="476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150" sz="1200" b="0" i="0" u="none" strike="noStrike" baseline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4763" marR="4763" marT="476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150" sz="1200" b="0" i="0" u="none" strike="noStrike" baseline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4763" marR="4763" marT="476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150" sz="12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</a:t>
                      </a:r>
                    </a:p>
                  </a:txBody>
                  <a:tcPr marL="4763" marR="4763" marT="476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150" sz="1200" b="0" i="0" u="none" strike="noStrike" baseline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4763" marR="4763" marT="476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150" sz="1200" b="0" i="0" u="none" strike="noStrike" baseline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763" marR="4763" marT="476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CH" sz="12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  <a:endParaRPr lang="en-150" sz="1200" b="0" i="0" u="none" strike="noStrike" baseline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763" marR="4763" marT="476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150" sz="1200" b="0" i="0" u="none" strike="noStrike" baseline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763" marR="4763" marT="476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62020119"/>
                  </a:ext>
                </a:extLst>
              </a:tr>
              <a:tr h="370523">
                <a:tc>
                  <a:txBody>
                    <a:bodyPr/>
                    <a:lstStyle/>
                    <a:p>
                      <a:pPr algn="l" fontAlgn="b"/>
                      <a:r>
                        <a:rPr lang="fr-CH" sz="1200" b="0" i="0" u="none" strike="noStrike" baseline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Visegrad Patent Institute</a:t>
                      </a:r>
                    </a:p>
                  </a:txBody>
                  <a:tcPr marL="4763" marR="4763" marT="476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150" sz="1200" b="0" i="0" u="none" strike="noStrike" baseline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763" marR="4763" marT="476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150" sz="1200" b="0" i="0" u="none" strike="noStrike" baseline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763" marR="4763" marT="476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150" sz="1200" b="0" i="0" u="none" strike="noStrike" baseline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763" marR="4763" marT="476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150" sz="1200" b="0" i="0" u="none" strike="noStrike" baseline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763" marR="4763" marT="476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150" sz="12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4763" marR="4763" marT="476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150" sz="12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4763" marR="4763" marT="476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150" sz="1200" b="0" i="0" u="none" strike="noStrike" baseline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763" marR="4763" marT="476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150" sz="1200" b="0" i="0" u="none" strike="noStrike" baseline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763" marR="4763" marT="476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150" sz="1200" b="0" i="0" u="none" strike="noStrike" baseline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763" marR="4763" marT="476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15674100"/>
                  </a:ext>
                </a:extLst>
              </a:tr>
              <a:tr h="257484">
                <a:tc>
                  <a:txBody>
                    <a:bodyPr/>
                    <a:lstStyle/>
                    <a:p>
                      <a:pPr algn="l" fontAlgn="b"/>
                      <a:r>
                        <a:rPr lang="fr-CH" sz="1200" b="1" i="0" u="none" strike="noStrike" baseline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Total</a:t>
                      </a:r>
                    </a:p>
                  </a:txBody>
                  <a:tcPr marL="4763" marR="4763" marT="476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150" sz="1200" b="1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64</a:t>
                      </a:r>
                    </a:p>
                  </a:txBody>
                  <a:tcPr marL="4763" marR="4763" marT="476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150" sz="1200" b="1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48</a:t>
                      </a:r>
                    </a:p>
                  </a:txBody>
                  <a:tcPr marL="4763" marR="4763" marT="476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150" sz="1200" b="1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49</a:t>
                      </a:r>
                    </a:p>
                  </a:txBody>
                  <a:tcPr marL="4763" marR="4763" marT="476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150" sz="1200" b="1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63</a:t>
                      </a:r>
                    </a:p>
                  </a:txBody>
                  <a:tcPr marL="4763" marR="4763" marT="476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150" sz="1200" b="1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114</a:t>
                      </a:r>
                    </a:p>
                  </a:txBody>
                  <a:tcPr marL="4763" marR="4763" marT="476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150" sz="1200" b="1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60</a:t>
                      </a:r>
                    </a:p>
                  </a:txBody>
                  <a:tcPr marL="4763" marR="4763" marT="476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CH" sz="1200" b="1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54</a:t>
                      </a:r>
                      <a:endParaRPr lang="en-150" sz="1200" b="1" i="0" u="none" strike="noStrike" baseline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763" marR="4763" marT="476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CH" sz="1200" b="1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53</a:t>
                      </a:r>
                      <a:endParaRPr lang="en-150" sz="1200" b="1" i="0" u="none" strike="noStrike" baseline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763" marR="4763" marT="476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CH" sz="1200" b="1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(26)</a:t>
                      </a:r>
                      <a:endParaRPr lang="en-150" sz="1200" b="1" i="0" u="none" strike="noStrike" baseline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763" marR="4763" marT="476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4815025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7255158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Number of IPRPs issued by IPEA</a:t>
            </a:r>
          </a:p>
        </p:txBody>
      </p:sp>
      <p:sp>
        <p:nvSpPr>
          <p:cNvPr id="5" name="Rectangle 4"/>
          <p:cNvSpPr/>
          <p:nvPr/>
        </p:nvSpPr>
        <p:spPr>
          <a:xfrm>
            <a:off x="1043608" y="4937521"/>
            <a:ext cx="3429000" cy="380873"/>
          </a:xfrm>
          <a:prstGeom prst="rect">
            <a:avLst/>
          </a:prstGeom>
        </p:spPr>
        <p:txBody>
          <a:bodyPr>
            <a:spAutoFit/>
          </a:bodyPr>
          <a:lstStyle/>
          <a:p>
            <a:pPr algn="l"/>
            <a:r>
              <a:rPr lang="en-US" sz="750" dirty="0"/>
              <a:t>Source:  WIPO statistics database. October 2023</a:t>
            </a:r>
          </a:p>
          <a:p>
            <a:pPr algn="l"/>
            <a:endParaRPr lang="en-US" sz="750" dirty="0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83AAF559-A096-E60D-0A8C-DA85954918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60232" y="1079376"/>
            <a:ext cx="2232248" cy="1924421"/>
          </a:xfrm>
        </p:spPr>
        <p:txBody>
          <a:bodyPr/>
          <a:lstStyle/>
          <a:p>
            <a:pPr marL="0" indent="0">
              <a:buNone/>
            </a:pPr>
            <a:r>
              <a:rPr lang="en-US" sz="1600" dirty="0"/>
              <a:t>Steady decline over the last few years</a:t>
            </a:r>
          </a:p>
          <a:p>
            <a:pPr marL="0" indent="0">
              <a:buNone/>
            </a:pPr>
            <a:endParaRPr lang="en-US" sz="1600" dirty="0"/>
          </a:p>
          <a:p>
            <a:pPr marL="0" indent="0">
              <a:buNone/>
            </a:pPr>
            <a:r>
              <a:rPr lang="en-US" sz="1600" dirty="0"/>
              <a:t>EPO and Japan issue 74% of all Chapter II IPRPs</a:t>
            </a:r>
          </a:p>
          <a:p>
            <a:pPr marL="0" indent="0">
              <a:buNone/>
            </a:pPr>
            <a:endParaRPr lang="en-US" sz="1600" dirty="0"/>
          </a:p>
          <a:p>
            <a:pPr marL="0" indent="0">
              <a:buNone/>
            </a:pPr>
            <a:r>
              <a:rPr lang="en-US" sz="1600" dirty="0"/>
              <a:t>Source : PCT Yearly Review 2023 (Data for 2022 may be incomplete)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CDBBAA36-45BC-F521-D730-1F6F286A5D2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552" y="844104"/>
            <a:ext cx="5945650" cy="42838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01202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Timeliness in transmitting IPRPs by IPEA in 2022</a:t>
            </a:r>
          </a:p>
        </p:txBody>
      </p:sp>
      <p:sp>
        <p:nvSpPr>
          <p:cNvPr id="30" name="Rectangle 29"/>
          <p:cNvSpPr/>
          <p:nvPr/>
        </p:nvSpPr>
        <p:spPr>
          <a:xfrm>
            <a:off x="1371600" y="4879063"/>
            <a:ext cx="3429000" cy="207749"/>
          </a:xfrm>
          <a:prstGeom prst="rect">
            <a:avLst/>
          </a:prstGeom>
        </p:spPr>
        <p:txBody>
          <a:bodyPr>
            <a:spAutoFit/>
          </a:bodyPr>
          <a:lstStyle/>
          <a:p>
            <a:pPr algn="l"/>
            <a:r>
              <a:rPr lang="en-US" sz="750" dirty="0"/>
              <a:t>Source:  WIPO statistics database.  March 2023</a:t>
            </a:r>
          </a:p>
        </p:txBody>
      </p:sp>
      <p:sp>
        <p:nvSpPr>
          <p:cNvPr id="31" name="Rectangle 30"/>
          <p:cNvSpPr/>
          <p:nvPr/>
        </p:nvSpPr>
        <p:spPr>
          <a:xfrm>
            <a:off x="251520" y="4568189"/>
            <a:ext cx="544287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n-US" sz="900" dirty="0"/>
              <a:t>Timeliness calculated as time elapsed between priority date and date on which </a:t>
            </a:r>
            <a:br>
              <a:rPr lang="en-US" sz="900" dirty="0"/>
            </a:br>
            <a:r>
              <a:rPr lang="en-US" sz="900" dirty="0"/>
              <a:t>International Bureau received IPRP from IPEA</a:t>
            </a:r>
          </a:p>
        </p:txBody>
      </p:sp>
      <p:sp>
        <p:nvSpPr>
          <p:cNvPr id="32" name="Content Placeholder 2"/>
          <p:cNvSpPr>
            <a:spLocks noGrp="1"/>
          </p:cNvSpPr>
          <p:nvPr>
            <p:ph idx="1"/>
          </p:nvPr>
        </p:nvSpPr>
        <p:spPr>
          <a:xfrm>
            <a:off x="251520" y="3677545"/>
            <a:ext cx="8784976" cy="857250"/>
          </a:xfrm>
        </p:spPr>
        <p:txBody>
          <a:bodyPr/>
          <a:lstStyle/>
          <a:p>
            <a:pPr marL="0" indent="0">
              <a:buNone/>
            </a:pPr>
            <a:r>
              <a:rPr lang="en-US" sz="1600" dirty="0"/>
              <a:t>19 Offices transmitted at least 80% of IPRPs to the International Bureau within 28 months of the priority date</a:t>
            </a:r>
          </a:p>
          <a:p>
            <a:pPr marL="0" indent="0">
              <a:buNone/>
            </a:pPr>
            <a:r>
              <a:rPr lang="en-US" sz="1600" dirty="0"/>
              <a:t>On average, 87.3 % of all IPRPs were transmitted within 28 months in 2021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5281E98-5257-1C63-B40B-7D9BC2FCA3F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8339" y="1129600"/>
            <a:ext cx="7857559" cy="230624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F485316-76C0-9112-31B3-B24C17BC46E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2201" y="3367573"/>
            <a:ext cx="6515100" cy="2573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064300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5900" y="114307"/>
            <a:ext cx="6470476" cy="857250"/>
          </a:xfrm>
        </p:spPr>
        <p:txBody>
          <a:bodyPr/>
          <a:lstStyle/>
          <a:p>
            <a:r>
              <a:rPr lang="en-US" dirty="0"/>
              <a:t>Distribution of PCT-PPH requests by Office of earlier and later examination</a:t>
            </a:r>
          </a:p>
        </p:txBody>
      </p:sp>
      <p:sp>
        <p:nvSpPr>
          <p:cNvPr id="7" name="Rectangle 6"/>
          <p:cNvSpPr/>
          <p:nvPr/>
        </p:nvSpPr>
        <p:spPr>
          <a:xfrm>
            <a:off x="611560" y="4823041"/>
            <a:ext cx="6720631" cy="2077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n-US" sz="750" dirty="0"/>
              <a:t>Source:  WIPO statistics database. March 2023, data for certain Offices of later examination such as Germany, Indonesia, are unavailable</a:t>
            </a: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A89F955F-6EE4-11FC-4F6E-5BCD0531DEB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23024041"/>
              </p:ext>
            </p:extLst>
          </p:nvPr>
        </p:nvGraphicFramePr>
        <p:xfrm>
          <a:off x="755576" y="1089093"/>
          <a:ext cx="6141520" cy="361641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90565">
                  <a:extLst>
                    <a:ext uri="{9D8B030D-6E8A-4147-A177-3AD203B41FA5}">
                      <a16:colId xmlns:a16="http://schemas.microsoft.com/office/drawing/2014/main" val="1940884263"/>
                    </a:ext>
                  </a:extLst>
                </a:gridCol>
                <a:gridCol w="865619">
                  <a:extLst>
                    <a:ext uri="{9D8B030D-6E8A-4147-A177-3AD203B41FA5}">
                      <a16:colId xmlns:a16="http://schemas.microsoft.com/office/drawing/2014/main" val="4216080279"/>
                    </a:ext>
                  </a:extLst>
                </a:gridCol>
                <a:gridCol w="360040">
                  <a:extLst>
                    <a:ext uri="{9D8B030D-6E8A-4147-A177-3AD203B41FA5}">
                      <a16:colId xmlns:a16="http://schemas.microsoft.com/office/drawing/2014/main" val="2720647873"/>
                    </a:ext>
                  </a:extLst>
                </a:gridCol>
                <a:gridCol w="360040">
                  <a:extLst>
                    <a:ext uri="{9D8B030D-6E8A-4147-A177-3AD203B41FA5}">
                      <a16:colId xmlns:a16="http://schemas.microsoft.com/office/drawing/2014/main" val="742345616"/>
                    </a:ext>
                  </a:extLst>
                </a:gridCol>
                <a:gridCol w="358517">
                  <a:extLst>
                    <a:ext uri="{9D8B030D-6E8A-4147-A177-3AD203B41FA5}">
                      <a16:colId xmlns:a16="http://schemas.microsoft.com/office/drawing/2014/main" val="1608205585"/>
                    </a:ext>
                  </a:extLst>
                </a:gridCol>
                <a:gridCol w="307239">
                  <a:extLst>
                    <a:ext uri="{9D8B030D-6E8A-4147-A177-3AD203B41FA5}">
                      <a16:colId xmlns:a16="http://schemas.microsoft.com/office/drawing/2014/main" val="2254285048"/>
                    </a:ext>
                  </a:extLst>
                </a:gridCol>
                <a:gridCol w="327193">
                  <a:extLst>
                    <a:ext uri="{9D8B030D-6E8A-4147-A177-3AD203B41FA5}">
                      <a16:colId xmlns:a16="http://schemas.microsoft.com/office/drawing/2014/main" val="3160322402"/>
                    </a:ext>
                  </a:extLst>
                </a:gridCol>
                <a:gridCol w="265293">
                  <a:extLst>
                    <a:ext uri="{9D8B030D-6E8A-4147-A177-3AD203B41FA5}">
                      <a16:colId xmlns:a16="http://schemas.microsoft.com/office/drawing/2014/main" val="3364149554"/>
                    </a:ext>
                  </a:extLst>
                </a:gridCol>
                <a:gridCol w="232131">
                  <a:extLst>
                    <a:ext uri="{9D8B030D-6E8A-4147-A177-3AD203B41FA5}">
                      <a16:colId xmlns:a16="http://schemas.microsoft.com/office/drawing/2014/main" val="26824601"/>
                    </a:ext>
                  </a:extLst>
                </a:gridCol>
                <a:gridCol w="309507">
                  <a:extLst>
                    <a:ext uri="{9D8B030D-6E8A-4147-A177-3AD203B41FA5}">
                      <a16:colId xmlns:a16="http://schemas.microsoft.com/office/drawing/2014/main" val="1407944000"/>
                    </a:ext>
                  </a:extLst>
                </a:gridCol>
                <a:gridCol w="247606">
                  <a:extLst>
                    <a:ext uri="{9D8B030D-6E8A-4147-A177-3AD203B41FA5}">
                      <a16:colId xmlns:a16="http://schemas.microsoft.com/office/drawing/2014/main" val="2343884590"/>
                    </a:ext>
                  </a:extLst>
                </a:gridCol>
                <a:gridCol w="194548">
                  <a:extLst>
                    <a:ext uri="{9D8B030D-6E8A-4147-A177-3AD203B41FA5}">
                      <a16:colId xmlns:a16="http://schemas.microsoft.com/office/drawing/2014/main" val="859476876"/>
                    </a:ext>
                  </a:extLst>
                </a:gridCol>
                <a:gridCol w="232131">
                  <a:extLst>
                    <a:ext uri="{9D8B030D-6E8A-4147-A177-3AD203B41FA5}">
                      <a16:colId xmlns:a16="http://schemas.microsoft.com/office/drawing/2014/main" val="656245692"/>
                    </a:ext>
                  </a:extLst>
                </a:gridCol>
                <a:gridCol w="265293">
                  <a:extLst>
                    <a:ext uri="{9D8B030D-6E8A-4147-A177-3AD203B41FA5}">
                      <a16:colId xmlns:a16="http://schemas.microsoft.com/office/drawing/2014/main" val="2084343492"/>
                    </a:ext>
                  </a:extLst>
                </a:gridCol>
                <a:gridCol w="238763">
                  <a:extLst>
                    <a:ext uri="{9D8B030D-6E8A-4147-A177-3AD203B41FA5}">
                      <a16:colId xmlns:a16="http://schemas.microsoft.com/office/drawing/2014/main" val="1056114844"/>
                    </a:ext>
                  </a:extLst>
                </a:gridCol>
                <a:gridCol w="238763">
                  <a:extLst>
                    <a:ext uri="{9D8B030D-6E8A-4147-A177-3AD203B41FA5}">
                      <a16:colId xmlns:a16="http://schemas.microsoft.com/office/drawing/2014/main" val="2949355885"/>
                    </a:ext>
                  </a:extLst>
                </a:gridCol>
                <a:gridCol w="212234">
                  <a:extLst>
                    <a:ext uri="{9D8B030D-6E8A-4147-A177-3AD203B41FA5}">
                      <a16:colId xmlns:a16="http://schemas.microsoft.com/office/drawing/2014/main" val="3627653345"/>
                    </a:ext>
                  </a:extLst>
                </a:gridCol>
                <a:gridCol w="336038">
                  <a:extLst>
                    <a:ext uri="{9D8B030D-6E8A-4147-A177-3AD203B41FA5}">
                      <a16:colId xmlns:a16="http://schemas.microsoft.com/office/drawing/2014/main" val="3123589146"/>
                    </a:ext>
                  </a:extLst>
                </a:gridCol>
              </a:tblGrid>
              <a:tr h="905891">
                <a:tc>
                  <a:txBody>
                    <a:bodyPr/>
                    <a:lstStyle/>
                    <a:p>
                      <a:pPr algn="l" fontAlgn="b"/>
                      <a:r>
                        <a:rPr lang="fr-CH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Office of </a:t>
                      </a:r>
                      <a:r>
                        <a:rPr lang="fr-CH" sz="11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later</a:t>
                      </a:r>
                      <a:r>
                        <a:rPr lang="fr-CH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fr-CH" sz="11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examination</a:t>
                      </a:r>
                      <a:r>
                        <a:rPr lang="fr-CH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 (OLE</a:t>
                      </a:r>
                      <a:r>
                        <a:rPr lang="fr-CH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)</a:t>
                      </a:r>
                    </a:p>
                    <a:p>
                      <a:pPr algn="l" fontAlgn="b"/>
                      <a:endParaRPr lang="en-GB" sz="7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8" marR="6438" marT="64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CH" sz="105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Office of </a:t>
                      </a:r>
                      <a:r>
                        <a:rPr lang="fr-CH" sz="1050" b="1" i="0" u="none" strike="noStrike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earlier</a:t>
                      </a:r>
                      <a:r>
                        <a:rPr lang="fr-CH" sz="105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fr-CH" sz="1050" b="1" i="0" u="none" strike="noStrike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examination</a:t>
                      </a:r>
                      <a:r>
                        <a:rPr lang="fr-CH" sz="105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 (OEE)</a:t>
                      </a:r>
                    </a:p>
                  </a:txBody>
                  <a:tcPr marL="6438" marR="6438" marT="6438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700" b="1" u="none" strike="noStrike" dirty="0">
                          <a:effectLst/>
                        </a:rPr>
                        <a:t>EPO</a:t>
                      </a:r>
                      <a:endParaRPr lang="en-GB" sz="7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8" marR="6438" marT="6438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700" b="1" u="none" strike="noStrike" dirty="0">
                          <a:effectLst/>
                        </a:rPr>
                        <a:t>Japan</a:t>
                      </a:r>
                      <a:endParaRPr lang="en-GB" sz="7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8" marR="6438" marT="6438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700" b="1" u="none" strike="noStrike" dirty="0">
                          <a:effectLst/>
                        </a:rPr>
                        <a:t>US</a:t>
                      </a:r>
                      <a:endParaRPr lang="en-GB" sz="7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8" marR="6438" marT="6438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700" b="1" u="none" strike="noStrike" dirty="0">
                          <a:effectLst/>
                        </a:rPr>
                        <a:t>China</a:t>
                      </a:r>
                      <a:endParaRPr lang="en-GB" sz="7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8" marR="6438" marT="6438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700" b="1" u="none" strike="noStrike" dirty="0">
                          <a:effectLst/>
                        </a:rPr>
                        <a:t>Republic of Korea</a:t>
                      </a:r>
                      <a:endParaRPr lang="en-GB" sz="7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8" marR="6438" marT="6438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700" b="1" u="none" strike="noStrike" dirty="0">
                          <a:effectLst/>
                        </a:rPr>
                        <a:t>Canada</a:t>
                      </a:r>
                      <a:endParaRPr lang="en-GB" sz="7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8" marR="6438" marT="6438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700" b="1" u="none" strike="noStrike">
                          <a:effectLst/>
                        </a:rPr>
                        <a:t>Israel</a:t>
                      </a:r>
                      <a:endParaRPr lang="en-GB" sz="700" b="1" i="0" u="none" strike="noStrike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8" marR="6438" marT="6438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700" b="1" u="none" strike="noStrike" dirty="0">
                          <a:effectLst/>
                        </a:rPr>
                        <a:t>Australia</a:t>
                      </a:r>
                      <a:endParaRPr lang="en-GB" sz="7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8" marR="6438" marT="6438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700" b="1" u="none" strike="noStrike" dirty="0">
                          <a:effectLst/>
                        </a:rPr>
                        <a:t>Singapore</a:t>
                      </a:r>
                      <a:endParaRPr lang="en-GB" sz="7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8" marR="6438" marT="6438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700" b="1" u="none" strike="noStrike">
                          <a:effectLst/>
                        </a:rPr>
                        <a:t>Spain</a:t>
                      </a:r>
                      <a:endParaRPr lang="en-GB" sz="700" b="1" i="0" u="none" strike="noStrike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8" marR="6438" marT="6438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700" b="1" u="none" strike="noStrike" dirty="0">
                          <a:effectLst/>
                        </a:rPr>
                        <a:t>Sweden</a:t>
                      </a:r>
                      <a:endParaRPr lang="en-GB" sz="7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8" marR="6438" marT="6438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700" b="1" u="none" strike="noStrike" dirty="0">
                          <a:effectLst/>
                        </a:rPr>
                        <a:t>Russian Federation</a:t>
                      </a:r>
                      <a:endParaRPr lang="en-GB" sz="7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8" marR="6438" marT="6438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700" b="1" u="none" strike="noStrike" dirty="0">
                          <a:effectLst/>
                        </a:rPr>
                        <a:t>Finland</a:t>
                      </a:r>
                      <a:endParaRPr lang="en-GB" sz="7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8" marR="6438" marT="6438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700" b="1" u="none" strike="noStrike" dirty="0">
                          <a:effectLst/>
                        </a:rPr>
                        <a:t>Brazil</a:t>
                      </a:r>
                      <a:endParaRPr lang="en-GB" sz="7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8" marR="6438" marT="6438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700" b="1" u="none" strike="noStrike" dirty="0">
                          <a:effectLst/>
                        </a:rPr>
                        <a:t>Others</a:t>
                      </a:r>
                      <a:endParaRPr lang="en-GB" sz="7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8" marR="6438" marT="6438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700" b="1" u="none" strike="noStrike" dirty="0">
                          <a:effectLst/>
                        </a:rPr>
                        <a:t>Total</a:t>
                      </a:r>
                      <a:endParaRPr lang="en-GB" sz="7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8" marR="6438" marT="6438" marB="0" vert="vert270" anchor="b"/>
                </a:tc>
                <a:extLst>
                  <a:ext uri="{0D108BD9-81ED-4DB2-BD59-A6C34878D82A}">
                    <a16:rowId xmlns:a16="http://schemas.microsoft.com/office/drawing/2014/main" val="2816861341"/>
                  </a:ext>
                </a:extLst>
              </a:tr>
              <a:tr h="142659"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GB" sz="700" u="none" strike="noStrike" dirty="0">
                          <a:effectLst/>
                        </a:rPr>
                        <a:t>US</a:t>
                      </a:r>
                      <a:endParaRPr lang="en-GB" sz="7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8" marR="6438" marT="6438" marB="0" anchor="b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700" u="none" strike="noStrike">
                          <a:effectLst/>
                        </a:rPr>
                        <a:t>1243</a:t>
                      </a:r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8" marR="6438" marT="64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700" u="none" strike="noStrike">
                          <a:effectLst/>
                        </a:rPr>
                        <a:t>306</a:t>
                      </a:r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8" marR="6438" marT="64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700" u="none" strike="noStrike">
                          <a:effectLst/>
                        </a:rPr>
                        <a:t>912</a:t>
                      </a:r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8" marR="6438" marT="64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700" u="none" strike="noStrike">
                          <a:effectLst/>
                        </a:rPr>
                        <a:t>700</a:t>
                      </a:r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8" marR="6438" marT="64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700" u="none" strike="noStrike">
                          <a:effectLst/>
                        </a:rPr>
                        <a:t>207</a:t>
                      </a:r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8" marR="6438" marT="64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700" u="none" strike="noStrike">
                          <a:effectLst/>
                        </a:rPr>
                        <a:t>103</a:t>
                      </a:r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8" marR="6438" marT="64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700" u="none" strike="noStrike">
                          <a:effectLst/>
                        </a:rPr>
                        <a:t>57</a:t>
                      </a:r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8" marR="6438" marT="64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700" u="none" strike="noStrike">
                          <a:effectLst/>
                        </a:rPr>
                        <a:t>40</a:t>
                      </a:r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8" marR="6438" marT="64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700" u="none" strike="noStrike">
                          <a:effectLst/>
                        </a:rPr>
                        <a:t>42</a:t>
                      </a:r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8" marR="6438" marT="64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700" u="none" strike="noStrike">
                          <a:effectLst/>
                        </a:rPr>
                        <a:t>2</a:t>
                      </a:r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8" marR="6438" marT="64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700" u="none" strike="noStrike">
                          <a:effectLst/>
                        </a:rPr>
                        <a:t>20</a:t>
                      </a:r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8" marR="6438" marT="64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700" u="none" strike="noStrike">
                          <a:effectLst/>
                        </a:rPr>
                        <a:t>17</a:t>
                      </a:r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8" marR="6438" marT="64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700" u="none" strike="noStrike">
                          <a:effectLst/>
                        </a:rPr>
                        <a:t>7</a:t>
                      </a:r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8" marR="6438" marT="64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700" u="none" strike="noStrike">
                          <a:effectLst/>
                        </a:rPr>
                        <a:t>1</a:t>
                      </a:r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8" marR="6438" marT="64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700" u="none" strike="noStrike">
                          <a:effectLst/>
                        </a:rPr>
                        <a:t>17</a:t>
                      </a:r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8" marR="6438" marT="64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700" b="1" u="none" strike="noStrike" dirty="0">
                          <a:effectLst/>
                        </a:rPr>
                        <a:t>3674</a:t>
                      </a:r>
                      <a:endParaRPr lang="en-GB" sz="7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8" marR="6438" marT="6438" marB="0" anchor="b"/>
                </a:tc>
                <a:extLst>
                  <a:ext uri="{0D108BD9-81ED-4DB2-BD59-A6C34878D82A}">
                    <a16:rowId xmlns:a16="http://schemas.microsoft.com/office/drawing/2014/main" val="4276104093"/>
                  </a:ext>
                </a:extLst>
              </a:tr>
              <a:tr h="142659"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GB" sz="700" u="none" strike="noStrike">
                          <a:effectLst/>
                        </a:rPr>
                        <a:t>Japan</a:t>
                      </a:r>
                      <a:endParaRPr lang="en-GB" sz="700" b="1" i="0" u="none" strike="noStrike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8" marR="6438" marT="6438" marB="0" anchor="b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700" u="none" strike="noStrike">
                          <a:effectLst/>
                        </a:rPr>
                        <a:t>473</a:t>
                      </a:r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8" marR="6438" marT="64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700" u="none" strike="noStrike">
                          <a:effectLst/>
                        </a:rPr>
                        <a:t>1177</a:t>
                      </a:r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8" marR="6438" marT="64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700" u="none" strike="noStrike">
                          <a:effectLst/>
                        </a:rPr>
                        <a:t>83</a:t>
                      </a:r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8" marR="6438" marT="64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700" u="none" strike="noStrike">
                          <a:effectLst/>
                        </a:rPr>
                        <a:t>149</a:t>
                      </a:r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8" marR="6438" marT="64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700" u="none" strike="noStrike">
                          <a:effectLst/>
                        </a:rPr>
                        <a:t>45</a:t>
                      </a:r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8" marR="6438" marT="64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700" u="none" strike="noStrike">
                          <a:effectLst/>
                        </a:rPr>
                        <a:t>13</a:t>
                      </a:r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8" marR="6438" marT="64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700" u="none" strike="noStrike">
                          <a:effectLst/>
                        </a:rPr>
                        <a:t>5</a:t>
                      </a:r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8" marR="6438" marT="64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700" u="none" strike="noStrike">
                          <a:effectLst/>
                        </a:rPr>
                        <a:t>7</a:t>
                      </a:r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8" marR="6438" marT="64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700" u="none" strike="noStrike">
                          <a:effectLst/>
                        </a:rPr>
                        <a:t>16</a:t>
                      </a:r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8" marR="6438" marT="64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700" u="none" strike="noStrike">
                          <a:effectLst/>
                        </a:rPr>
                        <a:t>5</a:t>
                      </a:r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8" marR="6438" marT="64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700" u="none" strike="noStrike">
                          <a:effectLst/>
                        </a:rPr>
                        <a:t>3</a:t>
                      </a:r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8" marR="6438" marT="64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700" u="none" strike="noStrike">
                          <a:effectLst/>
                        </a:rPr>
                        <a:t>0</a:t>
                      </a:r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8" marR="6438" marT="64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700" u="none" strike="noStrike">
                          <a:effectLst/>
                        </a:rPr>
                        <a:t>1</a:t>
                      </a:r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8" marR="6438" marT="64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700" u="none" strike="noStrike">
                          <a:effectLst/>
                        </a:rPr>
                        <a:t>0</a:t>
                      </a:r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8" marR="6438" marT="64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700" u="none" strike="noStrike">
                          <a:effectLst/>
                        </a:rPr>
                        <a:t>3</a:t>
                      </a:r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8" marR="6438" marT="64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700" b="1" u="none" strike="noStrike" dirty="0">
                          <a:effectLst/>
                        </a:rPr>
                        <a:t>1980</a:t>
                      </a:r>
                      <a:endParaRPr lang="en-GB" sz="7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8" marR="6438" marT="6438" marB="0" anchor="b"/>
                </a:tc>
                <a:extLst>
                  <a:ext uri="{0D108BD9-81ED-4DB2-BD59-A6C34878D82A}">
                    <a16:rowId xmlns:a16="http://schemas.microsoft.com/office/drawing/2014/main" val="797571416"/>
                  </a:ext>
                </a:extLst>
              </a:tr>
              <a:tr h="142659"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GB" sz="700" u="none" strike="noStrike">
                          <a:effectLst/>
                        </a:rPr>
                        <a:t>China</a:t>
                      </a:r>
                      <a:endParaRPr lang="en-GB" sz="700" b="1" i="0" u="none" strike="noStrike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8" marR="6438" marT="6438" marB="0" anchor="b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700" u="none" strike="noStrike">
                          <a:effectLst/>
                        </a:rPr>
                        <a:t>592</a:t>
                      </a:r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8" marR="6438" marT="64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700" u="none" strike="noStrike">
                          <a:effectLst/>
                        </a:rPr>
                        <a:t>323</a:t>
                      </a:r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8" marR="6438" marT="64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700" u="none" strike="noStrike">
                          <a:effectLst/>
                        </a:rPr>
                        <a:t>171</a:t>
                      </a:r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8" marR="6438" marT="64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700" u="none" strike="noStrike">
                          <a:effectLst/>
                        </a:rPr>
                        <a:t>0</a:t>
                      </a:r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8" marR="6438" marT="64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700" u="none" strike="noStrike">
                          <a:effectLst/>
                        </a:rPr>
                        <a:t>84</a:t>
                      </a:r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8" marR="6438" marT="64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700" u="none" strike="noStrike">
                          <a:effectLst/>
                        </a:rPr>
                        <a:t>14</a:t>
                      </a:r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8" marR="6438" marT="64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700" u="none" strike="noStrike">
                          <a:effectLst/>
                        </a:rPr>
                        <a:t>7</a:t>
                      </a:r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8" marR="6438" marT="64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700" u="none" strike="noStrike">
                          <a:effectLst/>
                        </a:rPr>
                        <a:t>0</a:t>
                      </a:r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8" marR="6438" marT="64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700" u="none" strike="noStrike">
                          <a:effectLst/>
                        </a:rPr>
                        <a:t>16</a:t>
                      </a:r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8" marR="6438" marT="64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700" u="none" strike="noStrike">
                          <a:effectLst/>
                        </a:rPr>
                        <a:t>0</a:t>
                      </a:r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8" marR="6438" marT="64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700" u="none" strike="noStrike">
                          <a:effectLst/>
                        </a:rPr>
                        <a:t>13</a:t>
                      </a:r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8" marR="6438" marT="64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700" u="none" strike="noStrike">
                          <a:effectLst/>
                        </a:rPr>
                        <a:t>8</a:t>
                      </a:r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8" marR="6438" marT="64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700" u="none" strike="noStrike">
                          <a:effectLst/>
                        </a:rPr>
                        <a:t>5</a:t>
                      </a:r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8" marR="6438" marT="64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700" u="none" strike="noStrike">
                          <a:effectLst/>
                        </a:rPr>
                        <a:t>0</a:t>
                      </a:r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8" marR="6438" marT="64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700" u="none" strike="noStrike">
                          <a:effectLst/>
                        </a:rPr>
                        <a:t>0</a:t>
                      </a:r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8" marR="6438" marT="64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700" b="1" u="none" strike="noStrike">
                          <a:effectLst/>
                        </a:rPr>
                        <a:t>1233</a:t>
                      </a:r>
                      <a:endParaRPr lang="en-GB" sz="7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8" marR="6438" marT="6438" marB="0" anchor="b"/>
                </a:tc>
                <a:extLst>
                  <a:ext uri="{0D108BD9-81ED-4DB2-BD59-A6C34878D82A}">
                    <a16:rowId xmlns:a16="http://schemas.microsoft.com/office/drawing/2014/main" val="1548510435"/>
                  </a:ext>
                </a:extLst>
              </a:tr>
              <a:tr h="142659"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GB" sz="700" u="none" strike="noStrike">
                          <a:effectLst/>
                        </a:rPr>
                        <a:t>EPO</a:t>
                      </a:r>
                      <a:endParaRPr lang="en-GB" sz="700" b="1" i="0" u="none" strike="noStrike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8" marR="6438" marT="6438" marB="0" anchor="b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700" u="none" strike="noStrike">
                          <a:effectLst/>
                        </a:rPr>
                        <a:t>0</a:t>
                      </a:r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8" marR="6438" marT="64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700" u="none" strike="noStrike">
                          <a:effectLst/>
                        </a:rPr>
                        <a:t>151</a:t>
                      </a:r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8" marR="6438" marT="64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700" u="none" strike="noStrike" dirty="0">
                          <a:effectLst/>
                        </a:rPr>
                        <a:t>162</a:t>
                      </a:r>
                      <a:endParaRPr lang="en-GB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8" marR="6438" marT="64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700" u="none" strike="noStrike">
                          <a:effectLst/>
                        </a:rPr>
                        <a:t>123</a:t>
                      </a:r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8" marR="6438" marT="64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700" u="none" strike="noStrike">
                          <a:effectLst/>
                        </a:rPr>
                        <a:t>48</a:t>
                      </a:r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8" marR="6438" marT="64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700" u="none" strike="noStrike">
                          <a:effectLst/>
                        </a:rPr>
                        <a:t>28</a:t>
                      </a:r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8" marR="6438" marT="64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700" u="none" strike="noStrike">
                          <a:effectLst/>
                        </a:rPr>
                        <a:t>12</a:t>
                      </a:r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8" marR="6438" marT="64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700" u="none" strike="noStrike">
                          <a:effectLst/>
                        </a:rPr>
                        <a:t>14</a:t>
                      </a:r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8" marR="6438" marT="64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700" u="none" strike="noStrike">
                          <a:effectLst/>
                        </a:rPr>
                        <a:t>1</a:t>
                      </a:r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8" marR="6438" marT="64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700" u="none" strike="noStrike">
                          <a:effectLst/>
                        </a:rPr>
                        <a:t>0</a:t>
                      </a:r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8" marR="6438" marT="64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700" u="none" strike="noStrike">
                          <a:effectLst/>
                        </a:rPr>
                        <a:t>0</a:t>
                      </a:r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8" marR="6438" marT="64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700" u="none" strike="noStrike">
                          <a:effectLst/>
                        </a:rPr>
                        <a:t>5</a:t>
                      </a:r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8" marR="6438" marT="64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700" u="none" strike="noStrike">
                          <a:effectLst/>
                        </a:rPr>
                        <a:t>0</a:t>
                      </a:r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8" marR="6438" marT="64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700" u="none" strike="noStrike">
                          <a:effectLst/>
                        </a:rPr>
                        <a:t>0</a:t>
                      </a:r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8" marR="6438" marT="64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700" u="none" strike="noStrike">
                          <a:effectLst/>
                        </a:rPr>
                        <a:t>0</a:t>
                      </a:r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8" marR="6438" marT="64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700" b="1" u="none" strike="noStrike">
                          <a:effectLst/>
                        </a:rPr>
                        <a:t>544</a:t>
                      </a:r>
                      <a:endParaRPr lang="en-GB" sz="7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8" marR="6438" marT="6438" marB="0" anchor="b"/>
                </a:tc>
                <a:extLst>
                  <a:ext uri="{0D108BD9-81ED-4DB2-BD59-A6C34878D82A}">
                    <a16:rowId xmlns:a16="http://schemas.microsoft.com/office/drawing/2014/main" val="2650022968"/>
                  </a:ext>
                </a:extLst>
              </a:tr>
              <a:tr h="142659"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GB" sz="700" u="none" strike="noStrike">
                          <a:effectLst/>
                        </a:rPr>
                        <a:t>Republic of Korea</a:t>
                      </a:r>
                      <a:endParaRPr lang="en-GB" sz="700" b="1" i="0" u="none" strike="noStrike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8" marR="6438" marT="6438" marB="0" anchor="b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700" u="none" strike="noStrike">
                          <a:effectLst/>
                        </a:rPr>
                        <a:t>138</a:t>
                      </a:r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8" marR="6438" marT="64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700" u="none" strike="noStrike">
                          <a:effectLst/>
                        </a:rPr>
                        <a:t>100</a:t>
                      </a:r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8" marR="6438" marT="64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700" u="none" strike="noStrike">
                          <a:effectLst/>
                        </a:rPr>
                        <a:t>92</a:t>
                      </a:r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8" marR="6438" marT="64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700" u="none" strike="noStrike">
                          <a:effectLst/>
                        </a:rPr>
                        <a:t>65</a:t>
                      </a:r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8" marR="6438" marT="64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700" u="none" strike="noStrike">
                          <a:effectLst/>
                        </a:rPr>
                        <a:t>59</a:t>
                      </a:r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8" marR="6438" marT="64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700" u="none" strike="noStrike">
                          <a:effectLst/>
                        </a:rPr>
                        <a:t>5</a:t>
                      </a:r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8" marR="6438" marT="64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700" u="none" strike="noStrike">
                          <a:effectLst/>
                        </a:rPr>
                        <a:t>7</a:t>
                      </a:r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8" marR="6438" marT="64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700" u="none" strike="noStrike">
                          <a:effectLst/>
                        </a:rPr>
                        <a:t>0</a:t>
                      </a:r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8" marR="6438" marT="64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700" u="none" strike="noStrike">
                          <a:effectLst/>
                        </a:rPr>
                        <a:t>18</a:t>
                      </a:r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8" marR="6438" marT="64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700" u="none" strike="noStrike">
                          <a:effectLst/>
                        </a:rPr>
                        <a:t>0</a:t>
                      </a:r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8" marR="6438" marT="64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700" u="none" strike="noStrike">
                          <a:effectLst/>
                        </a:rPr>
                        <a:t>0</a:t>
                      </a:r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8" marR="6438" marT="64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700" u="none" strike="noStrike">
                          <a:effectLst/>
                        </a:rPr>
                        <a:t>0</a:t>
                      </a:r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8" marR="6438" marT="64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700" u="none" strike="noStrike">
                          <a:effectLst/>
                        </a:rPr>
                        <a:t>1</a:t>
                      </a:r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8" marR="6438" marT="64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700" u="none" strike="noStrike">
                          <a:effectLst/>
                        </a:rPr>
                        <a:t>0</a:t>
                      </a:r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8" marR="6438" marT="64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700" u="none" strike="noStrike">
                          <a:effectLst/>
                        </a:rPr>
                        <a:t>10</a:t>
                      </a:r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8" marR="6438" marT="64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700" b="1" u="none" strike="noStrike" dirty="0">
                          <a:effectLst/>
                        </a:rPr>
                        <a:t>495</a:t>
                      </a:r>
                      <a:endParaRPr lang="en-GB" sz="7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8" marR="6438" marT="6438" marB="0" anchor="b"/>
                </a:tc>
                <a:extLst>
                  <a:ext uri="{0D108BD9-81ED-4DB2-BD59-A6C34878D82A}">
                    <a16:rowId xmlns:a16="http://schemas.microsoft.com/office/drawing/2014/main" val="392187845"/>
                  </a:ext>
                </a:extLst>
              </a:tr>
              <a:tr h="142659"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GB" sz="700" u="none" strike="noStrike">
                          <a:effectLst/>
                        </a:rPr>
                        <a:t>Canada</a:t>
                      </a:r>
                      <a:endParaRPr lang="en-GB" sz="700" b="1" i="0" u="none" strike="noStrike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8" marR="6438" marT="6438" marB="0" anchor="b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700" u="none" strike="noStrike">
                          <a:effectLst/>
                        </a:rPr>
                        <a:t>158</a:t>
                      </a:r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8" marR="6438" marT="64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700" u="none" strike="noStrike">
                          <a:effectLst/>
                        </a:rPr>
                        <a:t>17</a:t>
                      </a:r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8" marR="6438" marT="64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700" u="none" strike="noStrike">
                          <a:effectLst/>
                        </a:rPr>
                        <a:t>101</a:t>
                      </a:r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8" marR="6438" marT="64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700" u="none" strike="noStrike">
                          <a:effectLst/>
                        </a:rPr>
                        <a:t>22</a:t>
                      </a:r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8" marR="6438" marT="64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700" u="none" strike="noStrike">
                          <a:effectLst/>
                        </a:rPr>
                        <a:t>19</a:t>
                      </a:r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8" marR="6438" marT="64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700" u="none" strike="noStrike">
                          <a:effectLst/>
                        </a:rPr>
                        <a:t>76</a:t>
                      </a:r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8" marR="6438" marT="64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700" u="none" strike="noStrike">
                          <a:effectLst/>
                        </a:rPr>
                        <a:t>9</a:t>
                      </a:r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8" marR="6438" marT="64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700" u="none" strike="noStrike">
                          <a:effectLst/>
                        </a:rPr>
                        <a:t>9</a:t>
                      </a:r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8" marR="6438" marT="64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700" u="none" strike="noStrike">
                          <a:effectLst/>
                        </a:rPr>
                        <a:t>1</a:t>
                      </a:r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8" marR="6438" marT="64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700" u="none" strike="noStrike">
                          <a:effectLst/>
                        </a:rPr>
                        <a:t>1</a:t>
                      </a:r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8" marR="6438" marT="64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700" u="none" strike="noStrike">
                          <a:effectLst/>
                        </a:rPr>
                        <a:t>3</a:t>
                      </a:r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8" marR="6438" marT="64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700" u="none" strike="noStrike">
                          <a:effectLst/>
                        </a:rPr>
                        <a:t>0</a:t>
                      </a:r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8" marR="6438" marT="64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700" u="none" strike="noStrike">
                          <a:effectLst/>
                        </a:rPr>
                        <a:t>1</a:t>
                      </a:r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8" marR="6438" marT="64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700" u="none" strike="noStrike">
                          <a:effectLst/>
                        </a:rPr>
                        <a:t>0</a:t>
                      </a:r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8" marR="6438" marT="64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700" u="none" strike="noStrike">
                          <a:effectLst/>
                        </a:rPr>
                        <a:t>0</a:t>
                      </a:r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8" marR="6438" marT="64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700" b="1" u="none" strike="noStrike" dirty="0">
                          <a:effectLst/>
                        </a:rPr>
                        <a:t>417</a:t>
                      </a:r>
                      <a:endParaRPr lang="en-GB" sz="7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8" marR="6438" marT="6438" marB="0" anchor="b"/>
                </a:tc>
                <a:extLst>
                  <a:ext uri="{0D108BD9-81ED-4DB2-BD59-A6C34878D82A}">
                    <a16:rowId xmlns:a16="http://schemas.microsoft.com/office/drawing/2014/main" val="2910330020"/>
                  </a:ext>
                </a:extLst>
              </a:tr>
              <a:tr h="142659"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GB" sz="700" u="none" strike="noStrike">
                          <a:effectLst/>
                        </a:rPr>
                        <a:t>Australia</a:t>
                      </a:r>
                      <a:endParaRPr lang="en-GB" sz="700" b="1" i="0" u="none" strike="noStrike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8" marR="6438" marT="6438" marB="0" anchor="b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700" u="none" strike="noStrike">
                          <a:effectLst/>
                        </a:rPr>
                        <a:t>140</a:t>
                      </a:r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8" marR="6438" marT="64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700" u="none" strike="noStrike">
                          <a:effectLst/>
                        </a:rPr>
                        <a:t>25</a:t>
                      </a:r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8" marR="6438" marT="64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700" u="none" strike="noStrike">
                          <a:effectLst/>
                        </a:rPr>
                        <a:t>171</a:t>
                      </a:r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8" marR="6438" marT="64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700" u="none" strike="noStrike">
                          <a:effectLst/>
                        </a:rPr>
                        <a:t>0</a:t>
                      </a:r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8" marR="6438" marT="64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700" u="none" strike="noStrike">
                          <a:effectLst/>
                        </a:rPr>
                        <a:t>25</a:t>
                      </a:r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8" marR="6438" marT="64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700" u="none" strike="noStrike">
                          <a:effectLst/>
                        </a:rPr>
                        <a:t>8</a:t>
                      </a:r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8" marR="6438" marT="64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700" u="none" strike="noStrike">
                          <a:effectLst/>
                        </a:rPr>
                        <a:t>3</a:t>
                      </a:r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8" marR="6438" marT="64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700" u="none" strike="noStrike">
                          <a:effectLst/>
                        </a:rPr>
                        <a:t>0</a:t>
                      </a:r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8" marR="6438" marT="64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700" u="none" strike="noStrike">
                          <a:effectLst/>
                        </a:rPr>
                        <a:t>1</a:t>
                      </a:r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8" marR="6438" marT="64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700" u="none" strike="noStrike">
                          <a:effectLst/>
                        </a:rPr>
                        <a:t>0</a:t>
                      </a:r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8" marR="6438" marT="64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700" u="none" strike="noStrike">
                          <a:effectLst/>
                        </a:rPr>
                        <a:t>0</a:t>
                      </a:r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8" marR="6438" marT="64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700" u="none" strike="noStrike">
                          <a:effectLst/>
                        </a:rPr>
                        <a:t>2</a:t>
                      </a:r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8" marR="6438" marT="64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700" u="none" strike="noStrike">
                          <a:effectLst/>
                        </a:rPr>
                        <a:t>0</a:t>
                      </a:r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8" marR="6438" marT="64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700" u="none" strike="noStrike">
                          <a:effectLst/>
                        </a:rPr>
                        <a:t>0</a:t>
                      </a:r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8" marR="6438" marT="64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700" u="none" strike="noStrike">
                          <a:effectLst/>
                        </a:rPr>
                        <a:t>7</a:t>
                      </a:r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8" marR="6438" marT="64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700" b="1" u="none" strike="noStrike">
                          <a:effectLst/>
                        </a:rPr>
                        <a:t>382</a:t>
                      </a:r>
                      <a:endParaRPr lang="en-GB" sz="7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8" marR="6438" marT="6438" marB="0" anchor="b"/>
                </a:tc>
                <a:extLst>
                  <a:ext uri="{0D108BD9-81ED-4DB2-BD59-A6C34878D82A}">
                    <a16:rowId xmlns:a16="http://schemas.microsoft.com/office/drawing/2014/main" val="3787699774"/>
                  </a:ext>
                </a:extLst>
              </a:tr>
              <a:tr h="142659"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GB" sz="700" u="none" strike="noStrike">
                          <a:effectLst/>
                        </a:rPr>
                        <a:t>Mexico</a:t>
                      </a:r>
                      <a:endParaRPr lang="en-GB" sz="700" b="1" i="0" u="none" strike="noStrike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8" marR="6438" marT="6438" marB="0" anchor="b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700" u="none" strike="noStrike">
                          <a:effectLst/>
                        </a:rPr>
                        <a:t>48</a:t>
                      </a:r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8" marR="6438" marT="64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700" u="none" strike="noStrike">
                          <a:effectLst/>
                        </a:rPr>
                        <a:t>24</a:t>
                      </a:r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8" marR="6438" marT="64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700" u="none" strike="noStrike">
                          <a:effectLst/>
                        </a:rPr>
                        <a:t>28</a:t>
                      </a:r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8" marR="6438" marT="64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700" u="none" strike="noStrike">
                          <a:effectLst/>
                        </a:rPr>
                        <a:t>20</a:t>
                      </a:r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8" marR="6438" marT="64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700" u="none" strike="noStrike">
                          <a:effectLst/>
                        </a:rPr>
                        <a:t>0</a:t>
                      </a:r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8" marR="6438" marT="64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700" u="none" strike="noStrike">
                          <a:effectLst/>
                        </a:rPr>
                        <a:t>2</a:t>
                      </a:r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8" marR="6438" marT="64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700" u="none" strike="noStrike">
                          <a:effectLst/>
                        </a:rPr>
                        <a:t>0</a:t>
                      </a:r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8" marR="6438" marT="64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700" u="none" strike="noStrike">
                          <a:effectLst/>
                        </a:rPr>
                        <a:t>0</a:t>
                      </a:r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8" marR="6438" marT="64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700" u="none" strike="noStrike">
                          <a:effectLst/>
                        </a:rPr>
                        <a:t>0</a:t>
                      </a:r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8" marR="6438" marT="64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700" u="none" strike="noStrike">
                          <a:effectLst/>
                        </a:rPr>
                        <a:t>35</a:t>
                      </a:r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8" marR="6438" marT="64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700" u="none" strike="noStrike">
                          <a:effectLst/>
                        </a:rPr>
                        <a:t>0</a:t>
                      </a:r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8" marR="6438" marT="64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700" u="none" strike="noStrike">
                          <a:effectLst/>
                        </a:rPr>
                        <a:t>0</a:t>
                      </a:r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8" marR="6438" marT="64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700" u="none" strike="noStrike">
                          <a:effectLst/>
                        </a:rPr>
                        <a:t>0</a:t>
                      </a:r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8" marR="6438" marT="64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700" u="none" strike="noStrike">
                          <a:effectLst/>
                        </a:rPr>
                        <a:t>0</a:t>
                      </a:r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8" marR="6438" marT="64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700" u="none" strike="noStrike">
                          <a:effectLst/>
                        </a:rPr>
                        <a:t>0</a:t>
                      </a:r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8" marR="6438" marT="64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700" b="1" u="none" strike="noStrike" dirty="0">
                          <a:effectLst/>
                        </a:rPr>
                        <a:t>157</a:t>
                      </a:r>
                      <a:endParaRPr lang="en-GB" sz="7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8" marR="6438" marT="6438" marB="0" anchor="b"/>
                </a:tc>
                <a:extLst>
                  <a:ext uri="{0D108BD9-81ED-4DB2-BD59-A6C34878D82A}">
                    <a16:rowId xmlns:a16="http://schemas.microsoft.com/office/drawing/2014/main" val="3351328367"/>
                  </a:ext>
                </a:extLst>
              </a:tr>
              <a:tr h="142659"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GB" sz="700" u="none" strike="noStrike">
                          <a:effectLst/>
                        </a:rPr>
                        <a:t>Philippines</a:t>
                      </a:r>
                      <a:endParaRPr lang="en-GB" sz="700" b="1" i="0" u="none" strike="noStrike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8" marR="6438" marT="6438" marB="0" anchor="b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700" u="none" strike="noStrike">
                          <a:effectLst/>
                        </a:rPr>
                        <a:t>0</a:t>
                      </a:r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8" marR="6438" marT="64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700" u="none" strike="noStrike">
                          <a:effectLst/>
                        </a:rPr>
                        <a:t>83</a:t>
                      </a:r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8" marR="6438" marT="64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700" u="none" strike="noStrike">
                          <a:effectLst/>
                        </a:rPr>
                        <a:t>39</a:t>
                      </a:r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8" marR="6438" marT="64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700" u="none" strike="noStrike">
                          <a:effectLst/>
                        </a:rPr>
                        <a:t>0</a:t>
                      </a:r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8" marR="6438" marT="64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700" u="none" strike="noStrike">
                          <a:effectLst/>
                        </a:rPr>
                        <a:t>7</a:t>
                      </a:r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8" marR="6438" marT="64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700" u="none" strike="noStrike">
                          <a:effectLst/>
                        </a:rPr>
                        <a:t>0</a:t>
                      </a:r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8" marR="6438" marT="64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700" u="none" strike="noStrike">
                          <a:effectLst/>
                        </a:rPr>
                        <a:t>0</a:t>
                      </a:r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8" marR="6438" marT="64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700" u="none" strike="noStrike">
                          <a:effectLst/>
                        </a:rPr>
                        <a:t>0</a:t>
                      </a:r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8" marR="6438" marT="64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700" u="none" strike="noStrike">
                          <a:effectLst/>
                        </a:rPr>
                        <a:t>0</a:t>
                      </a:r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8" marR="6438" marT="64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700" u="none" strike="noStrike">
                          <a:effectLst/>
                        </a:rPr>
                        <a:t>0</a:t>
                      </a:r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8" marR="6438" marT="64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700" u="none" strike="noStrike">
                          <a:effectLst/>
                        </a:rPr>
                        <a:t>0</a:t>
                      </a:r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8" marR="6438" marT="64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700" u="none" strike="noStrike">
                          <a:effectLst/>
                        </a:rPr>
                        <a:t>0</a:t>
                      </a:r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8" marR="6438" marT="64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700" u="none" strike="noStrike">
                          <a:effectLst/>
                        </a:rPr>
                        <a:t>0</a:t>
                      </a:r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8" marR="6438" marT="64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700" u="none" strike="noStrike">
                          <a:effectLst/>
                        </a:rPr>
                        <a:t>0</a:t>
                      </a:r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8" marR="6438" marT="64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700" u="none" strike="noStrike">
                          <a:effectLst/>
                        </a:rPr>
                        <a:t>0</a:t>
                      </a:r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8" marR="6438" marT="64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700" b="1" u="none" strike="noStrike" dirty="0">
                          <a:effectLst/>
                        </a:rPr>
                        <a:t>129</a:t>
                      </a:r>
                      <a:endParaRPr lang="en-GB" sz="7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8" marR="6438" marT="6438" marB="0" anchor="b"/>
                </a:tc>
                <a:extLst>
                  <a:ext uri="{0D108BD9-81ED-4DB2-BD59-A6C34878D82A}">
                    <a16:rowId xmlns:a16="http://schemas.microsoft.com/office/drawing/2014/main" val="1295105680"/>
                  </a:ext>
                </a:extLst>
              </a:tr>
              <a:tr h="142659"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GB" sz="700" u="none" strike="noStrike">
                          <a:effectLst/>
                        </a:rPr>
                        <a:t>Israel</a:t>
                      </a:r>
                      <a:endParaRPr lang="en-GB" sz="700" b="1" i="0" u="none" strike="noStrike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8" marR="6438" marT="6438" marB="0" anchor="b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700" u="none" strike="noStrike">
                          <a:effectLst/>
                        </a:rPr>
                        <a:t>53</a:t>
                      </a:r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8" marR="6438" marT="64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700" u="none" strike="noStrike">
                          <a:effectLst/>
                        </a:rPr>
                        <a:t>4</a:t>
                      </a:r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8" marR="6438" marT="64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700" u="none" strike="noStrike">
                          <a:effectLst/>
                        </a:rPr>
                        <a:t>24</a:t>
                      </a:r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8" marR="6438" marT="64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700" u="none" strike="noStrike">
                          <a:effectLst/>
                        </a:rPr>
                        <a:t>6</a:t>
                      </a:r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8" marR="6438" marT="64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700" u="none" strike="noStrike">
                          <a:effectLst/>
                        </a:rPr>
                        <a:t>2</a:t>
                      </a:r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8" marR="6438" marT="64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700" u="none" strike="noStrike">
                          <a:effectLst/>
                        </a:rPr>
                        <a:t>0</a:t>
                      </a:r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8" marR="6438" marT="64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700" u="none" strike="noStrike">
                          <a:effectLst/>
                        </a:rPr>
                        <a:t>20</a:t>
                      </a:r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8" marR="6438" marT="64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700" u="none" strike="noStrike">
                          <a:effectLst/>
                        </a:rPr>
                        <a:t>0</a:t>
                      </a:r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8" marR="6438" marT="64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700" u="none" strike="noStrike">
                          <a:effectLst/>
                        </a:rPr>
                        <a:t>1</a:t>
                      </a:r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8" marR="6438" marT="64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700" u="none" strike="noStrike">
                          <a:effectLst/>
                        </a:rPr>
                        <a:t>0</a:t>
                      </a:r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8" marR="6438" marT="64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700" u="none" strike="noStrike">
                          <a:effectLst/>
                        </a:rPr>
                        <a:t>0</a:t>
                      </a:r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8" marR="6438" marT="64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700" u="none" strike="noStrike">
                          <a:effectLst/>
                        </a:rPr>
                        <a:t>0</a:t>
                      </a:r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8" marR="6438" marT="64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700" u="none" strike="noStrike">
                          <a:effectLst/>
                        </a:rPr>
                        <a:t>0</a:t>
                      </a:r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8" marR="6438" marT="64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700" u="none" strike="noStrike">
                          <a:effectLst/>
                        </a:rPr>
                        <a:t>0</a:t>
                      </a:r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8" marR="6438" marT="64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700" u="none" strike="noStrike">
                          <a:effectLst/>
                        </a:rPr>
                        <a:t>1</a:t>
                      </a:r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8" marR="6438" marT="64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700" b="1" u="none" strike="noStrike" dirty="0">
                          <a:effectLst/>
                        </a:rPr>
                        <a:t>111</a:t>
                      </a:r>
                      <a:endParaRPr lang="en-GB" sz="7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8" marR="6438" marT="6438" marB="0" anchor="b"/>
                </a:tc>
                <a:extLst>
                  <a:ext uri="{0D108BD9-81ED-4DB2-BD59-A6C34878D82A}">
                    <a16:rowId xmlns:a16="http://schemas.microsoft.com/office/drawing/2014/main" val="1576316880"/>
                  </a:ext>
                </a:extLst>
              </a:tr>
              <a:tr h="142659"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GB" sz="700" u="none" strike="noStrike">
                          <a:effectLst/>
                        </a:rPr>
                        <a:t>Brazil</a:t>
                      </a:r>
                      <a:endParaRPr lang="en-GB" sz="700" b="1" i="0" u="none" strike="noStrike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8" marR="6438" marT="6438" marB="0" anchor="b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700" u="none" strike="noStrike">
                          <a:effectLst/>
                        </a:rPr>
                        <a:t>51</a:t>
                      </a:r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8" marR="6438" marT="64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700" u="none" strike="noStrike">
                          <a:effectLst/>
                        </a:rPr>
                        <a:t>10</a:t>
                      </a:r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8" marR="6438" marT="64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700" u="none" strike="noStrike">
                          <a:effectLst/>
                        </a:rPr>
                        <a:t>25</a:t>
                      </a:r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8" marR="6438" marT="64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700" u="none" strike="noStrike">
                          <a:effectLst/>
                        </a:rPr>
                        <a:t>2</a:t>
                      </a:r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8" marR="6438" marT="64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700" u="none" strike="noStrike">
                          <a:effectLst/>
                        </a:rPr>
                        <a:t>2</a:t>
                      </a:r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8" marR="6438" marT="64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700" u="none" strike="noStrike">
                          <a:effectLst/>
                        </a:rPr>
                        <a:t>0</a:t>
                      </a:r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8" marR="6438" marT="64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700" u="none" strike="noStrike">
                          <a:effectLst/>
                        </a:rPr>
                        <a:t>0</a:t>
                      </a:r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8" marR="6438" marT="64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700" u="none" strike="noStrike">
                          <a:effectLst/>
                        </a:rPr>
                        <a:t>0</a:t>
                      </a:r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8" marR="6438" marT="64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700" u="none" strike="noStrike">
                          <a:effectLst/>
                        </a:rPr>
                        <a:t>1</a:t>
                      </a:r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8" marR="6438" marT="64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700" u="none" strike="noStrike">
                          <a:effectLst/>
                        </a:rPr>
                        <a:t>0</a:t>
                      </a:r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8" marR="6438" marT="64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700" u="none" strike="noStrike">
                          <a:effectLst/>
                        </a:rPr>
                        <a:t>0</a:t>
                      </a:r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8" marR="6438" marT="64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700" u="none" strike="noStrike">
                          <a:effectLst/>
                        </a:rPr>
                        <a:t>0</a:t>
                      </a:r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8" marR="6438" marT="64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700" u="none" strike="noStrike">
                          <a:effectLst/>
                        </a:rPr>
                        <a:t>0</a:t>
                      </a:r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8" marR="6438" marT="64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700" u="none" strike="noStrike">
                          <a:effectLst/>
                        </a:rPr>
                        <a:t>8</a:t>
                      </a:r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8" marR="6438" marT="64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700" u="none" strike="noStrike">
                          <a:effectLst/>
                        </a:rPr>
                        <a:t>0</a:t>
                      </a:r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8" marR="6438" marT="64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700" b="1" u="none" strike="noStrike" dirty="0">
                          <a:effectLst/>
                        </a:rPr>
                        <a:t>99</a:t>
                      </a:r>
                      <a:endParaRPr lang="en-GB" sz="7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8" marR="6438" marT="6438" marB="0" anchor="b"/>
                </a:tc>
                <a:extLst>
                  <a:ext uri="{0D108BD9-81ED-4DB2-BD59-A6C34878D82A}">
                    <a16:rowId xmlns:a16="http://schemas.microsoft.com/office/drawing/2014/main" val="1940864219"/>
                  </a:ext>
                </a:extLst>
              </a:tr>
              <a:tr h="142659"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GB" sz="700" u="none" strike="noStrike">
                          <a:effectLst/>
                        </a:rPr>
                        <a:t>Colombia</a:t>
                      </a:r>
                      <a:endParaRPr lang="en-GB" sz="700" b="1" i="0" u="none" strike="noStrike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8" marR="6438" marT="6438" marB="0" anchor="b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700" u="none" strike="noStrike">
                          <a:effectLst/>
                        </a:rPr>
                        <a:t>24</a:t>
                      </a:r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8" marR="6438" marT="64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700" u="none" strike="noStrike">
                          <a:effectLst/>
                        </a:rPr>
                        <a:t>3</a:t>
                      </a:r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8" marR="6438" marT="64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700" u="none" strike="noStrike">
                          <a:effectLst/>
                        </a:rPr>
                        <a:t>58</a:t>
                      </a:r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8" marR="6438" marT="64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700" u="none" strike="noStrike">
                          <a:effectLst/>
                        </a:rPr>
                        <a:t>0</a:t>
                      </a:r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8" marR="6438" marT="64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700" u="none" strike="noStrike">
                          <a:effectLst/>
                        </a:rPr>
                        <a:t>2</a:t>
                      </a:r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8" marR="6438" marT="64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700" u="none" strike="noStrike">
                          <a:effectLst/>
                        </a:rPr>
                        <a:t>3</a:t>
                      </a:r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8" marR="6438" marT="64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700" u="none" strike="noStrike">
                          <a:effectLst/>
                        </a:rPr>
                        <a:t>1</a:t>
                      </a:r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8" marR="6438" marT="64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700" u="none" strike="noStrike">
                          <a:effectLst/>
                        </a:rPr>
                        <a:t>1</a:t>
                      </a:r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8" marR="6438" marT="64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700" u="none" strike="noStrike">
                          <a:effectLst/>
                        </a:rPr>
                        <a:t>0</a:t>
                      </a:r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8" marR="6438" marT="64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700" u="none" strike="noStrike">
                          <a:effectLst/>
                        </a:rPr>
                        <a:t>2</a:t>
                      </a:r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8" marR="6438" marT="64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700" u="none" strike="noStrike">
                          <a:effectLst/>
                        </a:rPr>
                        <a:t>0</a:t>
                      </a:r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8" marR="6438" marT="64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700" u="none" strike="noStrike">
                          <a:effectLst/>
                        </a:rPr>
                        <a:t>0</a:t>
                      </a:r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8" marR="6438" marT="64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700" u="none" strike="noStrike">
                          <a:effectLst/>
                        </a:rPr>
                        <a:t>0</a:t>
                      </a:r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8" marR="6438" marT="64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700" u="none" strike="noStrike">
                          <a:effectLst/>
                        </a:rPr>
                        <a:t>0</a:t>
                      </a:r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8" marR="6438" marT="64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700" u="none" strike="noStrike">
                          <a:effectLst/>
                        </a:rPr>
                        <a:t>2</a:t>
                      </a:r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8" marR="6438" marT="64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700" b="1" u="none" strike="noStrike" dirty="0">
                          <a:effectLst/>
                        </a:rPr>
                        <a:t>96</a:t>
                      </a:r>
                      <a:endParaRPr lang="en-GB" sz="7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8" marR="6438" marT="6438" marB="0" anchor="b"/>
                </a:tc>
                <a:extLst>
                  <a:ext uri="{0D108BD9-81ED-4DB2-BD59-A6C34878D82A}">
                    <a16:rowId xmlns:a16="http://schemas.microsoft.com/office/drawing/2014/main" val="1428633865"/>
                  </a:ext>
                </a:extLst>
              </a:tr>
              <a:tr h="142659"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GB" sz="700" u="none" strike="noStrike">
                          <a:effectLst/>
                        </a:rPr>
                        <a:t>Singapore</a:t>
                      </a:r>
                      <a:endParaRPr lang="en-GB" sz="700" b="1" i="0" u="none" strike="noStrike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8" marR="6438" marT="6438" marB="0" anchor="b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700" u="none" strike="noStrike">
                          <a:effectLst/>
                        </a:rPr>
                        <a:t>36</a:t>
                      </a:r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8" marR="6438" marT="64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700" u="none" strike="noStrike">
                          <a:effectLst/>
                        </a:rPr>
                        <a:t>19</a:t>
                      </a:r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8" marR="6438" marT="64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700" u="none" strike="noStrike">
                          <a:effectLst/>
                        </a:rPr>
                        <a:t>7</a:t>
                      </a:r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8" marR="6438" marT="64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700" u="none" strike="noStrike">
                          <a:effectLst/>
                        </a:rPr>
                        <a:t>9</a:t>
                      </a:r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8" marR="6438" marT="64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700" u="none" strike="noStrike">
                          <a:effectLst/>
                        </a:rPr>
                        <a:t>3</a:t>
                      </a:r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8" marR="6438" marT="64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700" u="none" strike="noStrike">
                          <a:effectLst/>
                        </a:rPr>
                        <a:t>0</a:t>
                      </a:r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8" marR="6438" marT="64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700" u="none" strike="noStrike">
                          <a:effectLst/>
                        </a:rPr>
                        <a:t>2</a:t>
                      </a:r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8" marR="6438" marT="64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700" u="none" strike="noStrike">
                          <a:effectLst/>
                        </a:rPr>
                        <a:t>5</a:t>
                      </a:r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8" marR="6438" marT="64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700" u="none" strike="noStrike">
                          <a:effectLst/>
                        </a:rPr>
                        <a:t>0</a:t>
                      </a:r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8" marR="6438" marT="64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700" u="none" strike="noStrike">
                          <a:effectLst/>
                        </a:rPr>
                        <a:t>0</a:t>
                      </a:r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8" marR="6438" marT="64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700" u="none" strike="noStrike">
                          <a:effectLst/>
                        </a:rPr>
                        <a:t>1</a:t>
                      </a:r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8" marR="6438" marT="64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700" u="none" strike="noStrike">
                          <a:effectLst/>
                        </a:rPr>
                        <a:t>0</a:t>
                      </a:r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8" marR="6438" marT="64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700" u="none" strike="noStrike">
                          <a:effectLst/>
                        </a:rPr>
                        <a:t>0</a:t>
                      </a:r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8" marR="6438" marT="64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700" u="none" strike="noStrike">
                          <a:effectLst/>
                        </a:rPr>
                        <a:t>0</a:t>
                      </a:r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8" marR="6438" marT="64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700" u="none" strike="noStrike">
                          <a:effectLst/>
                        </a:rPr>
                        <a:t>1</a:t>
                      </a:r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8" marR="6438" marT="64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700" b="1" u="none" strike="noStrike" dirty="0">
                          <a:effectLst/>
                        </a:rPr>
                        <a:t>83</a:t>
                      </a:r>
                      <a:endParaRPr lang="en-GB" sz="7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8" marR="6438" marT="6438" marB="0" anchor="b"/>
                </a:tc>
                <a:extLst>
                  <a:ext uri="{0D108BD9-81ED-4DB2-BD59-A6C34878D82A}">
                    <a16:rowId xmlns:a16="http://schemas.microsoft.com/office/drawing/2014/main" val="1988431971"/>
                  </a:ext>
                </a:extLst>
              </a:tr>
              <a:tr h="142659"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GB" sz="700" u="none" strike="noStrike">
                          <a:effectLst/>
                        </a:rPr>
                        <a:t>New Zealand</a:t>
                      </a:r>
                      <a:endParaRPr lang="en-GB" sz="700" b="1" i="0" u="none" strike="noStrike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8" marR="6438" marT="6438" marB="0" anchor="b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700" u="none" strike="noStrike">
                          <a:effectLst/>
                        </a:rPr>
                        <a:t>0</a:t>
                      </a:r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8" marR="6438" marT="64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700" u="none" strike="noStrike">
                          <a:effectLst/>
                        </a:rPr>
                        <a:t>6</a:t>
                      </a:r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8" marR="6438" marT="64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700" u="none" strike="noStrike">
                          <a:effectLst/>
                        </a:rPr>
                        <a:t>23</a:t>
                      </a:r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8" marR="6438" marT="64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700" u="none" strike="noStrike">
                          <a:effectLst/>
                        </a:rPr>
                        <a:t>0</a:t>
                      </a:r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8" marR="6438" marT="64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700" u="none" strike="noStrike">
                          <a:effectLst/>
                        </a:rPr>
                        <a:t>0</a:t>
                      </a:r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8" marR="6438" marT="64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700" u="none" strike="noStrike">
                          <a:effectLst/>
                        </a:rPr>
                        <a:t>2</a:t>
                      </a:r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8" marR="6438" marT="64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700" u="none" strike="noStrike">
                          <a:effectLst/>
                        </a:rPr>
                        <a:t>1</a:t>
                      </a:r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8" marR="6438" marT="64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700" u="none" strike="noStrike">
                          <a:effectLst/>
                        </a:rPr>
                        <a:t>20</a:t>
                      </a:r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8" marR="6438" marT="64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700" u="none" strike="noStrike">
                          <a:effectLst/>
                        </a:rPr>
                        <a:t>0</a:t>
                      </a:r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8" marR="6438" marT="64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700" u="none" strike="noStrike">
                          <a:effectLst/>
                        </a:rPr>
                        <a:t>0</a:t>
                      </a:r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8" marR="6438" marT="64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700" u="none" strike="noStrike">
                          <a:effectLst/>
                        </a:rPr>
                        <a:t>0</a:t>
                      </a:r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8" marR="6438" marT="64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700" u="none" strike="noStrike">
                          <a:effectLst/>
                        </a:rPr>
                        <a:t>1</a:t>
                      </a:r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8" marR="6438" marT="64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700" u="none" strike="noStrike">
                          <a:effectLst/>
                        </a:rPr>
                        <a:t>0</a:t>
                      </a:r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8" marR="6438" marT="64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700" u="none" strike="noStrike">
                          <a:effectLst/>
                        </a:rPr>
                        <a:t>0</a:t>
                      </a:r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8" marR="6438" marT="64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700" u="none" strike="noStrike">
                          <a:effectLst/>
                        </a:rPr>
                        <a:t>2</a:t>
                      </a:r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8" marR="6438" marT="64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700" b="1" u="none" strike="noStrike" dirty="0">
                          <a:effectLst/>
                        </a:rPr>
                        <a:t>55</a:t>
                      </a:r>
                      <a:endParaRPr lang="en-GB" sz="7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8" marR="6438" marT="6438" marB="0" anchor="b"/>
                </a:tc>
                <a:extLst>
                  <a:ext uri="{0D108BD9-81ED-4DB2-BD59-A6C34878D82A}">
                    <a16:rowId xmlns:a16="http://schemas.microsoft.com/office/drawing/2014/main" val="118576885"/>
                  </a:ext>
                </a:extLst>
              </a:tr>
              <a:tr h="142659"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GB" sz="700" u="none" strike="noStrike">
                          <a:effectLst/>
                        </a:rPr>
                        <a:t>Russian Federation</a:t>
                      </a:r>
                      <a:endParaRPr lang="en-GB" sz="700" b="1" i="0" u="none" strike="noStrike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8" marR="6438" marT="6438" marB="0" anchor="b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700" u="none" strike="noStrike">
                          <a:effectLst/>
                        </a:rPr>
                        <a:t>12</a:t>
                      </a:r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8" marR="6438" marT="64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700" u="none" strike="noStrike">
                          <a:effectLst/>
                        </a:rPr>
                        <a:t>11</a:t>
                      </a:r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8" marR="6438" marT="64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700" u="none" strike="noStrike">
                          <a:effectLst/>
                        </a:rPr>
                        <a:t>6</a:t>
                      </a:r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8" marR="6438" marT="64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700" u="none" strike="noStrike">
                          <a:effectLst/>
                        </a:rPr>
                        <a:t>17</a:t>
                      </a:r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8" marR="6438" marT="64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700" u="none" strike="noStrike">
                          <a:effectLst/>
                        </a:rPr>
                        <a:t>1</a:t>
                      </a:r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8" marR="6438" marT="64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700" u="none" strike="noStrike">
                          <a:effectLst/>
                        </a:rPr>
                        <a:t>0</a:t>
                      </a:r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8" marR="6438" marT="64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700" u="none" strike="noStrike">
                          <a:effectLst/>
                        </a:rPr>
                        <a:t>0</a:t>
                      </a:r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8" marR="6438" marT="64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700" u="none" strike="noStrike">
                          <a:effectLst/>
                        </a:rPr>
                        <a:t>2</a:t>
                      </a:r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8" marR="6438" marT="64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700" u="none" strike="noStrike">
                          <a:effectLst/>
                        </a:rPr>
                        <a:t>0</a:t>
                      </a:r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8" marR="6438" marT="64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700" u="none" strike="noStrike">
                          <a:effectLst/>
                        </a:rPr>
                        <a:t>1</a:t>
                      </a:r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8" marR="6438" marT="64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700" u="none" strike="noStrike">
                          <a:effectLst/>
                        </a:rPr>
                        <a:t>0</a:t>
                      </a:r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8" marR="6438" marT="64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700" u="none" strike="noStrike">
                          <a:effectLst/>
                        </a:rPr>
                        <a:t>1</a:t>
                      </a:r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8" marR="6438" marT="64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700" u="none" strike="noStrike">
                          <a:effectLst/>
                        </a:rPr>
                        <a:t>0</a:t>
                      </a:r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8" marR="6438" marT="64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700" u="none" strike="noStrike">
                          <a:effectLst/>
                        </a:rPr>
                        <a:t>0</a:t>
                      </a:r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8" marR="6438" marT="64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700" u="none" strike="noStrike">
                          <a:effectLst/>
                        </a:rPr>
                        <a:t>0</a:t>
                      </a:r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8" marR="6438" marT="64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700" b="1" u="none" strike="noStrike">
                          <a:effectLst/>
                        </a:rPr>
                        <a:t>51</a:t>
                      </a:r>
                      <a:endParaRPr lang="en-GB" sz="7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8" marR="6438" marT="6438" marB="0" anchor="b"/>
                </a:tc>
                <a:extLst>
                  <a:ext uri="{0D108BD9-81ED-4DB2-BD59-A6C34878D82A}">
                    <a16:rowId xmlns:a16="http://schemas.microsoft.com/office/drawing/2014/main" val="761018537"/>
                  </a:ext>
                </a:extLst>
              </a:tr>
              <a:tr h="142659"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GB" sz="700" u="none" strike="noStrike">
                          <a:effectLst/>
                        </a:rPr>
                        <a:t>UK</a:t>
                      </a:r>
                      <a:endParaRPr lang="en-GB" sz="700" b="1" i="0" u="none" strike="noStrike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8" marR="6438" marT="6438" marB="0" anchor="b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700" u="none" strike="noStrike">
                          <a:effectLst/>
                        </a:rPr>
                        <a:t>0</a:t>
                      </a:r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8" marR="6438" marT="64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700" u="none" strike="noStrike">
                          <a:effectLst/>
                        </a:rPr>
                        <a:t>7</a:t>
                      </a:r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8" marR="6438" marT="64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700" u="none" strike="noStrike">
                          <a:effectLst/>
                        </a:rPr>
                        <a:t>11</a:t>
                      </a:r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8" marR="6438" marT="64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700" u="none" strike="noStrike">
                          <a:effectLst/>
                        </a:rPr>
                        <a:t>6</a:t>
                      </a:r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8" marR="6438" marT="64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700" u="none" strike="noStrike">
                          <a:effectLst/>
                        </a:rPr>
                        <a:t>0</a:t>
                      </a:r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8" marR="6438" marT="64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700" u="none" strike="noStrike">
                          <a:effectLst/>
                        </a:rPr>
                        <a:t>2</a:t>
                      </a:r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8" marR="6438" marT="64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700" u="none" strike="noStrike">
                          <a:effectLst/>
                        </a:rPr>
                        <a:t>0</a:t>
                      </a:r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8" marR="6438" marT="64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700" u="none" strike="noStrike">
                          <a:effectLst/>
                        </a:rPr>
                        <a:t>2</a:t>
                      </a:r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8" marR="6438" marT="64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700" u="none" strike="noStrike">
                          <a:effectLst/>
                        </a:rPr>
                        <a:t>0</a:t>
                      </a:r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8" marR="6438" marT="64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700" u="none" strike="noStrike">
                          <a:effectLst/>
                        </a:rPr>
                        <a:t>0</a:t>
                      </a:r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8" marR="6438" marT="64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700" u="none" strike="noStrike">
                          <a:effectLst/>
                        </a:rPr>
                        <a:t>0</a:t>
                      </a:r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8" marR="6438" marT="64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700" u="none" strike="noStrike">
                          <a:effectLst/>
                        </a:rPr>
                        <a:t>0</a:t>
                      </a:r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8" marR="6438" marT="64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700" u="none" strike="noStrike">
                          <a:effectLst/>
                        </a:rPr>
                        <a:t>0</a:t>
                      </a:r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8" marR="6438" marT="64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700" u="none" strike="noStrike">
                          <a:effectLst/>
                        </a:rPr>
                        <a:t>0</a:t>
                      </a:r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8" marR="6438" marT="64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700" u="none" strike="noStrike">
                          <a:effectLst/>
                        </a:rPr>
                        <a:t>2</a:t>
                      </a:r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8" marR="6438" marT="64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700" b="1" u="none" strike="noStrike" dirty="0">
                          <a:effectLst/>
                        </a:rPr>
                        <a:t>30</a:t>
                      </a:r>
                      <a:endParaRPr lang="en-GB" sz="7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8" marR="6438" marT="6438" marB="0" anchor="b"/>
                </a:tc>
                <a:extLst>
                  <a:ext uri="{0D108BD9-81ED-4DB2-BD59-A6C34878D82A}">
                    <a16:rowId xmlns:a16="http://schemas.microsoft.com/office/drawing/2014/main" val="118672243"/>
                  </a:ext>
                </a:extLst>
              </a:tr>
              <a:tr h="142659"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GB" sz="700" u="none" strike="noStrike">
                          <a:effectLst/>
                        </a:rPr>
                        <a:t>Eurasian Patent Organization</a:t>
                      </a:r>
                      <a:endParaRPr lang="en-GB" sz="700" b="1" i="0" u="none" strike="noStrike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8" marR="6438" marT="6438" marB="0" anchor="b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700" u="none" strike="noStrike">
                          <a:effectLst/>
                        </a:rPr>
                        <a:t>14</a:t>
                      </a:r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8" marR="6438" marT="64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700" u="none" strike="noStrike">
                          <a:effectLst/>
                        </a:rPr>
                        <a:t>0</a:t>
                      </a:r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8" marR="6438" marT="64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700" u="none" strike="noStrike">
                          <a:effectLst/>
                        </a:rPr>
                        <a:t>0</a:t>
                      </a:r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8" marR="6438" marT="64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700" u="none" strike="noStrike">
                          <a:effectLst/>
                        </a:rPr>
                        <a:t>0</a:t>
                      </a:r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8" marR="6438" marT="64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700" u="none" strike="noStrike">
                          <a:effectLst/>
                        </a:rPr>
                        <a:t>1</a:t>
                      </a:r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8" marR="6438" marT="64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700" u="none" strike="noStrike">
                          <a:effectLst/>
                        </a:rPr>
                        <a:t>0</a:t>
                      </a:r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8" marR="6438" marT="64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700" u="none" strike="noStrike">
                          <a:effectLst/>
                        </a:rPr>
                        <a:t>0</a:t>
                      </a:r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8" marR="6438" marT="64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700" u="none" strike="noStrike">
                          <a:effectLst/>
                        </a:rPr>
                        <a:t>0</a:t>
                      </a:r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8" marR="6438" marT="64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700" u="none" strike="noStrike">
                          <a:effectLst/>
                        </a:rPr>
                        <a:t>0</a:t>
                      </a:r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8" marR="6438" marT="64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700" u="none" strike="noStrike">
                          <a:effectLst/>
                        </a:rPr>
                        <a:t>0</a:t>
                      </a:r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8" marR="6438" marT="64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700" u="none" strike="noStrike">
                          <a:effectLst/>
                        </a:rPr>
                        <a:t>0</a:t>
                      </a:r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8" marR="6438" marT="64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700" u="none" strike="noStrike">
                          <a:effectLst/>
                        </a:rPr>
                        <a:t>0</a:t>
                      </a:r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8" marR="6438" marT="64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700" u="none" strike="noStrike">
                          <a:effectLst/>
                        </a:rPr>
                        <a:t>0</a:t>
                      </a:r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8" marR="6438" marT="64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700" u="none" strike="noStrike">
                          <a:effectLst/>
                        </a:rPr>
                        <a:t>0</a:t>
                      </a:r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8" marR="6438" marT="64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700" u="none" strike="noStrike">
                          <a:effectLst/>
                        </a:rPr>
                        <a:t>0</a:t>
                      </a:r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8" marR="6438" marT="64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700" b="1" u="none" strike="noStrike" dirty="0">
                          <a:effectLst/>
                        </a:rPr>
                        <a:t>15</a:t>
                      </a:r>
                      <a:endParaRPr lang="en-GB" sz="7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8" marR="6438" marT="6438" marB="0" anchor="b"/>
                </a:tc>
                <a:extLst>
                  <a:ext uri="{0D108BD9-81ED-4DB2-BD59-A6C34878D82A}">
                    <a16:rowId xmlns:a16="http://schemas.microsoft.com/office/drawing/2014/main" val="2918079128"/>
                  </a:ext>
                </a:extLst>
              </a:tr>
              <a:tr h="142659"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GB" sz="700" u="none" strike="noStrike">
                          <a:effectLst/>
                        </a:rPr>
                        <a:t>Others</a:t>
                      </a:r>
                      <a:endParaRPr lang="en-GB" sz="700" b="1" i="0" u="none" strike="noStrike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8" marR="6438" marT="6438" marB="0" anchor="b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700" u="none" strike="noStrike">
                          <a:effectLst/>
                        </a:rPr>
                        <a:t>0</a:t>
                      </a:r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8" marR="6438" marT="64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700" u="none" strike="noStrike">
                          <a:effectLst/>
                        </a:rPr>
                        <a:t>3</a:t>
                      </a:r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8" marR="6438" marT="64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700" u="none" strike="noStrike">
                          <a:effectLst/>
                        </a:rPr>
                        <a:t>6</a:t>
                      </a:r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8" marR="6438" marT="64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700" u="none" strike="noStrike">
                          <a:effectLst/>
                        </a:rPr>
                        <a:t>1</a:t>
                      </a:r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8" marR="6438" marT="64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700" u="none" strike="noStrike">
                          <a:effectLst/>
                        </a:rPr>
                        <a:t>0</a:t>
                      </a:r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8" marR="6438" marT="64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700" u="none" strike="noStrike">
                          <a:effectLst/>
                        </a:rPr>
                        <a:t>0</a:t>
                      </a:r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8" marR="6438" marT="64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700" u="none" strike="noStrike">
                          <a:effectLst/>
                        </a:rPr>
                        <a:t>1</a:t>
                      </a:r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8" marR="6438" marT="64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700" u="none" strike="noStrike">
                          <a:effectLst/>
                        </a:rPr>
                        <a:t>3</a:t>
                      </a:r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8" marR="6438" marT="64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700" u="none" strike="noStrike">
                          <a:effectLst/>
                        </a:rPr>
                        <a:t>0</a:t>
                      </a:r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8" marR="6438" marT="64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700" u="none" strike="noStrike">
                          <a:effectLst/>
                        </a:rPr>
                        <a:t>0</a:t>
                      </a:r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8" marR="6438" marT="64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700" u="none" strike="noStrike">
                          <a:effectLst/>
                        </a:rPr>
                        <a:t>1</a:t>
                      </a:r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8" marR="6438" marT="64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700" u="none" strike="noStrike">
                          <a:effectLst/>
                        </a:rPr>
                        <a:t>0</a:t>
                      </a:r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8" marR="6438" marT="64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700" u="none" strike="noStrike">
                          <a:effectLst/>
                        </a:rPr>
                        <a:t>0</a:t>
                      </a:r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8" marR="6438" marT="64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700" u="none" strike="noStrike">
                          <a:effectLst/>
                        </a:rPr>
                        <a:t>0</a:t>
                      </a:r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8" marR="6438" marT="64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700" u="none" strike="noStrike">
                          <a:effectLst/>
                        </a:rPr>
                        <a:t>0</a:t>
                      </a:r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8" marR="6438" marT="64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700" b="1" u="none" strike="noStrike" dirty="0">
                          <a:effectLst/>
                        </a:rPr>
                        <a:t>15</a:t>
                      </a:r>
                      <a:endParaRPr lang="en-GB" sz="7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8" marR="6438" marT="6438" marB="0" anchor="b"/>
                </a:tc>
                <a:extLst>
                  <a:ext uri="{0D108BD9-81ED-4DB2-BD59-A6C34878D82A}">
                    <a16:rowId xmlns:a16="http://schemas.microsoft.com/office/drawing/2014/main" val="1790357455"/>
                  </a:ext>
                </a:extLst>
              </a:tr>
              <a:tr h="142659"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GB" sz="700" b="1" u="none" strike="noStrike" dirty="0">
                          <a:effectLst/>
                        </a:rPr>
                        <a:t>Total</a:t>
                      </a:r>
                      <a:endParaRPr lang="en-GB" sz="7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8" marR="6438" marT="6438" marB="0" anchor="b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700" b="1" u="none" strike="noStrike" dirty="0">
                          <a:effectLst/>
                        </a:rPr>
                        <a:t>2982</a:t>
                      </a:r>
                      <a:endParaRPr lang="en-GB" sz="7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8" marR="6438" marT="64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700" b="1" u="none" strike="noStrike" dirty="0">
                          <a:effectLst/>
                        </a:rPr>
                        <a:t>2269</a:t>
                      </a:r>
                      <a:endParaRPr lang="en-GB" sz="7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8" marR="6438" marT="64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700" b="1" u="none" strike="noStrike" dirty="0">
                          <a:effectLst/>
                        </a:rPr>
                        <a:t>1919</a:t>
                      </a:r>
                      <a:endParaRPr lang="en-GB" sz="7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8" marR="6438" marT="64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700" b="1" u="none" strike="noStrike" dirty="0">
                          <a:effectLst/>
                        </a:rPr>
                        <a:t>1120</a:t>
                      </a:r>
                      <a:endParaRPr lang="en-GB" sz="7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8" marR="6438" marT="64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700" b="1" u="none" strike="noStrike" dirty="0">
                          <a:effectLst/>
                        </a:rPr>
                        <a:t>505</a:t>
                      </a:r>
                      <a:endParaRPr lang="en-GB" sz="7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8" marR="6438" marT="64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700" b="1" u="none" strike="noStrike">
                          <a:effectLst/>
                        </a:rPr>
                        <a:t>256</a:t>
                      </a:r>
                      <a:endParaRPr lang="en-GB" sz="7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8" marR="6438" marT="64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700" b="1" u="none" strike="noStrike">
                          <a:effectLst/>
                        </a:rPr>
                        <a:t>125</a:t>
                      </a:r>
                      <a:endParaRPr lang="en-GB" sz="7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8" marR="6438" marT="64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700" b="1" u="none" strike="noStrike" dirty="0">
                          <a:effectLst/>
                        </a:rPr>
                        <a:t>103</a:t>
                      </a:r>
                      <a:endParaRPr lang="en-GB" sz="7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8" marR="6438" marT="64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700" b="1" u="none" strike="noStrike">
                          <a:effectLst/>
                        </a:rPr>
                        <a:t>97</a:t>
                      </a:r>
                      <a:endParaRPr lang="en-GB" sz="7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8" marR="6438" marT="64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700" b="1" u="none" strike="noStrike">
                          <a:effectLst/>
                        </a:rPr>
                        <a:t>46</a:t>
                      </a:r>
                      <a:endParaRPr lang="en-GB" sz="7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8" marR="6438" marT="64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700" b="1" u="none" strike="noStrike" dirty="0">
                          <a:effectLst/>
                        </a:rPr>
                        <a:t>41</a:t>
                      </a:r>
                      <a:endParaRPr lang="en-GB" sz="7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8" marR="6438" marT="64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700" b="1" u="none" strike="noStrike">
                          <a:effectLst/>
                        </a:rPr>
                        <a:t>34</a:t>
                      </a:r>
                      <a:endParaRPr lang="en-GB" sz="7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8" marR="6438" marT="64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700" b="1" u="none" strike="noStrike" dirty="0">
                          <a:effectLst/>
                        </a:rPr>
                        <a:t>15</a:t>
                      </a:r>
                      <a:endParaRPr lang="en-GB" sz="7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8" marR="6438" marT="64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700" b="1" u="none" strike="noStrike" dirty="0">
                          <a:effectLst/>
                        </a:rPr>
                        <a:t>9</a:t>
                      </a:r>
                      <a:endParaRPr lang="en-GB" sz="7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8" marR="6438" marT="64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700" b="1" u="none" strike="noStrike" dirty="0">
                          <a:effectLst/>
                        </a:rPr>
                        <a:t>45</a:t>
                      </a:r>
                      <a:endParaRPr lang="en-GB" sz="7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8" marR="6438" marT="64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700" b="1" u="none" strike="noStrike" dirty="0">
                          <a:effectLst/>
                        </a:rPr>
                        <a:t>9566</a:t>
                      </a:r>
                      <a:endParaRPr lang="en-GB" sz="7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8" marR="6438" marT="6438" marB="0" anchor="b"/>
                </a:tc>
                <a:extLst>
                  <a:ext uri="{0D108BD9-81ED-4DB2-BD59-A6C34878D82A}">
                    <a16:rowId xmlns:a16="http://schemas.microsoft.com/office/drawing/2014/main" val="15240072"/>
                  </a:ext>
                </a:extLst>
              </a:tr>
            </a:tbl>
          </a:graphicData>
        </a:graphic>
      </p:graphicFrame>
      <p:sp>
        <p:nvSpPr>
          <p:cNvPr id="10" name="TextBox 9">
            <a:extLst>
              <a:ext uri="{FF2B5EF4-FFF2-40B4-BE49-F238E27FC236}">
                <a16:creationId xmlns:a16="http://schemas.microsoft.com/office/drawing/2014/main" id="{D2E98524-CEEC-C3E2-B0BA-9B26A9B03060}"/>
              </a:ext>
            </a:extLst>
          </p:cNvPr>
          <p:cNvSpPr txBox="1"/>
          <p:nvPr/>
        </p:nvSpPr>
        <p:spPr>
          <a:xfrm>
            <a:off x="6897096" y="2028789"/>
            <a:ext cx="1944216" cy="172819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noAutofit/>
          </a:bodyPr>
          <a:lstStyle/>
          <a:p>
            <a:r>
              <a:rPr lang="fr-CH" sz="1200" dirty="0"/>
              <a:t>US and Japan are the main</a:t>
            </a:r>
          </a:p>
          <a:p>
            <a:r>
              <a:rPr lang="fr-CH" sz="1200" dirty="0"/>
              <a:t>Offices of </a:t>
            </a:r>
            <a:r>
              <a:rPr lang="fr-CH" sz="1200" dirty="0" err="1"/>
              <a:t>Later</a:t>
            </a:r>
            <a:r>
              <a:rPr lang="fr-CH" sz="1200" dirty="0"/>
              <a:t> </a:t>
            </a:r>
            <a:r>
              <a:rPr lang="fr-CH" sz="1200" dirty="0" err="1"/>
              <a:t>Examination</a:t>
            </a:r>
            <a:r>
              <a:rPr lang="fr-CH" sz="1200" dirty="0"/>
              <a:t> </a:t>
            </a:r>
          </a:p>
          <a:p>
            <a:r>
              <a:rPr lang="fr-CH" sz="1200" dirty="0"/>
              <a:t>(&gt; 50 % of the global volume</a:t>
            </a:r>
          </a:p>
          <a:p>
            <a:r>
              <a:rPr lang="fr-CH" sz="1200" dirty="0"/>
              <a:t>of PPH </a:t>
            </a:r>
            <a:r>
              <a:rPr lang="fr-CH" sz="1200" dirty="0" err="1"/>
              <a:t>requests</a:t>
            </a:r>
            <a:r>
              <a:rPr lang="fr-CH" sz="1200" dirty="0"/>
              <a:t>)</a:t>
            </a:r>
            <a:endParaRPr lang="en-GB" sz="1200" dirty="0"/>
          </a:p>
        </p:txBody>
      </p:sp>
    </p:spTree>
    <p:extLst>
      <p:ext uri="{BB962C8B-B14F-4D97-AF65-F5344CB8AC3E}">
        <p14:creationId xmlns:p14="http://schemas.microsoft.com/office/powerpoint/2010/main" val="22126844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000250" y="571500"/>
            <a:ext cx="5029200" cy="32932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/>
              <a:t>Further information:</a:t>
            </a:r>
          </a:p>
          <a:p>
            <a:endParaRPr lang="en-US" sz="1600" dirty="0"/>
          </a:p>
          <a:p>
            <a:r>
              <a:rPr lang="en-US" sz="1600" b="1" dirty="0"/>
              <a:t>2023 PCT Yearly Review</a:t>
            </a:r>
          </a:p>
          <a:p>
            <a:r>
              <a:rPr lang="en-US" sz="1600" dirty="0"/>
              <a:t>The International Patent System</a:t>
            </a:r>
          </a:p>
          <a:p>
            <a:r>
              <a:rPr lang="en-US" sz="1600" dirty="0"/>
              <a:t>WIPO Publication No. 901EN/2023</a:t>
            </a:r>
          </a:p>
          <a:p>
            <a:endParaRPr lang="en-US" sz="1600" dirty="0"/>
          </a:p>
          <a:p>
            <a:endParaRPr lang="en-US" sz="1600" dirty="0"/>
          </a:p>
          <a:p>
            <a:r>
              <a:rPr lang="en-US" sz="1600" b="1" dirty="0"/>
              <a:t>WIPO IP Statistics Data Center</a:t>
            </a:r>
          </a:p>
          <a:p>
            <a:r>
              <a:rPr lang="en-US" sz="1600" dirty="0">
                <a:hlinkClick r:id="rId3"/>
              </a:rPr>
              <a:t>http://www.wipo.int/ipstats/en/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1353474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/>
              <a:t>Outline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485900" y="1200150"/>
            <a:ext cx="6172200" cy="3264694"/>
          </a:xfrm>
        </p:spPr>
        <p:txBody>
          <a:bodyPr/>
          <a:lstStyle/>
          <a:p>
            <a:pPr eaLnBrk="1" hangingPunct="1"/>
            <a:r>
              <a:rPr lang="en-US" altLang="en-US" sz="2000" dirty="0"/>
              <a:t>International Filings</a:t>
            </a:r>
          </a:p>
          <a:p>
            <a:pPr lvl="1"/>
            <a:r>
              <a:rPr lang="en-US" altLang="en-US" sz="2000" dirty="0"/>
              <a:t>Data for 2022</a:t>
            </a:r>
          </a:p>
          <a:p>
            <a:pPr lvl="1"/>
            <a:r>
              <a:rPr lang="en-US" altLang="en-US" sz="2000" dirty="0"/>
              <a:t>Medium of Filing</a:t>
            </a:r>
          </a:p>
          <a:p>
            <a:pPr eaLnBrk="1" hangingPunct="1"/>
            <a:r>
              <a:rPr lang="en-US" altLang="en-US" sz="2000" dirty="0"/>
              <a:t>National Phase Entries</a:t>
            </a:r>
          </a:p>
          <a:p>
            <a:pPr eaLnBrk="1" hangingPunct="1"/>
            <a:r>
              <a:rPr lang="en-US" altLang="en-US" sz="2000" dirty="0"/>
              <a:t>International Authorities</a:t>
            </a:r>
          </a:p>
          <a:p>
            <a:pPr lvl="1"/>
            <a:r>
              <a:rPr lang="en-US" altLang="en-US" sz="2000" dirty="0"/>
              <a:t>International Search</a:t>
            </a:r>
          </a:p>
          <a:p>
            <a:pPr lvl="1"/>
            <a:r>
              <a:rPr lang="en-US" altLang="en-US" sz="2000" dirty="0"/>
              <a:t>Supplementary International Search</a:t>
            </a:r>
          </a:p>
          <a:p>
            <a:pPr lvl="1"/>
            <a:r>
              <a:rPr lang="en-US" altLang="en-US" sz="2000" dirty="0"/>
              <a:t>International Preliminary Examination</a:t>
            </a:r>
          </a:p>
          <a:p>
            <a:r>
              <a:rPr lang="en-US" altLang="en-US" sz="2000" dirty="0"/>
              <a:t>PCT-Patent Prosecution Highway (PPH) pilots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/>
              <a:t>PCT Filings in 2022</a:t>
            </a: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1885951" y="890104"/>
            <a:ext cx="138564" cy="3462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70899B">
                    <a:alpha val="39999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 sz="1800"/>
          </a:p>
        </p:txBody>
      </p:sp>
      <p:sp>
        <p:nvSpPr>
          <p:cNvPr id="7" name="Rectangle 6"/>
          <p:cNvSpPr/>
          <p:nvPr/>
        </p:nvSpPr>
        <p:spPr>
          <a:xfrm>
            <a:off x="1353935" y="4743450"/>
            <a:ext cx="3429000" cy="207749"/>
          </a:xfrm>
          <a:prstGeom prst="rect">
            <a:avLst/>
          </a:prstGeom>
        </p:spPr>
        <p:txBody>
          <a:bodyPr>
            <a:spAutoFit/>
          </a:bodyPr>
          <a:lstStyle/>
          <a:p>
            <a:pPr algn="l"/>
            <a:r>
              <a:rPr lang="en-US" sz="750" dirty="0"/>
              <a:t>Source:  PCT Yearly Review 2023</a:t>
            </a:r>
          </a:p>
        </p:txBody>
      </p:sp>
      <p:sp>
        <p:nvSpPr>
          <p:cNvPr id="9" name="Rectangle 3"/>
          <p:cNvSpPr txBox="1">
            <a:spLocks noChangeArrowheads="1"/>
          </p:cNvSpPr>
          <p:nvPr/>
        </p:nvSpPr>
        <p:spPr bwMode="auto">
          <a:xfrm>
            <a:off x="1115616" y="1063228"/>
            <a:ext cx="7175698" cy="32646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Blip>
                <a:blip r:embed="rId3"/>
              </a:buBlip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Blip>
                <a:blip r:embed="rId3"/>
              </a:buBlip>
              <a:defRPr sz="24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Blip>
                <a:blip r:embed="rId3"/>
              </a:buBlip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Blip>
                <a:blip r:embed="rId3"/>
              </a:buBlip>
              <a:defRPr sz="24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Blip>
                <a:blip r:embed="rId3"/>
              </a:buBlip>
              <a:defRPr sz="24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Blip>
                <a:blip r:embed="rId3"/>
              </a:buBlip>
              <a:defRPr sz="24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Blip>
                <a:blip r:embed="rId3"/>
              </a:buBlip>
              <a:defRPr sz="24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Blip>
                <a:blip r:embed="rId3"/>
              </a:buBlip>
              <a:defRPr sz="24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Blip>
                <a:blip r:embed="rId3"/>
              </a:buBlip>
              <a:defRPr sz="24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r>
              <a:rPr lang="en-US" altLang="en-US" sz="2000" kern="0" dirty="0"/>
              <a:t>278,100 international applications filed in 2022 (+0.3%)</a:t>
            </a:r>
          </a:p>
          <a:p>
            <a:r>
              <a:rPr lang="en-US" altLang="en-US" sz="2000" kern="0" dirty="0"/>
              <a:t>Top 5 countries:  China (70,015 +0.6%), United States of America (59,056, -0.6%), Japan (50,345 +0.2%),  Republic of Korea (22,012 +6.2%) and Germany (17,530 +1.5%)</a:t>
            </a:r>
          </a:p>
          <a:p>
            <a:r>
              <a:rPr lang="en-US" altLang="en-US" sz="2000" kern="0" dirty="0"/>
              <a:t>Top applicant:  Huawei Technologies (7,689 published PCT applications in 2022, +10%)</a:t>
            </a:r>
          </a:p>
          <a:p>
            <a:r>
              <a:rPr lang="en-US" altLang="en-US" sz="2000" kern="0" dirty="0"/>
              <a:t>Top educational institution filer:  University of California (552 published PCT applications in 2022, +0.2%)</a:t>
            </a:r>
          </a:p>
          <a:p>
            <a:r>
              <a:rPr lang="en-US" altLang="en-US" sz="2000" kern="0" dirty="0"/>
              <a:t>More information in </a:t>
            </a:r>
            <a:r>
              <a:rPr lang="en-US" altLang="en-US" sz="2000" kern="0" dirty="0">
                <a:hlinkClick r:id="rId4"/>
              </a:rPr>
              <a:t>PCT Yearly Review 2023</a:t>
            </a:r>
            <a:endParaRPr lang="en-US" altLang="en-US" sz="2000" kern="0" dirty="0"/>
          </a:p>
        </p:txBody>
      </p:sp>
    </p:spTree>
    <p:extLst>
      <p:ext uri="{BB962C8B-B14F-4D97-AF65-F5344CB8AC3E}">
        <p14:creationId xmlns:p14="http://schemas.microsoft.com/office/powerpoint/2010/main" val="27749477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05978"/>
            <a:ext cx="8229600" cy="857250"/>
          </a:xfrm>
        </p:spPr>
        <p:txBody>
          <a:bodyPr/>
          <a:lstStyle/>
          <a:p>
            <a:pPr eaLnBrk="1" hangingPunct="1"/>
            <a:r>
              <a:rPr lang="en-US" altLang="en-US" dirty="0"/>
              <a:t>PCT Filings from 2021, month-to-month</a:t>
            </a: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1885951" y="890104"/>
            <a:ext cx="138564" cy="3462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70899B">
                    <a:alpha val="39999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 sz="1800"/>
          </a:p>
        </p:txBody>
      </p:sp>
      <p:sp>
        <p:nvSpPr>
          <p:cNvPr id="7" name="Rectangle 6"/>
          <p:cNvSpPr/>
          <p:nvPr/>
        </p:nvSpPr>
        <p:spPr>
          <a:xfrm>
            <a:off x="1353935" y="4808220"/>
            <a:ext cx="3429000" cy="207749"/>
          </a:xfrm>
          <a:prstGeom prst="rect">
            <a:avLst/>
          </a:prstGeom>
        </p:spPr>
        <p:txBody>
          <a:bodyPr>
            <a:spAutoFit/>
          </a:bodyPr>
          <a:lstStyle/>
          <a:p>
            <a:pPr algn="l"/>
            <a:r>
              <a:rPr lang="en-US" sz="750" dirty="0"/>
              <a:t>Source:  WIPO Statistics Database, October 2023</a:t>
            </a:r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512C1EE2-6861-406E-84A2-B345D2C14B2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19356115"/>
              </p:ext>
            </p:extLst>
          </p:nvPr>
        </p:nvGraphicFramePr>
        <p:xfrm>
          <a:off x="1115616" y="844868"/>
          <a:ext cx="6582881" cy="382455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8476004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5900" y="114300"/>
            <a:ext cx="6172200" cy="857250"/>
          </a:xfrm>
        </p:spPr>
        <p:txBody>
          <a:bodyPr/>
          <a:lstStyle/>
          <a:p>
            <a:r>
              <a:rPr lang="en-US" dirty="0"/>
              <a:t>Medium of Filing</a:t>
            </a:r>
          </a:p>
        </p:txBody>
      </p:sp>
      <p:sp>
        <p:nvSpPr>
          <p:cNvPr id="17" name="Rectangle 3"/>
          <p:cNvSpPr txBox="1">
            <a:spLocks noChangeArrowheads="1"/>
          </p:cNvSpPr>
          <p:nvPr/>
        </p:nvSpPr>
        <p:spPr bwMode="auto">
          <a:xfrm>
            <a:off x="1214306" y="3809611"/>
            <a:ext cx="6800850" cy="8794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Blip>
                <a:blip r:embed="rId3"/>
              </a:buBlip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Blip>
                <a:blip r:embed="rId3"/>
              </a:buBlip>
              <a:defRPr sz="24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Blip>
                <a:blip r:embed="rId3"/>
              </a:buBlip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Blip>
                <a:blip r:embed="rId3"/>
              </a:buBlip>
              <a:defRPr sz="24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Blip>
                <a:blip r:embed="rId3"/>
              </a:buBlip>
              <a:defRPr sz="24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Blip>
                <a:blip r:embed="rId3"/>
              </a:buBlip>
              <a:defRPr sz="24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Blip>
                <a:blip r:embed="rId3"/>
              </a:buBlip>
              <a:defRPr sz="24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Blip>
                <a:blip r:embed="rId3"/>
              </a:buBlip>
              <a:defRPr sz="24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Blip>
                <a:blip r:embed="rId3"/>
              </a:buBlip>
              <a:defRPr sz="24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r>
              <a:rPr lang="en-US" altLang="en-US" sz="1800" kern="0" dirty="0"/>
              <a:t>Filing medium distribution for 2022 (2021):</a:t>
            </a:r>
            <a:br>
              <a:rPr lang="en-US" altLang="en-US" sz="1800" kern="0" dirty="0"/>
            </a:br>
            <a:r>
              <a:rPr lang="en-US" altLang="en-US" sz="1800" kern="0" dirty="0"/>
              <a:t>66.0% (65.0%) PDF, 27.4% (27.3%) XML, 0.9% (1.3%) Paper</a:t>
            </a:r>
          </a:p>
        </p:txBody>
      </p:sp>
      <p:sp>
        <p:nvSpPr>
          <p:cNvPr id="18" name="Rectangle 17"/>
          <p:cNvSpPr/>
          <p:nvPr/>
        </p:nvSpPr>
        <p:spPr>
          <a:xfrm>
            <a:off x="1314450" y="4844535"/>
            <a:ext cx="3429000" cy="207749"/>
          </a:xfrm>
          <a:prstGeom prst="rect">
            <a:avLst/>
          </a:prstGeom>
        </p:spPr>
        <p:txBody>
          <a:bodyPr>
            <a:spAutoFit/>
          </a:bodyPr>
          <a:lstStyle/>
          <a:p>
            <a:pPr algn="l"/>
            <a:r>
              <a:rPr lang="en-US" sz="750" dirty="0"/>
              <a:t>Source:  WIPO statistics database. October 2023, PCT Yearly Review 2023</a:t>
            </a:r>
          </a:p>
        </p:txBody>
      </p:sp>
      <p:sp>
        <p:nvSpPr>
          <p:cNvPr id="3" name="Right Arrow 2"/>
          <p:cNvSpPr/>
          <p:nvPr/>
        </p:nvSpPr>
        <p:spPr bwMode="auto">
          <a:xfrm>
            <a:off x="3600450" y="720064"/>
            <a:ext cx="1714500" cy="504393"/>
          </a:xfrm>
          <a:prstGeom prst="rightArrow">
            <a:avLst/>
          </a:prstGeom>
          <a:solidFill>
            <a:srgbClr val="C00000">
              <a:alpha val="40000"/>
            </a:srgbClr>
          </a:solidFill>
          <a:ln>
            <a:noFill/>
          </a:ln>
          <a:effectLst/>
        </p:spPr>
        <p:txBody>
          <a:bodyPr vert="horz" wrap="square" lIns="68580" tIns="34290" rIns="68580" bIns="34290" numCol="1" rtlCol="0" anchor="ctr" anchorCtr="0" compatLnSpc="1">
            <a:prstTxWarp prst="textNoShape">
              <a:avLst/>
            </a:prstTxWarp>
            <a:spAutoFit/>
          </a:bodyPr>
          <a:lstStyle/>
          <a:p>
            <a:pPr algn="ctr" defTabSz="685800"/>
            <a:r>
              <a:rPr lang="fr-CH" sz="1200">
                <a:latin typeface="Arial" pitchFamily="34" charset="0"/>
                <a:cs typeface="Arial" pitchFamily="34" charset="0"/>
              </a:rPr>
              <a:t>10 years</a:t>
            </a:r>
            <a:endParaRPr lang="en-GB" sz="120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B8E1B4E-7D2D-6D14-80B2-C8E620BD6F6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6863" y="1224457"/>
            <a:ext cx="7601673" cy="25851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85395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5900" y="114300"/>
            <a:ext cx="6172200" cy="857250"/>
          </a:xfrm>
        </p:spPr>
        <p:txBody>
          <a:bodyPr/>
          <a:lstStyle/>
          <a:p>
            <a:r>
              <a:rPr lang="en-US" dirty="0"/>
              <a:t>Medium of Filing : focus on </a:t>
            </a:r>
            <a:r>
              <a:rPr lang="en-US" dirty="0" err="1"/>
              <a:t>ePCT</a:t>
            </a:r>
            <a:endParaRPr lang="en-US" dirty="0"/>
          </a:p>
        </p:txBody>
      </p:sp>
      <p:sp>
        <p:nvSpPr>
          <p:cNvPr id="17" name="Rectangle 3"/>
          <p:cNvSpPr txBox="1">
            <a:spLocks noChangeArrowheads="1"/>
          </p:cNvSpPr>
          <p:nvPr/>
        </p:nvSpPr>
        <p:spPr bwMode="auto">
          <a:xfrm>
            <a:off x="647564" y="3692637"/>
            <a:ext cx="7668852" cy="8794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Blip>
                <a:blip r:embed="rId3"/>
              </a:buBlip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Blip>
                <a:blip r:embed="rId3"/>
              </a:buBlip>
              <a:defRPr sz="24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Blip>
                <a:blip r:embed="rId3"/>
              </a:buBlip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Blip>
                <a:blip r:embed="rId3"/>
              </a:buBlip>
              <a:defRPr sz="24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Blip>
                <a:blip r:embed="rId3"/>
              </a:buBlip>
              <a:defRPr sz="24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Blip>
                <a:blip r:embed="rId3"/>
              </a:buBlip>
              <a:defRPr sz="24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Blip>
                <a:blip r:embed="rId3"/>
              </a:buBlip>
              <a:defRPr sz="24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Blip>
                <a:blip r:embed="rId3"/>
              </a:buBlip>
              <a:defRPr sz="24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Blip>
                <a:blip r:embed="rId3"/>
              </a:buBlip>
              <a:defRPr sz="24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r>
              <a:rPr lang="en-US" altLang="en-US" sz="1600" kern="0" dirty="0"/>
              <a:t>Nearly 100k PCT applications were filed by applicants using </a:t>
            </a:r>
            <a:r>
              <a:rPr lang="en-US" altLang="en-US" sz="1600" kern="0" dirty="0" err="1"/>
              <a:t>ePCT</a:t>
            </a:r>
            <a:r>
              <a:rPr lang="en-US" altLang="en-US" sz="1600" kern="0" dirty="0"/>
              <a:t> in 2022, 53.5% more than in 2021</a:t>
            </a:r>
          </a:p>
          <a:p>
            <a:r>
              <a:rPr lang="en-US" altLang="en-US" sz="1600" kern="0" dirty="0"/>
              <a:t>About a third of all PCT applications filed globally in 2022 were filed using </a:t>
            </a:r>
            <a:r>
              <a:rPr lang="en-US" altLang="en-US" sz="1600" kern="0" dirty="0" err="1"/>
              <a:t>ePCT</a:t>
            </a:r>
            <a:endParaRPr lang="en-US" altLang="en-US" sz="1600" kern="0" dirty="0"/>
          </a:p>
        </p:txBody>
      </p:sp>
      <p:sp>
        <p:nvSpPr>
          <p:cNvPr id="18" name="Rectangle 17"/>
          <p:cNvSpPr/>
          <p:nvPr/>
        </p:nvSpPr>
        <p:spPr>
          <a:xfrm>
            <a:off x="1314450" y="4844535"/>
            <a:ext cx="3429000" cy="207749"/>
          </a:xfrm>
          <a:prstGeom prst="rect">
            <a:avLst/>
          </a:prstGeom>
        </p:spPr>
        <p:txBody>
          <a:bodyPr>
            <a:spAutoFit/>
          </a:bodyPr>
          <a:lstStyle/>
          <a:p>
            <a:pPr algn="l"/>
            <a:r>
              <a:rPr lang="en-US" sz="750" dirty="0"/>
              <a:t>Source:  WIPO statistics database, March 2023, PCT Yearly Review 2023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D0DA349-5918-C594-1B65-7E5C73CE4E1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7544" y="1091828"/>
            <a:ext cx="7769754" cy="26008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45859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PCT National Phase Entries</a:t>
            </a:r>
          </a:p>
        </p:txBody>
      </p:sp>
      <p:sp>
        <p:nvSpPr>
          <p:cNvPr id="6" name="Rectangle 5"/>
          <p:cNvSpPr/>
          <p:nvPr/>
        </p:nvSpPr>
        <p:spPr>
          <a:xfrm>
            <a:off x="1371600" y="4945326"/>
            <a:ext cx="3429000" cy="207749"/>
          </a:xfrm>
          <a:prstGeom prst="rect">
            <a:avLst/>
          </a:prstGeom>
        </p:spPr>
        <p:txBody>
          <a:bodyPr>
            <a:spAutoFit/>
          </a:bodyPr>
          <a:lstStyle/>
          <a:p>
            <a:pPr algn="l"/>
            <a:r>
              <a:rPr lang="en-US" sz="750" dirty="0"/>
              <a:t>Source:  WIPO statistics database. June 2023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23528" y="4057990"/>
            <a:ext cx="698477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600" dirty="0"/>
              <a:t>715,200 total national phase entries in 2021 (+7.6%)</a:t>
            </a:r>
            <a:br>
              <a:rPr lang="en-US" sz="1600" dirty="0"/>
            </a:br>
            <a:r>
              <a:rPr lang="en-US" sz="1600" dirty="0"/>
              <a:t>598,600 non-resident national phase entries in 2021</a:t>
            </a:r>
            <a:br>
              <a:rPr lang="en-US" sz="1600" dirty="0"/>
            </a:br>
            <a:r>
              <a:rPr lang="en-US" sz="1600" dirty="0"/>
              <a:t>PCT system accounted for 58.9% of all non-resident filings in 2021 (+2%)   </a:t>
            </a:r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80413F71-0027-4DC9-D321-11789BC9B9D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81789552"/>
              </p:ext>
            </p:extLst>
          </p:nvPr>
        </p:nvGraphicFramePr>
        <p:xfrm>
          <a:off x="1187624" y="911119"/>
          <a:ext cx="5960740" cy="309053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1367216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International Authorities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5900" y="1063229"/>
            <a:ext cx="6172200" cy="3264694"/>
          </a:xfrm>
        </p:spPr>
        <p:txBody>
          <a:bodyPr/>
          <a:lstStyle/>
          <a:p>
            <a:r>
              <a:rPr lang="en-US" dirty="0"/>
              <a:t>International Search Reports</a:t>
            </a:r>
          </a:p>
          <a:p>
            <a:pPr lvl="1"/>
            <a:r>
              <a:rPr lang="en-US" dirty="0"/>
              <a:t>Distribution by International Authority</a:t>
            </a:r>
          </a:p>
          <a:p>
            <a:pPr lvl="1"/>
            <a:r>
              <a:rPr lang="en-US" dirty="0"/>
              <a:t>Timeliness of Transmission to International Bureau</a:t>
            </a:r>
          </a:p>
          <a:p>
            <a:pPr lvl="1"/>
            <a:r>
              <a:rPr lang="en-US" dirty="0"/>
              <a:t>A1 Publication Percentage</a:t>
            </a:r>
          </a:p>
          <a:p>
            <a:pPr lvl="1"/>
            <a:endParaRPr lang="en-US" dirty="0"/>
          </a:p>
          <a:p>
            <a:r>
              <a:rPr lang="en-US" dirty="0"/>
              <a:t>Supplementary International Search Reports</a:t>
            </a:r>
          </a:p>
          <a:p>
            <a:endParaRPr lang="en-US" dirty="0"/>
          </a:p>
          <a:p>
            <a:r>
              <a:rPr lang="en-US" dirty="0"/>
              <a:t>International Preliminary Examination Reports</a:t>
            </a:r>
          </a:p>
          <a:p>
            <a:pPr lvl="1"/>
            <a:r>
              <a:rPr lang="en-US" dirty="0"/>
              <a:t>Number of IPRPs per IPEA</a:t>
            </a:r>
          </a:p>
          <a:p>
            <a:pPr lvl="1"/>
            <a:r>
              <a:rPr lang="en-US" dirty="0"/>
              <a:t>Timeliness of Transmission to International Bureau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317220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Chart 10">
            <a:extLst>
              <a:ext uri="{FF2B5EF4-FFF2-40B4-BE49-F238E27FC236}">
                <a16:creationId xmlns:a16="http://schemas.microsoft.com/office/drawing/2014/main" id="{04080650-D068-2DF7-15AF-26F7D059F67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29951706"/>
              </p:ext>
            </p:extLst>
          </p:nvPr>
        </p:nvGraphicFramePr>
        <p:xfrm>
          <a:off x="1043608" y="741434"/>
          <a:ext cx="6182142" cy="40383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Distribution of ISRs established by ISA</a:t>
            </a:r>
          </a:p>
        </p:txBody>
      </p:sp>
      <p:sp>
        <p:nvSpPr>
          <p:cNvPr id="6" name="Rectangle 5"/>
          <p:cNvSpPr/>
          <p:nvPr/>
        </p:nvSpPr>
        <p:spPr>
          <a:xfrm>
            <a:off x="1367444" y="4883693"/>
            <a:ext cx="3429000" cy="207749"/>
          </a:xfrm>
          <a:prstGeom prst="rect">
            <a:avLst/>
          </a:prstGeom>
        </p:spPr>
        <p:txBody>
          <a:bodyPr>
            <a:spAutoFit/>
          </a:bodyPr>
          <a:lstStyle/>
          <a:p>
            <a:pPr algn="l"/>
            <a:r>
              <a:rPr lang="en-US" sz="750" dirty="0"/>
              <a:t>Source:  WIPO statistics database. October 2023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371600" y="4491277"/>
            <a:ext cx="3286477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050" dirty="0"/>
              <a:t>Data based on international filing year of application</a:t>
            </a:r>
            <a:br>
              <a:rPr lang="en-US" sz="1050" dirty="0"/>
            </a:br>
            <a:endParaRPr lang="en-US" sz="1050" dirty="0"/>
          </a:p>
        </p:txBody>
      </p:sp>
      <p:sp>
        <p:nvSpPr>
          <p:cNvPr id="8" name="TextBox 7"/>
          <p:cNvSpPr txBox="1"/>
          <p:nvPr/>
        </p:nvSpPr>
        <p:spPr>
          <a:xfrm>
            <a:off x="1339691" y="4225820"/>
            <a:ext cx="6182142" cy="7848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/>
              <a:t>IP5 Offices produce 94.4% of International Search Reports</a:t>
            </a:r>
          </a:p>
          <a:p>
            <a:endParaRPr lang="en-US" sz="18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64EEA26-DBD0-0A08-6EFF-BEDE8C0A9374}"/>
              </a:ext>
            </a:extLst>
          </p:cNvPr>
          <p:cNvSpPr txBox="1"/>
          <p:nvPr/>
        </p:nvSpPr>
        <p:spPr>
          <a:xfrm>
            <a:off x="6612974" y="849857"/>
            <a:ext cx="612776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H" sz="900" dirty="0">
                <a:solidFill>
                  <a:srgbClr val="FF0000"/>
                </a:solidFill>
              </a:rPr>
              <a:t>84,051</a:t>
            </a:r>
            <a:endParaRPr lang="en-GB" sz="900" dirty="0">
              <a:solidFill>
                <a:srgbClr val="FF0000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828B70C-73A6-3A60-5CEE-3EC7B500EAEC}"/>
              </a:ext>
            </a:extLst>
          </p:cNvPr>
          <p:cNvSpPr txBox="1"/>
          <p:nvPr/>
        </p:nvSpPr>
        <p:spPr>
          <a:xfrm>
            <a:off x="6156176" y="965273"/>
            <a:ext cx="612776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H" sz="900" dirty="0">
                <a:solidFill>
                  <a:srgbClr val="FF0000"/>
                </a:solidFill>
              </a:rPr>
              <a:t>75,312</a:t>
            </a:r>
            <a:endParaRPr lang="en-GB" sz="900" dirty="0">
              <a:solidFill>
                <a:srgbClr val="FF0000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2CC86A2-7A48-B007-0BC1-8D04CD00A783}"/>
              </a:ext>
            </a:extLst>
          </p:cNvPr>
          <p:cNvSpPr txBox="1"/>
          <p:nvPr/>
        </p:nvSpPr>
        <p:spPr>
          <a:xfrm>
            <a:off x="4943808" y="1082531"/>
            <a:ext cx="612776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H" sz="900" dirty="0">
                <a:solidFill>
                  <a:srgbClr val="FF0000"/>
                </a:solidFill>
              </a:rPr>
              <a:t>49,154</a:t>
            </a:r>
            <a:endParaRPr lang="en-GB" sz="900" dirty="0">
              <a:solidFill>
                <a:srgbClr val="FF0000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FD749AD-49E1-673E-4597-252BB23B0543}"/>
              </a:ext>
            </a:extLst>
          </p:cNvPr>
          <p:cNvSpPr txBox="1"/>
          <p:nvPr/>
        </p:nvSpPr>
        <p:spPr>
          <a:xfrm>
            <a:off x="3936883" y="1213270"/>
            <a:ext cx="612776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H" sz="900" dirty="0">
                <a:solidFill>
                  <a:srgbClr val="FF0000"/>
                </a:solidFill>
              </a:rPr>
              <a:t>29,937</a:t>
            </a:r>
            <a:endParaRPr lang="en-GB" sz="900" dirty="0">
              <a:solidFill>
                <a:srgbClr val="FF0000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D0A35FF-1B21-B4D9-F8F9-0997DB0F13D5}"/>
              </a:ext>
            </a:extLst>
          </p:cNvPr>
          <p:cNvSpPr txBox="1"/>
          <p:nvPr/>
        </p:nvSpPr>
        <p:spPr>
          <a:xfrm>
            <a:off x="3542734" y="1382466"/>
            <a:ext cx="612776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H" sz="900" dirty="0">
                <a:solidFill>
                  <a:srgbClr val="FF0000"/>
                </a:solidFill>
              </a:rPr>
              <a:t>22,974</a:t>
            </a:r>
            <a:endParaRPr lang="en-GB" sz="9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1110134"/>
      </p:ext>
    </p:extLst>
  </p:cSld>
  <p:clrMapOvr>
    <a:masterClrMapping/>
  </p:clrMapOvr>
</p:sld>
</file>

<file path=ppt/theme/theme1.xml><?xml version="1.0" encoding="utf-8"?>
<a:theme xmlns:a="http://schemas.openxmlformats.org/drawingml/2006/main" name="template_english">
  <a:themeElements>
    <a:clrScheme name="template_english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template_english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noFill/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rtlCol="0" anchor="t" anchorCtr="0" compatLnSpc="1">
        <a:prstTxWarp prst="textNoShape">
          <a:avLst/>
        </a:prstTxWarp>
        <a:no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lnDef>
    <a:txDef>
      <a:spPr>
        <a:noFill/>
        <a:ln>
          <a:solidFill>
            <a:schemeClr val="tx1"/>
          </a:solidFill>
        </a:ln>
      </a:spPr>
      <a:bodyPr wrap="square" rtlCol="0">
        <a:noAutofit/>
      </a:bodyPr>
      <a:lstStyle>
        <a:defPPr>
          <a:defRPr dirty="0"/>
        </a:defPPr>
      </a:lstStyle>
    </a:txDef>
  </a:objectDefaults>
  <a:extraClrSchemeLst>
    <a:extraClrScheme>
      <a:clrScheme name="template_english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_english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_english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_english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_english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_english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plate_english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plate_english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plate_english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plate_english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plate_english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plate_english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template_english.potx" id="{EC7E4A62-8DCA-4ADA-9115-984B7E4FAEF8}" vid="{BA3D0C1E-2F05-434D-A464-F26EA3C137DC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template_english</Template>
  <TotalTime>594</TotalTime>
  <Words>1370</Words>
  <Application>Microsoft Office PowerPoint</Application>
  <PresentationFormat>On-screen Show (16:9)</PresentationFormat>
  <Paragraphs>548</Paragraphs>
  <Slides>18</Slides>
  <Notes>18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2" baseType="lpstr">
      <vt:lpstr>Arial</vt:lpstr>
      <vt:lpstr>Arial Black</vt:lpstr>
      <vt:lpstr>Calibri</vt:lpstr>
      <vt:lpstr>template_english</vt:lpstr>
      <vt:lpstr>PCT Statistics Meeting of International Authorities Thirtieth Session </vt:lpstr>
      <vt:lpstr>Outline</vt:lpstr>
      <vt:lpstr>PCT Filings in 2022</vt:lpstr>
      <vt:lpstr>PCT Filings from 2021, month-to-month</vt:lpstr>
      <vt:lpstr>Medium of Filing</vt:lpstr>
      <vt:lpstr>Medium of Filing : focus on ePCT</vt:lpstr>
      <vt:lpstr>PCT National Phase Entries</vt:lpstr>
      <vt:lpstr>International Authorities</vt:lpstr>
      <vt:lpstr>Distribution of ISRs established by ISA</vt:lpstr>
      <vt:lpstr>Distribution of ISRs established by ISA (excluding IP5 Offices)</vt:lpstr>
      <vt:lpstr>Timeliness in Transmitting ISRs to the IB measured from Date of Receipt of Search Copy by ISA for 2022</vt:lpstr>
      <vt:lpstr>Timeliness in Transmitting ISRs to the IB measured from Priority Date by ISA for 2022</vt:lpstr>
      <vt:lpstr>PCT A1 Publication Percentage by ISA in 2022</vt:lpstr>
      <vt:lpstr>Supplementary International Search Requests</vt:lpstr>
      <vt:lpstr>Number of IPRPs issued by IPEA</vt:lpstr>
      <vt:lpstr>Timeliness in transmitting IPRPs by IPEA in 2022</vt:lpstr>
      <vt:lpstr>Distribution of PCT-PPH requests by Office of earlier and later examination</vt:lpstr>
      <vt:lpstr>PowerPoint Presentation</vt:lpstr>
    </vt:vector>
  </TitlesOfParts>
  <Company>World Intellectual Property Organization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PCT Statistics Meeting of International Authorities Thirtieth Session </dc:title>
  <dc:creator>BONNET Jérôme</dc:creator>
  <cp:keywords>FOR OFFICIAL USE ONLY</cp:keywords>
  <cp:lastModifiedBy>BONNET Jérôme</cp:lastModifiedBy>
  <cp:revision>55</cp:revision>
  <dcterms:created xsi:type="dcterms:W3CDTF">2023-10-16T14:03:50Z</dcterms:created>
  <dcterms:modified xsi:type="dcterms:W3CDTF">2023-11-15T09:57:08Z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TitusGUID">
    <vt:lpwstr>4bc84e4a-2a14-4e8e-b908-64ed76f09231</vt:lpwstr>
  </property>
  <property fmtid="{D5CDD505-2E9C-101B-9397-08002B2CF9AE}" pid="3" name="Classification">
    <vt:lpwstr>For Official Use Only</vt:lpwstr>
  </property>
  <property fmtid="{D5CDD505-2E9C-101B-9397-08002B2CF9AE}" pid="4" name="VisualMarkings">
    <vt:lpwstr>Footer</vt:lpwstr>
  </property>
  <property fmtid="{D5CDD505-2E9C-101B-9397-08002B2CF9AE}" pid="5" name="Alignment">
    <vt:lpwstr>Centre</vt:lpwstr>
  </property>
  <property fmtid="{D5CDD505-2E9C-101B-9397-08002B2CF9AE}" pid="6" name="Language">
    <vt:lpwstr>English</vt:lpwstr>
  </property>
  <property fmtid="{D5CDD505-2E9C-101B-9397-08002B2CF9AE}" pid="7" name="MSIP_Label_20773ee6-353b-4fb9-a59d-0b94c8c67bea_Enabled">
    <vt:lpwstr>true</vt:lpwstr>
  </property>
  <property fmtid="{D5CDD505-2E9C-101B-9397-08002B2CF9AE}" pid="8" name="MSIP_Label_20773ee6-353b-4fb9-a59d-0b94c8c67bea_SetDate">
    <vt:lpwstr>2023-05-23T09:35:30Z</vt:lpwstr>
  </property>
  <property fmtid="{D5CDD505-2E9C-101B-9397-08002B2CF9AE}" pid="9" name="MSIP_Label_20773ee6-353b-4fb9-a59d-0b94c8c67bea_Method">
    <vt:lpwstr>Privileged</vt:lpwstr>
  </property>
  <property fmtid="{D5CDD505-2E9C-101B-9397-08002B2CF9AE}" pid="10" name="MSIP_Label_20773ee6-353b-4fb9-a59d-0b94c8c67bea_Name">
    <vt:lpwstr>No markings</vt:lpwstr>
  </property>
  <property fmtid="{D5CDD505-2E9C-101B-9397-08002B2CF9AE}" pid="11" name="MSIP_Label_20773ee6-353b-4fb9-a59d-0b94c8c67bea_SiteId">
    <vt:lpwstr>faa31b06-8ccc-48c9-867f-f7510dd11c02</vt:lpwstr>
  </property>
  <property fmtid="{D5CDD505-2E9C-101B-9397-08002B2CF9AE}" pid="12" name="MSIP_Label_20773ee6-353b-4fb9-a59d-0b94c8c67bea_ActionId">
    <vt:lpwstr>38e36b09-1af1-452b-8747-a2b850e97c35</vt:lpwstr>
  </property>
  <property fmtid="{D5CDD505-2E9C-101B-9397-08002B2CF9AE}" pid="13" name="MSIP_Label_20773ee6-353b-4fb9-a59d-0b94c8c67bea_ContentBits">
    <vt:lpwstr>0</vt:lpwstr>
  </property>
  <property fmtid="{D5CDD505-2E9C-101B-9397-08002B2CF9AE}" pid="14" name="TCSClassification">
    <vt:lpwstr>FOR OFFICIAL USE ONLY</vt:lpwstr>
  </property>
</Properties>
</file>