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1" r:id="rId3"/>
    <p:sldId id="271" r:id="rId4"/>
    <p:sldId id="277" r:id="rId5"/>
    <p:sldId id="278" r:id="rId6"/>
    <p:sldId id="279" r:id="rId7"/>
    <p:sldId id="280" r:id="rId8"/>
    <p:sldId id="281" r:id="rId9"/>
    <p:sldId id="341" r:id="rId10"/>
    <p:sldId id="291" r:id="rId11"/>
    <p:sldId id="345" r:id="rId12"/>
    <p:sldId id="342" r:id="rId13"/>
    <p:sldId id="343" r:id="rId14"/>
    <p:sldId id="336" r:id="rId15"/>
    <p:sldId id="339" r:id="rId16"/>
    <p:sldId id="340" r:id="rId17"/>
    <p:sldId id="346" r:id="rId18"/>
    <p:sldId id="269" r:id="rId19"/>
    <p:sldId id="270"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02"/>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2D296-A81E-45C6-814D-C32E3F7C3C07}" type="doc">
      <dgm:prSet loTypeId="urn:microsoft.com/office/officeart/2005/8/layout/hProcess3" loCatId="process" qsTypeId="urn:microsoft.com/office/officeart/2005/8/quickstyle/simple3" qsCatId="simple" csTypeId="urn:microsoft.com/office/officeart/2005/8/colors/accent1_2" csCatId="accent1" phldr="1"/>
      <dgm:spPr/>
    </dgm:pt>
    <dgm:pt modelId="{318B71FD-E65B-4297-97E5-2AAFD82BA137}">
      <dgm:prSet phldrT="[Text]" custT="1"/>
      <dgm:spPr/>
      <dgm:t>
        <a:bodyPr/>
        <a:lstStyle/>
        <a:p>
          <a:r>
            <a:rPr lang="en-US" sz="900" b="1" dirty="0">
              <a:solidFill>
                <a:schemeClr val="bg1"/>
              </a:solidFill>
            </a:rPr>
            <a:t>All Patents published after 1920 belong to the PCT Minimum Documentation</a:t>
          </a:r>
          <a:endParaRPr lang="en-GB" sz="900" b="1" dirty="0">
            <a:solidFill>
              <a:schemeClr val="bg1"/>
            </a:solidFill>
          </a:endParaRPr>
        </a:p>
      </dgm:t>
    </dgm:pt>
    <dgm:pt modelId="{50C47CBE-043A-4061-9997-568D3CEE0C32}" type="parTrans" cxnId="{B29D9A8A-551C-4718-9BB6-972DEF9359A9}">
      <dgm:prSet/>
      <dgm:spPr/>
      <dgm:t>
        <a:bodyPr/>
        <a:lstStyle/>
        <a:p>
          <a:endParaRPr lang="en-GB"/>
        </a:p>
      </dgm:t>
    </dgm:pt>
    <dgm:pt modelId="{582CFE78-048A-4E5E-A0AA-3252CCF9828E}" type="sibTrans" cxnId="{B29D9A8A-551C-4718-9BB6-972DEF9359A9}">
      <dgm:prSet/>
      <dgm:spPr/>
      <dgm:t>
        <a:bodyPr/>
        <a:lstStyle/>
        <a:p>
          <a:endParaRPr lang="en-GB"/>
        </a:p>
      </dgm:t>
    </dgm:pt>
    <dgm:pt modelId="{2A845215-DA78-467E-A5BE-81D17C6FDC8D}" type="pres">
      <dgm:prSet presAssocID="{CF32D296-A81E-45C6-814D-C32E3F7C3C07}" presName="Name0" presStyleCnt="0">
        <dgm:presLayoutVars>
          <dgm:dir/>
          <dgm:animLvl val="lvl"/>
          <dgm:resizeHandles val="exact"/>
        </dgm:presLayoutVars>
      </dgm:prSet>
      <dgm:spPr/>
    </dgm:pt>
    <dgm:pt modelId="{8C60F651-762D-428C-ACE9-B98B31F9363D}" type="pres">
      <dgm:prSet presAssocID="{CF32D296-A81E-45C6-814D-C32E3F7C3C07}" presName="dummy" presStyleCnt="0"/>
      <dgm:spPr/>
    </dgm:pt>
    <dgm:pt modelId="{F0AACF2F-489A-4A2E-99A9-D3449DD84C19}" type="pres">
      <dgm:prSet presAssocID="{CF32D296-A81E-45C6-814D-C32E3F7C3C07}" presName="linH" presStyleCnt="0"/>
      <dgm:spPr/>
    </dgm:pt>
    <dgm:pt modelId="{A421A994-EDCD-4F52-AB9C-73D1A8EC5DFB}" type="pres">
      <dgm:prSet presAssocID="{CF32D296-A81E-45C6-814D-C32E3F7C3C07}" presName="padding1" presStyleCnt="0"/>
      <dgm:spPr/>
    </dgm:pt>
    <dgm:pt modelId="{4DD6F16E-16B2-4FD1-9B7F-2B42823095E9}" type="pres">
      <dgm:prSet presAssocID="{318B71FD-E65B-4297-97E5-2AAFD82BA137}" presName="linV" presStyleCnt="0"/>
      <dgm:spPr/>
    </dgm:pt>
    <dgm:pt modelId="{811DE869-AA5F-426B-9D03-DB0C213389F6}" type="pres">
      <dgm:prSet presAssocID="{318B71FD-E65B-4297-97E5-2AAFD82BA137}" presName="spVertical1" presStyleCnt="0"/>
      <dgm:spPr/>
    </dgm:pt>
    <dgm:pt modelId="{A1BB00CD-6E6C-4594-B74D-0AFEC72E2520}" type="pres">
      <dgm:prSet presAssocID="{318B71FD-E65B-4297-97E5-2AAFD82BA137}" presName="parTx" presStyleLbl="revTx" presStyleIdx="0" presStyleCnt="1" custLinFactNeighborX="-55" custLinFactNeighborY="-63415">
        <dgm:presLayoutVars>
          <dgm:chMax val="0"/>
          <dgm:chPref val="0"/>
          <dgm:bulletEnabled val="1"/>
        </dgm:presLayoutVars>
      </dgm:prSet>
      <dgm:spPr/>
      <dgm:t>
        <a:bodyPr/>
        <a:lstStyle/>
        <a:p>
          <a:endParaRPr lang="en-US"/>
        </a:p>
      </dgm:t>
    </dgm:pt>
    <dgm:pt modelId="{F20ADEF6-3FE6-494D-AC5C-5872B18754BD}" type="pres">
      <dgm:prSet presAssocID="{318B71FD-E65B-4297-97E5-2AAFD82BA137}" presName="spVertical2" presStyleCnt="0"/>
      <dgm:spPr/>
    </dgm:pt>
    <dgm:pt modelId="{759DE7D6-A072-43E7-A0DD-2342AF9E8C2B}" type="pres">
      <dgm:prSet presAssocID="{318B71FD-E65B-4297-97E5-2AAFD82BA137}" presName="spVertical3" presStyleCnt="0"/>
      <dgm:spPr/>
    </dgm:pt>
    <dgm:pt modelId="{73AF844E-39D6-4EF1-A263-3DF5412BC776}" type="pres">
      <dgm:prSet presAssocID="{CF32D296-A81E-45C6-814D-C32E3F7C3C07}" presName="padding2" presStyleCnt="0"/>
      <dgm:spPr/>
    </dgm:pt>
    <dgm:pt modelId="{98B2F712-A4A0-4081-AE88-70BC35D2815E}" type="pres">
      <dgm:prSet presAssocID="{CF32D296-A81E-45C6-814D-C32E3F7C3C07}" presName="negArrow" presStyleCnt="0"/>
      <dgm:spPr/>
    </dgm:pt>
    <dgm:pt modelId="{B1D1C7EE-AAE0-40F1-87CC-4F1CDE57561D}" type="pres">
      <dgm:prSet presAssocID="{CF32D296-A81E-45C6-814D-C32E3F7C3C07}" presName="backgroundArrow" presStyleLbl="node1" presStyleIdx="0" presStyleCnt="1"/>
      <dgm:spPr>
        <a:solidFill>
          <a:schemeClr val="accent2">
            <a:lumMod val="75000"/>
          </a:schemeClr>
        </a:solidFill>
      </dgm:spPr>
    </dgm:pt>
  </dgm:ptLst>
  <dgm:cxnLst>
    <dgm:cxn modelId="{92B52659-F8A4-405B-9B68-CC73A077A86B}" type="presOf" srcId="{CF32D296-A81E-45C6-814D-C32E3F7C3C07}" destId="{2A845215-DA78-467E-A5BE-81D17C6FDC8D}" srcOrd="0" destOrd="0" presId="urn:microsoft.com/office/officeart/2005/8/layout/hProcess3"/>
    <dgm:cxn modelId="{B29D9A8A-551C-4718-9BB6-972DEF9359A9}" srcId="{CF32D296-A81E-45C6-814D-C32E3F7C3C07}" destId="{318B71FD-E65B-4297-97E5-2AAFD82BA137}" srcOrd="0" destOrd="0" parTransId="{50C47CBE-043A-4061-9997-568D3CEE0C32}" sibTransId="{582CFE78-048A-4E5E-A0AA-3252CCF9828E}"/>
    <dgm:cxn modelId="{586A506B-FFD5-4F4D-B919-7FB3A699BA2A}" type="presOf" srcId="{318B71FD-E65B-4297-97E5-2AAFD82BA137}" destId="{A1BB00CD-6E6C-4594-B74D-0AFEC72E2520}" srcOrd="0" destOrd="0" presId="urn:microsoft.com/office/officeart/2005/8/layout/hProcess3"/>
    <dgm:cxn modelId="{E3FFC71D-FE1A-4DAD-8B49-8A9EBE009190}" type="presParOf" srcId="{2A845215-DA78-467E-A5BE-81D17C6FDC8D}" destId="{8C60F651-762D-428C-ACE9-B98B31F9363D}" srcOrd="0" destOrd="0" presId="urn:microsoft.com/office/officeart/2005/8/layout/hProcess3"/>
    <dgm:cxn modelId="{67B37530-1D91-4E5D-A590-A0844287ADCF}" type="presParOf" srcId="{2A845215-DA78-467E-A5BE-81D17C6FDC8D}" destId="{F0AACF2F-489A-4A2E-99A9-D3449DD84C19}" srcOrd="1" destOrd="0" presId="urn:microsoft.com/office/officeart/2005/8/layout/hProcess3"/>
    <dgm:cxn modelId="{A27AA54F-4A5B-425B-88F4-3363FEF000E5}" type="presParOf" srcId="{F0AACF2F-489A-4A2E-99A9-D3449DD84C19}" destId="{A421A994-EDCD-4F52-AB9C-73D1A8EC5DFB}" srcOrd="0" destOrd="0" presId="urn:microsoft.com/office/officeart/2005/8/layout/hProcess3"/>
    <dgm:cxn modelId="{143574A2-4DFB-4439-AAF9-F15E7130EAFB}" type="presParOf" srcId="{F0AACF2F-489A-4A2E-99A9-D3449DD84C19}" destId="{4DD6F16E-16B2-4FD1-9B7F-2B42823095E9}" srcOrd="1" destOrd="0" presId="urn:microsoft.com/office/officeart/2005/8/layout/hProcess3"/>
    <dgm:cxn modelId="{E3EBF79F-629F-48E7-BCDB-0AAF198C03BC}" type="presParOf" srcId="{4DD6F16E-16B2-4FD1-9B7F-2B42823095E9}" destId="{811DE869-AA5F-426B-9D03-DB0C213389F6}" srcOrd="0" destOrd="0" presId="urn:microsoft.com/office/officeart/2005/8/layout/hProcess3"/>
    <dgm:cxn modelId="{FB223F19-9915-4775-8FAD-C95D2AEDD2D7}" type="presParOf" srcId="{4DD6F16E-16B2-4FD1-9B7F-2B42823095E9}" destId="{A1BB00CD-6E6C-4594-B74D-0AFEC72E2520}" srcOrd="1" destOrd="0" presId="urn:microsoft.com/office/officeart/2005/8/layout/hProcess3"/>
    <dgm:cxn modelId="{35001601-CD0F-487F-A75B-259B606561E3}" type="presParOf" srcId="{4DD6F16E-16B2-4FD1-9B7F-2B42823095E9}" destId="{F20ADEF6-3FE6-494D-AC5C-5872B18754BD}" srcOrd="2" destOrd="0" presId="urn:microsoft.com/office/officeart/2005/8/layout/hProcess3"/>
    <dgm:cxn modelId="{0C87CA03-32C7-4418-BDE2-CE689A43FF10}" type="presParOf" srcId="{4DD6F16E-16B2-4FD1-9B7F-2B42823095E9}" destId="{759DE7D6-A072-43E7-A0DD-2342AF9E8C2B}" srcOrd="3" destOrd="0" presId="urn:microsoft.com/office/officeart/2005/8/layout/hProcess3"/>
    <dgm:cxn modelId="{DF6B9255-C7BD-4997-BE60-7E0C3AEF89C8}" type="presParOf" srcId="{F0AACF2F-489A-4A2E-99A9-D3449DD84C19}" destId="{73AF844E-39D6-4EF1-A263-3DF5412BC776}" srcOrd="2" destOrd="0" presId="urn:microsoft.com/office/officeart/2005/8/layout/hProcess3"/>
    <dgm:cxn modelId="{2A44CFE7-17D7-4DAE-817B-42D87BDC6D0B}" type="presParOf" srcId="{F0AACF2F-489A-4A2E-99A9-D3449DD84C19}" destId="{98B2F712-A4A0-4081-AE88-70BC35D2815E}" srcOrd="3" destOrd="0" presId="urn:microsoft.com/office/officeart/2005/8/layout/hProcess3"/>
    <dgm:cxn modelId="{900D2F54-ADCA-4146-8537-5467216A9203}" type="presParOf" srcId="{F0AACF2F-489A-4A2E-99A9-D3449DD84C19}" destId="{B1D1C7EE-AAE0-40F1-87CC-4F1CDE57561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2D296-A81E-45C6-814D-C32E3F7C3C07}" type="doc">
      <dgm:prSet loTypeId="urn:microsoft.com/office/officeart/2005/8/layout/hProcess3" loCatId="process" qsTypeId="urn:microsoft.com/office/officeart/2005/8/quickstyle/simple3" qsCatId="simple" csTypeId="urn:microsoft.com/office/officeart/2005/8/colors/accent1_2" csCatId="accent1" phldr="1"/>
      <dgm:spPr/>
    </dgm:pt>
    <dgm:pt modelId="{318B71FD-E65B-4297-97E5-2AAFD82BA137}">
      <dgm:prSet phldrT="[Text]" custT="1"/>
      <dgm:spPr/>
      <dgm:t>
        <a:bodyPr/>
        <a:lstStyle/>
        <a:p>
          <a:r>
            <a:rPr lang="en-US" sz="900" b="1" dirty="0">
              <a:solidFill>
                <a:schemeClr val="bg1"/>
              </a:solidFill>
            </a:rPr>
            <a:t>All Patents published after 1920 belong to the PCT Minimum Documentation</a:t>
          </a:r>
          <a:endParaRPr lang="en-GB" sz="900" b="1" dirty="0">
            <a:solidFill>
              <a:schemeClr val="bg1"/>
            </a:solidFill>
          </a:endParaRPr>
        </a:p>
      </dgm:t>
    </dgm:pt>
    <dgm:pt modelId="{50C47CBE-043A-4061-9997-568D3CEE0C32}" type="parTrans" cxnId="{B29D9A8A-551C-4718-9BB6-972DEF9359A9}">
      <dgm:prSet/>
      <dgm:spPr/>
      <dgm:t>
        <a:bodyPr/>
        <a:lstStyle/>
        <a:p>
          <a:endParaRPr lang="en-GB"/>
        </a:p>
      </dgm:t>
    </dgm:pt>
    <dgm:pt modelId="{582CFE78-048A-4E5E-A0AA-3252CCF9828E}" type="sibTrans" cxnId="{B29D9A8A-551C-4718-9BB6-972DEF9359A9}">
      <dgm:prSet/>
      <dgm:spPr/>
      <dgm:t>
        <a:bodyPr/>
        <a:lstStyle/>
        <a:p>
          <a:endParaRPr lang="en-GB"/>
        </a:p>
      </dgm:t>
    </dgm:pt>
    <dgm:pt modelId="{2A845215-DA78-467E-A5BE-81D17C6FDC8D}" type="pres">
      <dgm:prSet presAssocID="{CF32D296-A81E-45C6-814D-C32E3F7C3C07}" presName="Name0" presStyleCnt="0">
        <dgm:presLayoutVars>
          <dgm:dir/>
          <dgm:animLvl val="lvl"/>
          <dgm:resizeHandles val="exact"/>
        </dgm:presLayoutVars>
      </dgm:prSet>
      <dgm:spPr/>
    </dgm:pt>
    <dgm:pt modelId="{8C60F651-762D-428C-ACE9-B98B31F9363D}" type="pres">
      <dgm:prSet presAssocID="{CF32D296-A81E-45C6-814D-C32E3F7C3C07}" presName="dummy" presStyleCnt="0"/>
      <dgm:spPr/>
    </dgm:pt>
    <dgm:pt modelId="{F0AACF2F-489A-4A2E-99A9-D3449DD84C19}" type="pres">
      <dgm:prSet presAssocID="{CF32D296-A81E-45C6-814D-C32E3F7C3C07}" presName="linH" presStyleCnt="0"/>
      <dgm:spPr/>
    </dgm:pt>
    <dgm:pt modelId="{A421A994-EDCD-4F52-AB9C-73D1A8EC5DFB}" type="pres">
      <dgm:prSet presAssocID="{CF32D296-A81E-45C6-814D-C32E3F7C3C07}" presName="padding1" presStyleCnt="0"/>
      <dgm:spPr/>
    </dgm:pt>
    <dgm:pt modelId="{4DD6F16E-16B2-4FD1-9B7F-2B42823095E9}" type="pres">
      <dgm:prSet presAssocID="{318B71FD-E65B-4297-97E5-2AAFD82BA137}" presName="linV" presStyleCnt="0"/>
      <dgm:spPr/>
    </dgm:pt>
    <dgm:pt modelId="{811DE869-AA5F-426B-9D03-DB0C213389F6}" type="pres">
      <dgm:prSet presAssocID="{318B71FD-E65B-4297-97E5-2AAFD82BA137}" presName="spVertical1" presStyleCnt="0"/>
      <dgm:spPr/>
    </dgm:pt>
    <dgm:pt modelId="{A1BB00CD-6E6C-4594-B74D-0AFEC72E2520}" type="pres">
      <dgm:prSet presAssocID="{318B71FD-E65B-4297-97E5-2AAFD82BA137}" presName="parTx" presStyleLbl="revTx" presStyleIdx="0" presStyleCnt="1" custLinFactNeighborX="-55" custLinFactNeighborY="-63415">
        <dgm:presLayoutVars>
          <dgm:chMax val="0"/>
          <dgm:chPref val="0"/>
          <dgm:bulletEnabled val="1"/>
        </dgm:presLayoutVars>
      </dgm:prSet>
      <dgm:spPr/>
      <dgm:t>
        <a:bodyPr/>
        <a:lstStyle/>
        <a:p>
          <a:endParaRPr lang="en-US"/>
        </a:p>
      </dgm:t>
    </dgm:pt>
    <dgm:pt modelId="{F20ADEF6-3FE6-494D-AC5C-5872B18754BD}" type="pres">
      <dgm:prSet presAssocID="{318B71FD-E65B-4297-97E5-2AAFD82BA137}" presName="spVertical2" presStyleCnt="0"/>
      <dgm:spPr/>
    </dgm:pt>
    <dgm:pt modelId="{759DE7D6-A072-43E7-A0DD-2342AF9E8C2B}" type="pres">
      <dgm:prSet presAssocID="{318B71FD-E65B-4297-97E5-2AAFD82BA137}" presName="spVertical3" presStyleCnt="0"/>
      <dgm:spPr/>
    </dgm:pt>
    <dgm:pt modelId="{73AF844E-39D6-4EF1-A263-3DF5412BC776}" type="pres">
      <dgm:prSet presAssocID="{CF32D296-A81E-45C6-814D-C32E3F7C3C07}" presName="padding2" presStyleCnt="0"/>
      <dgm:spPr/>
    </dgm:pt>
    <dgm:pt modelId="{98B2F712-A4A0-4081-AE88-70BC35D2815E}" type="pres">
      <dgm:prSet presAssocID="{CF32D296-A81E-45C6-814D-C32E3F7C3C07}" presName="negArrow" presStyleCnt="0"/>
      <dgm:spPr/>
    </dgm:pt>
    <dgm:pt modelId="{B1D1C7EE-AAE0-40F1-87CC-4F1CDE57561D}" type="pres">
      <dgm:prSet presAssocID="{CF32D296-A81E-45C6-814D-C32E3F7C3C07}" presName="backgroundArrow" presStyleLbl="node1" presStyleIdx="0" presStyleCnt="1"/>
      <dgm:spPr>
        <a:solidFill>
          <a:schemeClr val="accent2">
            <a:lumMod val="75000"/>
          </a:schemeClr>
        </a:solidFill>
      </dgm:spPr>
    </dgm:pt>
  </dgm:ptLst>
  <dgm:cxnLst>
    <dgm:cxn modelId="{92B52659-F8A4-405B-9B68-CC73A077A86B}" type="presOf" srcId="{CF32D296-A81E-45C6-814D-C32E3F7C3C07}" destId="{2A845215-DA78-467E-A5BE-81D17C6FDC8D}" srcOrd="0" destOrd="0" presId="urn:microsoft.com/office/officeart/2005/8/layout/hProcess3"/>
    <dgm:cxn modelId="{B29D9A8A-551C-4718-9BB6-972DEF9359A9}" srcId="{CF32D296-A81E-45C6-814D-C32E3F7C3C07}" destId="{318B71FD-E65B-4297-97E5-2AAFD82BA137}" srcOrd="0" destOrd="0" parTransId="{50C47CBE-043A-4061-9997-568D3CEE0C32}" sibTransId="{582CFE78-048A-4E5E-A0AA-3252CCF9828E}"/>
    <dgm:cxn modelId="{586A506B-FFD5-4F4D-B919-7FB3A699BA2A}" type="presOf" srcId="{318B71FD-E65B-4297-97E5-2AAFD82BA137}" destId="{A1BB00CD-6E6C-4594-B74D-0AFEC72E2520}" srcOrd="0" destOrd="0" presId="urn:microsoft.com/office/officeart/2005/8/layout/hProcess3"/>
    <dgm:cxn modelId="{E3FFC71D-FE1A-4DAD-8B49-8A9EBE009190}" type="presParOf" srcId="{2A845215-DA78-467E-A5BE-81D17C6FDC8D}" destId="{8C60F651-762D-428C-ACE9-B98B31F9363D}" srcOrd="0" destOrd="0" presId="urn:microsoft.com/office/officeart/2005/8/layout/hProcess3"/>
    <dgm:cxn modelId="{67B37530-1D91-4E5D-A590-A0844287ADCF}" type="presParOf" srcId="{2A845215-DA78-467E-A5BE-81D17C6FDC8D}" destId="{F0AACF2F-489A-4A2E-99A9-D3449DD84C19}" srcOrd="1" destOrd="0" presId="urn:microsoft.com/office/officeart/2005/8/layout/hProcess3"/>
    <dgm:cxn modelId="{A27AA54F-4A5B-425B-88F4-3363FEF000E5}" type="presParOf" srcId="{F0AACF2F-489A-4A2E-99A9-D3449DD84C19}" destId="{A421A994-EDCD-4F52-AB9C-73D1A8EC5DFB}" srcOrd="0" destOrd="0" presId="urn:microsoft.com/office/officeart/2005/8/layout/hProcess3"/>
    <dgm:cxn modelId="{143574A2-4DFB-4439-AAF9-F15E7130EAFB}" type="presParOf" srcId="{F0AACF2F-489A-4A2E-99A9-D3449DD84C19}" destId="{4DD6F16E-16B2-4FD1-9B7F-2B42823095E9}" srcOrd="1" destOrd="0" presId="urn:microsoft.com/office/officeart/2005/8/layout/hProcess3"/>
    <dgm:cxn modelId="{E3EBF79F-629F-48E7-BCDB-0AAF198C03BC}" type="presParOf" srcId="{4DD6F16E-16B2-4FD1-9B7F-2B42823095E9}" destId="{811DE869-AA5F-426B-9D03-DB0C213389F6}" srcOrd="0" destOrd="0" presId="urn:microsoft.com/office/officeart/2005/8/layout/hProcess3"/>
    <dgm:cxn modelId="{FB223F19-9915-4775-8FAD-C95D2AEDD2D7}" type="presParOf" srcId="{4DD6F16E-16B2-4FD1-9B7F-2B42823095E9}" destId="{A1BB00CD-6E6C-4594-B74D-0AFEC72E2520}" srcOrd="1" destOrd="0" presId="urn:microsoft.com/office/officeart/2005/8/layout/hProcess3"/>
    <dgm:cxn modelId="{35001601-CD0F-487F-A75B-259B606561E3}" type="presParOf" srcId="{4DD6F16E-16B2-4FD1-9B7F-2B42823095E9}" destId="{F20ADEF6-3FE6-494D-AC5C-5872B18754BD}" srcOrd="2" destOrd="0" presId="urn:microsoft.com/office/officeart/2005/8/layout/hProcess3"/>
    <dgm:cxn modelId="{0C87CA03-32C7-4418-BDE2-CE689A43FF10}" type="presParOf" srcId="{4DD6F16E-16B2-4FD1-9B7F-2B42823095E9}" destId="{759DE7D6-A072-43E7-A0DD-2342AF9E8C2B}" srcOrd="3" destOrd="0" presId="urn:microsoft.com/office/officeart/2005/8/layout/hProcess3"/>
    <dgm:cxn modelId="{DF6B9255-C7BD-4997-BE60-7E0C3AEF89C8}" type="presParOf" srcId="{F0AACF2F-489A-4A2E-99A9-D3449DD84C19}" destId="{73AF844E-39D6-4EF1-A263-3DF5412BC776}" srcOrd="2" destOrd="0" presId="urn:microsoft.com/office/officeart/2005/8/layout/hProcess3"/>
    <dgm:cxn modelId="{2A44CFE7-17D7-4DAE-817B-42D87BDC6D0B}" type="presParOf" srcId="{F0AACF2F-489A-4A2E-99A9-D3449DD84C19}" destId="{98B2F712-A4A0-4081-AE88-70BC35D2815E}" srcOrd="3" destOrd="0" presId="urn:microsoft.com/office/officeart/2005/8/layout/hProcess3"/>
    <dgm:cxn modelId="{900D2F54-ADCA-4146-8537-5467216A9203}" type="presParOf" srcId="{F0AACF2F-489A-4A2E-99A9-D3449DD84C19}" destId="{B1D1C7EE-AAE0-40F1-87CC-4F1CDE57561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2D296-A81E-45C6-814D-C32E3F7C3C07}" type="doc">
      <dgm:prSet loTypeId="urn:microsoft.com/office/officeart/2005/8/layout/hProcess3" loCatId="process" qsTypeId="urn:microsoft.com/office/officeart/2005/8/quickstyle/simple3" qsCatId="simple" csTypeId="urn:microsoft.com/office/officeart/2005/8/colors/accent1_2" csCatId="accent1" phldr="1"/>
      <dgm:spPr/>
    </dgm:pt>
    <dgm:pt modelId="{318B71FD-E65B-4297-97E5-2AAFD82BA137}">
      <dgm:prSet phldrT="[Text]" custT="1"/>
      <dgm:spPr/>
      <dgm:t>
        <a:bodyPr/>
        <a:lstStyle/>
        <a:p>
          <a:r>
            <a:rPr lang="en-US" sz="900" b="1" dirty="0">
              <a:solidFill>
                <a:schemeClr val="bg1"/>
              </a:solidFill>
            </a:rPr>
            <a:t>All Patents published after 1920 belong to the PCT Minimum Documentation</a:t>
          </a:r>
          <a:endParaRPr lang="en-GB" sz="900" b="1" dirty="0">
            <a:solidFill>
              <a:schemeClr val="bg1"/>
            </a:solidFill>
          </a:endParaRPr>
        </a:p>
      </dgm:t>
    </dgm:pt>
    <dgm:pt modelId="{50C47CBE-043A-4061-9997-568D3CEE0C32}" type="parTrans" cxnId="{B29D9A8A-551C-4718-9BB6-972DEF9359A9}">
      <dgm:prSet/>
      <dgm:spPr/>
      <dgm:t>
        <a:bodyPr/>
        <a:lstStyle/>
        <a:p>
          <a:endParaRPr lang="en-GB"/>
        </a:p>
      </dgm:t>
    </dgm:pt>
    <dgm:pt modelId="{582CFE78-048A-4E5E-A0AA-3252CCF9828E}" type="sibTrans" cxnId="{B29D9A8A-551C-4718-9BB6-972DEF9359A9}">
      <dgm:prSet/>
      <dgm:spPr/>
      <dgm:t>
        <a:bodyPr/>
        <a:lstStyle/>
        <a:p>
          <a:endParaRPr lang="en-GB"/>
        </a:p>
      </dgm:t>
    </dgm:pt>
    <dgm:pt modelId="{2A845215-DA78-467E-A5BE-81D17C6FDC8D}" type="pres">
      <dgm:prSet presAssocID="{CF32D296-A81E-45C6-814D-C32E3F7C3C07}" presName="Name0" presStyleCnt="0">
        <dgm:presLayoutVars>
          <dgm:dir/>
          <dgm:animLvl val="lvl"/>
          <dgm:resizeHandles val="exact"/>
        </dgm:presLayoutVars>
      </dgm:prSet>
      <dgm:spPr/>
    </dgm:pt>
    <dgm:pt modelId="{8C60F651-762D-428C-ACE9-B98B31F9363D}" type="pres">
      <dgm:prSet presAssocID="{CF32D296-A81E-45C6-814D-C32E3F7C3C07}" presName="dummy" presStyleCnt="0"/>
      <dgm:spPr/>
    </dgm:pt>
    <dgm:pt modelId="{F0AACF2F-489A-4A2E-99A9-D3449DD84C19}" type="pres">
      <dgm:prSet presAssocID="{CF32D296-A81E-45C6-814D-C32E3F7C3C07}" presName="linH" presStyleCnt="0"/>
      <dgm:spPr/>
    </dgm:pt>
    <dgm:pt modelId="{A421A994-EDCD-4F52-AB9C-73D1A8EC5DFB}" type="pres">
      <dgm:prSet presAssocID="{CF32D296-A81E-45C6-814D-C32E3F7C3C07}" presName="padding1" presStyleCnt="0"/>
      <dgm:spPr/>
    </dgm:pt>
    <dgm:pt modelId="{4DD6F16E-16B2-4FD1-9B7F-2B42823095E9}" type="pres">
      <dgm:prSet presAssocID="{318B71FD-E65B-4297-97E5-2AAFD82BA137}" presName="linV" presStyleCnt="0"/>
      <dgm:spPr/>
    </dgm:pt>
    <dgm:pt modelId="{811DE869-AA5F-426B-9D03-DB0C213389F6}" type="pres">
      <dgm:prSet presAssocID="{318B71FD-E65B-4297-97E5-2AAFD82BA137}" presName="spVertical1" presStyleCnt="0"/>
      <dgm:spPr/>
    </dgm:pt>
    <dgm:pt modelId="{A1BB00CD-6E6C-4594-B74D-0AFEC72E2520}" type="pres">
      <dgm:prSet presAssocID="{318B71FD-E65B-4297-97E5-2AAFD82BA137}" presName="parTx" presStyleLbl="revTx" presStyleIdx="0" presStyleCnt="1" custLinFactNeighborX="-55" custLinFactNeighborY="-63415">
        <dgm:presLayoutVars>
          <dgm:chMax val="0"/>
          <dgm:chPref val="0"/>
          <dgm:bulletEnabled val="1"/>
        </dgm:presLayoutVars>
      </dgm:prSet>
      <dgm:spPr/>
      <dgm:t>
        <a:bodyPr/>
        <a:lstStyle/>
        <a:p>
          <a:endParaRPr lang="en-US"/>
        </a:p>
      </dgm:t>
    </dgm:pt>
    <dgm:pt modelId="{F20ADEF6-3FE6-494D-AC5C-5872B18754BD}" type="pres">
      <dgm:prSet presAssocID="{318B71FD-E65B-4297-97E5-2AAFD82BA137}" presName="spVertical2" presStyleCnt="0"/>
      <dgm:spPr/>
    </dgm:pt>
    <dgm:pt modelId="{759DE7D6-A072-43E7-A0DD-2342AF9E8C2B}" type="pres">
      <dgm:prSet presAssocID="{318B71FD-E65B-4297-97E5-2AAFD82BA137}" presName="spVertical3" presStyleCnt="0"/>
      <dgm:spPr/>
    </dgm:pt>
    <dgm:pt modelId="{73AF844E-39D6-4EF1-A263-3DF5412BC776}" type="pres">
      <dgm:prSet presAssocID="{CF32D296-A81E-45C6-814D-C32E3F7C3C07}" presName="padding2" presStyleCnt="0"/>
      <dgm:spPr/>
    </dgm:pt>
    <dgm:pt modelId="{98B2F712-A4A0-4081-AE88-70BC35D2815E}" type="pres">
      <dgm:prSet presAssocID="{CF32D296-A81E-45C6-814D-C32E3F7C3C07}" presName="negArrow" presStyleCnt="0"/>
      <dgm:spPr/>
    </dgm:pt>
    <dgm:pt modelId="{B1D1C7EE-AAE0-40F1-87CC-4F1CDE57561D}" type="pres">
      <dgm:prSet presAssocID="{CF32D296-A81E-45C6-814D-C32E3F7C3C07}" presName="backgroundArrow" presStyleLbl="node1" presStyleIdx="0" presStyleCnt="1"/>
      <dgm:spPr>
        <a:solidFill>
          <a:schemeClr val="accent2">
            <a:lumMod val="75000"/>
          </a:schemeClr>
        </a:solidFill>
      </dgm:spPr>
    </dgm:pt>
  </dgm:ptLst>
  <dgm:cxnLst>
    <dgm:cxn modelId="{92B52659-F8A4-405B-9B68-CC73A077A86B}" type="presOf" srcId="{CF32D296-A81E-45C6-814D-C32E3F7C3C07}" destId="{2A845215-DA78-467E-A5BE-81D17C6FDC8D}" srcOrd="0" destOrd="0" presId="urn:microsoft.com/office/officeart/2005/8/layout/hProcess3"/>
    <dgm:cxn modelId="{B29D9A8A-551C-4718-9BB6-972DEF9359A9}" srcId="{CF32D296-A81E-45C6-814D-C32E3F7C3C07}" destId="{318B71FD-E65B-4297-97E5-2AAFD82BA137}" srcOrd="0" destOrd="0" parTransId="{50C47CBE-043A-4061-9997-568D3CEE0C32}" sibTransId="{582CFE78-048A-4E5E-A0AA-3252CCF9828E}"/>
    <dgm:cxn modelId="{586A506B-FFD5-4F4D-B919-7FB3A699BA2A}" type="presOf" srcId="{318B71FD-E65B-4297-97E5-2AAFD82BA137}" destId="{A1BB00CD-6E6C-4594-B74D-0AFEC72E2520}" srcOrd="0" destOrd="0" presId="urn:microsoft.com/office/officeart/2005/8/layout/hProcess3"/>
    <dgm:cxn modelId="{E3FFC71D-FE1A-4DAD-8B49-8A9EBE009190}" type="presParOf" srcId="{2A845215-DA78-467E-A5BE-81D17C6FDC8D}" destId="{8C60F651-762D-428C-ACE9-B98B31F9363D}" srcOrd="0" destOrd="0" presId="urn:microsoft.com/office/officeart/2005/8/layout/hProcess3"/>
    <dgm:cxn modelId="{67B37530-1D91-4E5D-A590-A0844287ADCF}" type="presParOf" srcId="{2A845215-DA78-467E-A5BE-81D17C6FDC8D}" destId="{F0AACF2F-489A-4A2E-99A9-D3449DD84C19}" srcOrd="1" destOrd="0" presId="urn:microsoft.com/office/officeart/2005/8/layout/hProcess3"/>
    <dgm:cxn modelId="{A27AA54F-4A5B-425B-88F4-3363FEF000E5}" type="presParOf" srcId="{F0AACF2F-489A-4A2E-99A9-D3449DD84C19}" destId="{A421A994-EDCD-4F52-AB9C-73D1A8EC5DFB}" srcOrd="0" destOrd="0" presId="urn:microsoft.com/office/officeart/2005/8/layout/hProcess3"/>
    <dgm:cxn modelId="{143574A2-4DFB-4439-AAF9-F15E7130EAFB}" type="presParOf" srcId="{F0AACF2F-489A-4A2E-99A9-D3449DD84C19}" destId="{4DD6F16E-16B2-4FD1-9B7F-2B42823095E9}" srcOrd="1" destOrd="0" presId="urn:microsoft.com/office/officeart/2005/8/layout/hProcess3"/>
    <dgm:cxn modelId="{E3EBF79F-629F-48E7-BCDB-0AAF198C03BC}" type="presParOf" srcId="{4DD6F16E-16B2-4FD1-9B7F-2B42823095E9}" destId="{811DE869-AA5F-426B-9D03-DB0C213389F6}" srcOrd="0" destOrd="0" presId="urn:microsoft.com/office/officeart/2005/8/layout/hProcess3"/>
    <dgm:cxn modelId="{FB223F19-9915-4775-8FAD-C95D2AEDD2D7}" type="presParOf" srcId="{4DD6F16E-16B2-4FD1-9B7F-2B42823095E9}" destId="{A1BB00CD-6E6C-4594-B74D-0AFEC72E2520}" srcOrd="1" destOrd="0" presId="urn:microsoft.com/office/officeart/2005/8/layout/hProcess3"/>
    <dgm:cxn modelId="{35001601-CD0F-487F-A75B-259B606561E3}" type="presParOf" srcId="{4DD6F16E-16B2-4FD1-9B7F-2B42823095E9}" destId="{F20ADEF6-3FE6-494D-AC5C-5872B18754BD}" srcOrd="2" destOrd="0" presId="urn:microsoft.com/office/officeart/2005/8/layout/hProcess3"/>
    <dgm:cxn modelId="{0C87CA03-32C7-4418-BDE2-CE689A43FF10}" type="presParOf" srcId="{4DD6F16E-16B2-4FD1-9B7F-2B42823095E9}" destId="{759DE7D6-A072-43E7-A0DD-2342AF9E8C2B}" srcOrd="3" destOrd="0" presId="urn:microsoft.com/office/officeart/2005/8/layout/hProcess3"/>
    <dgm:cxn modelId="{DF6B9255-C7BD-4997-BE60-7E0C3AEF89C8}" type="presParOf" srcId="{F0AACF2F-489A-4A2E-99A9-D3449DD84C19}" destId="{73AF844E-39D6-4EF1-A263-3DF5412BC776}" srcOrd="2" destOrd="0" presId="urn:microsoft.com/office/officeart/2005/8/layout/hProcess3"/>
    <dgm:cxn modelId="{2A44CFE7-17D7-4DAE-817B-42D87BDC6D0B}" type="presParOf" srcId="{F0AACF2F-489A-4A2E-99A9-D3449DD84C19}" destId="{98B2F712-A4A0-4081-AE88-70BC35D2815E}" srcOrd="3" destOrd="0" presId="urn:microsoft.com/office/officeart/2005/8/layout/hProcess3"/>
    <dgm:cxn modelId="{900D2F54-ADCA-4146-8537-5467216A9203}" type="presParOf" srcId="{F0AACF2F-489A-4A2E-99A9-D3449DD84C19}" destId="{B1D1C7EE-AAE0-40F1-87CC-4F1CDE57561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C7EE-AAE0-40F1-87CC-4F1CDE57561D}">
      <dsp:nvSpPr>
        <dsp:cNvPr id="0" name=""/>
        <dsp:cNvSpPr/>
      </dsp:nvSpPr>
      <dsp:spPr>
        <a:xfrm>
          <a:off x="10787" y="173"/>
          <a:ext cx="7350020" cy="360000"/>
        </a:xfrm>
        <a:prstGeom prst="rightArrow">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BB00CD-6E6C-4594-B74D-0AFEC72E2520}">
      <dsp:nvSpPr>
        <dsp:cNvPr id="0" name=""/>
        <dsp:cNvSpPr/>
      </dsp:nvSpPr>
      <dsp:spPr>
        <a:xfrm>
          <a:off x="600992" y="50881"/>
          <a:ext cx="6617889" cy="27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b="1" kern="1200" dirty="0">
              <a:solidFill>
                <a:schemeClr val="bg1"/>
              </a:solidFill>
            </a:rPr>
            <a:t>All Patents published after 1920 belong to the PCT Minimum Documentation</a:t>
          </a:r>
          <a:endParaRPr lang="en-GB" sz="900" b="1" kern="1200" dirty="0">
            <a:solidFill>
              <a:schemeClr val="bg1"/>
            </a:solidFill>
          </a:endParaRPr>
        </a:p>
      </dsp:txBody>
      <dsp:txXfrm>
        <a:off x="600992" y="50881"/>
        <a:ext cx="6617889" cy="277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C7EE-AAE0-40F1-87CC-4F1CDE57561D}">
      <dsp:nvSpPr>
        <dsp:cNvPr id="0" name=""/>
        <dsp:cNvSpPr/>
      </dsp:nvSpPr>
      <dsp:spPr>
        <a:xfrm>
          <a:off x="10787" y="173"/>
          <a:ext cx="7350020" cy="360000"/>
        </a:xfrm>
        <a:prstGeom prst="rightArrow">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BB00CD-6E6C-4594-B74D-0AFEC72E2520}">
      <dsp:nvSpPr>
        <dsp:cNvPr id="0" name=""/>
        <dsp:cNvSpPr/>
      </dsp:nvSpPr>
      <dsp:spPr>
        <a:xfrm>
          <a:off x="600992" y="50881"/>
          <a:ext cx="6617889" cy="27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b="1" kern="1200" dirty="0">
              <a:solidFill>
                <a:schemeClr val="bg1"/>
              </a:solidFill>
            </a:rPr>
            <a:t>All Patents published after 1920 belong to the PCT Minimum Documentation</a:t>
          </a:r>
          <a:endParaRPr lang="en-GB" sz="900" b="1" kern="1200" dirty="0">
            <a:solidFill>
              <a:schemeClr val="bg1"/>
            </a:solidFill>
          </a:endParaRPr>
        </a:p>
      </dsp:txBody>
      <dsp:txXfrm>
        <a:off x="600992" y="50881"/>
        <a:ext cx="6617889" cy="277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C7EE-AAE0-40F1-87CC-4F1CDE57561D}">
      <dsp:nvSpPr>
        <dsp:cNvPr id="0" name=""/>
        <dsp:cNvSpPr/>
      </dsp:nvSpPr>
      <dsp:spPr>
        <a:xfrm>
          <a:off x="10787" y="173"/>
          <a:ext cx="7350020" cy="360000"/>
        </a:xfrm>
        <a:prstGeom prst="rightArrow">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BB00CD-6E6C-4594-B74D-0AFEC72E2520}">
      <dsp:nvSpPr>
        <dsp:cNvPr id="0" name=""/>
        <dsp:cNvSpPr/>
      </dsp:nvSpPr>
      <dsp:spPr>
        <a:xfrm>
          <a:off x="600992" y="50881"/>
          <a:ext cx="6617889" cy="27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b="1" kern="1200" dirty="0">
              <a:solidFill>
                <a:schemeClr val="bg1"/>
              </a:solidFill>
            </a:rPr>
            <a:t>All Patents published after 1920 belong to the PCT Minimum Documentation</a:t>
          </a:r>
          <a:endParaRPr lang="en-GB" sz="900" b="1" kern="1200" dirty="0">
            <a:solidFill>
              <a:schemeClr val="bg1"/>
            </a:solidFill>
          </a:endParaRPr>
        </a:p>
      </dsp:txBody>
      <dsp:txXfrm>
        <a:off x="600992" y="50881"/>
        <a:ext cx="6617889" cy="2772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4FDF1-1594-4D91-AD12-17466F9EC9AB}" type="datetimeFigureOut">
              <a:rPr lang="en-GB" smtClean="0"/>
              <a:t>21/06/2022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AAD37-7E47-4519-95DF-45C2C5C799AE}" type="slidenum">
              <a:rPr lang="en-GB" smtClean="0"/>
              <a:t>‹#›</a:t>
            </a:fld>
            <a:endParaRPr lang="en-GB"/>
          </a:p>
        </p:txBody>
      </p:sp>
    </p:spTree>
    <p:extLst>
      <p:ext uri="{BB962C8B-B14F-4D97-AF65-F5344CB8AC3E}">
        <p14:creationId xmlns:p14="http://schemas.microsoft.com/office/powerpoint/2010/main" val="54683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AAD37-7E47-4519-95DF-45C2C5C799AE}" type="slidenum">
              <a:rPr lang="en-GB" smtClean="0"/>
              <a:t>1</a:t>
            </a:fld>
            <a:endParaRPr lang="en-GB"/>
          </a:p>
        </p:txBody>
      </p:sp>
    </p:spTree>
    <p:extLst>
      <p:ext uri="{BB962C8B-B14F-4D97-AF65-F5344CB8AC3E}">
        <p14:creationId xmlns:p14="http://schemas.microsoft.com/office/powerpoint/2010/main" val="289858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AAD37-7E47-4519-95DF-45C2C5C799AE}" type="slidenum">
              <a:rPr lang="en-GB" smtClean="0"/>
              <a:t>10</a:t>
            </a:fld>
            <a:endParaRPr lang="en-GB"/>
          </a:p>
        </p:txBody>
      </p:sp>
    </p:spTree>
    <p:extLst>
      <p:ext uri="{BB962C8B-B14F-4D97-AF65-F5344CB8AC3E}">
        <p14:creationId xmlns:p14="http://schemas.microsoft.com/office/powerpoint/2010/main" val="335107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7AAD37-7E47-4519-95DF-45C2C5C799AE}" type="slidenum">
              <a:rPr lang="en-GB" smtClean="0"/>
              <a:t>11</a:t>
            </a:fld>
            <a:endParaRPr lang="en-GB" dirty="0"/>
          </a:p>
        </p:txBody>
      </p:sp>
    </p:spTree>
    <p:extLst>
      <p:ext uri="{BB962C8B-B14F-4D97-AF65-F5344CB8AC3E}">
        <p14:creationId xmlns:p14="http://schemas.microsoft.com/office/powerpoint/2010/main" val="17247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12</a:t>
            </a:fld>
            <a:endParaRPr lang="en-GB"/>
          </a:p>
        </p:txBody>
      </p:sp>
    </p:spTree>
    <p:extLst>
      <p:ext uri="{BB962C8B-B14F-4D97-AF65-F5344CB8AC3E}">
        <p14:creationId xmlns:p14="http://schemas.microsoft.com/office/powerpoint/2010/main" val="428784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13</a:t>
            </a:fld>
            <a:endParaRPr lang="en-GB"/>
          </a:p>
        </p:txBody>
      </p:sp>
    </p:spTree>
    <p:extLst>
      <p:ext uri="{BB962C8B-B14F-4D97-AF65-F5344CB8AC3E}">
        <p14:creationId xmlns:p14="http://schemas.microsoft.com/office/powerpoint/2010/main" val="333252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14</a:t>
            </a:fld>
            <a:endParaRPr lang="en-GB" dirty="0"/>
          </a:p>
        </p:txBody>
      </p:sp>
    </p:spTree>
    <p:extLst>
      <p:ext uri="{BB962C8B-B14F-4D97-AF65-F5344CB8AC3E}">
        <p14:creationId xmlns:p14="http://schemas.microsoft.com/office/powerpoint/2010/main" val="194172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15</a:t>
            </a:fld>
            <a:endParaRPr lang="en-GB" dirty="0"/>
          </a:p>
        </p:txBody>
      </p:sp>
    </p:spTree>
    <p:extLst>
      <p:ext uri="{BB962C8B-B14F-4D97-AF65-F5344CB8AC3E}">
        <p14:creationId xmlns:p14="http://schemas.microsoft.com/office/powerpoint/2010/main" val="421534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16</a:t>
            </a:fld>
            <a:endParaRPr lang="en-GB" dirty="0"/>
          </a:p>
        </p:txBody>
      </p:sp>
    </p:spTree>
    <p:extLst>
      <p:ext uri="{BB962C8B-B14F-4D97-AF65-F5344CB8AC3E}">
        <p14:creationId xmlns:p14="http://schemas.microsoft.com/office/powerpoint/2010/main" val="202283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AAD37-7E47-4519-95DF-45C2C5C799AE}" type="slidenum">
              <a:rPr lang="en-GB" smtClean="0"/>
              <a:t>17</a:t>
            </a:fld>
            <a:endParaRPr lang="en-GB"/>
          </a:p>
        </p:txBody>
      </p:sp>
    </p:spTree>
    <p:extLst>
      <p:ext uri="{BB962C8B-B14F-4D97-AF65-F5344CB8AC3E}">
        <p14:creationId xmlns:p14="http://schemas.microsoft.com/office/powerpoint/2010/main" val="392099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18</a:t>
            </a:fld>
            <a:endParaRPr lang="en-GB"/>
          </a:p>
        </p:txBody>
      </p:sp>
    </p:spTree>
    <p:extLst>
      <p:ext uri="{BB962C8B-B14F-4D97-AF65-F5344CB8AC3E}">
        <p14:creationId xmlns:p14="http://schemas.microsoft.com/office/powerpoint/2010/main" val="421089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822F9FE-7A0B-43DC-9EDC-E9A4F8D397D4}"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2</a:t>
            </a:fld>
            <a:endParaRPr lang="en-GB"/>
          </a:p>
        </p:txBody>
      </p:sp>
    </p:spTree>
    <p:extLst>
      <p:ext uri="{BB962C8B-B14F-4D97-AF65-F5344CB8AC3E}">
        <p14:creationId xmlns:p14="http://schemas.microsoft.com/office/powerpoint/2010/main" val="40654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3</a:t>
            </a:fld>
            <a:endParaRPr lang="en-GB"/>
          </a:p>
        </p:txBody>
      </p:sp>
    </p:spTree>
    <p:extLst>
      <p:ext uri="{BB962C8B-B14F-4D97-AF65-F5344CB8AC3E}">
        <p14:creationId xmlns:p14="http://schemas.microsoft.com/office/powerpoint/2010/main" val="270580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4</a:t>
            </a:fld>
            <a:endParaRPr lang="en-GB"/>
          </a:p>
        </p:txBody>
      </p:sp>
    </p:spTree>
    <p:extLst>
      <p:ext uri="{BB962C8B-B14F-4D97-AF65-F5344CB8AC3E}">
        <p14:creationId xmlns:p14="http://schemas.microsoft.com/office/powerpoint/2010/main" val="149812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5</a:t>
            </a:fld>
            <a:endParaRPr lang="en-GB"/>
          </a:p>
        </p:txBody>
      </p:sp>
    </p:spTree>
    <p:extLst>
      <p:ext uri="{BB962C8B-B14F-4D97-AF65-F5344CB8AC3E}">
        <p14:creationId xmlns:p14="http://schemas.microsoft.com/office/powerpoint/2010/main" val="96368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6</a:t>
            </a:fld>
            <a:endParaRPr lang="en-GB"/>
          </a:p>
        </p:txBody>
      </p:sp>
    </p:spTree>
    <p:extLst>
      <p:ext uri="{BB962C8B-B14F-4D97-AF65-F5344CB8AC3E}">
        <p14:creationId xmlns:p14="http://schemas.microsoft.com/office/powerpoint/2010/main" val="85192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7</a:t>
            </a:fld>
            <a:endParaRPr lang="en-GB"/>
          </a:p>
        </p:txBody>
      </p:sp>
    </p:spTree>
    <p:extLst>
      <p:ext uri="{BB962C8B-B14F-4D97-AF65-F5344CB8AC3E}">
        <p14:creationId xmlns:p14="http://schemas.microsoft.com/office/powerpoint/2010/main" val="405371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8</a:t>
            </a:fld>
            <a:endParaRPr lang="en-GB"/>
          </a:p>
        </p:txBody>
      </p:sp>
    </p:spTree>
    <p:extLst>
      <p:ext uri="{BB962C8B-B14F-4D97-AF65-F5344CB8AC3E}">
        <p14:creationId xmlns:p14="http://schemas.microsoft.com/office/powerpoint/2010/main" val="361354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7AAD37-7E47-4519-95DF-45C2C5C799AE}" type="slidenum">
              <a:rPr lang="en-GB" smtClean="0"/>
              <a:t>9</a:t>
            </a:fld>
            <a:endParaRPr lang="en-GB"/>
          </a:p>
        </p:txBody>
      </p:sp>
    </p:spTree>
    <p:extLst>
      <p:ext uri="{BB962C8B-B14F-4D97-AF65-F5344CB8AC3E}">
        <p14:creationId xmlns:p14="http://schemas.microsoft.com/office/powerpoint/2010/main" val="964566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7"/>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a:t>Insert here the title of the presentation</a:t>
            </a:r>
            <a:endParaRPr lang="en-GB" dirty="0"/>
          </a:p>
        </p:txBody>
      </p:sp>
      <p:pic>
        <p:nvPicPr>
          <p:cNvPr id="14" name="Grafik 19" descr="Ein Bild, das Person, Mann, stehend, drinnen enthält.&#10;&#10;Automatisch generierte Beschreibung">
            <a:extLst>
              <a:ext uri="{FF2B5EF4-FFF2-40B4-BE49-F238E27FC236}">
                <a16:creationId xmlns:a16="http://schemas.microsoft.com/office/drawing/2014/main" id="{0A8AA0F8-FE51-1143-AF5A-0E2D525E63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5601" y="3215263"/>
            <a:ext cx="2156520" cy="1501200"/>
          </a:xfrm>
          <a:prstGeom prst="rect">
            <a:avLst/>
          </a:prstGeom>
        </p:spPr>
      </p:pic>
      <p:pic>
        <p:nvPicPr>
          <p:cNvPr id="15" name="Grafik 17" descr="Ein Bild, das Person, sitzend, Tisch, Gebäude enthält.&#10;&#10;Automatisch generierte Beschreibung">
            <a:extLst>
              <a:ext uri="{FF2B5EF4-FFF2-40B4-BE49-F238E27FC236}">
                <a16:creationId xmlns:a16="http://schemas.microsoft.com/office/drawing/2014/main" id="{EB80A6F3-38B6-4B4B-8C3E-AA14E906B8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9"/>
          <a:stretch/>
        </p:blipFill>
        <p:spPr>
          <a:xfrm>
            <a:off x="0" y="3215263"/>
            <a:ext cx="2051720" cy="1501200"/>
          </a:xfrm>
          <a:prstGeom prst="rect">
            <a:avLst/>
          </a:prstGeom>
        </p:spPr>
      </p:pic>
      <p:pic>
        <p:nvPicPr>
          <p:cNvPr id="24" name="Grafik 9" descr="Ein Bild, das Objekt, drinnen enthält.&#10;&#10;Automatisch generierte Beschreibung">
            <a:extLst>
              <a:ext uri="{FF2B5EF4-FFF2-40B4-BE49-F238E27FC236}">
                <a16:creationId xmlns:a16="http://schemas.microsoft.com/office/drawing/2014/main" id="{4BA22611-BEC0-164C-BF28-8F676A1952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49"/>
          <a:stretch/>
        </p:blipFill>
        <p:spPr>
          <a:xfrm>
            <a:off x="1808164" y="3215264"/>
            <a:ext cx="1898650" cy="1497013"/>
          </a:xfrm>
          <a:prstGeom prst="rect">
            <a:avLst/>
          </a:prstGeom>
        </p:spPr>
      </p:pic>
      <p:pic>
        <p:nvPicPr>
          <p:cNvPr id="25" name="Grafik 13" descr="Ein Bild, das Person, drinnen, sitzend, Mann enthält.&#10;&#10;Automatisch generierte Beschreibung">
            <a:extLst>
              <a:ext uri="{FF2B5EF4-FFF2-40B4-BE49-F238E27FC236}">
                <a16:creationId xmlns:a16="http://schemas.microsoft.com/office/drawing/2014/main" id="{9CFDE467-DE10-7247-A4BC-E644D1BDE5C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917"/>
          <a:stretch/>
        </p:blipFill>
        <p:spPr>
          <a:xfrm>
            <a:off x="7275225" y="3215263"/>
            <a:ext cx="1868777" cy="1501200"/>
          </a:xfrm>
          <a:prstGeom prst="rect">
            <a:avLst/>
          </a:prstGeom>
        </p:spPr>
      </p:pic>
      <p:pic>
        <p:nvPicPr>
          <p:cNvPr id="26" name="Grafik 25" descr="Ein Bild, das drinnen, Tisch, Objekt enthält.&#10;&#10;Automatisch generierte Beschreibung">
            <a:extLst>
              <a:ext uri="{FF2B5EF4-FFF2-40B4-BE49-F238E27FC236}">
                <a16:creationId xmlns:a16="http://schemas.microsoft.com/office/drawing/2014/main" id="{39867E7A-2E5C-D74C-82F9-FEF969DB7B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22"/>
          <a:stretch/>
        </p:blipFill>
        <p:spPr>
          <a:xfrm>
            <a:off x="5511802" y="3215263"/>
            <a:ext cx="1814513" cy="1501200"/>
          </a:xfrm>
          <a:prstGeom prst="rect">
            <a:avLst/>
          </a:prstGeom>
        </p:spPr>
      </p:pic>
      <p:sp>
        <p:nvSpPr>
          <p:cNvPr id="13" name="Subtitle 2"/>
          <p:cNvSpPr>
            <a:spLocks noGrp="1"/>
          </p:cNvSpPr>
          <p:nvPr>
            <p:ph type="subTitle" idx="1" hasCustomPrompt="1"/>
          </p:nvPr>
        </p:nvSpPr>
        <p:spPr>
          <a:xfrm>
            <a:off x="975600" y="2458801"/>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squar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squar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squar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spTree>
    <p:extLst>
      <p:ext uri="{BB962C8B-B14F-4D97-AF65-F5344CB8AC3E}">
        <p14:creationId xmlns:p14="http://schemas.microsoft.com/office/powerpoint/2010/main" val="23835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4" name="Straight Connector 3"/>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519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lines titl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600" y="270000"/>
            <a:ext cx="7846638" cy="811924"/>
          </a:xfrm>
        </p:spPr>
        <p:txBody>
          <a:bodyPr/>
          <a:lstStyle>
            <a:lvl1pPr rtl="0">
              <a:defRPr sz="2399"/>
            </a:lvl1pPr>
          </a:lstStyle>
          <a:p>
            <a:pPr rtl="0"/>
            <a:r>
              <a:rPr lang="en-US" sz="2400" b="1" i="0" u="none" strike="noStrike" kern="1200" baseline="0" dirty="0">
                <a:solidFill>
                  <a:srgbClr val="404955"/>
                </a:solidFill>
                <a:latin typeface="Arial" panose="020B0604020202020204" pitchFamily="34" charset="0"/>
              </a:rPr>
              <a:t>Example content with a long headline that appears on two lines...</a:t>
            </a:r>
          </a:p>
        </p:txBody>
      </p:sp>
      <p:sp>
        <p:nvSpPr>
          <p:cNvPr id="3" name="Content Placeholder 9"/>
          <p:cNvSpPr>
            <a:spLocks noGrp="1"/>
          </p:cNvSpPr>
          <p:nvPr>
            <p:ph idx="1"/>
          </p:nvPr>
        </p:nvSpPr>
        <p:spPr>
          <a:xfrm>
            <a:off x="686176" y="1347990"/>
            <a:ext cx="7848000" cy="3384000"/>
          </a:xfrm>
        </p:spPr>
        <p:txBody>
          <a:bodyPr/>
          <a:lstStyle/>
          <a:p>
            <a:pPr marL="228600" lvl="0" indent="-228600">
              <a:tabLst>
                <a:tab pos="7800975" algn="r"/>
              </a:tabLst>
            </a:pPr>
            <a:r>
              <a:rPr lang="en-US"/>
              <a:t>Click to edit Master text styles</a:t>
            </a:r>
          </a:p>
          <a:p>
            <a:pPr marL="228600" lvl="1" indent="-228600">
              <a:tabLst>
                <a:tab pos="7800975" algn="r"/>
              </a:tabLst>
            </a:pPr>
            <a:r>
              <a:rPr lang="en-US"/>
              <a:t>Second level</a:t>
            </a:r>
          </a:p>
          <a:p>
            <a:pPr marL="228600" lvl="2" indent="-228600">
              <a:tabLst>
                <a:tab pos="7800975" algn="r"/>
              </a:tabLst>
            </a:pPr>
            <a:r>
              <a:rPr lang="en-US"/>
              <a:t>Third level</a:t>
            </a:r>
          </a:p>
          <a:p>
            <a:pPr marL="228600" lvl="3" indent="-228600">
              <a:tabLst>
                <a:tab pos="7800975" algn="r"/>
              </a:tabLst>
            </a:pPr>
            <a:r>
              <a:rPr lang="en-US"/>
              <a:t>Fourth level</a:t>
            </a:r>
          </a:p>
          <a:p>
            <a:pPr marL="228600" lvl="4" indent="-228600">
              <a:tabLst>
                <a:tab pos="7800975" algn="r"/>
              </a:tabLst>
            </a:pPr>
            <a:r>
              <a:rPr lang="en-US"/>
              <a:t>Fifth level</a:t>
            </a:r>
            <a:endParaRPr lang="en-US" dirty="0"/>
          </a:p>
        </p:txBody>
      </p:sp>
      <p:cxnSp>
        <p:nvCxnSpPr>
          <p:cNvPr id="5" name="Straight Connector 4"/>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8"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spTree>
    <p:extLst>
      <p:ext uri="{BB962C8B-B14F-4D97-AF65-F5344CB8AC3E}">
        <p14:creationId xmlns:p14="http://schemas.microsoft.com/office/powerpoint/2010/main" val="91305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030" y="4638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eaLnBrk="1" hangingPunct="1">
              <a:defRPr/>
            </a:pPr>
            <a:endParaRPr lang="de-DE" sz="1800" b="0">
              <a:solidFill>
                <a:srgbClr val="404955"/>
              </a:solidFill>
            </a:endParaRPr>
          </a:p>
        </p:txBody>
      </p:sp>
      <p:cxnSp>
        <p:nvCxnSpPr>
          <p:cNvPr id="3" name="Straight Connector 2"/>
          <p:cNvCxnSpPr/>
          <p:nvPr/>
        </p:nvCxnSpPr>
        <p:spPr>
          <a:xfrm>
            <a:off x="684467"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6" y="4944643"/>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
        <p:nvSpPr>
          <p:cNvPr id="6" name="Slide Number Placeholder 8"/>
          <p:cNvSpPr>
            <a:spLocks noGrp="1"/>
          </p:cNvSpPr>
          <p:nvPr>
            <p:ph type="sldNum" sz="quarter" idx="20"/>
          </p:nvPr>
        </p:nvSpPr>
        <p:spPr>
          <a:xfrm>
            <a:off x="6398840" y="4954182"/>
            <a:ext cx="2133600" cy="273844"/>
          </a:xfrm>
          <a:prstGeom prst="rect">
            <a:avLst/>
          </a:prstGeom>
        </p:spPr>
        <p:txBody>
          <a:bodyPr lIns="0" tIns="0" rIns="0" bIns="0"/>
          <a:lstStyle>
            <a:lvl1pPr algn="r">
              <a:defRPr sz="900" baseline="0">
                <a:solidFill>
                  <a:schemeClr val="tx1"/>
                </a:solidFill>
              </a:defRPr>
            </a:lvl1pPr>
          </a:lstStyle>
          <a:p>
            <a:fld id="{6C0CD7D8-6F73-4581-949B-10F930F6033D}" type="slidenum">
              <a:rPr lang="en-GB" smtClean="0">
                <a:solidFill>
                  <a:srgbClr val="404955"/>
                </a:solidFill>
              </a:rPr>
              <a:pPr/>
              <a:t>‹#›</a:t>
            </a:fld>
            <a:endParaRPr lang="en-GB">
              <a:solidFill>
                <a:srgbClr val="404955"/>
              </a:solidFill>
            </a:endParaRPr>
          </a:p>
        </p:txBody>
      </p:sp>
    </p:spTree>
    <p:extLst>
      <p:ext uri="{BB962C8B-B14F-4D97-AF65-F5344CB8AC3E}">
        <p14:creationId xmlns:p14="http://schemas.microsoft.com/office/powerpoint/2010/main" val="284058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11" name="Straight Connector 10"/>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775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914399"/>
            <a:ext cx="3823200"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p:nvPr/>
        </p:nvCxnSpPr>
        <p:spPr>
          <a:xfrm>
            <a:off x="4571206"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14399"/>
            <a:ext cx="3833334"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p:cNvCxnSpPr/>
          <p:nvPr/>
        </p:nvCxnSpPr>
        <p:spPr>
          <a:xfrm>
            <a:off x="3240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p:nvCxnSpPr>
        <p:spPr>
          <a:xfrm>
            <a:off x="5904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158132"/>
            <a:ext cx="2304629" cy="1123366"/>
          </a:xfrm>
          <a:prstGeom prst="rect">
            <a:avLst/>
          </a:prstGeom>
          <a:solidFill>
            <a:schemeClr val="bg1"/>
          </a:solidFill>
        </p:spPr>
        <p:txBody>
          <a:bodyPr wrap="square" lIns="91422" tIns="45711" rIns="91422" bIns="45711" rtlCol="0">
            <a:spAutoFit/>
          </a:bodyPr>
          <a:lstStyle/>
          <a:p>
            <a:pPr marL="0" marR="0" indent="0" algn="l" defTabSz="68561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r>
              <a:rPr lang="en-GB" sz="900" kern="1200" dirty="0">
                <a:solidFill>
                  <a:schemeClr val="tx1"/>
                </a:solidFill>
                <a:effectLst/>
              </a:rPr>
              <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a:p>
            <a:r>
              <a:rPr lang="en-GB" sz="900" kern="1200" dirty="0">
                <a:solidFill>
                  <a:schemeClr val="tx1"/>
                </a:solidFill>
                <a:effectLst/>
                <a:latin typeface="+mn-lt"/>
                <a:ea typeface="+mn-ea"/>
                <a:cs typeface="+mn-cs"/>
              </a:rPr>
              <a:t/>
            </a:r>
            <a:br>
              <a:rPr lang="en-GB" sz="900" kern="1200" dirty="0">
                <a:solidFill>
                  <a:schemeClr val="tx1"/>
                </a:solidFill>
                <a:effectLst/>
                <a:latin typeface="+mn-lt"/>
                <a:ea typeface="+mn-ea"/>
                <a:cs typeface="+mn-cs"/>
              </a:rPr>
            </a:br>
            <a:endParaRPr lang="en-GB" sz="4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7"/>
          </p:nvPr>
        </p:nvSpPr>
        <p:spPr>
          <a:xfrm>
            <a:off x="676800" y="914400"/>
            <a:ext cx="5200878"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p:nvCxnSpPr>
        <p:spPr>
          <a:xfrm>
            <a:off x="5953414"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012337" y="986400"/>
            <a:ext cx="2520000" cy="3744000"/>
          </a:xfrm>
        </p:spPr>
        <p:txBody>
          <a:bodyPr/>
          <a:lstStyle/>
          <a:p>
            <a:r>
              <a:rPr lang="en-US"/>
              <a:t>Click icon to add picture</a:t>
            </a:r>
            <a:endParaRPr lang="de-DE" dirty="0"/>
          </a:p>
        </p:txBody>
      </p:sp>
    </p:spTree>
    <p:extLst>
      <p:ext uri="{BB962C8B-B14F-4D97-AF65-F5344CB8AC3E}">
        <p14:creationId xmlns:p14="http://schemas.microsoft.com/office/powerpoint/2010/main" val="154069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18" y="2325994"/>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r>
              <a:rPr lang="en-GB" sz="900" kern="1200" dirty="0">
                <a:solidFill>
                  <a:schemeClr val="tx1"/>
                </a:solidFill>
                <a:effectLst/>
              </a:rPr>
              <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9"/>
          </p:nvPr>
        </p:nvSpPr>
        <p:spPr>
          <a:xfrm>
            <a:off x="684000" y="914400"/>
            <a:ext cx="24480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14" name="Picture Placeholder 4"/>
          <p:cNvSpPr>
            <a:spLocks noGrp="1"/>
          </p:cNvSpPr>
          <p:nvPr>
            <p:ph type="pic" sz="quarter" idx="20"/>
          </p:nvPr>
        </p:nvSpPr>
        <p:spPr>
          <a:xfrm>
            <a:off x="3347999" y="990000"/>
            <a:ext cx="5184000" cy="3744000"/>
          </a:xfrm>
        </p:spPr>
        <p:txBody>
          <a:bodyPr/>
          <a:lstStyle/>
          <a:p>
            <a:r>
              <a:rPr lang="en-US"/>
              <a:t>Click icon to add picture</a:t>
            </a:r>
            <a:endParaRPr lang="de-DE" dirty="0"/>
          </a:p>
        </p:txBody>
      </p:sp>
    </p:spTree>
    <p:extLst>
      <p:ext uri="{BB962C8B-B14F-4D97-AF65-F5344CB8AC3E}">
        <p14:creationId xmlns:p14="http://schemas.microsoft.com/office/powerpoint/2010/main" val="91156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01" y="2355726"/>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r>
              <a:rPr lang="en-GB" sz="900" kern="1200" dirty="0">
                <a:solidFill>
                  <a:schemeClr val="tx1"/>
                </a:solidFill>
                <a:effectLst/>
              </a:rPr>
              <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84000" y="990000"/>
            <a:ext cx="7848000" cy="3744000"/>
          </a:xfrm>
        </p:spPr>
        <p:txBody>
          <a:bodyPr/>
          <a:lstStyle/>
          <a:p>
            <a:r>
              <a:rPr lang="en-US"/>
              <a:t>Click icon to add picture</a:t>
            </a:r>
            <a:endParaRPr lang="de-DE" dirty="0"/>
          </a:p>
        </p:txBody>
      </p:sp>
    </p:spTree>
    <p:extLst>
      <p:ext uri="{BB962C8B-B14F-4D97-AF65-F5344CB8AC3E}">
        <p14:creationId xmlns:p14="http://schemas.microsoft.com/office/powerpoint/2010/main" val="100229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1538645"/>
            <a:ext cx="7846938" cy="2699375"/>
          </a:xfrm>
        </p:spPr>
        <p:txBody>
          <a:bodyPr lIns="0" tIns="0" rIns="0" bIns="0"/>
          <a:lstStyle>
            <a:lvl1pPr>
              <a:lnSpc>
                <a:spcPts val="2800"/>
              </a:lnSpc>
              <a:spcBef>
                <a:spcPts val="0"/>
              </a:spcBef>
              <a:defRPr sz="2000"/>
            </a:lvl1pPr>
          </a:lstStyle>
          <a:p>
            <a:r>
              <a:rPr lang="en-US"/>
              <a:t>Click icon to add table</a:t>
            </a:r>
            <a:endParaRPr lang="en-GB" dirty="0"/>
          </a:p>
        </p:txBody>
      </p:sp>
      <p:sp>
        <p:nvSpPr>
          <p:cNvPr id="13" name="Text Placeholder 31"/>
          <p:cNvSpPr>
            <a:spLocks noGrp="1"/>
          </p:cNvSpPr>
          <p:nvPr>
            <p:ph type="body" sz="quarter" idx="19" hasCustomPrompt="1"/>
          </p:nvPr>
        </p:nvSpPr>
        <p:spPr>
          <a:xfrm>
            <a:off x="647589" y="971776"/>
            <a:ext cx="7847237" cy="539875"/>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endParaRPr lang="de-CH"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6"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7" name="Straight Connector 6"/>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8289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925200"/>
            <a:ext cx="7866000" cy="3805200"/>
          </a:xfrm>
        </p:spPr>
        <p:txBody>
          <a:bodyPr lIns="0" tIns="0" rIns="0" bIns="0"/>
          <a:lstStyle>
            <a:lvl1pPr>
              <a:lnSpc>
                <a:spcPts val="2800"/>
              </a:lnSpc>
              <a:spcBef>
                <a:spcPts val="0"/>
              </a:spcBef>
              <a:defRPr sz="2000">
                <a:solidFill>
                  <a:srgbClr val="404955"/>
                </a:solidFill>
              </a:defRPr>
            </a:lvl1pPr>
          </a:lstStyle>
          <a:p>
            <a:r>
              <a:rPr lang="en-US"/>
              <a:t>Click icon to add chart</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5"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DD688398-4E34-4735-9578-C10754C97BF2}" type="slidenum">
              <a:rPr lang="en-GB" smtClean="0"/>
              <a:t>‹#›</a:t>
            </a:fld>
            <a:endParaRPr lang="en-GB"/>
          </a:p>
        </p:txBody>
      </p:sp>
      <p:cxnSp>
        <p:nvCxnSpPr>
          <p:cNvPr id="6" name="Straight Connector 5"/>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0003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270001"/>
            <a:ext cx="7846638" cy="404906"/>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 descr="  "/>
          <p:cNvSpPr txBox="1"/>
          <p:nvPr userDrawn="1"/>
        </p:nvSpPr>
        <p:spPr>
          <a:xfrm>
            <a:off x="0" y="4823460"/>
            <a:ext cx="9144000" cy="130805"/>
          </a:xfrm>
          <a:prstGeom prst="rect">
            <a:avLst/>
          </a:prstGeom>
        </p:spPr>
        <p:txBody>
          <a:bodyPr vert="horz" lIns="0" tIns="0" rIns="0" bIns="0" rtlCol="0">
            <a:spAutoFit/>
          </a:bodyPr>
          <a:lstStyle/>
          <a:p>
            <a:pPr marL="0" indent="0" algn="r">
              <a:lnSpc>
                <a:spcPct val="100000"/>
              </a:lnSpc>
              <a:spcAft>
                <a:spcPts val="300"/>
              </a:spcAft>
              <a:buNone/>
            </a:pPr>
            <a:r>
              <a:rPr lang="en-US" sz="850" b="0" i="0" u="none" baseline="0" smtClean="0">
                <a:solidFill>
                  <a:srgbClr val="000000"/>
                </a:solidFill>
                <a:latin typeface="Microsoft Sans Serif" panose="020B0604020202020204" pitchFamily="34" charset="0"/>
              </a:rPr>
              <a:t>  </a:t>
            </a:r>
            <a:endParaRPr lang="en-US" sz="850" b="0" i="0" u="none" baseline="0" dirty="0" smtClean="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600" y="1916757"/>
            <a:ext cx="7556400" cy="430887"/>
          </a:xfrm>
        </p:spPr>
        <p:txBody>
          <a:bodyPr/>
          <a:lstStyle/>
          <a:p>
            <a:r>
              <a:rPr lang="en-GB" dirty="0"/>
              <a:t>PCT Minimum Documentation Task Force</a:t>
            </a:r>
          </a:p>
        </p:txBody>
      </p:sp>
      <p:sp>
        <p:nvSpPr>
          <p:cNvPr id="3" name="Subtitle 2"/>
          <p:cNvSpPr>
            <a:spLocks noGrp="1"/>
          </p:cNvSpPr>
          <p:nvPr>
            <p:ph type="subTitle" idx="1"/>
          </p:nvPr>
        </p:nvSpPr>
        <p:spPr/>
        <p:txBody>
          <a:bodyPr/>
          <a:lstStyle/>
          <a:p>
            <a:r>
              <a:rPr lang="en-GB" dirty="0"/>
              <a:t>Documents PCT/MIA/29/4 and PCT/MIA/29/5 </a:t>
            </a:r>
          </a:p>
        </p:txBody>
      </p:sp>
      <p:sp>
        <p:nvSpPr>
          <p:cNvPr id="4" name="Text Placeholder 3"/>
          <p:cNvSpPr>
            <a:spLocks noGrp="1"/>
          </p:cNvSpPr>
          <p:nvPr>
            <p:ph type="body" sz="quarter" idx="13"/>
          </p:nvPr>
        </p:nvSpPr>
        <p:spPr>
          <a:xfrm>
            <a:off x="975600" y="4833516"/>
            <a:ext cx="2876320" cy="216000"/>
          </a:xfrm>
        </p:spPr>
        <p:txBody>
          <a:bodyPr wrap="square"/>
          <a:lstStyle/>
          <a:p>
            <a:r>
              <a:rPr lang="en-US" dirty="0"/>
              <a:t>Camille Bogliolo, Carolina Miot, Antony Fonderson</a:t>
            </a:r>
            <a:endParaRPr lang="en-GB" dirty="0"/>
          </a:p>
        </p:txBody>
      </p:sp>
      <p:sp>
        <p:nvSpPr>
          <p:cNvPr id="5" name="Text Placeholder 4"/>
          <p:cNvSpPr>
            <a:spLocks noGrp="1"/>
          </p:cNvSpPr>
          <p:nvPr>
            <p:ph type="body" sz="quarter" idx="14"/>
          </p:nvPr>
        </p:nvSpPr>
        <p:spPr/>
        <p:txBody>
          <a:bodyPr wrap="square"/>
          <a:lstStyle/>
          <a:p>
            <a:r>
              <a:rPr lang="en-GB" dirty="0"/>
              <a:t>20.06.2022</a:t>
            </a:r>
          </a:p>
        </p:txBody>
      </p:sp>
      <p:sp>
        <p:nvSpPr>
          <p:cNvPr id="6" name="Text Placeholder 5"/>
          <p:cNvSpPr>
            <a:spLocks noGrp="1"/>
          </p:cNvSpPr>
          <p:nvPr>
            <p:ph type="body" sz="quarter" idx="15"/>
          </p:nvPr>
        </p:nvSpPr>
        <p:spPr>
          <a:xfrm>
            <a:off x="3603600" y="4833516"/>
            <a:ext cx="3560688" cy="216000"/>
          </a:xfrm>
        </p:spPr>
        <p:txBody>
          <a:bodyPr wrap="square"/>
          <a:lstStyle/>
          <a:p>
            <a:r>
              <a:rPr lang="en-GB" dirty="0"/>
              <a:t> </a:t>
            </a:r>
          </a:p>
        </p:txBody>
      </p:sp>
      <p:sp>
        <p:nvSpPr>
          <p:cNvPr id="19" name="Text Placeholder 5">
            <a:extLst>
              <a:ext uri="{FF2B5EF4-FFF2-40B4-BE49-F238E27FC236}">
                <a16:creationId xmlns:a16="http://schemas.microsoft.com/office/drawing/2014/main" id="{694BFCBF-467F-4236-B830-DE632AFCA4BD}"/>
              </a:ext>
            </a:extLst>
          </p:cNvPr>
          <p:cNvSpPr txBox="1">
            <a:spLocks/>
          </p:cNvSpPr>
          <p:nvPr/>
        </p:nvSpPr>
        <p:spPr>
          <a:xfrm>
            <a:off x="4143672" y="4833516"/>
            <a:ext cx="3236640" cy="216000"/>
          </a:xfrm>
          <a:prstGeom prst="rect">
            <a:avLst/>
          </a:prstGeom>
        </p:spPr>
        <p:txBody>
          <a:bodyPr vert="horz" wrap="square" lIns="0" tIns="0" rIns="0" bIns="0" rtlCol="0" anchor="t" anchorCtr="0">
            <a:noAutofit/>
          </a:bodyPr>
          <a:lstStyle>
            <a:lvl1pPr marL="0" indent="0" algn="l" defTabSz="914126" rtl="0" eaLnBrk="1" latinLnBrk="0" hangingPunct="1">
              <a:lnSpc>
                <a:spcPct val="150000"/>
              </a:lnSpc>
              <a:spcBef>
                <a:spcPts val="0"/>
              </a:spcBef>
              <a:buFont typeface="Wingdings" pitchFamily="2" charset="2"/>
              <a:buNone/>
              <a:tabLst/>
              <a:defRPr sz="900" b="0" kern="1200" spc="0" baseline="0">
                <a:solidFill>
                  <a:srgbClr val="3B464D"/>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 PCT Minimum Documentation Task Force</a:t>
            </a:r>
          </a:p>
        </p:txBody>
      </p:sp>
    </p:spTree>
    <p:extLst>
      <p:ext uri="{BB962C8B-B14F-4D97-AF65-F5344CB8AC3E}">
        <p14:creationId xmlns:p14="http://schemas.microsoft.com/office/powerpoint/2010/main" val="234069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905" y="104774"/>
            <a:ext cx="8304819" cy="714375"/>
          </a:xfrm>
        </p:spPr>
        <p:txBody>
          <a:bodyPr/>
          <a:lstStyle/>
          <a:p>
            <a:r>
              <a:rPr lang="en-GB" sz="2400" dirty="0">
                <a:solidFill>
                  <a:schemeClr val="tx1"/>
                </a:solidFill>
              </a:rPr>
              <a:t>Benefits of using ST.37 Authority Files in the new format</a:t>
            </a:r>
            <a:br>
              <a:rPr lang="en-GB" sz="2400" dirty="0">
                <a:solidFill>
                  <a:schemeClr val="tx1"/>
                </a:solidFill>
              </a:rPr>
            </a:br>
            <a:endParaRPr lang="en-US" dirty="0"/>
          </a:p>
        </p:txBody>
      </p:sp>
      <p:sp>
        <p:nvSpPr>
          <p:cNvPr id="4" name="Content Placeholder 3"/>
          <p:cNvSpPr>
            <a:spLocks noGrp="1"/>
          </p:cNvSpPr>
          <p:nvPr>
            <p:ph idx="1"/>
          </p:nvPr>
        </p:nvSpPr>
        <p:spPr>
          <a:xfrm>
            <a:off x="467544" y="627534"/>
            <a:ext cx="7846638" cy="3804710"/>
          </a:xfrm>
        </p:spPr>
        <p:txBody>
          <a:bodyPr/>
          <a:lstStyle/>
          <a:p>
            <a:pPr>
              <a:spcAft>
                <a:spcPts val="600"/>
              </a:spcAft>
            </a:pPr>
            <a:r>
              <a:rPr lang="en-US" sz="1600" b="1" dirty="0">
                <a:solidFill>
                  <a:schemeClr val="tx1"/>
                </a:solidFill>
                <a:ea typeface="SimSun" panose="02010600030101010101" pitchFamily="2" charset="-122"/>
              </a:rPr>
              <a:t>Allows a Patent Office that produces the Authority File to</a:t>
            </a:r>
            <a:r>
              <a:rPr lang="en-US" sz="1600" dirty="0">
                <a:solidFill>
                  <a:schemeClr val="tx1"/>
                </a:solidFill>
                <a:ea typeface="SimSun" panose="02010600030101010101" pitchFamily="2" charset="-122"/>
              </a:rPr>
              <a:t>:</a:t>
            </a:r>
          </a:p>
          <a:p>
            <a:pPr lvl="1">
              <a:lnSpc>
                <a:spcPct val="100000"/>
              </a:lnSpc>
              <a:spcAft>
                <a:spcPts val="600"/>
              </a:spcAft>
            </a:pPr>
            <a:r>
              <a:rPr lang="en-US" sz="1600" dirty="0">
                <a:solidFill>
                  <a:schemeClr val="tx1"/>
                </a:solidFill>
                <a:ea typeface="SimSun" panose="02010600030101010101" pitchFamily="2" charset="-122"/>
              </a:rPr>
              <a:t>provide an inventory of all patents that are present in its patent collection, so other IP offices can assess the completeness of the available patent documentation</a:t>
            </a:r>
          </a:p>
          <a:p>
            <a:pPr lvl="1">
              <a:lnSpc>
                <a:spcPct val="100000"/>
              </a:lnSpc>
              <a:spcAft>
                <a:spcPts val="600"/>
              </a:spcAft>
            </a:pPr>
            <a:r>
              <a:rPr lang="en-US" sz="1600" dirty="0">
                <a:solidFill>
                  <a:schemeClr val="tx1"/>
                </a:solidFill>
                <a:ea typeface="SimSun" panose="02010600030101010101" pitchFamily="2" charset="-122"/>
              </a:rPr>
              <a:t>For each individual patent, the capability to independently indicate: </a:t>
            </a:r>
          </a:p>
          <a:p>
            <a:pPr marL="625475" lvl="2" indent="-193675">
              <a:lnSpc>
                <a:spcPct val="100000"/>
              </a:lnSpc>
              <a:spcAft>
                <a:spcPts val="600"/>
              </a:spcAft>
              <a:buFont typeface="+mj-lt"/>
              <a:buAutoNum type="arabicPeriod"/>
            </a:pPr>
            <a:r>
              <a:rPr lang="en-US" sz="1600" dirty="0">
                <a:solidFill>
                  <a:schemeClr val="tx1"/>
                </a:solidFill>
                <a:ea typeface="SimSun" panose="02010600030101010101" pitchFamily="2" charset="-122"/>
              </a:rPr>
              <a:t>the availability of any text-searchable abstract, and in which languages such searchable abstracts are available;</a:t>
            </a:r>
          </a:p>
          <a:p>
            <a:pPr marL="625475" lvl="2" indent="-193675">
              <a:lnSpc>
                <a:spcPct val="100000"/>
              </a:lnSpc>
              <a:spcAft>
                <a:spcPts val="600"/>
              </a:spcAft>
              <a:buFont typeface="+mj-lt"/>
              <a:buAutoNum type="arabicPeriod"/>
            </a:pPr>
            <a:r>
              <a:rPr lang="en-US" sz="1600" dirty="0">
                <a:solidFill>
                  <a:schemeClr val="tx1"/>
                </a:solidFill>
                <a:ea typeface="SimSun" panose="02010600030101010101" pitchFamily="2" charset="-122"/>
              </a:rPr>
              <a:t>the availability of any text-searchable description, and in which languages such searchable descriptions are available;</a:t>
            </a:r>
          </a:p>
          <a:p>
            <a:pPr marL="625475" lvl="2" indent="-193675">
              <a:lnSpc>
                <a:spcPct val="100000"/>
              </a:lnSpc>
              <a:spcAft>
                <a:spcPts val="600"/>
              </a:spcAft>
              <a:buFont typeface="+mj-lt"/>
              <a:buAutoNum type="arabicPeriod"/>
            </a:pPr>
            <a:r>
              <a:rPr lang="en-US" sz="1600" dirty="0">
                <a:solidFill>
                  <a:schemeClr val="tx1"/>
                </a:solidFill>
                <a:ea typeface="SimSun" panose="02010600030101010101" pitchFamily="2" charset="-122"/>
              </a:rPr>
              <a:t>the availability of and text-searchable claims, and in which languages such searchable claims are available.</a:t>
            </a:r>
          </a:p>
          <a:p>
            <a:pPr>
              <a:lnSpc>
                <a:spcPct val="100000"/>
              </a:lnSpc>
              <a:spcAft>
                <a:spcPts val="600"/>
              </a:spcAft>
            </a:pPr>
            <a:endParaRPr lang="en-GB" sz="1600" dirty="0">
              <a:solidFill>
                <a:schemeClr val="tx1"/>
              </a:solidFill>
              <a:ea typeface="SimSun" panose="02010600030101010101" pitchFamily="2" charset="-122"/>
            </a:endParaRPr>
          </a:p>
          <a:p>
            <a:pPr>
              <a:lnSpc>
                <a:spcPct val="100000"/>
              </a:lnSpc>
              <a:spcAft>
                <a:spcPts val="600"/>
              </a:spcAft>
            </a:pPr>
            <a:r>
              <a:rPr lang="en-GB" sz="1600" b="1" dirty="0">
                <a:solidFill>
                  <a:schemeClr val="tx1"/>
                </a:solidFill>
                <a:ea typeface="SimSun" panose="02010600030101010101" pitchFamily="2" charset="-122"/>
              </a:rPr>
              <a:t>Allows International Authorities to </a:t>
            </a:r>
            <a:r>
              <a:rPr lang="en-GB" sz="1600" dirty="0">
                <a:solidFill>
                  <a:schemeClr val="tx1"/>
                </a:solidFill>
                <a:ea typeface="SimSun" panose="02010600030101010101" pitchFamily="2" charset="-122"/>
              </a:rPr>
              <a:t>quickly identify electronically searchable patents in the new PCT Minimum Documentation patents and to quickly assess the completeness of the prior art consulted for their PCT searches.</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21782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494" y="66471"/>
            <a:ext cx="9032506" cy="404906"/>
          </a:xfrm>
        </p:spPr>
        <p:txBody>
          <a:bodyPr/>
          <a:lstStyle/>
          <a:p>
            <a:r>
              <a:rPr lang="en-GB" sz="2200" dirty="0">
                <a:solidFill>
                  <a:srgbClr val="00B050"/>
                </a:solidFill>
              </a:rPr>
              <a:t>Example Authority File in the new format</a:t>
            </a:r>
            <a:endParaRPr lang="en-US" sz="22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graphicFrame>
        <p:nvGraphicFramePr>
          <p:cNvPr id="6" name="Object 5">
            <a:extLst>
              <a:ext uri="{FF2B5EF4-FFF2-40B4-BE49-F238E27FC236}">
                <a16:creationId xmlns:a16="http://schemas.microsoft.com/office/drawing/2014/main" id="{CBFC5750-7D86-460F-9FF1-DF98698C3126}"/>
              </a:ext>
            </a:extLst>
          </p:cNvPr>
          <p:cNvGraphicFramePr>
            <a:graphicFrameLocks noChangeAspect="1"/>
          </p:cNvGraphicFramePr>
          <p:nvPr>
            <p:extLst>
              <p:ext uri="{D42A27DB-BD31-4B8C-83A1-F6EECF244321}">
                <p14:modId xmlns:p14="http://schemas.microsoft.com/office/powerpoint/2010/main" val="1775357339"/>
              </p:ext>
            </p:extLst>
          </p:nvPr>
        </p:nvGraphicFramePr>
        <p:xfrm>
          <a:off x="656325" y="471377"/>
          <a:ext cx="7831349" cy="4384786"/>
        </p:xfrm>
        <a:graphic>
          <a:graphicData uri="http://schemas.openxmlformats.org/presentationml/2006/ole">
            <mc:AlternateContent xmlns:mc="http://schemas.openxmlformats.org/markup-compatibility/2006">
              <mc:Choice xmlns:v="urn:schemas-microsoft-com:vml" Requires="v">
                <p:oleObj spid="_x0000_s1036" name="Document" r:id="rId4" imgW="6206746" imgH="3467378" progId="Word.Document.12">
                  <p:embed/>
                </p:oleObj>
              </mc:Choice>
              <mc:Fallback>
                <p:oleObj name="Document" r:id="rId4" imgW="6206746" imgH="3467378" progId="Word.Document.12">
                  <p:embed/>
                  <p:pic>
                    <p:nvPicPr>
                      <p:cNvPr id="6" name="Object 5">
                        <a:extLst>
                          <a:ext uri="{FF2B5EF4-FFF2-40B4-BE49-F238E27FC236}">
                            <a16:creationId xmlns:a16="http://schemas.microsoft.com/office/drawing/2014/main" id="{CBFC5750-7D86-460F-9FF1-DF98698C3126}"/>
                          </a:ext>
                        </a:extLst>
                      </p:cNvPr>
                      <p:cNvPicPr/>
                      <p:nvPr/>
                    </p:nvPicPr>
                    <p:blipFill>
                      <a:blip r:embed="rId5"/>
                      <a:stretch>
                        <a:fillRect/>
                      </a:stretch>
                    </p:blipFill>
                    <p:spPr>
                      <a:xfrm>
                        <a:off x="656325" y="471377"/>
                        <a:ext cx="7831349" cy="438478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E4C1DD8-3977-4C08-B45A-B826E10D45EE}"/>
              </a:ext>
            </a:extLst>
          </p:cNvPr>
          <p:cNvSpPr>
            <a:spLocks noGrp="1"/>
          </p:cNvSpPr>
          <p:nvPr>
            <p:ph idx="1"/>
          </p:nvPr>
        </p:nvSpPr>
        <p:spPr>
          <a:xfrm>
            <a:off x="1003362" y="3075806"/>
            <a:ext cx="7827600" cy="1562097"/>
          </a:xfrm>
        </p:spPr>
        <p:txBody>
          <a:bodyPr wrap="square">
            <a:normAutofit fontScale="85000" lnSpcReduction="20000"/>
          </a:bodyPr>
          <a:lstStyle/>
          <a:p>
            <a:pPr>
              <a:lnSpc>
                <a:spcPct val="100000"/>
              </a:lnSpc>
              <a:spcAft>
                <a:spcPts val="100"/>
              </a:spcAft>
            </a:pPr>
            <a:r>
              <a:rPr lang="en-GB" sz="1800" dirty="0"/>
              <a:t>Only </a:t>
            </a:r>
            <a:r>
              <a:rPr lang="en-GB" sz="1800" b="1" dirty="0"/>
              <a:t>patents published after January 1</a:t>
            </a:r>
            <a:r>
              <a:rPr lang="en-GB" sz="1800" b="1" baseline="30000" dirty="0"/>
              <a:t>st</a:t>
            </a:r>
            <a:r>
              <a:rPr lang="en-GB" sz="1800" b="1" dirty="0"/>
              <a:t> (</a:t>
            </a:r>
            <a:r>
              <a:rPr lang="en-GB" sz="1800" b="1" dirty="0">
                <a:highlight>
                  <a:srgbClr val="FFFF00"/>
                </a:highlight>
              </a:rPr>
              <a:t>Lines 1 and 2</a:t>
            </a:r>
            <a:r>
              <a:rPr lang="en-GB" sz="1800" b="1" dirty="0"/>
              <a:t>) must mandatorily be text-se</a:t>
            </a:r>
            <a:r>
              <a:rPr lang="en-GB" sz="1800" dirty="0"/>
              <a:t>archable, i.e. have language codes filled in in the last 3 columns</a:t>
            </a:r>
          </a:p>
          <a:p>
            <a:pPr>
              <a:lnSpc>
                <a:spcPct val="100000"/>
              </a:lnSpc>
              <a:spcAft>
                <a:spcPts val="100"/>
              </a:spcAft>
            </a:pPr>
            <a:endParaRPr lang="en-GB" sz="1800" i="1" dirty="0"/>
          </a:p>
          <a:p>
            <a:pPr>
              <a:lnSpc>
                <a:spcPct val="100000"/>
              </a:lnSpc>
              <a:spcAft>
                <a:spcPts val="100"/>
              </a:spcAft>
            </a:pPr>
            <a:r>
              <a:rPr lang="en-GB" sz="1800" dirty="0"/>
              <a:t>it is acceptable for patents published before 1</a:t>
            </a:r>
            <a:r>
              <a:rPr lang="en-GB" sz="1800" baseline="30000" dirty="0"/>
              <a:t>st</a:t>
            </a:r>
            <a:r>
              <a:rPr lang="en-GB" sz="1800" dirty="0"/>
              <a:t> January1991 to have “U” in the last 3 columns (see lines 3 and 4)</a:t>
            </a:r>
          </a:p>
          <a:p>
            <a:pPr>
              <a:lnSpc>
                <a:spcPct val="100000"/>
              </a:lnSpc>
              <a:spcAft>
                <a:spcPts val="100"/>
              </a:spcAft>
            </a:pPr>
            <a:endParaRPr lang="en-GB" sz="1800" dirty="0"/>
          </a:p>
          <a:p>
            <a:pPr>
              <a:lnSpc>
                <a:spcPct val="100000"/>
              </a:lnSpc>
              <a:spcAft>
                <a:spcPts val="100"/>
              </a:spcAft>
            </a:pPr>
            <a:r>
              <a:rPr lang="en-GB" sz="1800" dirty="0"/>
              <a:t>Recommended: if available, fill in language codes for patents published before 1</a:t>
            </a:r>
            <a:r>
              <a:rPr lang="en-GB" sz="1800" baseline="30000" dirty="0"/>
              <a:t>st</a:t>
            </a:r>
            <a:r>
              <a:rPr lang="en-GB" sz="1800" dirty="0"/>
              <a:t> January1991 </a:t>
            </a:r>
            <a:endParaRPr lang="en-GB" sz="1050" i="1" dirty="0"/>
          </a:p>
          <a:p>
            <a:pPr marL="0" indent="0">
              <a:lnSpc>
                <a:spcPct val="100000"/>
              </a:lnSpc>
              <a:spcAft>
                <a:spcPts val="100"/>
              </a:spcAft>
              <a:buNone/>
            </a:pPr>
            <a:endParaRPr lang="en-GB" sz="1050" i="1" dirty="0"/>
          </a:p>
          <a:p>
            <a:pPr>
              <a:lnSpc>
                <a:spcPct val="100000"/>
              </a:lnSpc>
            </a:pPr>
            <a:endParaRPr lang="en-GB" sz="1100" dirty="0"/>
          </a:p>
        </p:txBody>
      </p:sp>
    </p:spTree>
    <p:extLst>
      <p:ext uri="{BB962C8B-B14F-4D97-AF65-F5344CB8AC3E}">
        <p14:creationId xmlns:p14="http://schemas.microsoft.com/office/powerpoint/2010/main" val="241591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717574"/>
          </a:xfrm>
        </p:spPr>
        <p:txBody>
          <a:bodyPr/>
          <a:lstStyle/>
          <a:p>
            <a:r>
              <a:rPr lang="en-GB" sz="2400" dirty="0"/>
              <a:t>Mechanism for ISAs to access and effectively search PCT Min Doc collections</a:t>
            </a:r>
            <a:r>
              <a:rPr lang="en-GB" sz="2400" dirty="0">
                <a:solidFill>
                  <a:schemeClr val="tx1"/>
                </a:solidFill>
              </a:rPr>
              <a:t/>
            </a:r>
            <a:br>
              <a:rPr lang="en-GB" sz="2400" dirty="0">
                <a:solidFill>
                  <a:schemeClr val="tx1"/>
                </a:solidFill>
              </a:rPr>
            </a:br>
            <a:endParaRPr lang="en-US" dirty="0"/>
          </a:p>
        </p:txBody>
      </p:sp>
      <p:sp>
        <p:nvSpPr>
          <p:cNvPr id="4" name="Content Placeholder 3"/>
          <p:cNvSpPr>
            <a:spLocks noGrp="1"/>
          </p:cNvSpPr>
          <p:nvPr>
            <p:ph idx="1"/>
          </p:nvPr>
        </p:nvSpPr>
        <p:spPr>
          <a:xfrm>
            <a:off x="676800" y="1491629"/>
            <a:ext cx="7846638" cy="3238769"/>
          </a:xfrm>
        </p:spPr>
        <p:txBody>
          <a:bodyPr/>
          <a:lstStyle/>
          <a:p>
            <a:pPr>
              <a:lnSpc>
                <a:spcPct val="120000"/>
              </a:lnSpc>
            </a:pPr>
            <a:r>
              <a:rPr lang="en-GB" sz="1800" dirty="0"/>
              <a:t>Offices must establish a repository where other ISAs and IB can access their bulk full text data for free via FTP, SFTP or Web Services</a:t>
            </a:r>
          </a:p>
          <a:p>
            <a:pPr>
              <a:lnSpc>
                <a:spcPct val="120000"/>
              </a:lnSpc>
            </a:pPr>
            <a:endParaRPr lang="en-GB" sz="1800" dirty="0"/>
          </a:p>
          <a:p>
            <a:pPr>
              <a:lnSpc>
                <a:spcPct val="120000"/>
              </a:lnSpc>
            </a:pPr>
            <a:r>
              <a:rPr lang="en-GB" sz="1800" dirty="0"/>
              <a:t>Offices commit to providing searchable full text data as from the date when the new Administrative Instructions enter into force (on 1</a:t>
            </a:r>
            <a:r>
              <a:rPr lang="en-GB" sz="1800" baseline="30000" dirty="0"/>
              <a:t>st</a:t>
            </a:r>
            <a:r>
              <a:rPr lang="en-GB" sz="1800" dirty="0"/>
              <a:t> January 2026, all PCT Min Doc patents published after </a:t>
            </a:r>
            <a:r>
              <a:rPr lang="en-GB" sz="1800" b="1" dirty="0"/>
              <a:t>1.1.2026</a:t>
            </a:r>
            <a:r>
              <a:rPr lang="en-GB" sz="1800" dirty="0"/>
              <a:t> must be full text searchable)</a:t>
            </a:r>
          </a:p>
          <a:p>
            <a:pPr>
              <a:lnSpc>
                <a:spcPct val="120000"/>
              </a:lnSpc>
            </a:pPr>
            <a:endParaRPr lang="en-GB" sz="1800" dirty="0"/>
          </a:p>
          <a:p>
            <a:pPr>
              <a:lnSpc>
                <a:spcPct val="120000"/>
              </a:lnSpc>
            </a:pPr>
            <a:r>
              <a:rPr lang="en-GB" sz="1800" dirty="0"/>
              <a:t>After a 10-year transition period (as from 1</a:t>
            </a:r>
            <a:r>
              <a:rPr lang="en-GB" sz="1800" baseline="30000" dirty="0"/>
              <a:t>st </a:t>
            </a:r>
            <a:r>
              <a:rPr lang="en-GB" sz="1800" dirty="0"/>
              <a:t>January 2036), all PCT Min Doc patents published after </a:t>
            </a:r>
            <a:r>
              <a:rPr lang="en-GB" sz="1800" b="1" dirty="0"/>
              <a:t>1.1.1991</a:t>
            </a:r>
            <a:r>
              <a:rPr lang="en-GB" sz="1800" dirty="0"/>
              <a:t> must be full text searchable</a:t>
            </a:r>
          </a:p>
          <a:p>
            <a:pPr>
              <a:lnSpc>
                <a:spcPct val="120000"/>
              </a:lnSpc>
            </a:pPr>
            <a:endParaRPr lang="en-GB" sz="1800" dirty="0"/>
          </a:p>
          <a:p>
            <a:pPr>
              <a:lnSpc>
                <a:spcPct val="120000"/>
              </a:lnSpc>
            </a:pPr>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221018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717574"/>
          </a:xfrm>
        </p:spPr>
        <p:txBody>
          <a:bodyPr/>
          <a:lstStyle/>
          <a:p>
            <a:r>
              <a:rPr lang="en-GB" sz="2400" dirty="0"/>
              <a:t>Entry into force of new proposals: 2 Stages</a:t>
            </a:r>
            <a:r>
              <a:rPr lang="en-GB" sz="2400" dirty="0">
                <a:solidFill>
                  <a:schemeClr val="tx1"/>
                </a:solidFill>
              </a:rPr>
              <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lnSpc>
                <a:spcPct val="120000"/>
              </a:lnSpc>
            </a:pPr>
            <a:r>
              <a:rPr lang="en-GB" sz="1800" dirty="0"/>
              <a:t>Offices will be given time to comply with the new Administrative Instructions after they enter into force in 2 distinct Stages:</a:t>
            </a:r>
          </a:p>
          <a:p>
            <a:pPr>
              <a:lnSpc>
                <a:spcPct val="120000"/>
              </a:lnSpc>
            </a:pPr>
            <a:endParaRPr lang="en-GB" sz="1800" dirty="0"/>
          </a:p>
          <a:p>
            <a:pPr>
              <a:lnSpc>
                <a:spcPct val="120000"/>
              </a:lnSpc>
            </a:pPr>
            <a:r>
              <a:rPr lang="en-GB" sz="1800" dirty="0"/>
              <a:t>Stage 1: Making patents published on or after 1</a:t>
            </a:r>
            <a:r>
              <a:rPr lang="en-GB" sz="1800" baseline="30000" dirty="0"/>
              <a:t>st</a:t>
            </a:r>
            <a:r>
              <a:rPr lang="en-GB" sz="1800" dirty="0"/>
              <a:t> January 2026 text-searchable according to the new Administrative Instructions </a:t>
            </a:r>
          </a:p>
          <a:p>
            <a:pPr>
              <a:lnSpc>
                <a:spcPct val="120000"/>
              </a:lnSpc>
            </a:pPr>
            <a:endParaRPr lang="en-GB" sz="1800" dirty="0"/>
          </a:p>
          <a:p>
            <a:pPr>
              <a:lnSpc>
                <a:spcPct val="120000"/>
              </a:lnSpc>
            </a:pPr>
            <a:endParaRPr lang="en-GB" sz="1800" baseline="30000" dirty="0"/>
          </a:p>
          <a:p>
            <a:pPr>
              <a:lnSpc>
                <a:spcPct val="120000"/>
              </a:lnSpc>
            </a:pPr>
            <a:r>
              <a:rPr lang="en-GB" sz="1800" dirty="0"/>
              <a:t>Stage 2: 10 years after the new Administrative Instructions enter into force,  making patents published on or after 1</a:t>
            </a:r>
            <a:r>
              <a:rPr lang="en-GB" sz="1800" baseline="30000" dirty="0"/>
              <a:t>st</a:t>
            </a:r>
            <a:r>
              <a:rPr lang="en-GB" sz="1800" dirty="0"/>
              <a:t> January 1991 text-searchable according to the new Administrative Instructions </a:t>
            </a:r>
          </a:p>
          <a:p>
            <a:pPr>
              <a:lnSpc>
                <a:spcPct val="120000"/>
              </a:lnSpc>
            </a:pPr>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423286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F9E4424-B8EA-40B0-BFDF-8BF68AD41B46}"/>
              </a:ext>
            </a:extLst>
          </p:cNvPr>
          <p:cNvGrpSpPr/>
          <p:nvPr/>
        </p:nvGrpSpPr>
        <p:grpSpPr>
          <a:xfrm>
            <a:off x="491067" y="539750"/>
            <a:ext cx="8187266" cy="3649135"/>
            <a:chOff x="491067" y="539750"/>
            <a:chExt cx="8187266" cy="3649135"/>
          </a:xfrm>
        </p:grpSpPr>
        <p:sp>
          <p:nvSpPr>
            <p:cNvPr id="26" name="Arrow: Notched Right 25">
              <a:extLst>
                <a:ext uri="{FF2B5EF4-FFF2-40B4-BE49-F238E27FC236}">
                  <a16:creationId xmlns:a16="http://schemas.microsoft.com/office/drawing/2014/main" id="{594D6FB1-6CA2-4400-9BB4-96DC0A16EEC5}"/>
                </a:ext>
              </a:extLst>
            </p:cNvPr>
            <p:cNvSpPr/>
            <p:nvPr/>
          </p:nvSpPr>
          <p:spPr>
            <a:xfrm>
              <a:off x="491067" y="1838323"/>
              <a:ext cx="8187266" cy="1562100"/>
            </a:xfrm>
            <a:prstGeom prst="notched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A41C6D05-C52E-4436-982B-1B6986B0CB9E}"/>
                </a:ext>
              </a:extLst>
            </p:cNvPr>
            <p:cNvSpPr/>
            <p:nvPr/>
          </p:nvSpPr>
          <p:spPr>
            <a:xfrm>
              <a:off x="494305" y="539750"/>
              <a:ext cx="1494291" cy="1562100"/>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dirty="0"/>
                <a:t>01 Jan 1920</a:t>
              </a:r>
              <a:r>
                <a:rPr lang="en-US" sz="1000" kern="1200" dirty="0"/>
                <a:t>:</a:t>
              </a:r>
              <a:r>
                <a:rPr lang="en-US" sz="1000" kern="1200" dirty="0">
                  <a:highlight>
                    <a:srgbClr val="FF00FF"/>
                  </a:highlight>
                </a:rPr>
                <a:t/>
              </a:r>
              <a:br>
                <a:rPr lang="en-US" sz="1000" kern="1200" dirty="0">
                  <a:highlight>
                    <a:srgbClr val="FF00FF"/>
                  </a:highlight>
                </a:rPr>
              </a:br>
              <a:r>
                <a:rPr lang="en-US" sz="1000" kern="1200" dirty="0"/>
                <a:t/>
              </a:r>
              <a:br>
                <a:rPr lang="en-US" sz="1000" kern="1200" dirty="0"/>
              </a:br>
              <a:r>
                <a:rPr lang="en-US" sz="1000" kern="1200" dirty="0"/>
                <a:t>All Patents published after </a:t>
              </a:r>
              <a:r>
                <a:rPr lang="en-US" sz="1000" b="1" dirty="0"/>
                <a:t>1.</a:t>
              </a:r>
              <a:r>
                <a:rPr lang="en-US" sz="1000" b="1" kern="1200" dirty="0"/>
                <a:t>1.1920</a:t>
              </a:r>
              <a:r>
                <a:rPr lang="en-US" sz="1000" kern="1200" dirty="0"/>
                <a:t> belong to the PCT Minimum Documentation</a:t>
              </a:r>
              <a:endParaRPr lang="en-GB" sz="1000" kern="1200" dirty="0"/>
            </a:p>
          </p:txBody>
        </p:sp>
        <p:sp>
          <p:nvSpPr>
            <p:cNvPr id="28" name="Oval 27">
              <a:extLst>
                <a:ext uri="{FF2B5EF4-FFF2-40B4-BE49-F238E27FC236}">
                  <a16:creationId xmlns:a16="http://schemas.microsoft.com/office/drawing/2014/main" id="{4BE137DC-CA74-4FBC-9E7D-38D820B25E70}"/>
                </a:ext>
              </a:extLst>
            </p:cNvPr>
            <p:cNvSpPr/>
            <p:nvPr/>
          </p:nvSpPr>
          <p:spPr>
            <a:xfrm>
              <a:off x="1006933"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BF91CACE-2A86-424A-91DA-B46D8EACB94F}"/>
                </a:ext>
              </a:extLst>
            </p:cNvPr>
            <p:cNvSpPr/>
            <p:nvPr/>
          </p:nvSpPr>
          <p:spPr>
            <a:xfrm>
              <a:off x="2058007" y="3244846"/>
              <a:ext cx="1192597" cy="944039"/>
            </a:xfrm>
            <a:custGeom>
              <a:avLst/>
              <a:gdLst>
                <a:gd name="connsiteX0" fmla="*/ 0 w 1192597"/>
                <a:gd name="connsiteY0" fmla="*/ 0 h 944039"/>
                <a:gd name="connsiteX1" fmla="*/ 1192597 w 1192597"/>
                <a:gd name="connsiteY1" fmla="*/ 0 h 944039"/>
                <a:gd name="connsiteX2" fmla="*/ 1192597 w 1192597"/>
                <a:gd name="connsiteY2" fmla="*/ 944039 h 944039"/>
                <a:gd name="connsiteX3" fmla="*/ 0 w 1192597"/>
                <a:gd name="connsiteY3" fmla="*/ 944039 h 944039"/>
                <a:gd name="connsiteX4" fmla="*/ 0 w 1192597"/>
                <a:gd name="connsiteY4" fmla="*/ 0 h 9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97" h="944039">
                  <a:moveTo>
                    <a:pt x="0" y="0"/>
                  </a:moveTo>
                  <a:lnTo>
                    <a:pt x="1192597" y="0"/>
                  </a:lnTo>
                  <a:lnTo>
                    <a:pt x="1192597" y="944039"/>
                  </a:lnTo>
                  <a:lnTo>
                    <a:pt x="0" y="9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Patents published before Cutoff Date are not guaranteed to be text searchable</a:t>
              </a:r>
              <a:endParaRPr lang="en-GB" sz="1000" kern="1200" dirty="0">
                <a:solidFill>
                  <a:schemeClr val="bg1"/>
                </a:solidFill>
              </a:endParaRPr>
            </a:p>
          </p:txBody>
        </p:sp>
      </p:grpSp>
      <p:sp>
        <p:nvSpPr>
          <p:cNvPr id="2" name="Slide Number Placeholder 1">
            <a:extLst>
              <a:ext uri="{FF2B5EF4-FFF2-40B4-BE49-F238E27FC236}">
                <a16:creationId xmlns:a16="http://schemas.microsoft.com/office/drawing/2014/main" id="{F19E4FB9-D35F-434A-922D-E2161C0688BE}"/>
              </a:ext>
            </a:extLst>
          </p:cNvPr>
          <p:cNvSpPr>
            <a:spLocks noGrp="1"/>
          </p:cNvSpPr>
          <p:nvPr>
            <p:ph type="sldNum" sz="quarter" idx="4"/>
          </p:nvPr>
        </p:nvSpPr>
        <p:spPr/>
        <p:txBody>
          <a:bodyPr/>
          <a:lstStyle/>
          <a:p>
            <a:fld id="{DD688398-4E34-4735-9578-C10754C97BF2}" type="slidenum">
              <a:rPr lang="en-GB" smtClean="0"/>
              <a:t>14</a:t>
            </a:fld>
            <a:endParaRPr lang="en-GB" dirty="0"/>
          </a:p>
        </p:txBody>
      </p:sp>
      <p:sp>
        <p:nvSpPr>
          <p:cNvPr id="3" name="Title 2">
            <a:extLst>
              <a:ext uri="{FF2B5EF4-FFF2-40B4-BE49-F238E27FC236}">
                <a16:creationId xmlns:a16="http://schemas.microsoft.com/office/drawing/2014/main" id="{E17D45A4-CFB8-48BB-ADA4-C0C63C27D612}"/>
              </a:ext>
            </a:extLst>
          </p:cNvPr>
          <p:cNvSpPr>
            <a:spLocks noGrp="1"/>
          </p:cNvSpPr>
          <p:nvPr>
            <p:ph type="title"/>
          </p:nvPr>
        </p:nvSpPr>
        <p:spPr/>
        <p:txBody>
          <a:bodyPr/>
          <a:lstStyle/>
          <a:p>
            <a:r>
              <a:rPr lang="en-US" dirty="0"/>
              <a:t>Situation Today</a:t>
            </a:r>
            <a:endParaRPr lang="en-GB" dirty="0"/>
          </a:p>
        </p:txBody>
      </p:sp>
      <p:sp>
        <p:nvSpPr>
          <p:cNvPr id="5" name="Left Brace 4">
            <a:extLst>
              <a:ext uri="{FF2B5EF4-FFF2-40B4-BE49-F238E27FC236}">
                <a16:creationId xmlns:a16="http://schemas.microsoft.com/office/drawing/2014/main" id="{BD48DBAC-ACFF-450B-988B-66F8AEFD6A6F}"/>
              </a:ext>
            </a:extLst>
          </p:cNvPr>
          <p:cNvSpPr/>
          <p:nvPr/>
        </p:nvSpPr>
        <p:spPr>
          <a:xfrm rot="16200000">
            <a:off x="4468071" y="246865"/>
            <a:ext cx="207864" cy="6654763"/>
          </a:xfrm>
          <a:prstGeom prst="leftBrace">
            <a:avLst>
              <a:gd name="adj1" fmla="val 5701"/>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a:extLst>
              <a:ext uri="{FF2B5EF4-FFF2-40B4-BE49-F238E27FC236}">
                <a16:creationId xmlns:a16="http://schemas.microsoft.com/office/drawing/2014/main" id="{D2A03408-D41F-4068-9815-414CBA0C3C73}"/>
              </a:ext>
            </a:extLst>
          </p:cNvPr>
          <p:cNvSpPr txBox="1"/>
          <p:nvPr/>
        </p:nvSpPr>
        <p:spPr>
          <a:xfrm>
            <a:off x="3512371" y="3803638"/>
            <a:ext cx="2197095" cy="276999"/>
          </a:xfrm>
          <a:prstGeom prst="rect">
            <a:avLst/>
          </a:prstGeom>
          <a:ln>
            <a:solidFill>
              <a:schemeClr val="accent3">
                <a:lumMod val="20000"/>
                <a:lumOff val="80000"/>
              </a:schemeClr>
            </a:solidFill>
          </a:ln>
        </p:spPr>
        <p:txBody>
          <a:bodyPr wrap="square" lIns="0" tIns="0" rIns="0" bIns="0" rtlCol="0">
            <a:spAutoFit/>
          </a:bodyPr>
          <a:lstStyle/>
          <a:p>
            <a:pPr algn="ctr">
              <a:spcAft>
                <a:spcPts val="300"/>
              </a:spcAft>
            </a:pPr>
            <a:r>
              <a:rPr lang="en-US" sz="900" dirty="0"/>
              <a:t>Not all patents published after </a:t>
            </a:r>
            <a:r>
              <a:rPr lang="en-US" sz="900" b="1" dirty="0"/>
              <a:t>1.1.1920</a:t>
            </a:r>
            <a:r>
              <a:rPr lang="en-US" sz="900" dirty="0"/>
              <a:t> are text searchable </a:t>
            </a:r>
            <a:endParaRPr lang="en-GB" sz="900" dirty="0"/>
          </a:p>
        </p:txBody>
      </p:sp>
      <p:graphicFrame>
        <p:nvGraphicFramePr>
          <p:cNvPr id="19" name="Diagram 18">
            <a:extLst>
              <a:ext uri="{FF2B5EF4-FFF2-40B4-BE49-F238E27FC236}">
                <a16:creationId xmlns:a16="http://schemas.microsoft.com/office/drawing/2014/main" id="{9BC11F02-2372-4707-A60B-B591FF7E2CFC}"/>
              </a:ext>
            </a:extLst>
          </p:cNvPr>
          <p:cNvGraphicFramePr/>
          <p:nvPr/>
        </p:nvGraphicFramePr>
        <p:xfrm>
          <a:off x="1244618" y="4388784"/>
          <a:ext cx="7371596" cy="55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8" name="Straight Arrow Connector 47">
            <a:extLst>
              <a:ext uri="{FF2B5EF4-FFF2-40B4-BE49-F238E27FC236}">
                <a16:creationId xmlns:a16="http://schemas.microsoft.com/office/drawing/2014/main" id="{4B93A61F-207D-4A2C-920A-2ADE7A05F15E}"/>
              </a:ext>
            </a:extLst>
          </p:cNvPr>
          <p:cNvCxnSpPr>
            <a:cxnSpLocks/>
          </p:cNvCxnSpPr>
          <p:nvPr/>
        </p:nvCxnSpPr>
        <p:spPr>
          <a:xfrm flipV="1">
            <a:off x="1244622" y="3045493"/>
            <a:ext cx="0" cy="354930"/>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D6886443-F993-411A-B6BD-8C41CE0DC9C3}"/>
              </a:ext>
            </a:extLst>
          </p:cNvPr>
          <p:cNvCxnSpPr>
            <a:cxnSpLocks/>
          </p:cNvCxnSpPr>
          <p:nvPr/>
        </p:nvCxnSpPr>
        <p:spPr>
          <a:xfrm>
            <a:off x="1244618" y="2048933"/>
            <a:ext cx="0" cy="17395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5F917D4B-CC2B-4F32-B05A-B44B3C3ED9C5}"/>
              </a:ext>
            </a:extLst>
          </p:cNvPr>
          <p:cNvCxnSpPr>
            <a:cxnSpLocks/>
          </p:cNvCxnSpPr>
          <p:nvPr/>
        </p:nvCxnSpPr>
        <p:spPr>
          <a:xfrm flipV="1">
            <a:off x="1244618" y="3673942"/>
            <a:ext cx="0" cy="813391"/>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sp>
        <p:nvSpPr>
          <p:cNvPr id="23" name="Oval 22">
            <a:extLst>
              <a:ext uri="{FF2B5EF4-FFF2-40B4-BE49-F238E27FC236}">
                <a16:creationId xmlns:a16="http://schemas.microsoft.com/office/drawing/2014/main" id="{C4888A0D-C07B-4D5B-944C-643DD1D7C7A1}"/>
              </a:ext>
            </a:extLst>
          </p:cNvPr>
          <p:cNvSpPr/>
          <p:nvPr/>
        </p:nvSpPr>
        <p:spPr>
          <a:xfrm>
            <a:off x="7532105" y="2431966"/>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1B23D129-1064-42F8-87F6-E0ADCFC783D0}"/>
              </a:ext>
            </a:extLst>
          </p:cNvPr>
          <p:cNvSpPr/>
          <p:nvPr/>
        </p:nvSpPr>
        <p:spPr>
          <a:xfrm>
            <a:off x="6784959" y="512445"/>
            <a:ext cx="1494291" cy="1562100"/>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dirty="0"/>
              <a:t>Today</a:t>
            </a:r>
            <a:endParaRPr lang="en-GB" sz="1000" kern="1200" dirty="0"/>
          </a:p>
        </p:txBody>
      </p:sp>
      <p:cxnSp>
        <p:nvCxnSpPr>
          <p:cNvPr id="31" name="Straight Arrow Connector 30">
            <a:extLst>
              <a:ext uri="{FF2B5EF4-FFF2-40B4-BE49-F238E27FC236}">
                <a16:creationId xmlns:a16="http://schemas.microsoft.com/office/drawing/2014/main" id="{1D03B6A7-1DD1-4A10-8497-CE4E741941F0}"/>
              </a:ext>
            </a:extLst>
          </p:cNvPr>
          <p:cNvCxnSpPr>
            <a:cxnSpLocks/>
          </p:cNvCxnSpPr>
          <p:nvPr/>
        </p:nvCxnSpPr>
        <p:spPr>
          <a:xfrm>
            <a:off x="7688090" y="2032954"/>
            <a:ext cx="0" cy="17395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008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F9E4424-B8EA-40B0-BFDF-8BF68AD41B46}"/>
              </a:ext>
            </a:extLst>
          </p:cNvPr>
          <p:cNvGrpSpPr/>
          <p:nvPr/>
        </p:nvGrpSpPr>
        <p:grpSpPr>
          <a:xfrm>
            <a:off x="491004" y="537336"/>
            <a:ext cx="8187266" cy="3649135"/>
            <a:chOff x="462429" y="539750"/>
            <a:chExt cx="8187266" cy="3649135"/>
          </a:xfrm>
        </p:grpSpPr>
        <p:sp>
          <p:nvSpPr>
            <p:cNvPr id="26" name="Arrow: Notched Right 25">
              <a:extLst>
                <a:ext uri="{FF2B5EF4-FFF2-40B4-BE49-F238E27FC236}">
                  <a16:creationId xmlns:a16="http://schemas.microsoft.com/office/drawing/2014/main" id="{594D6FB1-6CA2-4400-9BB4-96DC0A16EEC5}"/>
                </a:ext>
              </a:extLst>
            </p:cNvPr>
            <p:cNvSpPr/>
            <p:nvPr/>
          </p:nvSpPr>
          <p:spPr>
            <a:xfrm>
              <a:off x="462429" y="1828995"/>
              <a:ext cx="8187266" cy="1562100"/>
            </a:xfrm>
            <a:prstGeom prst="notched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7" name="Freeform: Shape 26">
              <a:extLst>
                <a:ext uri="{FF2B5EF4-FFF2-40B4-BE49-F238E27FC236}">
                  <a16:creationId xmlns:a16="http://schemas.microsoft.com/office/drawing/2014/main" id="{A41C6D05-C52E-4436-982B-1B6986B0CB9E}"/>
                </a:ext>
              </a:extLst>
            </p:cNvPr>
            <p:cNvSpPr/>
            <p:nvPr/>
          </p:nvSpPr>
          <p:spPr>
            <a:xfrm>
              <a:off x="494305" y="539750"/>
              <a:ext cx="1494291" cy="1562100"/>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dirty="0"/>
                <a:t>01 Jan 1920</a:t>
              </a:r>
              <a:r>
                <a:rPr lang="en-US" sz="1000" kern="1200" dirty="0"/>
                <a:t>:</a:t>
              </a:r>
              <a:r>
                <a:rPr lang="en-US" sz="1000" kern="1200" dirty="0">
                  <a:highlight>
                    <a:srgbClr val="FF00FF"/>
                  </a:highlight>
                </a:rPr>
                <a:t/>
              </a:r>
              <a:br>
                <a:rPr lang="en-US" sz="1000" kern="1200" dirty="0">
                  <a:highlight>
                    <a:srgbClr val="FF00FF"/>
                  </a:highlight>
                </a:rPr>
              </a:br>
              <a:r>
                <a:rPr lang="en-US" sz="1000" kern="1200" dirty="0"/>
                <a:t/>
              </a:r>
              <a:br>
                <a:rPr lang="en-US" sz="1000" kern="1200" dirty="0"/>
              </a:br>
              <a:r>
                <a:rPr lang="en-US" sz="1000" kern="1200" dirty="0"/>
                <a:t>All Patents published after </a:t>
              </a:r>
              <a:r>
                <a:rPr lang="en-US" sz="1000" b="1" dirty="0"/>
                <a:t>1.</a:t>
              </a:r>
              <a:r>
                <a:rPr lang="en-US" sz="1000" b="1" kern="1200" dirty="0"/>
                <a:t>1.1920</a:t>
              </a:r>
              <a:r>
                <a:rPr lang="en-US" sz="1000" kern="1200" dirty="0"/>
                <a:t> belong to the PCT Minimum Documentation</a:t>
              </a:r>
              <a:endParaRPr lang="en-GB" sz="1000" kern="1200" dirty="0"/>
            </a:p>
          </p:txBody>
        </p:sp>
        <p:sp>
          <p:nvSpPr>
            <p:cNvPr id="28" name="Oval 27">
              <a:extLst>
                <a:ext uri="{FF2B5EF4-FFF2-40B4-BE49-F238E27FC236}">
                  <a16:creationId xmlns:a16="http://schemas.microsoft.com/office/drawing/2014/main" id="{4BE137DC-CA74-4FBC-9E7D-38D820B25E70}"/>
                </a:ext>
              </a:extLst>
            </p:cNvPr>
            <p:cNvSpPr/>
            <p:nvPr/>
          </p:nvSpPr>
          <p:spPr>
            <a:xfrm>
              <a:off x="1006933"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BF91CACE-2A86-424A-91DA-B46D8EACB94F}"/>
                </a:ext>
              </a:extLst>
            </p:cNvPr>
            <p:cNvSpPr/>
            <p:nvPr/>
          </p:nvSpPr>
          <p:spPr>
            <a:xfrm>
              <a:off x="2058007" y="3244846"/>
              <a:ext cx="1192597" cy="944039"/>
            </a:xfrm>
            <a:custGeom>
              <a:avLst/>
              <a:gdLst>
                <a:gd name="connsiteX0" fmla="*/ 0 w 1192597"/>
                <a:gd name="connsiteY0" fmla="*/ 0 h 944039"/>
                <a:gd name="connsiteX1" fmla="*/ 1192597 w 1192597"/>
                <a:gd name="connsiteY1" fmla="*/ 0 h 944039"/>
                <a:gd name="connsiteX2" fmla="*/ 1192597 w 1192597"/>
                <a:gd name="connsiteY2" fmla="*/ 944039 h 944039"/>
                <a:gd name="connsiteX3" fmla="*/ 0 w 1192597"/>
                <a:gd name="connsiteY3" fmla="*/ 944039 h 944039"/>
                <a:gd name="connsiteX4" fmla="*/ 0 w 1192597"/>
                <a:gd name="connsiteY4" fmla="*/ 0 h 9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97" h="944039">
                  <a:moveTo>
                    <a:pt x="0" y="0"/>
                  </a:moveTo>
                  <a:lnTo>
                    <a:pt x="1192597" y="0"/>
                  </a:lnTo>
                  <a:lnTo>
                    <a:pt x="1192597" y="944039"/>
                  </a:lnTo>
                  <a:lnTo>
                    <a:pt x="0" y="9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Patents published before Cutoff Date are not guaranteed to be text searchable</a:t>
              </a:r>
              <a:endParaRPr lang="en-GB" sz="1000" kern="1200" dirty="0">
                <a:solidFill>
                  <a:schemeClr val="bg1"/>
                </a:solidFill>
              </a:endParaRPr>
            </a:p>
          </p:txBody>
        </p:sp>
        <p:sp>
          <p:nvSpPr>
            <p:cNvPr id="34" name="Oval 33">
              <a:extLst>
                <a:ext uri="{FF2B5EF4-FFF2-40B4-BE49-F238E27FC236}">
                  <a16:creationId xmlns:a16="http://schemas.microsoft.com/office/drawing/2014/main" id="{15C4A37B-CF09-4CF6-AB1B-C685C8F16096}"/>
                </a:ext>
              </a:extLst>
            </p:cNvPr>
            <p:cNvSpPr/>
            <p:nvPr/>
          </p:nvSpPr>
          <p:spPr>
            <a:xfrm>
              <a:off x="5474587"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cxnSp>
        <p:nvCxnSpPr>
          <p:cNvPr id="12" name="Straight Arrow Connector 11">
            <a:extLst>
              <a:ext uri="{FF2B5EF4-FFF2-40B4-BE49-F238E27FC236}">
                <a16:creationId xmlns:a16="http://schemas.microsoft.com/office/drawing/2014/main" id="{8F08307E-A3F2-4959-AFAB-5F1E9D128BFF}"/>
              </a:ext>
            </a:extLst>
          </p:cNvPr>
          <p:cNvCxnSpPr>
            <a:cxnSpLocks/>
          </p:cNvCxnSpPr>
          <p:nvPr/>
        </p:nvCxnSpPr>
        <p:spPr>
          <a:xfrm>
            <a:off x="5669853" y="1874980"/>
            <a:ext cx="0" cy="347905"/>
          </a:xfrm>
          <a:prstGeom prst="straightConnector1">
            <a:avLst/>
          </a:prstGeom>
          <a:ln w="25400" cap="rnd" cmpd="sng" algn="ctr">
            <a:solidFill>
              <a:srgbClr val="00B0F0"/>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F19E4FB9-D35F-434A-922D-E2161C0688BE}"/>
              </a:ext>
            </a:extLst>
          </p:cNvPr>
          <p:cNvSpPr>
            <a:spLocks noGrp="1"/>
          </p:cNvSpPr>
          <p:nvPr>
            <p:ph type="sldNum" sz="quarter" idx="4"/>
          </p:nvPr>
        </p:nvSpPr>
        <p:spPr/>
        <p:txBody>
          <a:bodyPr/>
          <a:lstStyle/>
          <a:p>
            <a:fld id="{DD688398-4E34-4735-9578-C10754C97BF2}" type="slidenum">
              <a:rPr lang="en-GB" smtClean="0"/>
              <a:t>15</a:t>
            </a:fld>
            <a:endParaRPr lang="en-GB" dirty="0"/>
          </a:p>
        </p:txBody>
      </p:sp>
      <p:sp>
        <p:nvSpPr>
          <p:cNvPr id="3" name="Title 2">
            <a:extLst>
              <a:ext uri="{FF2B5EF4-FFF2-40B4-BE49-F238E27FC236}">
                <a16:creationId xmlns:a16="http://schemas.microsoft.com/office/drawing/2014/main" id="{E17D45A4-CFB8-48BB-ADA4-C0C63C27D612}"/>
              </a:ext>
            </a:extLst>
          </p:cNvPr>
          <p:cNvSpPr>
            <a:spLocks noGrp="1"/>
          </p:cNvSpPr>
          <p:nvPr>
            <p:ph type="title"/>
          </p:nvPr>
        </p:nvSpPr>
        <p:spPr>
          <a:xfrm>
            <a:off x="-69118" y="219908"/>
            <a:ext cx="9282236" cy="404906"/>
          </a:xfrm>
        </p:spPr>
        <p:txBody>
          <a:bodyPr/>
          <a:lstStyle/>
          <a:p>
            <a:pPr algn="ctr"/>
            <a:r>
              <a:rPr lang="en-US" sz="1800" dirty="0"/>
              <a:t>Stage 1: Situation on the Date when new Administrative Instructions are introduced </a:t>
            </a:r>
            <a:br>
              <a:rPr lang="en-US" sz="1800" dirty="0"/>
            </a:br>
            <a:r>
              <a:rPr lang="en-US" sz="1800" dirty="0"/>
              <a:t>(</a:t>
            </a:r>
            <a:r>
              <a:rPr lang="en-US" sz="1800" dirty="0">
                <a:solidFill>
                  <a:srgbClr val="00B0F0"/>
                </a:solidFill>
              </a:rPr>
              <a:t>1.1.2026</a:t>
            </a:r>
            <a:r>
              <a:rPr lang="en-US" sz="1800" dirty="0"/>
              <a:t>)</a:t>
            </a:r>
            <a:endParaRPr lang="en-GB" sz="2400" dirty="0"/>
          </a:p>
        </p:txBody>
      </p:sp>
      <p:sp>
        <p:nvSpPr>
          <p:cNvPr id="5" name="Left Brace 4">
            <a:extLst>
              <a:ext uri="{FF2B5EF4-FFF2-40B4-BE49-F238E27FC236}">
                <a16:creationId xmlns:a16="http://schemas.microsoft.com/office/drawing/2014/main" id="{BD48DBAC-ACFF-450B-988B-66F8AEFD6A6F}"/>
              </a:ext>
            </a:extLst>
          </p:cNvPr>
          <p:cNvSpPr/>
          <p:nvPr/>
        </p:nvSpPr>
        <p:spPr>
          <a:xfrm rot="16200000">
            <a:off x="3357656" y="1402251"/>
            <a:ext cx="199151" cy="4425220"/>
          </a:xfrm>
          <a:prstGeom prst="leftBrace">
            <a:avLst>
              <a:gd name="adj1" fmla="val 5701"/>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Left Brace 6">
            <a:extLst>
              <a:ext uri="{FF2B5EF4-FFF2-40B4-BE49-F238E27FC236}">
                <a16:creationId xmlns:a16="http://schemas.microsoft.com/office/drawing/2014/main" id="{60446C7E-9CF1-4F0C-8DDB-A8C498771946}"/>
              </a:ext>
            </a:extLst>
          </p:cNvPr>
          <p:cNvSpPr/>
          <p:nvPr/>
        </p:nvSpPr>
        <p:spPr>
          <a:xfrm rot="16200000">
            <a:off x="7105857" y="2101527"/>
            <a:ext cx="158654" cy="2986173"/>
          </a:xfrm>
          <a:prstGeom prst="leftBrace">
            <a:avLst>
              <a:gd name="adj1" fmla="val 22992"/>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a:extLst>
              <a:ext uri="{FF2B5EF4-FFF2-40B4-BE49-F238E27FC236}">
                <a16:creationId xmlns:a16="http://schemas.microsoft.com/office/drawing/2014/main" id="{C8029E82-B47B-45D9-AB2C-B924B5382D4A}"/>
              </a:ext>
            </a:extLst>
          </p:cNvPr>
          <p:cNvSpPr txBox="1"/>
          <p:nvPr/>
        </p:nvSpPr>
        <p:spPr>
          <a:xfrm>
            <a:off x="6288149" y="3727976"/>
            <a:ext cx="1882011" cy="705321"/>
          </a:xfrm>
          <a:prstGeom prst="rect">
            <a:avLst/>
          </a:prstGeom>
        </p:spPr>
        <p:txBody>
          <a:bodyPr wrap="square" lIns="0" tIns="0" rIns="0" bIns="0" rtlCol="0">
            <a:spAutoFit/>
          </a:bodyPr>
          <a:lstStyle/>
          <a:p>
            <a:pPr algn="ctr">
              <a:spcAft>
                <a:spcPts val="100"/>
              </a:spcAft>
            </a:pPr>
            <a:r>
              <a:rPr lang="en-US" sz="900" dirty="0"/>
              <a:t>As from </a:t>
            </a:r>
            <a:r>
              <a:rPr lang="en-US" sz="900" b="1" dirty="0">
                <a:highlight>
                  <a:srgbClr val="00FFFF"/>
                </a:highlight>
              </a:rPr>
              <a:t>01 January 2026, </a:t>
            </a:r>
            <a:endParaRPr lang="en-US" sz="900" b="1" dirty="0">
              <a:highlight>
                <a:srgbClr val="00FF00"/>
              </a:highlight>
            </a:endParaRPr>
          </a:p>
          <a:p>
            <a:pPr lvl="0" algn="ctr"/>
            <a:r>
              <a:rPr lang="en-US" sz="900" dirty="0"/>
              <a:t> all Patent Offices must ensure all patents published after </a:t>
            </a:r>
          </a:p>
          <a:p>
            <a:pPr lvl="0" algn="ctr"/>
            <a:r>
              <a:rPr lang="en-US" sz="900" b="1" dirty="0">
                <a:highlight>
                  <a:srgbClr val="00FFFF"/>
                </a:highlight>
              </a:rPr>
              <a:t>01 January 2026 </a:t>
            </a:r>
          </a:p>
          <a:p>
            <a:pPr lvl="0" algn="ctr"/>
            <a:r>
              <a:rPr lang="en-US" sz="900" dirty="0"/>
              <a:t>must be text searchable</a:t>
            </a:r>
          </a:p>
        </p:txBody>
      </p:sp>
      <p:sp>
        <p:nvSpPr>
          <p:cNvPr id="16" name="TextBox 15">
            <a:extLst>
              <a:ext uri="{FF2B5EF4-FFF2-40B4-BE49-F238E27FC236}">
                <a16:creationId xmlns:a16="http://schemas.microsoft.com/office/drawing/2014/main" id="{D2A03408-D41F-4068-9815-414CBA0C3C73}"/>
              </a:ext>
            </a:extLst>
          </p:cNvPr>
          <p:cNvSpPr txBox="1"/>
          <p:nvPr/>
        </p:nvSpPr>
        <p:spPr>
          <a:xfrm>
            <a:off x="2751228" y="3829412"/>
            <a:ext cx="1369910" cy="553998"/>
          </a:xfrm>
          <a:prstGeom prst="rect">
            <a:avLst/>
          </a:prstGeom>
        </p:spPr>
        <p:txBody>
          <a:bodyPr wrap="square" lIns="0" tIns="0" rIns="0" bIns="0" rtlCol="0">
            <a:spAutoFit/>
          </a:bodyPr>
          <a:lstStyle/>
          <a:p>
            <a:pPr algn="ctr">
              <a:spcAft>
                <a:spcPts val="300"/>
              </a:spcAft>
            </a:pPr>
            <a:r>
              <a:rPr lang="en-US" sz="900" dirty="0"/>
              <a:t>Patents published before </a:t>
            </a:r>
            <a:r>
              <a:rPr lang="en-US" sz="900" b="1" dirty="0">
                <a:highlight>
                  <a:srgbClr val="00FFFF"/>
                </a:highlight>
              </a:rPr>
              <a:t>01 January 2026 </a:t>
            </a:r>
            <a:r>
              <a:rPr lang="en-US" sz="900" dirty="0"/>
              <a:t>are not guaranteed to be text searchable</a:t>
            </a:r>
            <a:endParaRPr lang="en-GB" sz="900" dirty="0"/>
          </a:p>
        </p:txBody>
      </p:sp>
      <p:sp>
        <p:nvSpPr>
          <p:cNvPr id="18" name="TextBox 17">
            <a:extLst>
              <a:ext uri="{FF2B5EF4-FFF2-40B4-BE49-F238E27FC236}">
                <a16:creationId xmlns:a16="http://schemas.microsoft.com/office/drawing/2014/main" id="{265D4FA3-9063-49D8-BE16-4A164C428AED}"/>
              </a:ext>
            </a:extLst>
          </p:cNvPr>
          <p:cNvSpPr txBox="1"/>
          <p:nvPr/>
        </p:nvSpPr>
        <p:spPr>
          <a:xfrm>
            <a:off x="5156752" y="1757331"/>
            <a:ext cx="1026192" cy="138499"/>
          </a:xfrm>
          <a:prstGeom prst="rect">
            <a:avLst/>
          </a:prstGeom>
        </p:spPr>
        <p:txBody>
          <a:bodyPr wrap="square" lIns="0" tIns="0" rIns="0" bIns="0" rtlCol="0">
            <a:spAutoFit/>
          </a:bodyPr>
          <a:lstStyle/>
          <a:p>
            <a:pPr lvl="0"/>
            <a:r>
              <a:rPr lang="en-US" sz="900" b="1" dirty="0">
                <a:highlight>
                  <a:srgbClr val="00FFFF"/>
                </a:highlight>
              </a:rPr>
              <a:t>01 January 2026:</a:t>
            </a:r>
            <a:endParaRPr lang="en-GB" sz="900" dirty="0"/>
          </a:p>
        </p:txBody>
      </p:sp>
      <p:graphicFrame>
        <p:nvGraphicFramePr>
          <p:cNvPr id="19" name="Diagram 18">
            <a:extLst>
              <a:ext uri="{FF2B5EF4-FFF2-40B4-BE49-F238E27FC236}">
                <a16:creationId xmlns:a16="http://schemas.microsoft.com/office/drawing/2014/main" id="{9BC11F02-2372-4707-A60B-B591FF7E2CFC}"/>
              </a:ext>
            </a:extLst>
          </p:cNvPr>
          <p:cNvGraphicFramePr/>
          <p:nvPr/>
        </p:nvGraphicFramePr>
        <p:xfrm>
          <a:off x="1244618" y="4388784"/>
          <a:ext cx="7371596" cy="55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5" name="Straight Arrow Connector 44">
            <a:extLst>
              <a:ext uri="{FF2B5EF4-FFF2-40B4-BE49-F238E27FC236}">
                <a16:creationId xmlns:a16="http://schemas.microsoft.com/office/drawing/2014/main" id="{C5518F8D-8666-4F1D-8113-0E2EE94269D1}"/>
              </a:ext>
            </a:extLst>
          </p:cNvPr>
          <p:cNvCxnSpPr>
            <a:cxnSpLocks/>
          </p:cNvCxnSpPr>
          <p:nvPr/>
        </p:nvCxnSpPr>
        <p:spPr>
          <a:xfrm flipV="1">
            <a:off x="5663167" y="3045493"/>
            <a:ext cx="0" cy="354930"/>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4B93A61F-207D-4A2C-920A-2ADE7A05F15E}"/>
              </a:ext>
            </a:extLst>
          </p:cNvPr>
          <p:cNvCxnSpPr>
            <a:cxnSpLocks/>
          </p:cNvCxnSpPr>
          <p:nvPr/>
        </p:nvCxnSpPr>
        <p:spPr>
          <a:xfrm flipV="1">
            <a:off x="1244622" y="3045493"/>
            <a:ext cx="0" cy="354930"/>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D6886443-F993-411A-B6BD-8C41CE0DC9C3}"/>
              </a:ext>
            </a:extLst>
          </p:cNvPr>
          <p:cNvCxnSpPr>
            <a:cxnSpLocks/>
          </p:cNvCxnSpPr>
          <p:nvPr/>
        </p:nvCxnSpPr>
        <p:spPr>
          <a:xfrm>
            <a:off x="1244618" y="2048933"/>
            <a:ext cx="0" cy="17395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5F917D4B-CC2B-4F32-B05A-B44B3C3ED9C5}"/>
              </a:ext>
            </a:extLst>
          </p:cNvPr>
          <p:cNvCxnSpPr>
            <a:cxnSpLocks/>
          </p:cNvCxnSpPr>
          <p:nvPr/>
        </p:nvCxnSpPr>
        <p:spPr>
          <a:xfrm flipV="1">
            <a:off x="1244618" y="3673942"/>
            <a:ext cx="0" cy="813391"/>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sp>
        <p:nvSpPr>
          <p:cNvPr id="8" name="Arrow: Right 7">
            <a:extLst>
              <a:ext uri="{FF2B5EF4-FFF2-40B4-BE49-F238E27FC236}">
                <a16:creationId xmlns:a16="http://schemas.microsoft.com/office/drawing/2014/main" id="{E4081C8E-6EAA-490C-A65C-6549D06C53AF}"/>
              </a:ext>
            </a:extLst>
          </p:cNvPr>
          <p:cNvSpPr/>
          <p:nvPr/>
        </p:nvSpPr>
        <p:spPr>
          <a:xfrm>
            <a:off x="5669848" y="1821577"/>
            <a:ext cx="3040269" cy="1562100"/>
          </a:xfrm>
          <a:prstGeom prst="rightArrow">
            <a:avLst>
              <a:gd name="adj1" fmla="val 50000"/>
              <a:gd name="adj2" fmla="val 50000"/>
            </a:avLst>
          </a:prstGeom>
          <a:solidFill>
            <a:srgbClr val="00B05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Tree>
    <p:extLst>
      <p:ext uri="{BB962C8B-B14F-4D97-AF65-F5344CB8AC3E}">
        <p14:creationId xmlns:p14="http://schemas.microsoft.com/office/powerpoint/2010/main" val="25950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F9E4424-B8EA-40B0-BFDF-8BF68AD41B46}"/>
              </a:ext>
            </a:extLst>
          </p:cNvPr>
          <p:cNvGrpSpPr/>
          <p:nvPr/>
        </p:nvGrpSpPr>
        <p:grpSpPr>
          <a:xfrm>
            <a:off x="491004" y="537336"/>
            <a:ext cx="8187266" cy="3649135"/>
            <a:chOff x="462429" y="539750"/>
            <a:chExt cx="8187266" cy="3649135"/>
          </a:xfrm>
        </p:grpSpPr>
        <p:sp>
          <p:nvSpPr>
            <p:cNvPr id="26" name="Arrow: Notched Right 25">
              <a:extLst>
                <a:ext uri="{FF2B5EF4-FFF2-40B4-BE49-F238E27FC236}">
                  <a16:creationId xmlns:a16="http://schemas.microsoft.com/office/drawing/2014/main" id="{594D6FB1-6CA2-4400-9BB4-96DC0A16EEC5}"/>
                </a:ext>
              </a:extLst>
            </p:cNvPr>
            <p:cNvSpPr/>
            <p:nvPr/>
          </p:nvSpPr>
          <p:spPr>
            <a:xfrm>
              <a:off x="462429" y="1828995"/>
              <a:ext cx="8187266" cy="1562100"/>
            </a:xfrm>
            <a:prstGeom prst="notched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7" name="Freeform: Shape 26">
              <a:extLst>
                <a:ext uri="{FF2B5EF4-FFF2-40B4-BE49-F238E27FC236}">
                  <a16:creationId xmlns:a16="http://schemas.microsoft.com/office/drawing/2014/main" id="{A41C6D05-C52E-4436-982B-1B6986B0CB9E}"/>
                </a:ext>
              </a:extLst>
            </p:cNvPr>
            <p:cNvSpPr/>
            <p:nvPr/>
          </p:nvSpPr>
          <p:spPr>
            <a:xfrm>
              <a:off x="494305" y="539750"/>
              <a:ext cx="1494291" cy="1562100"/>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dirty="0"/>
                <a:t>01 Jan 1920</a:t>
              </a:r>
              <a:r>
                <a:rPr lang="en-US" sz="1000" kern="1200" dirty="0"/>
                <a:t>:</a:t>
              </a:r>
              <a:r>
                <a:rPr lang="en-US" sz="1000" kern="1200" dirty="0">
                  <a:highlight>
                    <a:srgbClr val="FF00FF"/>
                  </a:highlight>
                </a:rPr>
                <a:t/>
              </a:r>
              <a:br>
                <a:rPr lang="en-US" sz="1000" kern="1200" dirty="0">
                  <a:highlight>
                    <a:srgbClr val="FF00FF"/>
                  </a:highlight>
                </a:rPr>
              </a:br>
              <a:r>
                <a:rPr lang="en-US" sz="1000" kern="1200" dirty="0"/>
                <a:t/>
              </a:r>
              <a:br>
                <a:rPr lang="en-US" sz="1000" kern="1200" dirty="0"/>
              </a:br>
              <a:r>
                <a:rPr lang="en-US" sz="1000" kern="1200" dirty="0"/>
                <a:t>All Patents published after </a:t>
              </a:r>
              <a:r>
                <a:rPr lang="en-US" sz="1000" b="1" kern="1200" dirty="0"/>
                <a:t>1.1.1920</a:t>
              </a:r>
              <a:r>
                <a:rPr lang="en-US" sz="1000" kern="1200" dirty="0"/>
                <a:t> belong to the PCT Minimum Documentation</a:t>
              </a:r>
              <a:endParaRPr lang="en-GB" sz="1000" kern="1200" dirty="0"/>
            </a:p>
          </p:txBody>
        </p:sp>
        <p:sp>
          <p:nvSpPr>
            <p:cNvPr id="28" name="Oval 27">
              <a:extLst>
                <a:ext uri="{FF2B5EF4-FFF2-40B4-BE49-F238E27FC236}">
                  <a16:creationId xmlns:a16="http://schemas.microsoft.com/office/drawing/2014/main" id="{4BE137DC-CA74-4FBC-9E7D-38D820B25E70}"/>
                </a:ext>
              </a:extLst>
            </p:cNvPr>
            <p:cNvSpPr/>
            <p:nvPr/>
          </p:nvSpPr>
          <p:spPr>
            <a:xfrm>
              <a:off x="1006933"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BF91CACE-2A86-424A-91DA-B46D8EACB94F}"/>
                </a:ext>
              </a:extLst>
            </p:cNvPr>
            <p:cNvSpPr/>
            <p:nvPr/>
          </p:nvSpPr>
          <p:spPr>
            <a:xfrm>
              <a:off x="2058007" y="3244846"/>
              <a:ext cx="1192597" cy="944039"/>
            </a:xfrm>
            <a:custGeom>
              <a:avLst/>
              <a:gdLst>
                <a:gd name="connsiteX0" fmla="*/ 0 w 1192597"/>
                <a:gd name="connsiteY0" fmla="*/ 0 h 944039"/>
                <a:gd name="connsiteX1" fmla="*/ 1192597 w 1192597"/>
                <a:gd name="connsiteY1" fmla="*/ 0 h 944039"/>
                <a:gd name="connsiteX2" fmla="*/ 1192597 w 1192597"/>
                <a:gd name="connsiteY2" fmla="*/ 944039 h 944039"/>
                <a:gd name="connsiteX3" fmla="*/ 0 w 1192597"/>
                <a:gd name="connsiteY3" fmla="*/ 944039 h 944039"/>
                <a:gd name="connsiteX4" fmla="*/ 0 w 1192597"/>
                <a:gd name="connsiteY4" fmla="*/ 0 h 9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97" h="944039">
                  <a:moveTo>
                    <a:pt x="0" y="0"/>
                  </a:moveTo>
                  <a:lnTo>
                    <a:pt x="1192597" y="0"/>
                  </a:lnTo>
                  <a:lnTo>
                    <a:pt x="1192597" y="944039"/>
                  </a:lnTo>
                  <a:lnTo>
                    <a:pt x="0" y="9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Patents published before Cutoff Date are not guaranteed to be text searchable</a:t>
              </a:r>
              <a:endParaRPr lang="en-GB" sz="1000" kern="1200" dirty="0">
                <a:solidFill>
                  <a:schemeClr val="bg1"/>
                </a:solidFill>
              </a:endParaRPr>
            </a:p>
          </p:txBody>
        </p:sp>
        <p:sp>
          <p:nvSpPr>
            <p:cNvPr id="31" name="Freeform: Shape 30">
              <a:extLst>
                <a:ext uri="{FF2B5EF4-FFF2-40B4-BE49-F238E27FC236}">
                  <a16:creationId xmlns:a16="http://schemas.microsoft.com/office/drawing/2014/main" id="{DB4EB497-FCBB-4CD5-A3CA-88CF6534EFF4}"/>
                </a:ext>
              </a:extLst>
            </p:cNvPr>
            <p:cNvSpPr/>
            <p:nvPr/>
          </p:nvSpPr>
          <p:spPr>
            <a:xfrm>
              <a:off x="2329256" y="1657789"/>
              <a:ext cx="1192598" cy="444061"/>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ts val="100"/>
                </a:spcAft>
                <a:buNone/>
              </a:pPr>
              <a:r>
                <a:rPr lang="en-US" sz="1000" b="1" kern="1200" dirty="0">
                  <a:highlight>
                    <a:srgbClr val="FFFF00"/>
                  </a:highlight>
                </a:rPr>
                <a:t>Cut-off Date = </a:t>
              </a:r>
            </a:p>
            <a:p>
              <a:pPr marL="0" lvl="0" indent="0" algn="ctr" defTabSz="444500">
                <a:lnSpc>
                  <a:spcPct val="90000"/>
                </a:lnSpc>
                <a:spcBef>
                  <a:spcPct val="0"/>
                </a:spcBef>
                <a:spcAft>
                  <a:spcPts val="100"/>
                </a:spcAft>
                <a:buNone/>
              </a:pPr>
              <a:r>
                <a:rPr lang="en-US" sz="1000" b="1" kern="1200" dirty="0">
                  <a:highlight>
                    <a:srgbClr val="FFFF00"/>
                  </a:highlight>
                </a:rPr>
                <a:t>01 January 1991</a:t>
              </a:r>
              <a:r>
                <a:rPr lang="en-US" sz="1000" b="0" kern="1200" dirty="0"/>
                <a:t> </a:t>
              </a:r>
              <a:endParaRPr lang="en-GB" sz="1000" b="0" kern="1200" dirty="0"/>
            </a:p>
          </p:txBody>
        </p:sp>
        <p:sp>
          <p:nvSpPr>
            <p:cNvPr id="32" name="Oval 31">
              <a:extLst>
                <a:ext uri="{FF2B5EF4-FFF2-40B4-BE49-F238E27FC236}">
                  <a16:creationId xmlns:a16="http://schemas.microsoft.com/office/drawing/2014/main" id="{EB630716-02F6-42C1-83EC-5B124ADB0E73}"/>
                </a:ext>
              </a:extLst>
            </p:cNvPr>
            <p:cNvSpPr/>
            <p:nvPr/>
          </p:nvSpPr>
          <p:spPr>
            <a:xfrm>
              <a:off x="2681732"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Freeform: Shape 34">
              <a:extLst>
                <a:ext uri="{FF2B5EF4-FFF2-40B4-BE49-F238E27FC236}">
                  <a16:creationId xmlns:a16="http://schemas.microsoft.com/office/drawing/2014/main" id="{01890998-0AEE-4C4A-A81B-97DA2E60B8A2}"/>
                </a:ext>
              </a:extLst>
            </p:cNvPr>
            <p:cNvSpPr/>
            <p:nvPr/>
          </p:nvSpPr>
          <p:spPr>
            <a:xfrm>
              <a:off x="6440586" y="539750"/>
              <a:ext cx="1415781" cy="1562100"/>
            </a:xfrm>
            <a:custGeom>
              <a:avLst/>
              <a:gdLst>
                <a:gd name="connsiteX0" fmla="*/ 0 w 1415781"/>
                <a:gd name="connsiteY0" fmla="*/ 0 h 1562100"/>
                <a:gd name="connsiteX1" fmla="*/ 1415781 w 1415781"/>
                <a:gd name="connsiteY1" fmla="*/ 0 h 1562100"/>
                <a:gd name="connsiteX2" fmla="*/ 1415781 w 1415781"/>
                <a:gd name="connsiteY2" fmla="*/ 1562100 h 1562100"/>
                <a:gd name="connsiteX3" fmla="*/ 0 w 1415781"/>
                <a:gd name="connsiteY3" fmla="*/ 1562100 h 1562100"/>
                <a:gd name="connsiteX4" fmla="*/ 0 w 1415781"/>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781" h="1562100">
                  <a:moveTo>
                    <a:pt x="0" y="0"/>
                  </a:moveTo>
                  <a:lnTo>
                    <a:pt x="1415781" y="0"/>
                  </a:lnTo>
                  <a:lnTo>
                    <a:pt x="1415781"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dirty="0">
                  <a:highlight>
                    <a:srgbClr val="00FF00"/>
                  </a:highlight>
                </a:rPr>
                <a:t>01 January 2036</a:t>
              </a:r>
              <a:r>
                <a:rPr lang="en-US" sz="1000" kern="1200" dirty="0"/>
                <a:t> </a:t>
              </a:r>
              <a:br>
                <a:rPr lang="en-US" sz="1000" kern="1200" dirty="0"/>
              </a:br>
              <a:endParaRPr lang="en-GB" sz="1000" kern="1200" dirty="0"/>
            </a:p>
          </p:txBody>
        </p:sp>
        <p:sp>
          <p:nvSpPr>
            <p:cNvPr id="36" name="Oval 35">
              <a:extLst>
                <a:ext uri="{FF2B5EF4-FFF2-40B4-BE49-F238E27FC236}">
                  <a16:creationId xmlns:a16="http://schemas.microsoft.com/office/drawing/2014/main" id="{1FC692E3-65D8-40BF-B062-DAA185BFC948}"/>
                </a:ext>
              </a:extLst>
            </p:cNvPr>
            <p:cNvSpPr/>
            <p:nvPr/>
          </p:nvSpPr>
          <p:spPr>
            <a:xfrm>
              <a:off x="6953215" y="2424111"/>
              <a:ext cx="390525" cy="390525"/>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 name="Slide Number Placeholder 1">
            <a:extLst>
              <a:ext uri="{FF2B5EF4-FFF2-40B4-BE49-F238E27FC236}">
                <a16:creationId xmlns:a16="http://schemas.microsoft.com/office/drawing/2014/main" id="{F19E4FB9-D35F-434A-922D-E2161C0688BE}"/>
              </a:ext>
            </a:extLst>
          </p:cNvPr>
          <p:cNvSpPr>
            <a:spLocks noGrp="1"/>
          </p:cNvSpPr>
          <p:nvPr>
            <p:ph type="sldNum" sz="quarter" idx="4"/>
          </p:nvPr>
        </p:nvSpPr>
        <p:spPr/>
        <p:txBody>
          <a:bodyPr/>
          <a:lstStyle/>
          <a:p>
            <a:fld id="{DD688398-4E34-4735-9578-C10754C97BF2}" type="slidenum">
              <a:rPr lang="en-GB" smtClean="0"/>
              <a:t>16</a:t>
            </a:fld>
            <a:endParaRPr lang="en-GB" dirty="0"/>
          </a:p>
        </p:txBody>
      </p:sp>
      <p:sp>
        <p:nvSpPr>
          <p:cNvPr id="5" name="Left Brace 4">
            <a:extLst>
              <a:ext uri="{FF2B5EF4-FFF2-40B4-BE49-F238E27FC236}">
                <a16:creationId xmlns:a16="http://schemas.microsoft.com/office/drawing/2014/main" id="{BD48DBAC-ACFF-450B-988B-66F8AEFD6A6F}"/>
              </a:ext>
            </a:extLst>
          </p:cNvPr>
          <p:cNvSpPr/>
          <p:nvPr/>
        </p:nvSpPr>
        <p:spPr>
          <a:xfrm rot="16200000">
            <a:off x="1971183" y="3049023"/>
            <a:ext cx="199149" cy="1652275"/>
          </a:xfrm>
          <a:prstGeom prst="leftBrace">
            <a:avLst>
              <a:gd name="adj1" fmla="val 5701"/>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Left Brace 6">
            <a:extLst>
              <a:ext uri="{FF2B5EF4-FFF2-40B4-BE49-F238E27FC236}">
                <a16:creationId xmlns:a16="http://schemas.microsoft.com/office/drawing/2014/main" id="{60446C7E-9CF1-4F0C-8DDB-A8C498771946}"/>
              </a:ext>
            </a:extLst>
          </p:cNvPr>
          <p:cNvSpPr/>
          <p:nvPr/>
        </p:nvSpPr>
        <p:spPr>
          <a:xfrm rot="16200000">
            <a:off x="5732907" y="988876"/>
            <a:ext cx="158654" cy="5732074"/>
          </a:xfrm>
          <a:prstGeom prst="leftBrace">
            <a:avLst>
              <a:gd name="adj1" fmla="val 5701"/>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TextBox 8">
            <a:extLst>
              <a:ext uri="{FF2B5EF4-FFF2-40B4-BE49-F238E27FC236}">
                <a16:creationId xmlns:a16="http://schemas.microsoft.com/office/drawing/2014/main" id="{C8029E82-B47B-45D9-AB2C-B924B5382D4A}"/>
              </a:ext>
            </a:extLst>
          </p:cNvPr>
          <p:cNvSpPr txBox="1"/>
          <p:nvPr/>
        </p:nvSpPr>
        <p:spPr>
          <a:xfrm>
            <a:off x="4825330" y="3069673"/>
            <a:ext cx="1933395" cy="730969"/>
          </a:xfrm>
          <a:prstGeom prst="rect">
            <a:avLst/>
          </a:prstGeom>
        </p:spPr>
        <p:txBody>
          <a:bodyPr wrap="square" lIns="0" tIns="0" rIns="0" bIns="0" rtlCol="0">
            <a:spAutoFit/>
          </a:bodyPr>
          <a:lstStyle/>
          <a:p>
            <a:pPr algn="ctr">
              <a:spcAft>
                <a:spcPts val="100"/>
              </a:spcAft>
            </a:pPr>
            <a:r>
              <a:rPr lang="en-US" sz="900" dirty="0"/>
              <a:t>As from </a:t>
            </a:r>
            <a:r>
              <a:rPr lang="en-US" sz="900" b="1" dirty="0">
                <a:highlight>
                  <a:srgbClr val="00FF00"/>
                </a:highlight>
              </a:rPr>
              <a:t>01 January 2036,</a:t>
            </a:r>
          </a:p>
          <a:p>
            <a:pPr algn="ctr">
              <a:spcAft>
                <a:spcPts val="100"/>
              </a:spcAft>
            </a:pPr>
            <a:r>
              <a:rPr lang="en-US" sz="900" dirty="0"/>
              <a:t> all Patent Offices must ensure all patents published after</a:t>
            </a:r>
          </a:p>
          <a:p>
            <a:pPr algn="ctr">
              <a:spcAft>
                <a:spcPts val="100"/>
              </a:spcAft>
            </a:pPr>
            <a:r>
              <a:rPr lang="en-US" sz="900" b="1" dirty="0">
                <a:highlight>
                  <a:srgbClr val="FFFF00"/>
                </a:highlight>
              </a:rPr>
              <a:t>01 January 1991</a:t>
            </a:r>
            <a:r>
              <a:rPr lang="en-US" sz="900" dirty="0"/>
              <a:t> </a:t>
            </a:r>
          </a:p>
          <a:p>
            <a:pPr algn="ctr">
              <a:spcAft>
                <a:spcPts val="100"/>
              </a:spcAft>
            </a:pPr>
            <a:r>
              <a:rPr lang="en-GB" sz="900" dirty="0"/>
              <a:t>must be text searchable</a:t>
            </a:r>
            <a:endParaRPr lang="en-US" sz="900" dirty="0"/>
          </a:p>
        </p:txBody>
      </p:sp>
      <p:sp>
        <p:nvSpPr>
          <p:cNvPr id="10" name="TextBox 9">
            <a:extLst>
              <a:ext uri="{FF2B5EF4-FFF2-40B4-BE49-F238E27FC236}">
                <a16:creationId xmlns:a16="http://schemas.microsoft.com/office/drawing/2014/main" id="{C78897FB-3C6D-4694-A583-4C4AF3E5676F}"/>
              </a:ext>
            </a:extLst>
          </p:cNvPr>
          <p:cNvSpPr txBox="1"/>
          <p:nvPr/>
        </p:nvSpPr>
        <p:spPr>
          <a:xfrm>
            <a:off x="6394980" y="978179"/>
            <a:ext cx="1490068" cy="553998"/>
          </a:xfrm>
          <a:prstGeom prst="rect">
            <a:avLst/>
          </a:prstGeom>
        </p:spPr>
        <p:txBody>
          <a:bodyPr wrap="square" lIns="0" tIns="0" rIns="0" bIns="0" rtlCol="0">
            <a:spAutoFit/>
          </a:bodyPr>
          <a:lstStyle/>
          <a:p>
            <a:pPr lvl="0" algn="ctr"/>
            <a:r>
              <a:rPr lang="en-US" sz="900" dirty="0"/>
              <a:t>Patent Offices must ensure all patents published after </a:t>
            </a:r>
          </a:p>
          <a:p>
            <a:pPr lvl="0" algn="ctr"/>
            <a:r>
              <a:rPr lang="en-US" sz="900" b="1" dirty="0">
                <a:highlight>
                  <a:srgbClr val="FFFF00"/>
                </a:highlight>
              </a:rPr>
              <a:t>01 January 1991 </a:t>
            </a:r>
          </a:p>
          <a:p>
            <a:pPr lvl="0" algn="ctr"/>
            <a:r>
              <a:rPr lang="en-US" sz="900" dirty="0"/>
              <a:t>are text searchable</a:t>
            </a:r>
            <a:endParaRPr lang="en-GB" sz="900" dirty="0"/>
          </a:p>
        </p:txBody>
      </p:sp>
      <p:sp>
        <p:nvSpPr>
          <p:cNvPr id="16" name="TextBox 15">
            <a:extLst>
              <a:ext uri="{FF2B5EF4-FFF2-40B4-BE49-F238E27FC236}">
                <a16:creationId xmlns:a16="http://schemas.microsoft.com/office/drawing/2014/main" id="{D2A03408-D41F-4068-9815-414CBA0C3C73}"/>
              </a:ext>
            </a:extLst>
          </p:cNvPr>
          <p:cNvSpPr txBox="1"/>
          <p:nvPr/>
        </p:nvSpPr>
        <p:spPr>
          <a:xfrm>
            <a:off x="1340397" y="3904761"/>
            <a:ext cx="1369910" cy="553998"/>
          </a:xfrm>
          <a:prstGeom prst="rect">
            <a:avLst/>
          </a:prstGeom>
        </p:spPr>
        <p:txBody>
          <a:bodyPr wrap="square" lIns="0" tIns="0" rIns="0" bIns="0" rtlCol="0">
            <a:spAutoFit/>
          </a:bodyPr>
          <a:lstStyle/>
          <a:p>
            <a:pPr algn="ctr">
              <a:spcAft>
                <a:spcPts val="300"/>
              </a:spcAft>
            </a:pPr>
            <a:r>
              <a:rPr lang="en-US" sz="900" dirty="0"/>
              <a:t>Patents published before </a:t>
            </a:r>
            <a:r>
              <a:rPr lang="en-US" sz="900" b="1" dirty="0">
                <a:highlight>
                  <a:srgbClr val="FFFF00"/>
                </a:highlight>
              </a:rPr>
              <a:t>01 January 1991</a:t>
            </a:r>
            <a:r>
              <a:rPr lang="en-US" sz="900" dirty="0"/>
              <a:t> are not guaranteed to be text searchable</a:t>
            </a:r>
            <a:endParaRPr lang="en-GB" sz="900" dirty="0"/>
          </a:p>
        </p:txBody>
      </p:sp>
      <p:graphicFrame>
        <p:nvGraphicFramePr>
          <p:cNvPr id="19" name="Diagram 18">
            <a:extLst>
              <a:ext uri="{FF2B5EF4-FFF2-40B4-BE49-F238E27FC236}">
                <a16:creationId xmlns:a16="http://schemas.microsoft.com/office/drawing/2014/main" id="{9BC11F02-2372-4707-A60B-B591FF7E2CFC}"/>
              </a:ext>
            </a:extLst>
          </p:cNvPr>
          <p:cNvGraphicFramePr/>
          <p:nvPr/>
        </p:nvGraphicFramePr>
        <p:xfrm>
          <a:off x="1244618" y="4388784"/>
          <a:ext cx="7371596" cy="55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9" name="Straight Arrow Connector 38">
            <a:extLst>
              <a:ext uri="{FF2B5EF4-FFF2-40B4-BE49-F238E27FC236}">
                <a16:creationId xmlns:a16="http://schemas.microsoft.com/office/drawing/2014/main" id="{DC917B66-CA23-484C-AA86-3E38EFEC5550}"/>
              </a:ext>
            </a:extLst>
          </p:cNvPr>
          <p:cNvCxnSpPr>
            <a:cxnSpLocks/>
          </p:cNvCxnSpPr>
          <p:nvPr/>
        </p:nvCxnSpPr>
        <p:spPr>
          <a:xfrm>
            <a:off x="7140014" y="1933956"/>
            <a:ext cx="0" cy="288929"/>
          </a:xfrm>
          <a:prstGeom prst="straightConnector1">
            <a:avLst/>
          </a:prstGeom>
          <a:ln w="25400" cap="rnd" cmpd="sng" algn="ctr">
            <a:solidFill>
              <a:srgbClr val="00B050"/>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CAC97EA2-480B-4F46-A641-77E0D54FDFB7}"/>
              </a:ext>
            </a:extLst>
          </p:cNvPr>
          <p:cNvCxnSpPr>
            <a:cxnSpLocks/>
          </p:cNvCxnSpPr>
          <p:nvPr/>
        </p:nvCxnSpPr>
        <p:spPr>
          <a:xfrm>
            <a:off x="2900854" y="2048933"/>
            <a:ext cx="0" cy="17395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C5518F8D-8666-4F1D-8113-0E2EE94269D1}"/>
              </a:ext>
            </a:extLst>
          </p:cNvPr>
          <p:cNvCxnSpPr>
            <a:cxnSpLocks/>
          </p:cNvCxnSpPr>
          <p:nvPr/>
        </p:nvCxnSpPr>
        <p:spPr>
          <a:xfrm flipH="1" flipV="1">
            <a:off x="2932579" y="3045493"/>
            <a:ext cx="13034" cy="73009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D6886443-F993-411A-B6BD-8C41CE0DC9C3}"/>
              </a:ext>
            </a:extLst>
          </p:cNvPr>
          <p:cNvCxnSpPr>
            <a:cxnSpLocks/>
          </p:cNvCxnSpPr>
          <p:nvPr/>
        </p:nvCxnSpPr>
        <p:spPr>
          <a:xfrm>
            <a:off x="1244618" y="2048933"/>
            <a:ext cx="0" cy="173952"/>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5F917D4B-CC2B-4F32-B05A-B44B3C3ED9C5}"/>
              </a:ext>
            </a:extLst>
          </p:cNvPr>
          <p:cNvCxnSpPr>
            <a:cxnSpLocks/>
          </p:cNvCxnSpPr>
          <p:nvPr/>
        </p:nvCxnSpPr>
        <p:spPr>
          <a:xfrm flipV="1">
            <a:off x="1244618" y="3028463"/>
            <a:ext cx="0" cy="813391"/>
          </a:xfrm>
          <a:prstGeom prst="straightConnector1">
            <a:avLst/>
          </a:prstGeom>
          <a:ln w="25400" cap="rnd" cmpd="sng" algn="ctr">
            <a:solidFill>
              <a:schemeClr val="tx1">
                <a:lumMod val="60000"/>
                <a:lumOff val="40000"/>
              </a:schemeClr>
            </a:solidFill>
            <a:prstDash val="sysDot"/>
            <a:round/>
            <a:headEnd type="none" w="lg" len="med"/>
            <a:tailEnd type="triangle" w="med" len="med"/>
          </a:ln>
        </p:spPr>
        <p:style>
          <a:lnRef idx="0">
            <a:scrgbClr r="0" g="0" b="0"/>
          </a:lnRef>
          <a:fillRef idx="0">
            <a:scrgbClr r="0" g="0" b="0"/>
          </a:fillRef>
          <a:effectRef idx="0">
            <a:scrgbClr r="0" g="0" b="0"/>
          </a:effectRef>
          <a:fontRef idx="minor">
            <a:schemeClr val="tx1"/>
          </a:fontRef>
        </p:style>
      </p:cxnSp>
      <p:sp>
        <p:nvSpPr>
          <p:cNvPr id="8" name="Arrow: Right 7">
            <a:extLst>
              <a:ext uri="{FF2B5EF4-FFF2-40B4-BE49-F238E27FC236}">
                <a16:creationId xmlns:a16="http://schemas.microsoft.com/office/drawing/2014/main" id="{E4081C8E-6EAA-490C-A65C-6549D06C53AF}"/>
              </a:ext>
            </a:extLst>
          </p:cNvPr>
          <p:cNvSpPr/>
          <p:nvPr/>
        </p:nvSpPr>
        <p:spPr>
          <a:xfrm>
            <a:off x="2900854" y="1821577"/>
            <a:ext cx="5809263" cy="1562100"/>
          </a:xfrm>
          <a:prstGeom prst="rightArrow">
            <a:avLst>
              <a:gd name="adj1" fmla="val 50000"/>
              <a:gd name="adj2" fmla="val 50000"/>
            </a:avLst>
          </a:prstGeom>
          <a:solidFill>
            <a:srgbClr val="00B05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33" name="Title 2">
            <a:extLst>
              <a:ext uri="{FF2B5EF4-FFF2-40B4-BE49-F238E27FC236}">
                <a16:creationId xmlns:a16="http://schemas.microsoft.com/office/drawing/2014/main" id="{83FC67BC-ECDE-42E6-A7B3-9AD3077DE3D5}"/>
              </a:ext>
            </a:extLst>
          </p:cNvPr>
          <p:cNvSpPr>
            <a:spLocks noGrp="1"/>
          </p:cNvSpPr>
          <p:nvPr>
            <p:ph type="title"/>
          </p:nvPr>
        </p:nvSpPr>
        <p:spPr>
          <a:xfrm>
            <a:off x="114301" y="104264"/>
            <a:ext cx="9029699" cy="696095"/>
          </a:xfrm>
        </p:spPr>
        <p:txBody>
          <a:bodyPr/>
          <a:lstStyle/>
          <a:p>
            <a:pPr algn="ctr"/>
            <a:r>
              <a:rPr lang="en-US" sz="1800" dirty="0"/>
              <a:t>Stage 2: Situation 10 years after new Administrative Instructions are introduced (</a:t>
            </a:r>
            <a:r>
              <a:rPr lang="en-US" sz="1800" dirty="0">
                <a:solidFill>
                  <a:srgbClr val="00B050"/>
                </a:solidFill>
              </a:rPr>
              <a:t>1.1.2036</a:t>
            </a:r>
            <a:r>
              <a:rPr lang="en-US" sz="1800" dirty="0"/>
              <a:t>)</a:t>
            </a:r>
            <a:endParaRPr lang="en-GB" sz="2400" dirty="0"/>
          </a:p>
        </p:txBody>
      </p:sp>
    </p:spTree>
    <p:extLst>
      <p:ext uri="{BB962C8B-B14F-4D97-AF65-F5344CB8AC3E}">
        <p14:creationId xmlns:p14="http://schemas.microsoft.com/office/powerpoint/2010/main" val="3168828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6EB08-1ED3-487D-A657-0208104EB812}"/>
              </a:ext>
            </a:extLst>
          </p:cNvPr>
          <p:cNvSpPr>
            <a:spLocks noGrp="1"/>
          </p:cNvSpPr>
          <p:nvPr>
            <p:ph type="sldNum" sz="quarter" idx="4"/>
          </p:nvPr>
        </p:nvSpPr>
        <p:spPr/>
        <p:txBody>
          <a:bodyPr/>
          <a:lstStyle/>
          <a:p>
            <a:fld id="{DD688398-4E34-4735-9578-C10754C97BF2}" type="slidenum">
              <a:rPr lang="en-GB" smtClean="0"/>
              <a:t>17</a:t>
            </a:fld>
            <a:endParaRPr lang="en-GB"/>
          </a:p>
        </p:txBody>
      </p:sp>
      <p:sp>
        <p:nvSpPr>
          <p:cNvPr id="3" name="Title 2">
            <a:extLst>
              <a:ext uri="{FF2B5EF4-FFF2-40B4-BE49-F238E27FC236}">
                <a16:creationId xmlns:a16="http://schemas.microsoft.com/office/drawing/2014/main" id="{9440E482-7589-4966-B9E3-DC05B063E545}"/>
              </a:ext>
            </a:extLst>
          </p:cNvPr>
          <p:cNvSpPr>
            <a:spLocks noGrp="1"/>
          </p:cNvSpPr>
          <p:nvPr>
            <p:ph type="title"/>
          </p:nvPr>
        </p:nvSpPr>
        <p:spPr/>
        <p:txBody>
          <a:bodyPr/>
          <a:lstStyle/>
          <a:p>
            <a:r>
              <a:rPr lang="en-US" dirty="0"/>
              <a:t>Some Key remarks</a:t>
            </a:r>
            <a:endParaRPr lang="en-GB" dirty="0"/>
          </a:p>
        </p:txBody>
      </p:sp>
      <p:sp>
        <p:nvSpPr>
          <p:cNvPr id="6" name="Content Placeholder 3">
            <a:extLst>
              <a:ext uri="{FF2B5EF4-FFF2-40B4-BE49-F238E27FC236}">
                <a16:creationId xmlns:a16="http://schemas.microsoft.com/office/drawing/2014/main" id="{6E5FB37C-C2F1-4556-88AE-2307C78C7091}"/>
              </a:ext>
            </a:extLst>
          </p:cNvPr>
          <p:cNvSpPr txBox="1">
            <a:spLocks/>
          </p:cNvSpPr>
          <p:nvPr/>
        </p:nvSpPr>
        <p:spPr>
          <a:xfrm>
            <a:off x="676800" y="914399"/>
            <a:ext cx="7846638" cy="3816000"/>
          </a:xfrm>
          <a:prstGeom prst="rect">
            <a:avLst/>
          </a:prstGeom>
        </p:spPr>
        <p:txBody>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GB" sz="1800" dirty="0"/>
              <a:t>It is proposed to extend the scope of the mandate of the current Task Force to facilitate the 10 year-transition to full implementation of the proposed requirements for the PCT minimum documentation.</a:t>
            </a:r>
          </a:p>
          <a:p>
            <a:pPr>
              <a:lnSpc>
                <a:spcPct val="120000"/>
              </a:lnSpc>
            </a:pPr>
            <a:endParaRPr lang="en-GB" sz="1800" dirty="0"/>
          </a:p>
          <a:p>
            <a:pPr>
              <a:lnSpc>
                <a:spcPct val="120000"/>
              </a:lnSpc>
            </a:pPr>
            <a:r>
              <a:rPr lang="en-GB" sz="1800" dirty="0"/>
              <a:t>All existing bilateral and multilateral data exchanges between Offices remaining unaffected by the introduction of the proposed new Administrative Instructions. The proposals are not intended to prevent or affect any possible future bilateral or multilateral data exchange agreements that might be agreed between Offices in the future.</a:t>
            </a:r>
            <a:endParaRPr lang="en-GB" baseline="30000" dirty="0"/>
          </a:p>
        </p:txBody>
      </p:sp>
    </p:spTree>
    <p:extLst>
      <p:ext uri="{BB962C8B-B14F-4D97-AF65-F5344CB8AC3E}">
        <p14:creationId xmlns:p14="http://schemas.microsoft.com/office/powerpoint/2010/main" val="277640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Next steps </a:t>
            </a:r>
            <a:br>
              <a:rPr lang="en-GB" sz="2400" dirty="0">
                <a:solidFill>
                  <a:schemeClr val="tx1"/>
                </a:solidFill>
              </a:rPr>
            </a:br>
            <a:endParaRPr lang="en-US" dirty="0"/>
          </a:p>
        </p:txBody>
      </p:sp>
      <p:sp>
        <p:nvSpPr>
          <p:cNvPr id="4" name="Content Placeholder 3"/>
          <p:cNvSpPr>
            <a:spLocks noGrp="1"/>
          </p:cNvSpPr>
          <p:nvPr>
            <p:ph idx="1"/>
          </p:nvPr>
        </p:nvSpPr>
        <p:spPr>
          <a:xfrm>
            <a:off x="676800" y="914399"/>
            <a:ext cx="7999656" cy="3816000"/>
          </a:xfrm>
        </p:spPr>
        <p:txBody>
          <a:bodyPr/>
          <a:lstStyle/>
          <a:p>
            <a:endParaRPr lang="en-GB" dirty="0"/>
          </a:p>
          <a:p>
            <a:r>
              <a:rPr lang="en-GB" dirty="0"/>
              <a:t>Submission of proposals </a:t>
            </a:r>
            <a:r>
              <a:rPr lang="en-GB" b="1" dirty="0"/>
              <a:t>to the next PCT Working Group (3-7 October 2022)</a:t>
            </a:r>
          </a:p>
          <a:p>
            <a:endParaRPr lang="en-GB" dirty="0"/>
          </a:p>
          <a:p>
            <a:r>
              <a:rPr lang="en-GB" b="1" dirty="0"/>
              <a:t>Fifth Task Force meeting </a:t>
            </a:r>
            <a:r>
              <a:rPr lang="en-GB" dirty="0"/>
              <a:t>is tentatively planned for 14-18 November 2022 (2 hours per day)</a:t>
            </a:r>
          </a:p>
          <a:p>
            <a:pPr marL="0" indent="0">
              <a:buNone/>
            </a:pPr>
            <a:r>
              <a:rPr lang="en-GB" dirty="0"/>
              <a:t> </a:t>
            </a:r>
          </a:p>
          <a:p>
            <a:r>
              <a:rPr lang="en-GB" b="1" dirty="0"/>
              <a:t>Adoption by the next PCT Assembly (2023) </a:t>
            </a:r>
            <a:r>
              <a:rPr lang="en-GB" dirty="0"/>
              <a:t>of Rule amendments for an entry into force before the next ISA reappointment period (on 01.01.2026)</a:t>
            </a:r>
          </a:p>
          <a:p>
            <a:pPr lvl="1"/>
            <a:endParaRPr lang="en-GB" b="1" dirty="0"/>
          </a:p>
          <a:p>
            <a:pPr lvl="1"/>
            <a:endParaRPr lang="en-GB" dirty="0"/>
          </a:p>
          <a:p>
            <a:endParaRPr lang="en-GB" dirty="0"/>
          </a:p>
          <a:p>
            <a:pPr lvl="0"/>
            <a:endParaRPr lang="en-GB" baseline="30000" dirty="0"/>
          </a:p>
          <a:p>
            <a:endParaRPr lang="en-GB" dirty="0"/>
          </a:p>
          <a:p>
            <a:pPr marL="0" indent="0">
              <a:buNone/>
            </a:pPr>
            <a:endParaRPr lang="en-GB" dirty="0"/>
          </a:p>
          <a:p>
            <a:pPr lvl="0"/>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238969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20"/>
          </p:nvPr>
        </p:nvSpPr>
        <p:spPr>
          <a:xfrm>
            <a:off x="6470848" y="4869656"/>
            <a:ext cx="2133600" cy="273844"/>
          </a:xfrm>
        </p:spPr>
        <p:txBody>
          <a:bodyPr vert="horz" lIns="91440" tIns="45720" rIns="91440" bIns="45720" rtlCol="0" anchor="ctr"/>
          <a:lstStyle/>
          <a:p>
            <a:fld id="{9DF67F17-3E1A-4193-A15F-15F53DD43041}" type="slidenum">
              <a:rPr lang="en-GB" sz="1200">
                <a:solidFill>
                  <a:schemeClr val="tx1">
                    <a:tint val="75000"/>
                  </a:schemeClr>
                </a:solidFill>
              </a:rPr>
              <a:pPr/>
              <a:t>19</a:t>
            </a:fld>
            <a:endParaRPr lang="en-GB" sz="1200" dirty="0">
              <a:solidFill>
                <a:schemeClr val="tx1">
                  <a:tint val="75000"/>
                </a:schemeClr>
              </a:solidFill>
            </a:endParaRPr>
          </a:p>
        </p:txBody>
      </p:sp>
      <p:sp>
        <p:nvSpPr>
          <p:cNvPr id="2" name="Textplatzhalter 1"/>
          <p:cNvSpPr>
            <a:spLocks noGrp="1"/>
          </p:cNvSpPr>
          <p:nvPr>
            <p:ph type="body" sz="quarter" idx="4294967295"/>
          </p:nvPr>
        </p:nvSpPr>
        <p:spPr>
          <a:xfrm>
            <a:off x="686176" y="268288"/>
            <a:ext cx="7846637" cy="404906"/>
          </a:xfrm>
          <a:prstGeom prst="rect">
            <a:avLst/>
          </a:prstGeom>
        </p:spPr>
        <p:txBody>
          <a:bodyPr vert="horz" wrap="square" lIns="0" tIns="0" rIns="0" bIns="0" rtlCol="0" anchor="t" anchorCtr="0">
            <a:noAutofit/>
          </a:bodyPr>
          <a:lstStyle/>
          <a:p>
            <a:pPr marL="0" indent="0">
              <a:lnSpc>
                <a:spcPct val="100000"/>
              </a:lnSpc>
              <a:buNone/>
            </a:pPr>
            <a:endParaRPr lang="en-GB" sz="2400" b="1" dirty="0">
              <a:solidFill>
                <a:schemeClr val="tx1"/>
              </a:solidFill>
            </a:endParaRPr>
          </a:p>
          <a:p>
            <a:pPr marL="0" indent="0">
              <a:lnSpc>
                <a:spcPct val="100000"/>
              </a:lnSpc>
              <a:buNone/>
            </a:pPr>
            <a:endParaRPr lang="en-GB" sz="2400" b="1" dirty="0">
              <a:solidFill>
                <a:schemeClr val="tx1"/>
              </a:solidFill>
            </a:endParaRPr>
          </a:p>
        </p:txBody>
      </p:sp>
      <p:sp>
        <p:nvSpPr>
          <p:cNvPr id="12" name="Textplatzhalter 11"/>
          <p:cNvSpPr>
            <a:spLocks noGrp="1"/>
          </p:cNvSpPr>
          <p:nvPr>
            <p:ph type="body" sz="quarter" idx="4294967295"/>
          </p:nvPr>
        </p:nvSpPr>
        <p:spPr>
          <a:xfrm>
            <a:off x="686176" y="915988"/>
            <a:ext cx="7846637" cy="3816002"/>
          </a:xfrm>
          <a:prstGeom prst="rect">
            <a:avLst/>
          </a:prstGeom>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r>
              <a:rPr lang="en-GB" sz="2800" dirty="0"/>
              <a:t>Thank you for your attention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508" y="987425"/>
            <a:ext cx="2496940" cy="37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86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Background (1/2) </a:t>
            </a:r>
            <a:br>
              <a:rPr lang="en-GB" sz="2400" dirty="0">
                <a:solidFill>
                  <a:schemeClr val="tx1"/>
                </a:solidFill>
              </a:rPr>
            </a:br>
            <a:endParaRPr lang="en-US" dirty="0"/>
          </a:p>
        </p:txBody>
      </p:sp>
      <p:sp>
        <p:nvSpPr>
          <p:cNvPr id="4" name="Content Placeholder 3"/>
          <p:cNvSpPr>
            <a:spLocks noGrp="1"/>
          </p:cNvSpPr>
          <p:nvPr>
            <p:ph idx="1"/>
          </p:nvPr>
        </p:nvSpPr>
        <p:spPr/>
        <p:txBody>
          <a:bodyPr/>
          <a:lstStyle/>
          <a:p>
            <a:r>
              <a:rPr lang="en-GB" b="1" dirty="0"/>
              <a:t>Task Force’s mandate:</a:t>
            </a:r>
            <a:r>
              <a:rPr lang="en-GB" b="1" baseline="30000" dirty="0"/>
              <a:t> </a:t>
            </a:r>
            <a:r>
              <a:rPr lang="en-GB" dirty="0"/>
              <a:t>to undertake a comprehensive review of the PCT minimum documentation (patent and non-patent literature)</a:t>
            </a:r>
          </a:p>
          <a:p>
            <a:pPr marL="0" indent="0">
              <a:buNone/>
            </a:pPr>
            <a:r>
              <a:rPr lang="en-GB" dirty="0"/>
              <a:t> </a:t>
            </a:r>
          </a:p>
          <a:p>
            <a:pPr marL="0" indent="0">
              <a:buNone/>
            </a:pPr>
            <a:endParaRPr lang="en-GB" dirty="0"/>
          </a:p>
          <a:p>
            <a:r>
              <a:rPr lang="en-GB" b="1" dirty="0"/>
              <a:t>Task Force’s objectives:</a:t>
            </a:r>
            <a:r>
              <a:rPr lang="en-GB" b="1" baseline="30000" dirty="0"/>
              <a:t> </a:t>
            </a:r>
          </a:p>
          <a:p>
            <a:pPr>
              <a:lnSpc>
                <a:spcPts val="1200"/>
              </a:lnSpc>
            </a:pPr>
            <a:endParaRPr lang="en-GB" dirty="0"/>
          </a:p>
          <a:p>
            <a:pPr lvl="1"/>
            <a:r>
              <a:rPr lang="en-GB" dirty="0"/>
              <a:t>Objective A: up-to-date inventory of the current PCT min doc</a:t>
            </a:r>
          </a:p>
          <a:p>
            <a:pPr lvl="1"/>
            <a:r>
              <a:rPr lang="en-GB" dirty="0"/>
              <a:t>Objective B: criteria and standards for national patent collections</a:t>
            </a:r>
          </a:p>
          <a:p>
            <a:pPr lvl="1"/>
            <a:r>
              <a:rPr lang="en-GB" dirty="0"/>
              <a:t>Objective C: bibliographic and text components of patent data</a:t>
            </a:r>
          </a:p>
          <a:p>
            <a:pPr lvl="1"/>
            <a:r>
              <a:rPr lang="en-GB" dirty="0"/>
              <a:t>Objective D: criteria and standards for NPL and TK</a:t>
            </a:r>
          </a:p>
          <a:p>
            <a:pPr marL="0" indent="0">
              <a:buNone/>
            </a:pPr>
            <a:endParaRPr lang="en-GB" dirty="0"/>
          </a:p>
        </p:txBody>
      </p:sp>
      <p:sp>
        <p:nvSpPr>
          <p:cNvPr id="2" name="Slide Number Placeholder 1"/>
          <p:cNvSpPr>
            <a:spLocks noGrp="1"/>
          </p:cNvSpPr>
          <p:nvPr>
            <p:ph type="sldNum" sz="quarter" idx="4"/>
          </p:nvPr>
        </p:nvSpPr>
        <p:spPr/>
        <p:txBody>
          <a:bodyPr/>
          <a:lstStyle/>
          <a:p>
            <a:fld id="{9DF67F17-3E1A-4193-A15F-15F53DD43041}" type="slidenum">
              <a:rPr lang="en-GB" smtClean="0"/>
              <a:pPr/>
              <a:t>2</a:t>
            </a:fld>
            <a:endParaRPr lang="en-GB" dirty="0"/>
          </a:p>
        </p:txBody>
      </p:sp>
    </p:spTree>
    <p:extLst>
      <p:ext uri="{BB962C8B-B14F-4D97-AF65-F5344CB8AC3E}">
        <p14:creationId xmlns:p14="http://schemas.microsoft.com/office/powerpoint/2010/main" val="31628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Background (2/2) </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spcAft>
                <a:spcPts val="1200"/>
              </a:spcAft>
            </a:pPr>
            <a:r>
              <a:rPr lang="en-GB" b="1" dirty="0"/>
              <a:t>Objective A: </a:t>
            </a:r>
            <a:r>
              <a:rPr lang="en-GB" dirty="0"/>
              <a:t>Discussions were </a:t>
            </a:r>
            <a:r>
              <a:rPr lang="en-GB" b="1" dirty="0"/>
              <a:t>successfully concluded </a:t>
            </a:r>
            <a:r>
              <a:rPr lang="en-GB" dirty="0"/>
              <a:t>in </a:t>
            </a:r>
            <a:r>
              <a:rPr lang="en-GB" b="1" dirty="0"/>
              <a:t>2017</a:t>
            </a:r>
            <a:r>
              <a:rPr lang="en-GB" dirty="0"/>
              <a:t>, i.e. when the Task Force </a:t>
            </a:r>
            <a:r>
              <a:rPr lang="en-GB" b="1" dirty="0"/>
              <a:t>adopted the up-to-date inventory</a:t>
            </a:r>
            <a:r>
              <a:rPr lang="en-GB" dirty="0"/>
              <a:t> of the </a:t>
            </a:r>
            <a:r>
              <a:rPr lang="en-GB" b="1" dirty="0"/>
              <a:t>current</a:t>
            </a:r>
            <a:r>
              <a:rPr lang="en-GB" dirty="0"/>
              <a:t> PCT minimum documentation</a:t>
            </a:r>
          </a:p>
          <a:p>
            <a:pPr marL="215936" lvl="1" indent="0">
              <a:buNone/>
            </a:pPr>
            <a:r>
              <a:rPr lang="en-GB" dirty="0"/>
              <a:t>=&gt; up-to-date inventory of the patent literature and the NPL part is available on the WIPO website</a:t>
            </a:r>
          </a:p>
          <a:p>
            <a:pPr marL="0" indent="0">
              <a:buNone/>
            </a:pPr>
            <a:endParaRPr lang="en-GB" b="1" dirty="0"/>
          </a:p>
          <a:p>
            <a:pPr marL="0" indent="0">
              <a:buNone/>
            </a:pPr>
            <a:endParaRPr lang="en-GB" b="1" dirty="0"/>
          </a:p>
          <a:p>
            <a:r>
              <a:rPr lang="en-GB" b="1" dirty="0"/>
              <a:t>Since 2018</a:t>
            </a:r>
            <a:r>
              <a:rPr lang="en-GB" dirty="0"/>
              <a:t>, the Task Force is working on </a:t>
            </a:r>
            <a:r>
              <a:rPr lang="en-GB" b="1" dirty="0"/>
              <a:t>Objectives B, C and D</a:t>
            </a:r>
            <a:r>
              <a:rPr lang="en-GB" dirty="0"/>
              <a:t>.</a:t>
            </a:r>
          </a:p>
          <a:p>
            <a:endParaRPr lang="en-GB" dirty="0"/>
          </a:p>
          <a:p>
            <a:pPr marL="0" indent="0">
              <a:buNone/>
            </a:pPr>
            <a:r>
              <a:rPr lang="en-GB" dirty="0"/>
              <a:t> </a:t>
            </a:r>
            <a:endParaRPr lang="en-GB" baseline="30000" dirty="0"/>
          </a:p>
          <a:p>
            <a:endParaRPr lang="en-GB" dirty="0"/>
          </a:p>
          <a:p>
            <a:pPr marL="0" indent="0">
              <a:buNone/>
            </a:pPr>
            <a:endParaRPr lang="en-GB" dirty="0"/>
          </a:p>
          <a:p>
            <a:pPr lvl="0"/>
            <a:endParaRPr lang="en-GB" baseline="30000" dirty="0"/>
          </a:p>
        </p:txBody>
      </p:sp>
      <p:sp>
        <p:nvSpPr>
          <p:cNvPr id="2" name="Slide Number Placeholder 1"/>
          <p:cNvSpPr>
            <a:spLocks noGrp="1"/>
          </p:cNvSpPr>
          <p:nvPr>
            <p:ph type="sldNum" sz="quarter" idx="4"/>
          </p:nvPr>
        </p:nvSpPr>
        <p:spPr/>
        <p:txBody>
          <a:bodyPr/>
          <a:lstStyle/>
          <a:p>
            <a:fld id="{9DF67F17-3E1A-4193-A15F-15F53DD43041}" type="slidenum">
              <a:rPr lang="en-GB" smtClean="0">
                <a:solidFill>
                  <a:srgbClr val="404955"/>
                </a:solidFill>
              </a:rPr>
              <a:pPr/>
              <a:t>3</a:t>
            </a:fld>
            <a:endParaRPr lang="en-GB" dirty="0">
              <a:solidFill>
                <a:srgbClr val="404955"/>
              </a:solidFill>
            </a:endParaRPr>
          </a:p>
        </p:txBody>
      </p:sp>
    </p:spTree>
    <p:extLst>
      <p:ext uri="{BB962C8B-B14F-4D97-AF65-F5344CB8AC3E}">
        <p14:creationId xmlns:p14="http://schemas.microsoft.com/office/powerpoint/2010/main" val="3575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Fourth Task Force meeting (13-17 December 2021)</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marL="215935" marR="0" lvl="0" indent="-215935" algn="l" defTabSz="914126" rtl="0" eaLnBrk="1" fontAlgn="auto" latinLnBrk="0" hangingPunct="1">
              <a:lnSpc>
                <a:spcPct val="120000"/>
              </a:lnSpc>
              <a:spcBef>
                <a:spcPts val="0"/>
              </a:spcBef>
              <a:spcAft>
                <a:spcPts val="1200"/>
              </a:spcAft>
              <a:buClrTx/>
              <a:buSzTx/>
              <a:buFont typeface="Wingdings" pitchFamily="2" charset="2"/>
              <a:buChar char="§"/>
              <a:tabLst/>
              <a:defRPr/>
            </a:pP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Rules 34 and 36 PCT:</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the Task Force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endorsed</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a set of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proposals of amendment </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and agreed that the minor outstanding points would be addressed via the wiki;</a:t>
            </a:r>
          </a:p>
          <a:p>
            <a:pPr marL="215935" marR="0" lvl="0" indent="-215935" algn="l" defTabSz="914126" rtl="0" eaLnBrk="1" fontAlgn="auto" latinLnBrk="0" hangingPunct="1">
              <a:lnSpc>
                <a:spcPct val="120000"/>
              </a:lnSpc>
              <a:spcBef>
                <a:spcPts val="0"/>
              </a:spcBef>
              <a:spcAft>
                <a:spcPts val="1200"/>
              </a:spcAft>
              <a:buClrTx/>
              <a:buSzTx/>
              <a:buFont typeface="Wingdings" pitchFamily="2" charset="2"/>
              <a:buChar char="§"/>
              <a:tabLst/>
              <a:defRPr/>
            </a:pPr>
            <a:r>
              <a:rPr lang="en-GB" sz="1800" b="1" dirty="0"/>
              <a:t>Technical aspects for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the patent documentation part:</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the Task Force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agreed</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on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most proposed draft provisions </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of the PCT Administrative Instructions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and</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in particular, on the </a:t>
            </a:r>
            <a:r>
              <a:rPr kumimoji="0" lang="en-GB" sz="1800" b="1" i="0" u="none" strike="noStrike" kern="1200" cap="none" spc="0" normalizeH="0" baseline="0" noProof="0" dirty="0">
                <a:ln>
                  <a:noFill/>
                </a:ln>
                <a:solidFill>
                  <a:srgbClr val="404955"/>
                </a:solidFill>
                <a:effectLst/>
                <a:uLnTx/>
                <a:uFillTx/>
                <a:latin typeface="Arial" pitchFamily="34" charset="0"/>
                <a:ea typeface="+mn-ea"/>
                <a:cs typeface="Arial" pitchFamily="34" charset="0"/>
              </a:rPr>
              <a:t>cut-off date (1.1.1991)</a:t>
            </a:r>
            <a:r>
              <a:rPr kumimoji="0" lang="en-GB" sz="1800" b="0" i="0" u="none" strike="noStrike" kern="1200" cap="none" spc="0" normalizeH="0" baseline="0" noProof="0" dirty="0">
                <a:ln>
                  <a:noFill/>
                </a:ln>
                <a:solidFill>
                  <a:srgbClr val="404955"/>
                </a:solidFill>
                <a:effectLst/>
                <a:uLnTx/>
                <a:uFillTx/>
                <a:latin typeface="Arial" pitchFamily="34" charset="0"/>
                <a:ea typeface="+mn-ea"/>
                <a:cs typeface="Arial" pitchFamily="34" charset="0"/>
              </a:rPr>
              <a:t> as of which the availability of patent data in text-searchable machine-readable form should become mandatory; </a:t>
            </a:r>
          </a:p>
          <a:p>
            <a:pPr marL="215935" marR="0" lvl="0" indent="-215935" algn="l" defTabSz="914126" rtl="0" eaLnBrk="1" fontAlgn="auto" latinLnBrk="0" hangingPunct="1">
              <a:lnSpc>
                <a:spcPct val="120000"/>
              </a:lnSpc>
              <a:spcBef>
                <a:spcPts val="0"/>
              </a:spcBef>
              <a:spcAft>
                <a:spcPts val="1200"/>
              </a:spcAft>
              <a:buClrTx/>
              <a:buSzTx/>
              <a:buFont typeface="Wingdings" pitchFamily="2" charset="2"/>
              <a:buChar char="§"/>
              <a:tabLst/>
              <a:defRPr/>
            </a:pPr>
            <a:r>
              <a:rPr lang="en-GB" sz="1800" b="1" dirty="0"/>
              <a:t>Technical aspects for the NPL part: except for TK resources</a:t>
            </a:r>
            <a:r>
              <a:rPr lang="en-GB" sz="1800" dirty="0"/>
              <a:t>, the Task Force reached </a:t>
            </a:r>
            <a:r>
              <a:rPr lang="en-GB" sz="1800" b="1" dirty="0"/>
              <a:t>consensus on all aspects </a:t>
            </a:r>
            <a:r>
              <a:rPr lang="en-GB" sz="1800" dirty="0"/>
              <a:t>which would be contained in new provisions of the PCT Administrative Instructions.</a:t>
            </a:r>
          </a:p>
          <a:p>
            <a:pPr marL="0" indent="0">
              <a:buNone/>
            </a:pPr>
            <a:endParaRPr lang="en-GB" dirty="0"/>
          </a:p>
          <a:p>
            <a:pPr lvl="0"/>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352763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Doc. PCT/MIA/29/4 – Proposals  </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lnSpc>
                <a:spcPct val="120000"/>
              </a:lnSpc>
            </a:pPr>
            <a:r>
              <a:rPr lang="en-GB" sz="1800" b="1" dirty="0"/>
              <a:t>Proposal to extend </a:t>
            </a:r>
            <a:r>
              <a:rPr lang="en-GB" sz="1800" dirty="0"/>
              <a:t>the scope of the </a:t>
            </a:r>
            <a:r>
              <a:rPr lang="en-GB" sz="1800" b="1" dirty="0"/>
              <a:t>mandate of the current Task Force </a:t>
            </a:r>
            <a:r>
              <a:rPr lang="en-GB" sz="1800" dirty="0"/>
              <a:t>in order to facilitate the transition to the proposed requirements for the PCT minimum documentation</a:t>
            </a:r>
          </a:p>
          <a:p>
            <a:pPr marL="215936" lvl="1" indent="0">
              <a:lnSpc>
                <a:spcPct val="120000"/>
              </a:lnSpc>
              <a:buNone/>
            </a:pPr>
            <a:r>
              <a:rPr lang="en-GB" sz="1800" dirty="0"/>
              <a:t>=&gt; paragraph 22 of document PCT/MIA/29/4 </a:t>
            </a:r>
          </a:p>
          <a:p>
            <a:pPr marL="215936" lvl="1" indent="0">
              <a:lnSpc>
                <a:spcPct val="120000"/>
              </a:lnSpc>
              <a:buNone/>
            </a:pPr>
            <a:endParaRPr lang="en-GB" sz="1800" dirty="0"/>
          </a:p>
          <a:p>
            <a:pPr>
              <a:lnSpc>
                <a:spcPct val="120000"/>
              </a:lnSpc>
            </a:pPr>
            <a:r>
              <a:rPr lang="en-GB" sz="1800" b="1" dirty="0"/>
              <a:t>Proposal to set up </a:t>
            </a:r>
            <a:r>
              <a:rPr lang="en-GB" sz="1800" dirty="0"/>
              <a:t>a </a:t>
            </a:r>
            <a:r>
              <a:rPr lang="en-GB" sz="1800" b="1" dirty="0"/>
              <a:t>standing Task Force </a:t>
            </a:r>
            <a:r>
              <a:rPr lang="en-GB" sz="1800" dirty="0"/>
              <a:t>on PCT minimum documentation which would start operating after the entry into force of the revised Rules and Administrative Instructions</a:t>
            </a:r>
          </a:p>
          <a:p>
            <a:pPr lvl="1">
              <a:lnSpc>
                <a:spcPct val="120000"/>
              </a:lnSpc>
            </a:pPr>
            <a:r>
              <a:rPr lang="en-GB" sz="1800" dirty="0"/>
              <a:t>to follow-up the implementation of the new requirements, and </a:t>
            </a:r>
          </a:p>
          <a:p>
            <a:pPr lvl="1">
              <a:lnSpc>
                <a:spcPct val="120000"/>
              </a:lnSpc>
            </a:pPr>
            <a:r>
              <a:rPr lang="en-GB" sz="1800" dirty="0"/>
              <a:t>to deal with non-patent literature matters</a:t>
            </a:r>
          </a:p>
          <a:p>
            <a:pPr marL="215936" lvl="1" indent="0">
              <a:lnSpc>
                <a:spcPct val="120000"/>
              </a:lnSpc>
              <a:buNone/>
            </a:pPr>
            <a:r>
              <a:rPr lang="en-GB" sz="1800" dirty="0"/>
              <a:t>=&gt; paragraph 23 of document PCT/MIA/29/4 </a:t>
            </a:r>
          </a:p>
          <a:p>
            <a:pPr lvl="0"/>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28019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Doc. PCT/MIA/29/5 – Rules 34 and 36 : Main proposals</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lnSpc>
                <a:spcPct val="120000"/>
              </a:lnSpc>
              <a:spcAft>
                <a:spcPts val="1200"/>
              </a:spcAft>
            </a:pPr>
            <a:r>
              <a:rPr lang="en-GB" sz="1800" dirty="0"/>
              <a:t>To </a:t>
            </a:r>
            <a:r>
              <a:rPr lang="en-GB" sz="1800" b="1" dirty="0"/>
              <a:t>include</a:t>
            </a:r>
            <a:r>
              <a:rPr lang="en-GB" sz="1800" dirty="0"/>
              <a:t> in the PCT min doc the patent </a:t>
            </a:r>
            <a:r>
              <a:rPr lang="en-GB" sz="1800" b="1" dirty="0"/>
              <a:t>collections of all ISAs </a:t>
            </a:r>
            <a:r>
              <a:rPr lang="en-GB" sz="1800" dirty="0"/>
              <a:t>and to make it a </a:t>
            </a:r>
            <a:r>
              <a:rPr lang="en-GB" sz="1800" b="1" dirty="0"/>
              <a:t>requirement for ISAs</a:t>
            </a:r>
            <a:r>
              <a:rPr lang="en-GB" sz="1800" dirty="0"/>
              <a:t> to make their patent collections available for consultation under clearly defined technical and accessibility requirements specified in the PCT Administrative Instructions</a:t>
            </a:r>
          </a:p>
          <a:p>
            <a:pPr>
              <a:lnSpc>
                <a:spcPct val="120000"/>
              </a:lnSpc>
              <a:spcAft>
                <a:spcPts val="1200"/>
              </a:spcAft>
            </a:pPr>
            <a:r>
              <a:rPr lang="en-GB" sz="1800" dirty="0"/>
              <a:t>To </a:t>
            </a:r>
            <a:r>
              <a:rPr lang="en-GB" sz="1800" b="1" dirty="0"/>
              <a:t>avoid</a:t>
            </a:r>
            <a:r>
              <a:rPr lang="en-GB" sz="1800" dirty="0"/>
              <a:t> any </a:t>
            </a:r>
            <a:r>
              <a:rPr lang="en-GB" sz="1800" b="1" dirty="0"/>
              <a:t>language-based criteria </a:t>
            </a:r>
            <a:r>
              <a:rPr lang="en-GB" sz="1800" dirty="0"/>
              <a:t>in Rule 34 and to </a:t>
            </a:r>
            <a:r>
              <a:rPr lang="en-GB" sz="1800" b="1" dirty="0"/>
              <a:t>include</a:t>
            </a:r>
            <a:r>
              <a:rPr lang="en-GB" sz="1800" dirty="0"/>
              <a:t> in the PCT min doc the patent </a:t>
            </a:r>
            <a:r>
              <a:rPr lang="en-GB" sz="1800" b="1" dirty="0"/>
              <a:t>collection of any Office not appointed as ISA</a:t>
            </a:r>
            <a:r>
              <a:rPr lang="en-GB" sz="1800" dirty="0"/>
              <a:t> under the same requirements as for ISAs (upon request)</a:t>
            </a:r>
          </a:p>
          <a:p>
            <a:pPr>
              <a:lnSpc>
                <a:spcPct val="120000"/>
              </a:lnSpc>
              <a:spcAft>
                <a:spcPts val="1200"/>
              </a:spcAft>
            </a:pPr>
            <a:r>
              <a:rPr lang="en-GB" sz="1800" dirty="0"/>
              <a:t>To </a:t>
            </a:r>
            <a:r>
              <a:rPr lang="en-GB" sz="1800" b="1" dirty="0"/>
              <a:t>include</a:t>
            </a:r>
            <a:r>
              <a:rPr lang="en-GB" sz="1800" dirty="0"/>
              <a:t> </a:t>
            </a:r>
            <a:r>
              <a:rPr lang="en-GB" sz="1800" b="1" dirty="0"/>
              <a:t>utility model </a:t>
            </a:r>
            <a:r>
              <a:rPr lang="en-GB" sz="1800" dirty="0"/>
              <a:t>documents in the PCT min doc as an </a:t>
            </a:r>
            <a:r>
              <a:rPr lang="en-GB" sz="1800" b="1" dirty="0"/>
              <a:t>optional recommended part</a:t>
            </a:r>
            <a:r>
              <a:rPr lang="en-GB" sz="1800" dirty="0"/>
              <a:t> under the same requirements as for patents for both providing Offices and for ISAs</a:t>
            </a:r>
          </a:p>
          <a:p>
            <a:pPr>
              <a:lnSpc>
                <a:spcPct val="120000"/>
              </a:lnSpc>
            </a:pPr>
            <a:endParaRPr lang="en-GB" sz="1800" dirty="0"/>
          </a:p>
          <a:p>
            <a:pPr>
              <a:lnSpc>
                <a:spcPct val="120000"/>
              </a:lnSpc>
            </a:pPr>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341461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Doc. PCT/MIA/29/5 – Rules 34 and 36 : Main proposals </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lnSpc>
                <a:spcPct val="120000"/>
              </a:lnSpc>
              <a:spcAft>
                <a:spcPts val="600"/>
              </a:spcAft>
            </a:pPr>
            <a:r>
              <a:rPr lang="en-GB" sz="1800" dirty="0"/>
              <a:t>To </a:t>
            </a:r>
            <a:r>
              <a:rPr lang="en-GB" sz="1800" b="1" dirty="0"/>
              <a:t>add</a:t>
            </a:r>
            <a:r>
              <a:rPr lang="en-GB" sz="1800" dirty="0"/>
              <a:t> in Rule 34.1 </a:t>
            </a:r>
            <a:r>
              <a:rPr lang="en-GB" sz="1800" b="1" dirty="0"/>
              <a:t>two new paragraphs</a:t>
            </a:r>
          </a:p>
          <a:p>
            <a:pPr lvl="1">
              <a:lnSpc>
                <a:spcPct val="120000"/>
              </a:lnSpc>
            </a:pPr>
            <a:r>
              <a:rPr lang="en-GB" sz="1800" dirty="0"/>
              <a:t>paragraph (d) dedicated to the </a:t>
            </a:r>
            <a:r>
              <a:rPr lang="en-GB" sz="1800" b="1" dirty="0"/>
              <a:t>tasks</a:t>
            </a:r>
            <a:r>
              <a:rPr lang="en-GB" sz="1800" dirty="0"/>
              <a:t> to be performed </a:t>
            </a:r>
            <a:r>
              <a:rPr lang="en-GB" sz="1800" b="1" dirty="0"/>
              <a:t>by Offices </a:t>
            </a:r>
            <a:r>
              <a:rPr lang="en-GB" sz="1800" dirty="0"/>
              <a:t>with regard to the making available of their collections and</a:t>
            </a:r>
          </a:p>
          <a:p>
            <a:pPr lvl="1">
              <a:lnSpc>
                <a:spcPct val="120000"/>
              </a:lnSpc>
              <a:spcAft>
                <a:spcPts val="1200"/>
              </a:spcAft>
            </a:pPr>
            <a:r>
              <a:rPr lang="en-GB" sz="1800" dirty="0"/>
              <a:t>paragraph (e) dedicated to the </a:t>
            </a:r>
            <a:r>
              <a:rPr lang="en-GB" sz="1800" b="1" dirty="0"/>
              <a:t>tasks</a:t>
            </a:r>
            <a:r>
              <a:rPr lang="en-GB" sz="1800" dirty="0"/>
              <a:t> to be performed in that regard </a:t>
            </a:r>
            <a:r>
              <a:rPr lang="en-GB" sz="1800" b="1" dirty="0"/>
              <a:t>by the International Bureau</a:t>
            </a:r>
          </a:p>
          <a:p>
            <a:pPr>
              <a:lnSpc>
                <a:spcPct val="120000"/>
              </a:lnSpc>
              <a:spcAft>
                <a:spcPts val="600"/>
              </a:spcAft>
            </a:pPr>
            <a:r>
              <a:rPr lang="en-GB" sz="1800" b="1" dirty="0"/>
              <a:t>Understanding</a:t>
            </a:r>
            <a:r>
              <a:rPr lang="en-GB" sz="1800" dirty="0"/>
              <a:t> of how the requirements in the proposed amendments to </a:t>
            </a:r>
            <a:r>
              <a:rPr lang="en-GB" sz="1800" b="1" dirty="0"/>
              <a:t>Rule 36 </a:t>
            </a:r>
            <a:r>
              <a:rPr lang="en-GB" sz="1800" dirty="0"/>
              <a:t>should apply to making patent collections available in the case of an intergovernmental organization that does not itself grant patents or publish patent applications =&gt; national Offices of the member States of that organization shall make available for consultation any patent issued and any patent application published by them</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31510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70000"/>
            <a:ext cx="7846638" cy="404906"/>
          </a:xfrm>
        </p:spPr>
        <p:txBody>
          <a:bodyPr/>
          <a:lstStyle/>
          <a:p>
            <a:r>
              <a:rPr lang="en-GB" sz="2400" dirty="0">
                <a:solidFill>
                  <a:schemeClr val="tx1"/>
                </a:solidFill>
              </a:rPr>
              <a:t>Doc. PCT/MIA/29/5 – Proposals for PCT AIs</a:t>
            </a:r>
            <a:br>
              <a:rPr lang="en-GB" sz="2400" dirty="0">
                <a:solidFill>
                  <a:schemeClr val="tx1"/>
                </a:solidFill>
              </a:rPr>
            </a:br>
            <a:endParaRPr lang="en-US" dirty="0"/>
          </a:p>
        </p:txBody>
      </p:sp>
      <p:sp>
        <p:nvSpPr>
          <p:cNvPr id="4" name="Content Placeholder 3"/>
          <p:cNvSpPr>
            <a:spLocks noGrp="1"/>
          </p:cNvSpPr>
          <p:nvPr>
            <p:ph idx="1"/>
          </p:nvPr>
        </p:nvSpPr>
        <p:spPr/>
        <p:txBody>
          <a:bodyPr/>
          <a:lstStyle/>
          <a:p>
            <a:pPr>
              <a:lnSpc>
                <a:spcPct val="120000"/>
              </a:lnSpc>
            </a:pPr>
            <a:endParaRPr lang="en-GB" sz="1800" dirty="0"/>
          </a:p>
          <a:p>
            <a:pPr>
              <a:lnSpc>
                <a:spcPct val="120000"/>
              </a:lnSpc>
            </a:pPr>
            <a:endParaRPr lang="en-GB" sz="1800" dirty="0"/>
          </a:p>
          <a:p>
            <a:pPr marL="0" indent="0">
              <a:lnSpc>
                <a:spcPct val="120000"/>
              </a:lnSpc>
              <a:buNone/>
            </a:pPr>
            <a:r>
              <a:rPr lang="en-GB" sz="1800" dirty="0"/>
              <a:t>Part I of proposed new Annex H aim at ensuring that all patent and utility model collections belonging to the PCT min doc be accessible free of charge to each ISA </a:t>
            </a:r>
          </a:p>
          <a:p>
            <a:pPr marL="0" indent="0">
              <a:lnSpc>
                <a:spcPct val="120000"/>
              </a:lnSpc>
              <a:buNone/>
            </a:pPr>
            <a:endParaRPr lang="en-GB" sz="1800" dirty="0"/>
          </a:p>
          <a:p>
            <a:pPr marL="215936" lvl="1" indent="0">
              <a:lnSpc>
                <a:spcPct val="120000"/>
              </a:lnSpc>
              <a:buNone/>
            </a:pPr>
            <a:r>
              <a:rPr lang="en-GB" sz="1800" dirty="0">
                <a:sym typeface="Wingdings" panose="05000000000000000000" pitchFamily="2" charset="2"/>
              </a:rPr>
              <a:t> </a:t>
            </a:r>
            <a:r>
              <a:rPr lang="en-GB" sz="1800" dirty="0"/>
              <a:t>proposed provisions set up a mechanism to allow Offices to publish relevant details about their collections on the one hand, and ISAs to access and effectively search those collections on the other hand</a:t>
            </a:r>
          </a:p>
          <a:p>
            <a:pPr>
              <a:lnSpc>
                <a:spcPct val="120000"/>
              </a:lnSpc>
            </a:pPr>
            <a:endParaRPr lang="en-GB" sz="1800" dirty="0"/>
          </a:p>
          <a:p>
            <a:pPr>
              <a:lnSpc>
                <a:spcPct val="120000"/>
              </a:lnSpc>
            </a:pPr>
            <a:endParaRPr lang="en-GB" sz="1800" baseline="30000" dirty="0"/>
          </a:p>
          <a:p>
            <a:pPr>
              <a:lnSpc>
                <a:spcPct val="120000"/>
              </a:lnSpc>
            </a:pPr>
            <a:endParaRPr lang="en-GB" baseline="300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385375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600" y="269999"/>
            <a:ext cx="7846638" cy="644399"/>
          </a:xfrm>
        </p:spPr>
        <p:txBody>
          <a:bodyPr/>
          <a:lstStyle/>
          <a:p>
            <a:r>
              <a:rPr lang="en-GB" sz="2400" dirty="0"/>
              <a:t>Mechanism to allow Offices to publish relevant details about their collections belonging to the PCT Min Doc</a:t>
            </a:r>
            <a:r>
              <a:rPr lang="en-GB" sz="2400" dirty="0">
                <a:solidFill>
                  <a:schemeClr val="tx1"/>
                </a:solidFill>
              </a:rPr>
              <a:t/>
            </a:r>
            <a:br>
              <a:rPr lang="en-GB" sz="2400" dirty="0">
                <a:solidFill>
                  <a:schemeClr val="tx1"/>
                </a:solidFill>
              </a:rPr>
            </a:br>
            <a:endParaRPr lang="en-US" dirty="0"/>
          </a:p>
        </p:txBody>
      </p:sp>
      <p:sp>
        <p:nvSpPr>
          <p:cNvPr id="4" name="Content Placeholder 3"/>
          <p:cNvSpPr>
            <a:spLocks noGrp="1"/>
          </p:cNvSpPr>
          <p:nvPr>
            <p:ph idx="1"/>
          </p:nvPr>
        </p:nvSpPr>
        <p:spPr>
          <a:xfrm>
            <a:off x="676800" y="1131590"/>
            <a:ext cx="7855640" cy="3598808"/>
          </a:xfrm>
        </p:spPr>
        <p:txBody>
          <a:bodyPr/>
          <a:lstStyle/>
          <a:p>
            <a:pPr>
              <a:lnSpc>
                <a:spcPct val="120000"/>
              </a:lnSpc>
            </a:pPr>
            <a:r>
              <a:rPr lang="en-GB" sz="1800" dirty="0"/>
              <a:t>Offices agreed that, latest 10 years after new Administrative Instructions enter into force, they will make their patents published after 1</a:t>
            </a:r>
            <a:r>
              <a:rPr lang="en-GB" sz="1800" baseline="30000" dirty="0"/>
              <a:t>st</a:t>
            </a:r>
            <a:r>
              <a:rPr lang="en-GB" sz="1800" dirty="0"/>
              <a:t> January 1991 electronically searchable and available in bulk to ISAs</a:t>
            </a:r>
          </a:p>
          <a:p>
            <a:pPr>
              <a:lnSpc>
                <a:spcPct val="120000"/>
              </a:lnSpc>
            </a:pPr>
            <a:endParaRPr lang="en-GB" sz="1800" baseline="30000" dirty="0"/>
          </a:p>
          <a:p>
            <a:pPr>
              <a:lnSpc>
                <a:spcPct val="120000"/>
              </a:lnSpc>
            </a:pPr>
            <a:r>
              <a:rPr lang="en-GB" sz="1800" dirty="0"/>
              <a:t>Offices agreed to publish Authority Files in a new format containing extra information about their patent collections indicating:</a:t>
            </a:r>
          </a:p>
          <a:p>
            <a:pPr lvl="1">
              <a:lnSpc>
                <a:spcPct val="120000"/>
              </a:lnSpc>
            </a:pPr>
            <a:r>
              <a:rPr lang="en-GB" sz="1800" dirty="0"/>
              <a:t>Availability or not of searchable full text for the Abstract, Description, and Claims of each patent document</a:t>
            </a:r>
          </a:p>
          <a:p>
            <a:pPr lvl="1">
              <a:lnSpc>
                <a:spcPct val="120000"/>
              </a:lnSpc>
            </a:pPr>
            <a:r>
              <a:rPr lang="en-GB" sz="1800" dirty="0"/>
              <a:t>The language(s) of publication in which searchable full text of the Abstract, Description, and Claims of each document are available</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67F17-3E1A-4193-A15F-15F53DD43041}" type="slidenum">
              <a:rPr kumimoji="0" lang="en-GB" sz="900" b="0" i="0" u="none" strike="noStrike" kern="1200" cap="none" spc="0" normalizeH="0" baseline="0" noProof="0" smtClean="0">
                <a:ln>
                  <a:noFill/>
                </a:ln>
                <a:solidFill>
                  <a:srgbClr val="40495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2972097"/>
      </p:ext>
    </p:extLst>
  </p:cSld>
  <p:clrMapOvr>
    <a:masterClrMapping/>
  </p:clrMapOvr>
</p:sld>
</file>

<file path=ppt/theme/theme1.xml><?xml version="1.0" encoding="utf-8"?>
<a:theme xmlns:a="http://schemas.openxmlformats.org/drawingml/2006/main" name="EPO Paginated Template English">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marL="0" indent="0">
          <a:lnSpc>
            <a:spcPct val="100000"/>
          </a:lnSpc>
          <a:spcAft>
            <a:spcPts val="300"/>
          </a:spcAft>
          <a:buNone/>
          <a:defRPr sz="1200" b="1" dirty="0" smtClean="0"/>
        </a:defPPr>
      </a:lstStyle>
    </a:txDef>
  </a:objectDefaults>
  <a:extraClrSchemeLst/>
  <a:extLst>
    <a:ext uri="{05A4C25C-085E-4340-85A3-A5531E510DB2}">
      <thm15:themeFamily xmlns:thm15="http://schemas.microsoft.com/office/thememl/2012/main" name="EPO Template German.potx" id="{DA80B3F9-6BE6-495E-953C-2271A08F7B68}" vid="{25762C69-4921-4855-B156-EB4943B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 Template English</Template>
  <TotalTime>2</TotalTime>
  <Words>1661</Words>
  <Application>Microsoft Office PowerPoint</Application>
  <PresentationFormat>On-screen Show (16:9)</PresentationFormat>
  <Paragraphs>175</Paragraphs>
  <Slides>19</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SimSun</vt:lpstr>
      <vt:lpstr>Arial</vt:lpstr>
      <vt:lpstr>Calibri</vt:lpstr>
      <vt:lpstr>Microsoft Sans Serif</vt:lpstr>
      <vt:lpstr>Wingdings</vt:lpstr>
      <vt:lpstr>EPO Paginated Template English</vt:lpstr>
      <vt:lpstr>Document</vt:lpstr>
      <vt:lpstr>PCT Minimum Documentation Task Force</vt:lpstr>
      <vt:lpstr>Background (1/2)  </vt:lpstr>
      <vt:lpstr>Background (2/2)  </vt:lpstr>
      <vt:lpstr>Fourth Task Force meeting (13-17 December 2021) </vt:lpstr>
      <vt:lpstr>Doc. PCT/MIA/29/4 – Proposals   </vt:lpstr>
      <vt:lpstr>Doc. PCT/MIA/29/5 – Rules 34 and 36 : Main proposals </vt:lpstr>
      <vt:lpstr>Doc. PCT/MIA/29/5 – Rules 34 and 36 : Main proposals  </vt:lpstr>
      <vt:lpstr>Doc. PCT/MIA/29/5 – Proposals for PCT AIs </vt:lpstr>
      <vt:lpstr>Mechanism to allow Offices to publish relevant details about their collections belonging to the PCT Min Doc </vt:lpstr>
      <vt:lpstr>Benefits of using ST.37 Authority Files in the new format </vt:lpstr>
      <vt:lpstr>Example Authority File in the new format</vt:lpstr>
      <vt:lpstr>Mechanism for ISAs to access and effectively search PCT Min Doc collections </vt:lpstr>
      <vt:lpstr>Entry into force of new proposals: 2 Stages </vt:lpstr>
      <vt:lpstr>Situation Today</vt:lpstr>
      <vt:lpstr>Stage 1: Situation on the Date when new Administrative Instructions are introduced  (1.1.2026)</vt:lpstr>
      <vt:lpstr>Stage 2: Situation 10 years after new Administrative Instructions are introduced (1.1.2036)</vt:lpstr>
      <vt:lpstr>Some Key remarks</vt:lpstr>
      <vt:lpstr>Next steps  </vt:lpstr>
      <vt:lpstr>PowerPoint Presentation</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Miot</dc:creator>
  <cp:keywords>PUBLIC</cp:keywords>
  <cp:lastModifiedBy>MARLOW Thomas</cp:lastModifiedBy>
  <cp:revision>147</cp:revision>
  <dcterms:created xsi:type="dcterms:W3CDTF">2019-10-15T19:02:31Z</dcterms:created>
  <dcterms:modified xsi:type="dcterms:W3CDTF">2022-06-21T18:17:46Z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b007caa7-128a-48d9-a658-b5e0e67bd6cb</vt:lpwstr>
  </property>
  <property fmtid="{D5CDD505-2E9C-101B-9397-08002B2CF9AE}" pid="3" name="TCSClassification">
    <vt:lpwstr>PUBLIC</vt:lpwstr>
  </property>
  <property fmtid="{D5CDD505-2E9C-101B-9397-08002B2CF9AE}" pid="4" name="Classification">
    <vt:lpwstr>Public</vt:lpwstr>
  </property>
  <property fmtid="{D5CDD505-2E9C-101B-9397-08002B2CF9AE}" pid="5" name="VisualMarkings">
    <vt:lpwstr>None</vt:lpwstr>
  </property>
  <property fmtid="{D5CDD505-2E9C-101B-9397-08002B2CF9AE}" pid="6" name="Alignment">
    <vt:lpwstr>Centre</vt:lpwstr>
  </property>
  <property fmtid="{D5CDD505-2E9C-101B-9397-08002B2CF9AE}" pid="7" name="Language">
    <vt:lpwstr>English</vt:lpwstr>
  </property>
</Properties>
</file>