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0" r:id="rId5"/>
  </p:sldMasterIdLst>
  <p:notesMasterIdLst>
    <p:notesMasterId r:id="rId20"/>
  </p:notesMasterIdLst>
  <p:handoutMasterIdLst>
    <p:handoutMasterId r:id="rId21"/>
  </p:handoutMasterIdLst>
  <p:sldIdLst>
    <p:sldId id="591" r:id="rId6"/>
    <p:sldId id="650" r:id="rId7"/>
    <p:sldId id="682" r:id="rId8"/>
    <p:sldId id="651" r:id="rId9"/>
    <p:sldId id="671" r:id="rId10"/>
    <p:sldId id="741" r:id="rId11"/>
    <p:sldId id="742" r:id="rId12"/>
    <p:sldId id="743" r:id="rId13"/>
    <p:sldId id="739" r:id="rId14"/>
    <p:sldId id="740" r:id="rId15"/>
    <p:sldId id="738" r:id="rId16"/>
    <p:sldId id="725" r:id="rId17"/>
    <p:sldId id="727" r:id="rId18"/>
    <p:sldId id="631" r:id="rId19"/>
  </p:sldIdLst>
  <p:sldSz cx="9144000" cy="5143500" type="screen16x9"/>
  <p:notesSz cx="6743700" cy="98806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orient="horz" pos="169" userDrawn="1">
          <p15:clr>
            <a:srgbClr val="A4A3A4"/>
          </p15:clr>
        </p15:guide>
        <p15:guide id="3" orient="horz" pos="2981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pos="5375" userDrawn="1">
          <p15:clr>
            <a:srgbClr val="A4A3A4"/>
          </p15:clr>
        </p15:guide>
        <p15:guide id="9" orient="horz" pos="3094" userDrawn="1">
          <p15:clr>
            <a:srgbClr val="A4A3A4"/>
          </p15:clr>
        </p15:guide>
        <p15:guide id="11" orient="horz" pos="838" userDrawn="1">
          <p15:clr>
            <a:srgbClr val="A4A3A4"/>
          </p15:clr>
        </p15:guide>
        <p15:guide id="13" orient="horz" pos="6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2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sp Karen" initials="HK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FEC"/>
    <a:srgbClr val="D8ADA0"/>
    <a:srgbClr val="D4A698"/>
    <a:srgbClr val="E0BFB6"/>
    <a:srgbClr val="5F7B8F"/>
    <a:srgbClr val="3B464D"/>
    <a:srgbClr val="7891A7"/>
    <a:srgbClr val="7891A6"/>
    <a:srgbClr val="DEBBB0"/>
    <a:srgbClr val="E59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4" autoAdjust="0"/>
    <p:restoredTop sz="94057" autoAdjust="0"/>
  </p:normalViewPr>
  <p:slideViewPr>
    <p:cSldViewPr snapToGrid="0">
      <p:cViewPr>
        <p:scale>
          <a:sx n="102" d="100"/>
          <a:sy n="102" d="100"/>
        </p:scale>
        <p:origin x="-1884" y="-816"/>
      </p:cViewPr>
      <p:guideLst>
        <p:guide orient="horz" pos="169"/>
        <p:guide orient="horz" pos="2981"/>
        <p:guide orient="horz" pos="3094"/>
        <p:guide orient="horz" pos="838"/>
        <p:guide orient="horz" pos="634"/>
        <p:guide pos="431"/>
        <p:guide pos="5375"/>
      </p:guideLst>
    </p:cSldViewPr>
  </p:slideViewPr>
  <p:outlineViewPr>
    <p:cViewPr>
      <p:scale>
        <a:sx n="33" d="100"/>
        <a:sy n="33" d="100"/>
      </p:scale>
      <p:origin x="0" y="75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6" d="100"/>
          <a:sy n="56" d="100"/>
        </p:scale>
        <p:origin x="-2299" y="-96"/>
      </p:cViewPr>
      <p:guideLst>
        <p:guide orient="horz" pos="3112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956271515060878"/>
          <c:y val="1.6143321801285804E-4"/>
          <c:w val="0.58043728484939128"/>
          <c:h val="0.9998385667819871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9"/>
            <c:invertIfNegative val="0"/>
            <c:bubble3D val="0"/>
          </c:dPt>
          <c:cat>
            <c:strRef>
              <c:f>Sheet1!$A$2:$A$3</c:f>
              <c:strCache>
                <c:ptCount val="2"/>
                <c:pt idx="0">
                  <c:v>Actual</c:v>
                </c:pt>
                <c:pt idx="1">
                  <c:v>Objective</c:v>
                </c:pt>
              </c:strCache>
            </c:strRef>
          </c:cat>
          <c:val>
            <c:numRef>
              <c:f>Sheet1!$B$2:$B$3</c:f>
              <c:numCache>
                <c:formatCode>#,##0.0</c:formatCode>
                <c:ptCount val="2"/>
                <c:pt idx="0">
                  <c:v>4.9000000000000004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47182336"/>
        <c:axId val="155207552"/>
      </c:barChart>
      <c:catAx>
        <c:axId val="147182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5207552"/>
        <c:crosses val="autoZero"/>
        <c:auto val="1"/>
        <c:lblAlgn val="ctr"/>
        <c:lblOffset val="100"/>
        <c:noMultiLvlLbl val="0"/>
      </c:catAx>
      <c:valAx>
        <c:axId val="155207552"/>
        <c:scaling>
          <c:orientation val="minMax"/>
          <c:max val="36"/>
          <c:min val="0"/>
        </c:scaling>
        <c:delete val="1"/>
        <c:axPos val="b"/>
        <c:majorGridlines>
          <c:spPr>
            <a:ln w="6350"/>
          </c:spPr>
        </c:majorGridlines>
        <c:numFmt formatCode="#,##0.0" sourceLinked="1"/>
        <c:majorTickMark val="out"/>
        <c:minorTickMark val="none"/>
        <c:tickLblPos val="nextTo"/>
        <c:crossAx val="147182336"/>
        <c:crosses val="autoZero"/>
        <c:crossBetween val="between"/>
        <c:majorUnit val="6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956271515060878"/>
          <c:y val="1.6143321801285804E-4"/>
          <c:w val="0.58043728484939128"/>
          <c:h val="0.9998385667819871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9"/>
            <c:invertIfNegative val="0"/>
            <c:bubble3D val="0"/>
          </c:dPt>
          <c:cat>
            <c:strRef>
              <c:f>Sheet1!$A$2:$A$3</c:f>
              <c:strCache>
                <c:ptCount val="2"/>
                <c:pt idx="0">
                  <c:v>Actual</c:v>
                </c:pt>
                <c:pt idx="1">
                  <c:v>Objective</c:v>
                </c:pt>
              </c:strCache>
            </c:strRef>
          </c:cat>
          <c:val>
            <c:numRef>
              <c:f>Sheet1!$B$2:$B$3</c:f>
              <c:numCache>
                <c:formatCode>#,##0.0</c:formatCode>
                <c:ptCount val="2"/>
                <c:pt idx="0">
                  <c:v>22.1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55801088"/>
        <c:axId val="155802624"/>
      </c:barChart>
      <c:catAx>
        <c:axId val="1558010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5802624"/>
        <c:crosses val="autoZero"/>
        <c:auto val="1"/>
        <c:lblAlgn val="ctr"/>
        <c:lblOffset val="100"/>
        <c:noMultiLvlLbl val="0"/>
      </c:catAx>
      <c:valAx>
        <c:axId val="155802624"/>
        <c:scaling>
          <c:orientation val="minMax"/>
          <c:max val="36"/>
          <c:min val="0"/>
        </c:scaling>
        <c:delete val="1"/>
        <c:axPos val="b"/>
        <c:majorGridlines>
          <c:spPr>
            <a:ln w="6350"/>
          </c:spPr>
        </c:majorGridlines>
        <c:numFmt formatCode="#,##0.0" sourceLinked="1"/>
        <c:majorTickMark val="out"/>
        <c:minorTickMark val="none"/>
        <c:tickLblPos val="nextTo"/>
        <c:crossAx val="155801088"/>
        <c:crosses val="autoZero"/>
        <c:crossBetween val="between"/>
        <c:majorUnit val="6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956271515060878"/>
          <c:y val="1.6143321801285804E-4"/>
          <c:w val="0.58043728484939128"/>
          <c:h val="0.9998385667819871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9"/>
            <c:invertIfNegative val="0"/>
            <c:bubble3D val="0"/>
          </c:dPt>
          <c:cat>
            <c:strRef>
              <c:f>Sheet1!$A$2:$A$3</c:f>
              <c:strCache>
                <c:ptCount val="2"/>
                <c:pt idx="0">
                  <c:v>Actual</c:v>
                </c:pt>
                <c:pt idx="1">
                  <c:v>Objective</c:v>
                </c:pt>
              </c:strCache>
            </c:strRef>
          </c:cat>
          <c:val>
            <c:numRef>
              <c:f>Sheet1!$B$2:$B$3</c:f>
              <c:numCache>
                <c:formatCode>#,##0.0</c:formatCode>
                <c:ptCount val="2"/>
                <c:pt idx="0">
                  <c:v>23.8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57108864"/>
        <c:axId val="157114752"/>
      </c:barChart>
      <c:catAx>
        <c:axId val="1571088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7114752"/>
        <c:crosses val="autoZero"/>
        <c:auto val="1"/>
        <c:lblAlgn val="ctr"/>
        <c:lblOffset val="100"/>
        <c:noMultiLvlLbl val="0"/>
      </c:catAx>
      <c:valAx>
        <c:axId val="157114752"/>
        <c:scaling>
          <c:orientation val="minMax"/>
          <c:max val="36"/>
          <c:min val="0"/>
        </c:scaling>
        <c:delete val="1"/>
        <c:axPos val="b"/>
        <c:majorGridlines>
          <c:spPr>
            <a:ln w="6350"/>
          </c:spPr>
        </c:majorGridlines>
        <c:numFmt formatCode="#,##0.0" sourceLinked="1"/>
        <c:majorTickMark val="out"/>
        <c:minorTickMark val="none"/>
        <c:tickLblPos val="nextTo"/>
        <c:crossAx val="157108864"/>
        <c:crosses val="autoZero"/>
        <c:crossBetween val="between"/>
        <c:majorUnit val="6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kern="1200" spc="0" baseline="0">
                <a:solidFill>
                  <a:srgbClr val="404955"/>
                </a:solidFill>
                <a:latin typeface="+mn-lt"/>
                <a:ea typeface="+mn-ea"/>
                <a:cs typeface="+mn-cs"/>
              </a:defRPr>
            </a:pPr>
            <a:r>
              <a:rPr lang="en-GB" sz="1500" b="1" i="0" baseline="0" dirty="0" smtClean="0">
                <a:effectLst/>
              </a:rPr>
              <a:t>Percentage of EPO International Search Reports issued in time for A1 publication</a:t>
            </a:r>
            <a:endParaRPr lang="de-DE" sz="1500" dirty="0" smtClean="0">
              <a:effectLst/>
            </a:endParaRPr>
          </a:p>
        </c:rich>
      </c:tx>
      <c:layout>
        <c:manualLayout>
          <c:xMode val="edge"/>
          <c:yMode val="edge"/>
          <c:x val="0.1202175443099922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049571469639743"/>
          <c:y val="0.26730392545719706"/>
          <c:w val="0.839005135616403"/>
          <c:h val="0.62771435022180999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Tabelle1!$A$2:$A$9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Tabelle1!$B$2:$B$9</c:f>
              <c:numCache>
                <c:formatCode>0%</c:formatCode>
                <c:ptCount val="8"/>
                <c:pt idx="0">
                  <c:v>0.76</c:v>
                </c:pt>
                <c:pt idx="1">
                  <c:v>0.78</c:v>
                </c:pt>
                <c:pt idx="2">
                  <c:v>0.81</c:v>
                </c:pt>
                <c:pt idx="3">
                  <c:v>0.83</c:v>
                </c:pt>
                <c:pt idx="4">
                  <c:v>0.85</c:v>
                </c:pt>
                <c:pt idx="5">
                  <c:v>0.9</c:v>
                </c:pt>
                <c:pt idx="6">
                  <c:v>0.95</c:v>
                </c:pt>
                <c:pt idx="7">
                  <c:v>0.97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240704"/>
        <c:axId val="157246976"/>
      </c:lineChart>
      <c:catAx>
        <c:axId val="15724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246976"/>
        <c:crosses val="autoZero"/>
        <c:auto val="1"/>
        <c:lblAlgn val="ctr"/>
        <c:lblOffset val="100"/>
        <c:noMultiLvlLbl val="0"/>
      </c:catAx>
      <c:valAx>
        <c:axId val="157246976"/>
        <c:scaling>
          <c:orientation val="minMax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24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kern="1200" spc="0" baseline="0">
                <a:solidFill>
                  <a:srgbClr val="404955"/>
                </a:solidFill>
                <a:latin typeface="+mn-lt"/>
                <a:ea typeface="+mn-ea"/>
                <a:cs typeface="+mn-cs"/>
              </a:defRPr>
            </a:pPr>
            <a:r>
              <a:rPr lang="en-US" sz="1500" b="1" i="0" baseline="0" dirty="0" smtClean="0">
                <a:effectLst/>
              </a:rPr>
              <a:t>% from priority to IPER</a:t>
            </a:r>
            <a:br>
              <a:rPr lang="en-US" sz="1500" b="1" i="0" baseline="0" dirty="0" smtClean="0">
                <a:effectLst/>
              </a:rPr>
            </a:br>
            <a:r>
              <a:rPr lang="en-US" sz="1500" b="1" i="0" baseline="0" dirty="0" smtClean="0">
                <a:effectLst/>
              </a:rPr>
              <a:t>within 28 months</a:t>
            </a:r>
          </a:p>
        </c:rich>
      </c:tx>
      <c:layout>
        <c:manualLayout>
          <c:xMode val="edge"/>
          <c:yMode val="edge"/>
          <c:x val="0.225097679940127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049571469639743"/>
          <c:y val="0.26730392545719706"/>
          <c:w val="0.84849533069646421"/>
          <c:h val="0.62771435022180999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Tabelle1!$A$2:$A$7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Tabelle1!$B$2:$B$7</c:f>
              <c:numCache>
                <c:formatCode>0%</c:formatCode>
                <c:ptCount val="6"/>
                <c:pt idx="0">
                  <c:v>0.76</c:v>
                </c:pt>
                <c:pt idx="1">
                  <c:v>0.81</c:v>
                </c:pt>
                <c:pt idx="2">
                  <c:v>0.76</c:v>
                </c:pt>
                <c:pt idx="3">
                  <c:v>0.83</c:v>
                </c:pt>
                <c:pt idx="4">
                  <c:v>0.9</c:v>
                </c:pt>
                <c:pt idx="5">
                  <c:v>0.92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827456"/>
        <c:axId val="157829376"/>
      </c:lineChart>
      <c:catAx>
        <c:axId val="15782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29376"/>
        <c:crosses val="autoZero"/>
        <c:auto val="1"/>
        <c:lblAlgn val="ctr"/>
        <c:lblOffset val="100"/>
        <c:noMultiLvlLbl val="0"/>
      </c:catAx>
      <c:valAx>
        <c:axId val="157829376"/>
        <c:scaling>
          <c:orientation val="minMax"/>
          <c:max val="1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27456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2588" cy="493713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304A7140-0D4F-47D3-BC70-877BB0C15B40}" type="datetimeFigureOut">
              <a:rPr lang="en-GB" smtClean="0"/>
              <a:pPr/>
              <a:t>27/02/2018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5300"/>
            <a:ext cx="2922588" cy="493713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525" y="9385300"/>
            <a:ext cx="2922588" cy="493713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A3507171-5916-4599-B6EB-39A2CB23347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906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4030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870" y="0"/>
            <a:ext cx="2922270" cy="494030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C2A68193-306D-4045-A508-8138E684065E}" type="datetimeFigureOut">
              <a:rPr lang="en-GB" smtClean="0"/>
              <a:pPr/>
              <a:t>27/02/2018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8495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4" rIns="91426" bIns="4571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370" y="4693285"/>
            <a:ext cx="5394960" cy="4446270"/>
          </a:xfrm>
          <a:prstGeom prst="rect">
            <a:avLst/>
          </a:prstGeom>
        </p:spPr>
        <p:txBody>
          <a:bodyPr vert="horz" lIns="91426" tIns="45714" rIns="91426" bIns="457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4855"/>
            <a:ext cx="2922270" cy="494030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870" y="9384855"/>
            <a:ext cx="2922270" cy="494030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2822F9FE-7A0B-43DC-9EDC-E9A4F8D397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99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375" y="741363"/>
            <a:ext cx="6584950" cy="3705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98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375" y="741363"/>
            <a:ext cx="6584950" cy="3705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44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757347" y="10143125"/>
            <a:ext cx="2873960" cy="5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92" tIns="43695" rIns="87392" bIns="43695" anchor="b"/>
          <a:lstStyle>
            <a:lvl1pPr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1067E1-52A9-4D53-BF47-116EF54D57AA}" type="slidenum">
              <a:rPr lang="en-GB" altLang="en-US" smtClean="0"/>
              <a:pPr algn="r" eaLnBrk="1" hangingPunct="1">
                <a:spcBef>
                  <a:spcPct val="0"/>
                </a:spcBef>
              </a:pPr>
              <a:t>4</a:t>
            </a:fld>
            <a:endParaRPr lang="en-GB" altLang="en-US" dirty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41300" y="801688"/>
            <a:ext cx="7115175" cy="4003675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383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41363"/>
            <a:ext cx="658495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968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375" y="741363"/>
            <a:ext cx="6584950" cy="3705225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393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817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412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6115" indent="-28312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2484" indent="-22649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5478" indent="-22649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38472" indent="-22649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1466" indent="-2264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44459" indent="-2264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97453" indent="-2264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50447" indent="-2264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05E0F50-4BE4-4410-8B9A-1A79D9E4D9AB}" type="slidenum">
              <a:rPr lang="en-GB" altLang="en-US">
                <a:solidFill>
                  <a:prstClr val="black"/>
                </a:solidFill>
              </a:rPr>
              <a:pPr eaLnBrk="1" hangingPunct="1"/>
              <a:t>11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41363"/>
            <a:ext cx="6584950" cy="370522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27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375" y="741363"/>
            <a:ext cx="6584950" cy="3705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363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5600" y="1916763"/>
            <a:ext cx="7556400" cy="430887"/>
          </a:xfrm>
        </p:spPr>
        <p:txBody>
          <a:bodyPr wrap="square" lIns="0" tIns="0" rIns="0" bIns="0" anchor="b" anchorCtr="0">
            <a:spAutoFit/>
          </a:bodyPr>
          <a:lstStyle>
            <a:lvl1pPr>
              <a:lnSpc>
                <a:spcPct val="100000"/>
              </a:lnSpc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Insert here the title of the presentation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600" y="2458805"/>
            <a:ext cx="7556400" cy="325377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spc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Insert here the subtitle of the presentation</a:t>
            </a:r>
            <a:endParaRPr lang="en-GB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" y="-2"/>
            <a:ext cx="9142412" cy="968400"/>
          </a:xfrm>
          <a:prstGeom prst="rect">
            <a:avLst/>
          </a:prstGeom>
        </p:spPr>
      </p:pic>
      <p:sp>
        <p:nvSpPr>
          <p:cNvPr id="1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75600" y="4833516"/>
            <a:ext cx="2520000" cy="216000"/>
          </a:xfrm>
        </p:spPr>
        <p:txBody>
          <a:bodyPr wrap="none" lIns="0" tIns="0" rIns="0" bIns="0" anchor="t" anchorCtr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Name Surname</a:t>
            </a:r>
            <a:endParaRPr lang="en-GB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203600" y="4833516"/>
            <a:ext cx="1334400" cy="216000"/>
          </a:xfrm>
        </p:spPr>
        <p:txBody>
          <a:bodyPr wrap="none" lIns="0" tIns="0" rIns="0" bIns="0" anchor="t" anchorCtr="0">
            <a:noAutofit/>
          </a:bodyPr>
          <a:lstStyle>
            <a:lvl1pPr marL="0" indent="0" algn="r">
              <a:lnSpc>
                <a:spcPct val="150000"/>
              </a:lnSpc>
              <a:buNone/>
              <a:defRPr sz="9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Date</a:t>
            </a:r>
            <a:endParaRPr lang="en-GB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03600" y="4833516"/>
            <a:ext cx="2880000" cy="216000"/>
          </a:xfrm>
        </p:spPr>
        <p:txBody>
          <a:bodyPr wrap="none" lIns="0" tIns="0" rIns="0" bIns="0" anchor="t" anchorCtr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Position Department</a:t>
            </a:r>
            <a:endParaRPr lang="en-GB" dirty="0"/>
          </a:p>
        </p:txBody>
      </p:sp>
      <p:pic>
        <p:nvPicPr>
          <p:cNvPr id="16" name="Bild 8" descr="EPO_Internship_3441.t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0822" y="3219457"/>
            <a:ext cx="1917700" cy="1497013"/>
          </a:xfrm>
          <a:prstGeom prst="rect">
            <a:avLst/>
          </a:prstGeom>
        </p:spPr>
      </p:pic>
      <p:pic>
        <p:nvPicPr>
          <p:cNvPr id="17" name="Bild 16" descr="epo16_Langer-0428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1812" y="3219457"/>
            <a:ext cx="1814513" cy="1497013"/>
          </a:xfrm>
          <a:prstGeom prst="rect">
            <a:avLst/>
          </a:prstGeom>
        </p:spPr>
      </p:pic>
      <p:pic>
        <p:nvPicPr>
          <p:cNvPr id="18" name="Bild 11" descr="4R5B3832 neu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3219457"/>
            <a:ext cx="1808163" cy="1497013"/>
          </a:xfrm>
          <a:prstGeom prst="rect">
            <a:avLst/>
          </a:prstGeom>
        </p:spPr>
      </p:pic>
      <p:pic>
        <p:nvPicPr>
          <p:cNvPr id="22" name="Bild 12" descr="ThinkstockPhotos-178506276-3.jp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" t="1049" r="20463"/>
          <a:stretch/>
        </p:blipFill>
        <p:spPr>
          <a:xfrm>
            <a:off x="3706817" y="3219457"/>
            <a:ext cx="1804987" cy="1497013"/>
          </a:xfrm>
          <a:prstGeom prst="rect">
            <a:avLst/>
          </a:prstGeom>
        </p:spPr>
      </p:pic>
      <p:pic>
        <p:nvPicPr>
          <p:cNvPr id="23" name="Bild 6" descr="epo15_van't Veer-0187 neu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6321" y="3219457"/>
            <a:ext cx="1817687" cy="149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89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5600" y="1916760"/>
            <a:ext cx="7556400" cy="430887"/>
          </a:xfrm>
        </p:spPr>
        <p:txBody>
          <a:bodyPr wrap="square" lIns="0" tIns="0" rIns="0" bIns="0" anchor="b" anchorCtr="0">
            <a:spAutoFit/>
          </a:bodyPr>
          <a:lstStyle>
            <a:lvl1pPr>
              <a:lnSpc>
                <a:spcPct val="100000"/>
              </a:lnSpc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Insert here the title of the presentation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600" y="2458804"/>
            <a:ext cx="7556400" cy="325377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spc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Insert here the subtitle of the presentation</a:t>
            </a:r>
            <a:endParaRPr lang="en-GB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" y="-2"/>
            <a:ext cx="9142412" cy="968400"/>
          </a:xfrm>
          <a:prstGeom prst="rect">
            <a:avLst/>
          </a:prstGeom>
        </p:spPr>
      </p:pic>
      <p:sp>
        <p:nvSpPr>
          <p:cNvPr id="1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75600" y="4833516"/>
            <a:ext cx="2520000" cy="216000"/>
          </a:xfrm>
        </p:spPr>
        <p:txBody>
          <a:bodyPr wrap="none" lIns="0" tIns="0" rIns="0" bIns="0" anchor="t" anchorCtr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Name Surname</a:t>
            </a:r>
            <a:endParaRPr lang="en-GB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203600" y="4833516"/>
            <a:ext cx="1334400" cy="216000"/>
          </a:xfrm>
        </p:spPr>
        <p:txBody>
          <a:bodyPr wrap="none" lIns="0" tIns="0" rIns="0" bIns="0" anchor="t" anchorCtr="0">
            <a:noAutofit/>
          </a:bodyPr>
          <a:lstStyle>
            <a:lvl1pPr marL="0" indent="0" algn="r">
              <a:lnSpc>
                <a:spcPct val="150000"/>
              </a:lnSpc>
              <a:buNone/>
              <a:defRPr sz="9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Date</a:t>
            </a:r>
            <a:endParaRPr lang="en-GB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03600" y="4833516"/>
            <a:ext cx="2880000" cy="216000"/>
          </a:xfrm>
        </p:spPr>
        <p:txBody>
          <a:bodyPr wrap="none" lIns="0" tIns="0" rIns="0" bIns="0" anchor="t" anchorCtr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Position Department</a:t>
            </a:r>
            <a:endParaRPr lang="en-GB" dirty="0"/>
          </a:p>
        </p:txBody>
      </p:sp>
      <p:pic>
        <p:nvPicPr>
          <p:cNvPr id="16" name="Bild 8" descr="EPO_Internship_3441.t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5" t="9791" r="2845"/>
          <a:stretch/>
        </p:blipFill>
        <p:spPr>
          <a:xfrm>
            <a:off x="1800822" y="3219454"/>
            <a:ext cx="1917700" cy="1497013"/>
          </a:xfrm>
          <a:prstGeom prst="rect">
            <a:avLst/>
          </a:prstGeom>
        </p:spPr>
      </p:pic>
      <p:pic>
        <p:nvPicPr>
          <p:cNvPr id="17" name="Bild 16" descr="epo16_Langer-0428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0"/>
          <a:stretch/>
        </p:blipFill>
        <p:spPr>
          <a:xfrm>
            <a:off x="5511806" y="3219454"/>
            <a:ext cx="1814513" cy="1497013"/>
          </a:xfrm>
          <a:prstGeom prst="rect">
            <a:avLst/>
          </a:prstGeom>
        </p:spPr>
      </p:pic>
      <p:pic>
        <p:nvPicPr>
          <p:cNvPr id="18" name="Bild 11" descr="4R5B3832 neu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8" t="15519" r="31403" b="39180"/>
          <a:stretch/>
        </p:blipFill>
        <p:spPr>
          <a:xfrm>
            <a:off x="3" y="3219454"/>
            <a:ext cx="1808163" cy="1497013"/>
          </a:xfrm>
          <a:prstGeom prst="rect">
            <a:avLst/>
          </a:prstGeom>
        </p:spPr>
      </p:pic>
      <p:pic>
        <p:nvPicPr>
          <p:cNvPr id="22" name="Bild 12" descr="ThinkstockPhotos-178506276-3.jp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" t="1049" r="20463"/>
          <a:stretch/>
        </p:blipFill>
        <p:spPr>
          <a:xfrm>
            <a:off x="3706817" y="3219454"/>
            <a:ext cx="1804987" cy="1497013"/>
          </a:xfrm>
          <a:prstGeom prst="rect">
            <a:avLst/>
          </a:prstGeom>
        </p:spPr>
      </p:pic>
      <p:pic>
        <p:nvPicPr>
          <p:cNvPr id="23" name="Bild 6" descr="epo15_van't Veer-0187 neu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72" b="55306"/>
          <a:stretch/>
        </p:blipFill>
        <p:spPr>
          <a:xfrm>
            <a:off x="7326319" y="3219454"/>
            <a:ext cx="1817687" cy="149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05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71833" y="4731993"/>
            <a:ext cx="2519563" cy="369829"/>
          </a:xfrm>
        </p:spPr>
        <p:txBody>
          <a:bodyPr wrap="none" lIns="0" tIns="0" rIns="0" bIns="0" anchor="t" anchorCtr="0">
            <a:noAutofit/>
          </a:bodyPr>
          <a:lstStyle>
            <a:lvl1pPr marL="0" indent="0" algn="l">
              <a:buNone/>
              <a:defRPr sz="900" b="0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Name </a:t>
            </a:r>
            <a:r>
              <a:rPr lang="de-CH" dirty="0" err="1" smtClean="0"/>
              <a:t>Surname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98751" y="4731993"/>
            <a:ext cx="1334168" cy="369829"/>
          </a:xfrm>
        </p:spPr>
        <p:txBody>
          <a:bodyPr wrap="none" lIns="0" tIns="0" rIns="0" bIns="0" anchor="t" anchorCtr="0">
            <a:noAutofit/>
          </a:bodyPr>
          <a:lstStyle>
            <a:lvl1pPr marL="0" indent="0" algn="r"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Date</a:t>
            </a:r>
            <a:endParaRPr lang="en-GB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378" y="4731993"/>
            <a:ext cx="3492905" cy="369829"/>
          </a:xfrm>
        </p:spPr>
        <p:txBody>
          <a:bodyPr wrap="none" lIns="0" tIns="0" rIns="0" bIns="0" anchor="t" anchorCtr="0">
            <a:noAutofit/>
          </a:bodyPr>
          <a:lstStyle>
            <a:lvl1pPr marL="0" indent="0" algn="l"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Position Department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5013" y="1923681"/>
            <a:ext cx="7198751" cy="425243"/>
          </a:xfrm>
        </p:spPr>
        <p:txBody>
          <a:bodyPr wrap="square" lIns="0" tIns="0" rIns="0" bIns="0" anchor="b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Insert here the title of the presentation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013" y="2459148"/>
            <a:ext cx="7198751" cy="325378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spc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here the subtitle of the presentation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" y="0"/>
            <a:ext cx="9144000" cy="969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00"/>
          <a:stretch/>
        </p:blipFill>
        <p:spPr>
          <a:xfrm>
            <a:off x="5459731" y="3233738"/>
            <a:ext cx="1880648" cy="1501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"/>
          <a:stretch/>
        </p:blipFill>
        <p:spPr>
          <a:xfrm>
            <a:off x="0" y="3233740"/>
            <a:ext cx="1801368" cy="1495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71" y="3233740"/>
            <a:ext cx="1873167" cy="1495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05" y="3233738"/>
            <a:ext cx="1873164" cy="14959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" r="3302" b="-229"/>
          <a:stretch/>
        </p:blipFill>
        <p:spPr>
          <a:xfrm>
            <a:off x="7328539" y="3233737"/>
            <a:ext cx="1815465" cy="149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23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002" y="268288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 smtClean="0"/>
              <a:t>Agenda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84002" y="915988"/>
            <a:ext cx="7846637" cy="3816002"/>
          </a:xfrm>
        </p:spPr>
        <p:txBody>
          <a:bodyPr wrap="square" lIns="0" tIns="0" rIns="0" bIns="0">
            <a:noAutofit/>
          </a:bodyPr>
          <a:lstStyle>
            <a:lvl1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84468" y="4899365"/>
            <a:ext cx="7846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4467" y="4944645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194">
              <a:defRPr/>
            </a:pPr>
            <a:r>
              <a:rPr lang="de-CH" sz="900" dirty="0">
                <a:solidFill>
                  <a:srgbClr val="404955"/>
                </a:solidFill>
                <a:cs typeface="Arial" pitchFamily="34" charset="0"/>
              </a:rPr>
              <a:t>European Patent Office</a:t>
            </a:r>
            <a:endParaRPr lang="en-GB" sz="900" dirty="0">
              <a:solidFill>
                <a:srgbClr val="404955"/>
              </a:solidFill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>
          <a:xfrm>
            <a:off x="7953378" y="4944642"/>
            <a:ext cx="579065" cy="1728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DF67F17-3E1A-4193-A15F-15F53DD43041}" type="slidenum">
              <a:rPr lang="en-GB" smtClean="0">
                <a:solidFill>
                  <a:srgbClr val="404955"/>
                </a:solidFill>
              </a:rPr>
              <a:pPr/>
              <a:t>‹#›</a:t>
            </a:fld>
            <a:endParaRPr lang="en-GB" dirty="0">
              <a:solidFill>
                <a:srgbClr val="4049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80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216" y="268288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84216" y="915988"/>
            <a:ext cx="3833335" cy="3816002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699481" y="915988"/>
            <a:ext cx="3833335" cy="3816002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84468" y="4899365"/>
            <a:ext cx="7846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2400" y="4946400"/>
            <a:ext cx="579600" cy="172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DF67F17-3E1A-4193-A15F-15F53DD43041}" type="slidenum">
              <a:rPr lang="en-GB" smtClean="0">
                <a:solidFill>
                  <a:srgbClr val="404955"/>
                </a:solidFill>
              </a:rPr>
              <a:pPr/>
              <a:t>‹#›</a:t>
            </a:fld>
            <a:endParaRPr lang="en-GB">
              <a:solidFill>
                <a:srgbClr val="40495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4467" y="4944645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194">
              <a:defRPr/>
            </a:pPr>
            <a:r>
              <a:rPr lang="de-CH" sz="900" dirty="0">
                <a:solidFill>
                  <a:srgbClr val="404955"/>
                </a:solidFill>
                <a:cs typeface="Arial" pitchFamily="34" charset="0"/>
              </a:rPr>
              <a:t>European Patent Office</a:t>
            </a:r>
            <a:endParaRPr lang="en-GB" sz="900" dirty="0">
              <a:solidFill>
                <a:srgbClr val="40495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29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002" y="268288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84004" y="915991"/>
            <a:ext cx="2494367" cy="3779125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270228" y="904294"/>
            <a:ext cx="0" cy="37116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3362315" y="915991"/>
            <a:ext cx="2494367" cy="3779125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946663" y="904294"/>
            <a:ext cx="0" cy="37116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6038449" y="915991"/>
            <a:ext cx="2494367" cy="3779125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2400" y="4946400"/>
            <a:ext cx="579600" cy="172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DF67F17-3E1A-4193-A15F-15F53DD43041}" type="slidenum">
              <a:rPr lang="en-GB" smtClean="0">
                <a:solidFill>
                  <a:srgbClr val="404955"/>
                </a:solidFill>
              </a:rPr>
              <a:pPr/>
              <a:t>‹#›</a:t>
            </a:fld>
            <a:endParaRPr lang="en-GB">
              <a:solidFill>
                <a:srgbClr val="404955"/>
              </a:solidFill>
            </a:endParaRPr>
          </a:p>
        </p:txBody>
      </p:sp>
      <p:cxnSp>
        <p:nvCxnSpPr>
          <p:cNvPr id="15" name="Straight Connector 8"/>
          <p:cNvCxnSpPr/>
          <p:nvPr userDrawn="1"/>
        </p:nvCxnSpPr>
        <p:spPr>
          <a:xfrm>
            <a:off x="684468" y="4899365"/>
            <a:ext cx="7846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6"/>
          <p:cNvSpPr txBox="1"/>
          <p:nvPr userDrawn="1"/>
        </p:nvSpPr>
        <p:spPr>
          <a:xfrm>
            <a:off x="684467" y="4944645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194">
              <a:defRPr/>
            </a:pPr>
            <a:r>
              <a:rPr lang="de-CH" sz="900" dirty="0">
                <a:solidFill>
                  <a:srgbClr val="404955"/>
                </a:solidFill>
                <a:cs typeface="Arial" pitchFamily="34" charset="0"/>
              </a:rPr>
              <a:t>European Patent Office</a:t>
            </a:r>
            <a:endParaRPr lang="en-GB" sz="900" dirty="0">
              <a:solidFill>
                <a:srgbClr val="40495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255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Picture and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002" y="270001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3"/>
          </p:nvPr>
        </p:nvSpPr>
        <p:spPr>
          <a:xfrm>
            <a:off x="684004" y="915988"/>
            <a:ext cx="2456519" cy="38160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347867" y="915988"/>
            <a:ext cx="5174095" cy="3816002"/>
          </a:xfrm>
        </p:spPr>
        <p:txBody>
          <a:bodyPr/>
          <a:lstStyle>
            <a:lvl1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75324" y="4899365"/>
            <a:ext cx="7846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2400" y="4946400"/>
            <a:ext cx="579600" cy="172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DF67F17-3E1A-4193-A15F-15F53DD43041}" type="slidenum">
              <a:rPr lang="en-GB" smtClean="0">
                <a:solidFill>
                  <a:srgbClr val="404955"/>
                </a:solidFill>
              </a:rPr>
              <a:pPr/>
              <a:t>‹#›</a:t>
            </a:fld>
            <a:endParaRPr lang="en-GB">
              <a:solidFill>
                <a:srgbClr val="40495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4467" y="4944645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194">
              <a:defRPr/>
            </a:pPr>
            <a:r>
              <a:rPr lang="de-CH" sz="900" dirty="0">
                <a:solidFill>
                  <a:srgbClr val="404955"/>
                </a:solidFill>
                <a:cs typeface="Arial" pitchFamily="34" charset="0"/>
              </a:rPr>
              <a:t>European Patent Office</a:t>
            </a:r>
            <a:endParaRPr lang="en-GB" sz="900" dirty="0">
              <a:solidFill>
                <a:srgbClr val="40495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778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216" y="268288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8"/>
          </p:nvPr>
        </p:nvSpPr>
        <p:spPr>
          <a:xfrm>
            <a:off x="684216" y="1538644"/>
            <a:ext cx="7810613" cy="3193346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GB" dirty="0"/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6" y="915991"/>
            <a:ext cx="7847237" cy="539875"/>
          </a:xfrm>
          <a:noFill/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buNone/>
              <a:defRPr b="1" spc="0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CH" dirty="0" smtClean="0"/>
              <a:t>Table </a:t>
            </a:r>
            <a:r>
              <a:rPr lang="de-CH" dirty="0" err="1" smtClean="0"/>
              <a:t>head</a:t>
            </a:r>
            <a:endParaRPr lang="de-CH" dirty="0" smtClean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2400" y="4946400"/>
            <a:ext cx="579600" cy="172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DF67F17-3E1A-4193-A15F-15F53DD43041}" type="slidenum">
              <a:rPr lang="en-GB" smtClean="0">
                <a:solidFill>
                  <a:srgbClr val="404955"/>
                </a:solidFill>
              </a:rPr>
              <a:pPr/>
              <a:t>‹#›</a:t>
            </a:fld>
            <a:endParaRPr lang="en-GB" dirty="0">
              <a:solidFill>
                <a:srgbClr val="404955"/>
              </a:solidFill>
            </a:endParaRPr>
          </a:p>
        </p:txBody>
      </p:sp>
      <p:sp>
        <p:nvSpPr>
          <p:cNvPr id="10" name="TextBox 16"/>
          <p:cNvSpPr txBox="1"/>
          <p:nvPr userDrawn="1"/>
        </p:nvSpPr>
        <p:spPr>
          <a:xfrm>
            <a:off x="684467" y="4944645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194">
              <a:defRPr/>
            </a:pPr>
            <a:r>
              <a:rPr lang="de-CH" sz="900" dirty="0">
                <a:solidFill>
                  <a:srgbClr val="404955"/>
                </a:solidFill>
                <a:cs typeface="Arial" pitchFamily="34" charset="0"/>
              </a:rPr>
              <a:t>European Patent Office</a:t>
            </a:r>
            <a:endParaRPr lang="en-GB" sz="900" dirty="0">
              <a:solidFill>
                <a:srgbClr val="404955"/>
              </a:solidFill>
              <a:cs typeface="Arial" pitchFamily="34" charset="0"/>
            </a:endParaRPr>
          </a:p>
        </p:txBody>
      </p:sp>
      <p:cxnSp>
        <p:nvCxnSpPr>
          <p:cNvPr id="15" name="Straight Connector 9"/>
          <p:cNvCxnSpPr/>
          <p:nvPr userDrawn="1"/>
        </p:nvCxnSpPr>
        <p:spPr>
          <a:xfrm>
            <a:off x="675324" y="4899365"/>
            <a:ext cx="7846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757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002" y="268291"/>
            <a:ext cx="7846637" cy="414395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84002" y="915991"/>
            <a:ext cx="7847237" cy="539875"/>
          </a:xfr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b="1" spc="0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CH" dirty="0" smtClean="0"/>
              <a:t>Chart </a:t>
            </a:r>
            <a:r>
              <a:rPr lang="de-CH" dirty="0" err="1" smtClean="0"/>
              <a:t>head</a:t>
            </a:r>
            <a:endParaRPr lang="de-CH" dirty="0" smtClean="0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20"/>
          </p:nvPr>
        </p:nvSpPr>
        <p:spPr>
          <a:xfrm>
            <a:off x="684466" y="1538645"/>
            <a:ext cx="7810363" cy="3193347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2400" y="4944642"/>
            <a:ext cx="579600" cy="172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DF67F17-3E1A-4193-A15F-15F53DD43041}" type="slidenum">
              <a:rPr lang="en-GB" smtClean="0">
                <a:solidFill>
                  <a:srgbClr val="404955"/>
                </a:solidFill>
              </a:rPr>
              <a:pPr/>
              <a:t>‹#›</a:t>
            </a:fld>
            <a:endParaRPr lang="en-GB">
              <a:solidFill>
                <a:srgbClr val="40495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4467" y="4944645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194">
              <a:defRPr/>
            </a:pPr>
            <a:r>
              <a:rPr lang="de-CH" sz="900" dirty="0">
                <a:solidFill>
                  <a:srgbClr val="404955"/>
                </a:solidFill>
                <a:cs typeface="Arial" pitchFamily="34" charset="0"/>
              </a:rPr>
              <a:t>European Patent Office</a:t>
            </a:r>
            <a:endParaRPr lang="en-GB" sz="900" dirty="0">
              <a:solidFill>
                <a:srgbClr val="404955"/>
              </a:solidFill>
              <a:cs typeface="Arial" pitchFamily="34" charset="0"/>
            </a:endParaRPr>
          </a:p>
        </p:txBody>
      </p:sp>
      <p:cxnSp>
        <p:nvCxnSpPr>
          <p:cNvPr id="8" name="Straight Connector 9"/>
          <p:cNvCxnSpPr/>
          <p:nvPr userDrawn="1"/>
        </p:nvCxnSpPr>
        <p:spPr>
          <a:xfrm>
            <a:off x="675324" y="4899365"/>
            <a:ext cx="7846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36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71837" y="4731996"/>
            <a:ext cx="2519563" cy="369829"/>
          </a:xfrm>
        </p:spPr>
        <p:txBody>
          <a:bodyPr wrap="none" lIns="0" tIns="0" rIns="0" bIns="0" anchor="t" anchorCtr="0">
            <a:noAutofit/>
          </a:bodyPr>
          <a:lstStyle>
            <a:lvl1pPr marL="0" indent="0" algn="l">
              <a:buNone/>
              <a:defRPr sz="900" b="0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Name </a:t>
            </a:r>
            <a:r>
              <a:rPr lang="de-CH" dirty="0" err="1" smtClean="0"/>
              <a:t>Surname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98751" y="4731996"/>
            <a:ext cx="1334168" cy="369829"/>
          </a:xfrm>
        </p:spPr>
        <p:txBody>
          <a:bodyPr wrap="none" lIns="0" tIns="0" rIns="0" bIns="0" anchor="t" anchorCtr="0">
            <a:noAutofit/>
          </a:bodyPr>
          <a:lstStyle>
            <a:lvl1pPr marL="0" indent="0" algn="r"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Date</a:t>
            </a:r>
            <a:endParaRPr lang="en-GB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381" y="4731996"/>
            <a:ext cx="3492905" cy="369829"/>
          </a:xfrm>
        </p:spPr>
        <p:txBody>
          <a:bodyPr wrap="none" lIns="0" tIns="0" rIns="0" bIns="0" anchor="t" anchorCtr="0">
            <a:noAutofit/>
          </a:bodyPr>
          <a:lstStyle>
            <a:lvl1pPr marL="0" indent="0" algn="l"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Position Department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5015" y="1923684"/>
            <a:ext cx="7198751" cy="425243"/>
          </a:xfrm>
        </p:spPr>
        <p:txBody>
          <a:bodyPr wrap="square" lIns="0" tIns="0" rIns="0" bIns="0" anchor="b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Insert here the title of the presentation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015" y="2459148"/>
            <a:ext cx="7198751" cy="325378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spc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here the subtitle of the presentation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" y="0"/>
            <a:ext cx="9144000" cy="969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0"/>
          <a:stretch/>
        </p:blipFill>
        <p:spPr>
          <a:xfrm>
            <a:off x="5459731" y="3233739"/>
            <a:ext cx="1880648" cy="1501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33739"/>
            <a:ext cx="1801368" cy="1495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373" y="3233739"/>
            <a:ext cx="1873167" cy="1495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005" y="3233739"/>
            <a:ext cx="1873164" cy="14959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0"/>
          <a:stretch/>
        </p:blipFill>
        <p:spPr>
          <a:xfrm>
            <a:off x="7328545" y="3233737"/>
            <a:ext cx="1815465" cy="149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12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7119916"/>
              </p:ext>
            </p:extLst>
          </p:nvPr>
        </p:nvGraphicFramePr>
        <p:xfrm>
          <a:off x="159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005" y="268288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 smtClean="0"/>
              <a:t>Agenda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84005" y="915988"/>
            <a:ext cx="7846637" cy="3816002"/>
          </a:xfrm>
        </p:spPr>
        <p:txBody>
          <a:bodyPr wrap="square" lIns="0" tIns="0" rIns="0" bIns="0">
            <a:noAutofit/>
          </a:bodyPr>
          <a:lstStyle>
            <a:lvl1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84470" y="4899365"/>
            <a:ext cx="7846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4471" y="4944648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>
          <a:xfrm>
            <a:off x="7953379" y="4944642"/>
            <a:ext cx="579065" cy="1728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DF67F17-3E1A-4193-A15F-15F53DD430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82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220" y="268288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84219" y="915988"/>
            <a:ext cx="3833335" cy="3816002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699487" y="915988"/>
            <a:ext cx="3833335" cy="3816002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84470" y="4899365"/>
            <a:ext cx="7846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2400" y="4946400"/>
            <a:ext cx="579600" cy="172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DF67F17-3E1A-4193-A15F-15F53DD430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84471" y="4944648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04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005" y="268288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84008" y="915994"/>
            <a:ext cx="2494367" cy="3779125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270228" y="904296"/>
            <a:ext cx="0" cy="37116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3362318" y="915994"/>
            <a:ext cx="2494367" cy="3779125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946663" y="904296"/>
            <a:ext cx="0" cy="37116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6038455" y="915994"/>
            <a:ext cx="2494367" cy="3779125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2400" y="4946400"/>
            <a:ext cx="579600" cy="172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DF67F17-3E1A-4193-A15F-15F53DD4304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5" name="Straight Connector 8"/>
          <p:cNvCxnSpPr/>
          <p:nvPr userDrawn="1"/>
        </p:nvCxnSpPr>
        <p:spPr>
          <a:xfrm>
            <a:off x="684470" y="4899365"/>
            <a:ext cx="7846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6"/>
          <p:cNvSpPr txBox="1"/>
          <p:nvPr userDrawn="1"/>
        </p:nvSpPr>
        <p:spPr>
          <a:xfrm>
            <a:off x="684471" y="4944648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6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Picture and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005" y="270001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3"/>
          </p:nvPr>
        </p:nvSpPr>
        <p:spPr>
          <a:xfrm>
            <a:off x="684008" y="915988"/>
            <a:ext cx="2456519" cy="38160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347871" y="915988"/>
            <a:ext cx="5174095" cy="3816002"/>
          </a:xfrm>
        </p:spPr>
        <p:txBody>
          <a:bodyPr/>
          <a:lstStyle>
            <a:lvl1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75326" y="4899365"/>
            <a:ext cx="7846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2400" y="4946400"/>
            <a:ext cx="579600" cy="172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DF67F17-3E1A-4193-A15F-15F53DD430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84471" y="4944648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16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220" y="268288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8"/>
          </p:nvPr>
        </p:nvSpPr>
        <p:spPr>
          <a:xfrm>
            <a:off x="684220" y="1538644"/>
            <a:ext cx="7810613" cy="3193346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GB" dirty="0"/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9" y="915994"/>
            <a:ext cx="7847237" cy="539875"/>
          </a:xfrm>
          <a:noFill/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buNone/>
              <a:defRPr b="1" spc="0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CH" dirty="0" smtClean="0"/>
              <a:t>Table </a:t>
            </a:r>
            <a:r>
              <a:rPr lang="de-CH" dirty="0" err="1" smtClean="0"/>
              <a:t>head</a:t>
            </a:r>
            <a:endParaRPr lang="de-CH" dirty="0" smtClean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2400" y="4946400"/>
            <a:ext cx="579600" cy="172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DF67F17-3E1A-4193-A15F-15F53DD430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Box 16"/>
          <p:cNvSpPr txBox="1"/>
          <p:nvPr userDrawn="1"/>
        </p:nvSpPr>
        <p:spPr>
          <a:xfrm>
            <a:off x="684471" y="4944648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5" name="Straight Connector 9"/>
          <p:cNvCxnSpPr/>
          <p:nvPr userDrawn="1"/>
        </p:nvCxnSpPr>
        <p:spPr>
          <a:xfrm>
            <a:off x="675326" y="4899365"/>
            <a:ext cx="7846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93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005" y="268294"/>
            <a:ext cx="7846637" cy="414395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84005" y="915994"/>
            <a:ext cx="7847237" cy="539875"/>
          </a:xfr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b="1" spc="0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CH" dirty="0" smtClean="0"/>
              <a:t>Chart </a:t>
            </a:r>
            <a:r>
              <a:rPr lang="de-CH" dirty="0" err="1" smtClean="0"/>
              <a:t>head</a:t>
            </a:r>
            <a:endParaRPr lang="de-CH" dirty="0" smtClean="0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20"/>
          </p:nvPr>
        </p:nvSpPr>
        <p:spPr>
          <a:xfrm>
            <a:off x="684470" y="1538645"/>
            <a:ext cx="7810363" cy="3193347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2400" y="4944642"/>
            <a:ext cx="579600" cy="172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DF67F17-3E1A-4193-A15F-15F53DD430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84471" y="4944648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" name="Straight Connector 9"/>
          <p:cNvCxnSpPr/>
          <p:nvPr userDrawn="1"/>
        </p:nvCxnSpPr>
        <p:spPr>
          <a:xfrm>
            <a:off x="675326" y="4899365"/>
            <a:ext cx="7846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03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676800" y="914399"/>
            <a:ext cx="7846638" cy="3816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A224D1F2-E751-4CD1-875A-762F9B9D7118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89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692075357"/>
              </p:ext>
            </p:extLst>
          </p:nvPr>
        </p:nvGraphicFramePr>
        <p:xfrm>
          <a:off x="159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" name="think-cell Folie" r:id="rId13" imgW="216" imgH="216" progId="TCLayout.ActiveDocument.1">
                  <p:embed/>
                </p:oleObj>
              </mc:Choice>
              <mc:Fallback>
                <p:oleObj name="think-cell Folie" r:id="rId13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81" y="268294"/>
            <a:ext cx="7846637" cy="5209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614" y="915990"/>
            <a:ext cx="7846637" cy="36402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804000"/>
            <a:ext cx="2133600" cy="28803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DF67F17-3E1A-4193-A15F-15F53DD430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9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7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194" rtl="0" eaLnBrk="1" latinLnBrk="0" hangingPunct="1">
        <a:spcBef>
          <a:spcPct val="0"/>
        </a:spcBef>
        <a:buNone/>
        <a:defRPr sz="2400" b="1" kern="1200" spc="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15995" indent="-215995" algn="l" defTabSz="914194" rtl="0" eaLnBrk="1" latinLnBrk="0" hangingPunct="1">
        <a:lnSpc>
          <a:spcPts val="2800"/>
        </a:lnSpc>
        <a:spcBef>
          <a:spcPts val="0"/>
        </a:spcBef>
        <a:buClr>
          <a:schemeClr val="tx1"/>
        </a:buClr>
        <a:buFont typeface="Wingdings" pitchFamily="2" charset="2"/>
        <a:buChar char="§"/>
        <a:tabLst/>
        <a:defRPr sz="1800" kern="1200" spc="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31989" indent="-215995" algn="l" defTabSz="914194" rtl="0" eaLnBrk="1" latinLnBrk="0" hangingPunct="1">
        <a:lnSpc>
          <a:spcPts val="2800"/>
        </a:lnSpc>
        <a:spcBef>
          <a:spcPts val="0"/>
        </a:spcBef>
        <a:buClr>
          <a:schemeClr val="tx1"/>
        </a:buClr>
        <a:buFont typeface="Arial" pitchFamily="34" charset="0"/>
        <a:buChar char="−"/>
        <a:defRPr sz="1800" kern="1200" spc="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47984" indent="-215995" algn="l" defTabSz="914194" rtl="0" eaLnBrk="1" latinLnBrk="0" hangingPunct="1">
        <a:lnSpc>
          <a:spcPts val="2800"/>
        </a:lnSpc>
        <a:spcBef>
          <a:spcPts val="0"/>
        </a:spcBef>
        <a:buClr>
          <a:schemeClr val="tx1"/>
        </a:buClr>
        <a:buFont typeface="Arial" pitchFamily="34" charset="0"/>
        <a:buChar char="−"/>
        <a:defRPr sz="1800" kern="1200" spc="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63978" indent="-215995" algn="l" defTabSz="914194" rtl="0" eaLnBrk="1" latinLnBrk="0" hangingPunct="1">
        <a:lnSpc>
          <a:spcPts val="2800"/>
        </a:lnSpc>
        <a:spcBef>
          <a:spcPts val="0"/>
        </a:spcBef>
        <a:buClr>
          <a:schemeClr val="tx1"/>
        </a:buClr>
        <a:buFont typeface="Arial" pitchFamily="34" charset="0"/>
        <a:buChar char="−"/>
        <a:defRPr sz="1800" kern="1200" spc="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9973" indent="-215995" algn="l" defTabSz="987203" rtl="0" eaLnBrk="1" latinLnBrk="0" hangingPunct="1">
        <a:lnSpc>
          <a:spcPts val="2800"/>
        </a:lnSpc>
        <a:spcBef>
          <a:spcPts val="0"/>
        </a:spcBef>
        <a:buClr>
          <a:schemeClr val="tx1"/>
        </a:buClr>
        <a:buFont typeface="Arial" pitchFamily="34" charset="0"/>
        <a:buChar char="−"/>
        <a:defRPr sz="1800" kern="1200" spc="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034" indent="-228549" algn="l" defTabSz="9141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2" indent="-228549" algn="l" defTabSz="9141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9" indent="-228549" algn="l" defTabSz="9141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6" indent="-228549" algn="l" defTabSz="9141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4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2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9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2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78" y="268291"/>
            <a:ext cx="7846637" cy="5209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612" y="915990"/>
            <a:ext cx="7846637" cy="36402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803999"/>
            <a:ext cx="2133600" cy="28803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DF67F17-3E1A-4193-A15F-15F53DD43041}" type="slidenum">
              <a:rPr lang="en-GB" smtClean="0">
                <a:solidFill>
                  <a:srgbClr val="404955"/>
                </a:solidFill>
              </a:rPr>
              <a:pPr/>
              <a:t>‹#›</a:t>
            </a:fld>
            <a:endParaRPr lang="en-GB" dirty="0">
              <a:solidFill>
                <a:srgbClr val="4049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194" rtl="0" eaLnBrk="1" latinLnBrk="0" hangingPunct="1">
        <a:spcBef>
          <a:spcPct val="0"/>
        </a:spcBef>
        <a:buNone/>
        <a:defRPr sz="2400" b="1" kern="1200" spc="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15995" indent="-215995" algn="l" defTabSz="914194" rtl="0" eaLnBrk="1" latinLnBrk="0" hangingPunct="1">
        <a:lnSpc>
          <a:spcPts val="2800"/>
        </a:lnSpc>
        <a:spcBef>
          <a:spcPts val="0"/>
        </a:spcBef>
        <a:buClr>
          <a:schemeClr val="tx1"/>
        </a:buClr>
        <a:buFont typeface="Wingdings" pitchFamily="2" charset="2"/>
        <a:buChar char="§"/>
        <a:tabLst/>
        <a:defRPr sz="1800" kern="1200" spc="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31989" indent="-215995" algn="l" defTabSz="914194" rtl="0" eaLnBrk="1" latinLnBrk="0" hangingPunct="1">
        <a:lnSpc>
          <a:spcPts val="2800"/>
        </a:lnSpc>
        <a:spcBef>
          <a:spcPts val="0"/>
        </a:spcBef>
        <a:buClr>
          <a:schemeClr val="tx1"/>
        </a:buClr>
        <a:buFont typeface="Arial" pitchFamily="34" charset="0"/>
        <a:buChar char="−"/>
        <a:defRPr sz="1800" kern="1200" spc="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47984" indent="-215995" algn="l" defTabSz="914194" rtl="0" eaLnBrk="1" latinLnBrk="0" hangingPunct="1">
        <a:lnSpc>
          <a:spcPts val="2800"/>
        </a:lnSpc>
        <a:spcBef>
          <a:spcPts val="0"/>
        </a:spcBef>
        <a:buClr>
          <a:schemeClr val="tx1"/>
        </a:buClr>
        <a:buFont typeface="Arial" pitchFamily="34" charset="0"/>
        <a:buChar char="−"/>
        <a:defRPr sz="1800" kern="1200" spc="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63978" indent="-215995" algn="l" defTabSz="914194" rtl="0" eaLnBrk="1" latinLnBrk="0" hangingPunct="1">
        <a:lnSpc>
          <a:spcPts val="2800"/>
        </a:lnSpc>
        <a:spcBef>
          <a:spcPts val="0"/>
        </a:spcBef>
        <a:buClr>
          <a:schemeClr val="tx1"/>
        </a:buClr>
        <a:buFont typeface="Arial" pitchFamily="34" charset="0"/>
        <a:buChar char="−"/>
        <a:defRPr sz="1800" kern="1200" spc="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9973" indent="-215995" algn="l" defTabSz="987203" rtl="0" eaLnBrk="1" latinLnBrk="0" hangingPunct="1">
        <a:lnSpc>
          <a:spcPts val="2800"/>
        </a:lnSpc>
        <a:spcBef>
          <a:spcPts val="0"/>
        </a:spcBef>
        <a:buClr>
          <a:schemeClr val="tx1"/>
        </a:buClr>
        <a:buFont typeface="Arial" pitchFamily="34" charset="0"/>
        <a:buChar char="−"/>
        <a:defRPr sz="1800" kern="1200" spc="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034" indent="-228549" algn="l" defTabSz="9141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2" indent="-228549" algn="l" defTabSz="9141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9" indent="-228549" algn="l" defTabSz="9141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6" indent="-228549" algn="l" defTabSz="9141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4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2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9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2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2.pn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Piotr Wierzejewski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 smtClean="0"/>
              <a:t>February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Quality Management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EPO′s QMS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81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B464D"/>
                </a:solidFill>
              </a:rPr>
              <a:t>PCT </a:t>
            </a:r>
            <a:r>
              <a:rPr lang="en-GB" dirty="0" smtClean="0"/>
              <a:t>examination</a:t>
            </a:r>
            <a:r>
              <a:rPr lang="en-GB" dirty="0" smtClean="0">
                <a:solidFill>
                  <a:srgbClr val="3B464D"/>
                </a:solidFill>
              </a:rPr>
              <a:t> timeliness</a:t>
            </a:r>
            <a:endParaRPr lang="en-GB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B464D"/>
                </a:solidFill>
              </a:rPr>
              <a:t>“Within </a:t>
            </a:r>
            <a:r>
              <a:rPr lang="en-GB" dirty="0">
                <a:solidFill>
                  <a:srgbClr val="3B464D"/>
                </a:solidFill>
              </a:rPr>
              <a:t>28 months” indicator increased from 76% in </a:t>
            </a:r>
            <a:r>
              <a:rPr lang="en-GB" dirty="0" smtClean="0">
                <a:solidFill>
                  <a:srgbClr val="3B464D"/>
                </a:solidFill>
              </a:rPr>
              <a:t>2014</a:t>
            </a:r>
            <a:br>
              <a:rPr lang="en-GB" dirty="0" smtClean="0">
                <a:solidFill>
                  <a:srgbClr val="3B464D"/>
                </a:solidFill>
              </a:rPr>
            </a:br>
            <a:r>
              <a:rPr lang="en-GB" dirty="0" smtClean="0">
                <a:solidFill>
                  <a:srgbClr val="3B464D"/>
                </a:solidFill>
              </a:rPr>
              <a:t>to </a:t>
            </a:r>
            <a:r>
              <a:rPr lang="en-GB" dirty="0">
                <a:solidFill>
                  <a:schemeClr val="accent2"/>
                </a:solidFill>
              </a:rPr>
              <a:t>92%</a:t>
            </a:r>
            <a:r>
              <a:rPr lang="en-GB" dirty="0">
                <a:solidFill>
                  <a:srgbClr val="3B464D"/>
                </a:solidFill>
              </a:rPr>
              <a:t> in 2017 (Q1 and Q2</a:t>
            </a:r>
            <a:r>
              <a:rPr lang="en-GB" dirty="0" smtClean="0">
                <a:solidFill>
                  <a:srgbClr val="3B464D"/>
                </a:solidFill>
              </a:rPr>
              <a:t>)</a:t>
            </a:r>
            <a:endParaRPr lang="en-GB" dirty="0" smtClean="0"/>
          </a:p>
          <a:p>
            <a:pPr marL="215957" lvl="0" indent="-215957" defTabSz="914217">
              <a:spcBef>
                <a:spcPts val="1200"/>
              </a:spcBef>
            </a:pPr>
            <a:r>
              <a:rPr lang="en-GB" dirty="0">
                <a:solidFill>
                  <a:srgbClr val="3B464D"/>
                </a:solidFill>
              </a:rPr>
              <a:t>Resulting </a:t>
            </a:r>
            <a:r>
              <a:rPr lang="en-GB" dirty="0" smtClean="0">
                <a:solidFill>
                  <a:srgbClr val="3B464D"/>
                </a:solidFill>
              </a:rPr>
              <a:t>from:</a:t>
            </a:r>
            <a:endParaRPr lang="en-GB" dirty="0">
              <a:solidFill>
                <a:srgbClr val="3B464D"/>
              </a:solidFill>
            </a:endParaRPr>
          </a:p>
          <a:p>
            <a:pPr marL="431914" lvl="1" indent="-215957" defTabSz="914217"/>
            <a:r>
              <a:rPr lang="en-GB" dirty="0">
                <a:solidFill>
                  <a:schemeClr val="accent2"/>
                </a:solidFill>
              </a:rPr>
              <a:t>Prioritising</a:t>
            </a:r>
            <a:r>
              <a:rPr lang="en-GB" dirty="0">
                <a:solidFill>
                  <a:srgbClr val="3B464D"/>
                </a:solidFill>
              </a:rPr>
              <a:t> PCT Ch. II applications</a:t>
            </a:r>
          </a:p>
          <a:p>
            <a:pPr marL="431914" lvl="1" indent="-215957" defTabSz="914217"/>
            <a:r>
              <a:rPr lang="en-GB" dirty="0">
                <a:solidFill>
                  <a:srgbClr val="3B464D"/>
                </a:solidFill>
              </a:rPr>
              <a:t>International </a:t>
            </a:r>
            <a:r>
              <a:rPr lang="en-GB" dirty="0" smtClean="0">
                <a:solidFill>
                  <a:srgbClr val="3B464D"/>
                </a:solidFill>
              </a:rPr>
              <a:t>searches</a:t>
            </a:r>
            <a:br>
              <a:rPr lang="en-GB" dirty="0" smtClean="0">
                <a:solidFill>
                  <a:srgbClr val="3B464D"/>
                </a:solidFill>
              </a:rPr>
            </a:br>
            <a:r>
              <a:rPr lang="en-GB" dirty="0" smtClean="0">
                <a:solidFill>
                  <a:srgbClr val="3B464D"/>
                </a:solidFill>
              </a:rPr>
              <a:t>(PCT </a:t>
            </a:r>
            <a:r>
              <a:rPr lang="en-GB" dirty="0">
                <a:solidFill>
                  <a:srgbClr val="3B464D"/>
                </a:solidFill>
              </a:rPr>
              <a:t>Ch. I) delivered on time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extplatzhalter 7"/>
          <p:cNvSpPr txBox="1">
            <a:spLocks/>
          </p:cNvSpPr>
          <p:nvPr/>
        </p:nvSpPr>
        <p:spPr>
          <a:xfrm>
            <a:off x="686176" y="268288"/>
            <a:ext cx="7846637" cy="71928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1593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87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80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74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676" indent="-215935" algn="l" defTabSz="9871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Textplatzhalter 6"/>
          <p:cNvSpPr txBox="1">
            <a:spLocks/>
          </p:cNvSpPr>
          <p:nvPr/>
        </p:nvSpPr>
        <p:spPr>
          <a:xfrm>
            <a:off x="686176" y="1347614"/>
            <a:ext cx="7846637" cy="33843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1593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87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80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74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676" indent="-215935" algn="l" defTabSz="9871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tabLst>
                <a:tab pos="7800975" algn="r"/>
              </a:tabLst>
            </a:pPr>
            <a:endParaRPr lang="en-GB" dirty="0"/>
          </a:p>
        </p:txBody>
      </p:sp>
      <p:graphicFrame>
        <p:nvGraphicFramePr>
          <p:cNvPr id="9" name="Diagramm 8"/>
          <p:cNvGraphicFramePr/>
          <p:nvPr>
            <p:extLst/>
          </p:nvPr>
        </p:nvGraphicFramePr>
        <p:xfrm>
          <a:off x="4699479" y="987574"/>
          <a:ext cx="3833334" cy="3277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236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5482333"/>
              </p:ext>
            </p:ext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3" name="think-cell Folie" r:id="rId5" imgW="216" imgH="216" progId="TCLayout.ActiveDocument.1">
                  <p:embed/>
                </p:oleObj>
              </mc:Choice>
              <mc:Fallback>
                <p:oleObj name="think-cell Foli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Retaining highest quality standards </a:t>
            </a:r>
            <a:endParaRPr lang="en-GB" alt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0"/>
          </p:nvPr>
        </p:nvSpPr>
        <p:spPr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3B464D"/>
                </a:solidFill>
              </a:defRPr>
            </a:lvl1pPr>
          </a:lstStyle>
          <a:p>
            <a:fld id="{28DA4807-3364-4CC8-88BB-C485CBD9EE22}" type="slidenum">
              <a:rPr lang="en-GB" smtClean="0"/>
              <a:pPr/>
              <a:t>11</a:t>
            </a:fld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652572" y="4336368"/>
            <a:ext cx="5891012" cy="461665"/>
            <a:chOff x="5888022" y="4239466"/>
            <a:chExt cx="4904102" cy="519186"/>
          </a:xfrm>
        </p:grpSpPr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5888022" y="4239466"/>
              <a:ext cx="4904102" cy="519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A949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404B56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404B56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404B56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404B56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404B5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404B5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404B5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404B5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404B56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itchFamily="2" charset="2"/>
                <a:buNone/>
              </a:pPr>
              <a:endParaRPr lang="en-GB" sz="1000" dirty="0" smtClean="0">
                <a:solidFill>
                  <a:srgbClr val="404955"/>
                </a:solidFill>
                <a:cs typeface="Helvetica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 typeface="Wingdings" pitchFamily="2" charset="2"/>
                <a:buNone/>
              </a:pPr>
              <a:r>
                <a:rPr lang="en-GB" sz="1000" dirty="0" smtClean="0">
                  <a:solidFill>
                    <a:srgbClr val="404955"/>
                  </a:solidFill>
                  <a:cs typeface="Helvetica" panose="020B0604020202020204" pitchFamily="34" charset="0"/>
                </a:rPr>
                <a:t>         Preparatory </a:t>
              </a:r>
              <a:r>
                <a:rPr lang="en-GB" sz="1000" dirty="0">
                  <a:solidFill>
                    <a:srgbClr val="404955"/>
                  </a:solidFill>
                  <a:cs typeface="Helvetica" panose="020B0604020202020204" pitchFamily="34" charset="0"/>
                </a:rPr>
                <a:t>work for UPP to integrate into the Patent </a:t>
              </a:r>
              <a:r>
                <a:rPr lang="en-GB" sz="1000" dirty="0" smtClean="0">
                  <a:solidFill>
                    <a:srgbClr val="404955"/>
                  </a:solidFill>
                  <a:cs typeface="Helvetica" panose="020B0604020202020204" pitchFamily="34" charset="0"/>
                </a:rPr>
                <a:t>process</a:t>
              </a:r>
              <a:endParaRPr lang="en-GB" sz="1000" baseline="30000" dirty="0">
                <a:solidFill>
                  <a:srgbClr val="404955"/>
                </a:solidFill>
                <a:cs typeface="Helvetica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 smtClean="0">
                  <a:solidFill>
                    <a:srgbClr val="404955"/>
                  </a:solidFill>
                </a:rPr>
                <a:t>         Ratification </a:t>
              </a:r>
              <a:r>
                <a:rPr lang="en-US" altLang="en-US" sz="1000" dirty="0">
                  <a:solidFill>
                    <a:srgbClr val="404955"/>
                  </a:solidFill>
                </a:rPr>
                <a:t>pending. Integration in the QMS after a period of operative implementation. </a:t>
              </a:r>
            </a:p>
          </p:txBody>
        </p:sp>
        <p:pic>
          <p:nvPicPr>
            <p:cNvPr id="23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8022" y="4543741"/>
              <a:ext cx="184767" cy="18476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5957316" y="967636"/>
            <a:ext cx="29672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404955"/>
                </a:solidFill>
              </a:rPr>
              <a:t>2017: </a:t>
            </a:r>
            <a:r>
              <a:rPr lang="en-GB" sz="1400" dirty="0">
                <a:solidFill>
                  <a:srgbClr val="C00000"/>
                </a:solidFill>
              </a:rPr>
              <a:t>re-certification</a:t>
            </a:r>
            <a:r>
              <a:rPr lang="en-GB" sz="1400" dirty="0">
                <a:solidFill>
                  <a:srgbClr val="404955"/>
                </a:solidFill>
              </a:rPr>
              <a:t> audit under revised ISO 9001:2015 </a:t>
            </a:r>
            <a:r>
              <a:rPr lang="en-GB" sz="1400" dirty="0" smtClean="0">
                <a:solidFill>
                  <a:srgbClr val="404955"/>
                </a:solidFill>
              </a:rPr>
              <a:t>standard</a:t>
            </a:r>
            <a:endParaRPr lang="en-GB" sz="1400" dirty="0">
              <a:solidFill>
                <a:srgbClr val="40495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dirty="0">
              <a:solidFill>
                <a:srgbClr val="40495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C00000"/>
                </a:solidFill>
              </a:rPr>
              <a:t>First </a:t>
            </a:r>
            <a:r>
              <a:rPr lang="en-GB" sz="1400" dirty="0">
                <a:solidFill>
                  <a:srgbClr val="404955"/>
                </a:solidFill>
              </a:rPr>
              <a:t>of the world’s largest offices to achieve ISO 9001 certification for its Quality Management System (QMS) covering the entire patent process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dirty="0">
              <a:solidFill>
                <a:srgbClr val="40495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404955"/>
                </a:solidFill>
              </a:rPr>
              <a:t>Includes supporting processes (e.g. HR-related, Automation support, QMS maintenance and review)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52572" y="967636"/>
            <a:ext cx="5038705" cy="3288737"/>
            <a:chOff x="652566" y="967633"/>
            <a:chExt cx="5038705" cy="3288737"/>
          </a:xfrm>
        </p:grpSpPr>
        <p:grpSp>
          <p:nvGrpSpPr>
            <p:cNvPr id="4" name="Group 3"/>
            <p:cNvGrpSpPr/>
            <p:nvPr/>
          </p:nvGrpSpPr>
          <p:grpSpPr>
            <a:xfrm>
              <a:off x="652566" y="967633"/>
              <a:ext cx="5038705" cy="3288737"/>
              <a:chOff x="652566" y="967633"/>
              <a:chExt cx="5038705" cy="3288737"/>
            </a:xfrm>
          </p:grpSpPr>
          <p:sp>
            <p:nvSpPr>
              <p:cNvPr id="45" name="Text Box 14"/>
              <p:cNvSpPr txBox="1">
                <a:spLocks noChangeArrowheads="1"/>
              </p:cNvSpPr>
              <p:nvPr/>
            </p:nvSpPr>
            <p:spPr bwMode="auto">
              <a:xfrm>
                <a:off x="652566" y="967633"/>
                <a:ext cx="5038705" cy="328873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xtLst/>
            </p:spPr>
            <p:txBody>
              <a:bodyPr lIns="72000" tIns="36000" rIns="72000" bIns="36000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rgbClr val="404B5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404B5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rgbClr val="404B5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404B5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404B5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404B5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404B5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404B5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404B56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buFont typeface="Wingdings" pitchFamily="2" charset="2"/>
                  <a:buNone/>
                </a:pPr>
                <a:endParaRPr lang="en-GB" altLang="en-US" sz="1200" b="1" dirty="0">
                  <a:solidFill>
                    <a:srgbClr val="404955"/>
                  </a:solidFill>
                  <a:latin typeface="Arial"/>
                </a:endParaRPr>
              </a:p>
            </p:txBody>
          </p:sp>
          <p:sp>
            <p:nvSpPr>
              <p:cNvPr id="50" name="Text Box 19"/>
              <p:cNvSpPr txBox="1">
                <a:spLocks noChangeArrowheads="1"/>
              </p:cNvSpPr>
              <p:nvPr/>
            </p:nvSpPr>
            <p:spPr bwMode="auto">
              <a:xfrm>
                <a:off x="758588" y="1138388"/>
                <a:ext cx="4750705" cy="492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72000" tIns="36000" rIns="72000" bIns="36000" anchor="ctr" anchorCtr="0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rgbClr val="404B5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404B5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rgbClr val="404B5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404B5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404B5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404B5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404B5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404B5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404B56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  <a:buFont typeface="Wingdings" pitchFamily="2" charset="2"/>
                  <a:buNone/>
                </a:pPr>
                <a:r>
                  <a:rPr lang="en-GB" altLang="en-US" b="1" dirty="0" smtClean="0">
                    <a:solidFill>
                      <a:srgbClr val="FFFFFF"/>
                    </a:solidFill>
                    <a:latin typeface="Arial"/>
                  </a:rPr>
                  <a:t>Patent process</a:t>
                </a:r>
                <a:endParaRPr lang="en-GB" altLang="en-US" sz="1800" b="1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51" name="Text Box 16"/>
              <p:cNvSpPr txBox="1">
                <a:spLocks noChangeArrowheads="1"/>
              </p:cNvSpPr>
              <p:nvPr/>
            </p:nvSpPr>
            <p:spPr bwMode="auto">
              <a:xfrm>
                <a:off x="828210" y="1916244"/>
                <a:ext cx="4750705" cy="169812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/>
            </p:spPr>
            <p:txBody>
              <a:bodyPr wrap="square" lIns="72000" tIns="36000" rIns="72000" bIns="36000" numCol="2" anchor="t">
                <a:noAutofit/>
              </a:bodyPr>
              <a:lstStyle>
                <a:defPPr>
                  <a:defRPr lang="en-US"/>
                </a:defPPr>
                <a:lvl1pPr>
                  <a:spcBef>
                    <a:spcPts val="0"/>
                  </a:spcBef>
                  <a:buFont typeface="Wingdings" pitchFamily="2" charset="2"/>
                  <a:buNone/>
                  <a:defRPr sz="1200" b="1">
                    <a:solidFill>
                      <a:schemeClr val="bg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404B5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rgbClr val="404B5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404B5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404B5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404B5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404B5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404B5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404B56"/>
                    </a:solidFill>
                    <a:latin typeface="Arial" pitchFamily="34" charset="0"/>
                  </a:defRPr>
                </a:lvl9pPr>
              </a:lstStyle>
              <a:p>
                <a:pPr marL="216000" indent="-216000">
                  <a:buFont typeface="Wingdings" pitchFamily="2" charset="2"/>
                  <a:buChar char="§"/>
                </a:pPr>
                <a:endParaRPr lang="en-GB" altLang="en-US" sz="1400" b="0" dirty="0" smtClean="0">
                  <a:solidFill>
                    <a:srgbClr val="FFFFFF"/>
                  </a:solidFill>
                  <a:latin typeface="Arial"/>
                </a:endParaRPr>
              </a:p>
              <a:p>
                <a:pPr marL="216000" indent="-216000">
                  <a:buFont typeface="Wingdings" pitchFamily="2" charset="2"/>
                  <a:buChar char="§"/>
                </a:pPr>
                <a:r>
                  <a:rPr lang="en-GB" altLang="en-US" sz="1400" dirty="0" smtClean="0">
                    <a:solidFill>
                      <a:srgbClr val="FFFFFF"/>
                    </a:solidFill>
                    <a:latin typeface="Arial"/>
                  </a:rPr>
                  <a:t>Search</a:t>
                </a:r>
                <a:endParaRPr lang="en-GB" altLang="en-US" sz="1400" dirty="0">
                  <a:solidFill>
                    <a:srgbClr val="FFFFFF"/>
                  </a:solidFill>
                  <a:latin typeface="Arial"/>
                </a:endParaRPr>
              </a:p>
              <a:p>
                <a:pPr marL="216000" indent="-216000">
                  <a:buFont typeface="Wingdings" pitchFamily="2" charset="2"/>
                  <a:buChar char="§"/>
                </a:pPr>
                <a:r>
                  <a:rPr lang="en-GB" altLang="en-US" sz="1400" dirty="0">
                    <a:solidFill>
                      <a:srgbClr val="FFFFFF"/>
                    </a:solidFill>
                    <a:latin typeface="Arial"/>
                  </a:rPr>
                  <a:t>Examination</a:t>
                </a:r>
              </a:p>
              <a:p>
                <a:pPr marL="216000" indent="-216000">
                  <a:buFont typeface="Wingdings" pitchFamily="2" charset="2"/>
                  <a:buChar char="§"/>
                </a:pPr>
                <a:r>
                  <a:rPr lang="en-GB" altLang="en-US" sz="1400" dirty="0">
                    <a:solidFill>
                      <a:srgbClr val="FFFFFF"/>
                    </a:solidFill>
                    <a:latin typeface="Arial"/>
                  </a:rPr>
                  <a:t>Limitation</a:t>
                </a:r>
                <a:r>
                  <a:rPr lang="en-GB" altLang="en-US" sz="1400" dirty="0" smtClean="0">
                    <a:solidFill>
                      <a:srgbClr val="FFFFFF"/>
                    </a:solidFill>
                    <a:latin typeface="Arial"/>
                  </a:rPr>
                  <a:t>/ Revocation</a:t>
                </a:r>
                <a:endParaRPr lang="en-GB" altLang="en-US" sz="1400" dirty="0">
                  <a:solidFill>
                    <a:srgbClr val="FFFFFF"/>
                  </a:solidFill>
                  <a:latin typeface="Arial"/>
                </a:endParaRPr>
              </a:p>
              <a:p>
                <a:pPr marL="216000" indent="-216000">
                  <a:buFont typeface="Wingdings" pitchFamily="2" charset="2"/>
                  <a:buChar char="§"/>
                </a:pPr>
                <a:r>
                  <a:rPr lang="en-GB" altLang="en-US" sz="1400" dirty="0" smtClean="0">
                    <a:solidFill>
                      <a:srgbClr val="FFFFFF"/>
                    </a:solidFill>
                    <a:latin typeface="Arial"/>
                  </a:rPr>
                  <a:t>Opposition </a:t>
                </a:r>
              </a:p>
              <a:p>
                <a:pPr marL="216000" indent="-216000">
                  <a:buFont typeface="Wingdings" pitchFamily="2" charset="2"/>
                  <a:buChar char="§"/>
                </a:pPr>
                <a:endParaRPr lang="en-GB" altLang="en-US" sz="1400" dirty="0">
                  <a:solidFill>
                    <a:srgbClr val="FFFFFF"/>
                  </a:solidFill>
                  <a:latin typeface="Arial"/>
                </a:endParaRPr>
              </a:p>
              <a:p>
                <a:pPr marL="216000" indent="-216000">
                  <a:buFont typeface="Wingdings" pitchFamily="2" charset="2"/>
                  <a:buChar char="§"/>
                </a:pPr>
                <a:r>
                  <a:rPr lang="en-GB" altLang="en-US" sz="1400" dirty="0" smtClean="0">
                    <a:solidFill>
                      <a:srgbClr val="FFFFFF"/>
                    </a:solidFill>
                    <a:latin typeface="Arial"/>
                  </a:rPr>
                  <a:t>Classification</a:t>
                </a:r>
              </a:p>
              <a:p>
                <a:pPr marL="216000" indent="-216000">
                  <a:buFont typeface="Wingdings" pitchFamily="2" charset="2"/>
                  <a:buChar char="§"/>
                </a:pPr>
                <a:endParaRPr lang="en-GB" altLang="en-US" sz="1400" dirty="0">
                  <a:solidFill>
                    <a:srgbClr val="FFFFFF"/>
                  </a:solidFill>
                  <a:latin typeface="Arial"/>
                </a:endParaRPr>
              </a:p>
              <a:p>
                <a:pPr marL="216000" indent="-216000">
                  <a:buFont typeface="Wingdings" pitchFamily="2" charset="2"/>
                  <a:buChar char="§"/>
                </a:pPr>
                <a:endParaRPr lang="en-GB" altLang="en-US" sz="1400" dirty="0" smtClean="0">
                  <a:solidFill>
                    <a:srgbClr val="FFFFFF"/>
                  </a:solidFill>
                  <a:latin typeface="Arial"/>
                </a:endParaRPr>
              </a:p>
              <a:p>
                <a:pPr marL="216000" indent="-216000">
                  <a:buFont typeface="Wingdings" pitchFamily="2" charset="2"/>
                  <a:buChar char="§"/>
                </a:pPr>
                <a:endParaRPr lang="en-GB" altLang="en-US" sz="1400" dirty="0" smtClean="0">
                  <a:solidFill>
                    <a:srgbClr val="FFFFFF"/>
                  </a:solidFill>
                  <a:latin typeface="Arial"/>
                </a:endParaRPr>
              </a:p>
              <a:p>
                <a:pPr marL="216000" indent="-216000">
                  <a:buFont typeface="Wingdings" pitchFamily="2" charset="2"/>
                  <a:buChar char="§"/>
                </a:pPr>
                <a:endParaRPr lang="en-GB" altLang="en-US" sz="1400" dirty="0">
                  <a:solidFill>
                    <a:srgbClr val="FFFFFF"/>
                  </a:solidFill>
                  <a:latin typeface="Arial"/>
                </a:endParaRPr>
              </a:p>
              <a:p>
                <a:pPr marL="216000" indent="-216000">
                  <a:buFont typeface="Wingdings" pitchFamily="2" charset="2"/>
                  <a:buChar char="§"/>
                </a:pPr>
                <a:r>
                  <a:rPr lang="en-GB" altLang="en-US" sz="1400" dirty="0" smtClean="0">
                    <a:solidFill>
                      <a:srgbClr val="FFFFFF"/>
                    </a:solidFill>
                  </a:rPr>
                  <a:t>EP Publication</a:t>
                </a:r>
                <a:endParaRPr lang="en-GB" altLang="en-US" sz="1400" dirty="0">
                  <a:solidFill>
                    <a:srgbClr val="FFFFFF"/>
                  </a:solidFill>
                </a:endParaRPr>
              </a:p>
              <a:p>
                <a:pPr marL="216000" indent="-216000">
                  <a:buFont typeface="Wingdings" pitchFamily="2" charset="2"/>
                  <a:buChar char="§"/>
                </a:pPr>
                <a:r>
                  <a:rPr lang="en-GB" altLang="en-US" sz="1400" dirty="0">
                    <a:solidFill>
                      <a:srgbClr val="FFFFFF"/>
                    </a:solidFill>
                  </a:rPr>
                  <a:t>EP </a:t>
                </a:r>
                <a:r>
                  <a:rPr lang="en-GB" altLang="en-US" sz="1400" dirty="0" smtClean="0">
                    <a:solidFill>
                      <a:srgbClr val="FFFFFF"/>
                    </a:solidFill>
                  </a:rPr>
                  <a:t>Register and Bulletin</a:t>
                </a:r>
                <a:endParaRPr lang="en-GB" altLang="en-US" sz="1400" dirty="0">
                  <a:solidFill>
                    <a:srgbClr val="FFFFFF"/>
                  </a:solidFill>
                </a:endParaRPr>
              </a:p>
              <a:p>
                <a:pPr marL="216000" indent="-216000">
                  <a:buFont typeface="Wingdings" pitchFamily="2" charset="2"/>
                  <a:buChar char="§"/>
                </a:pPr>
                <a:r>
                  <a:rPr lang="en-GB" altLang="en-US" sz="1400" dirty="0" smtClean="0">
                    <a:solidFill>
                      <a:srgbClr val="FFFFFF"/>
                    </a:solidFill>
                  </a:rPr>
                  <a:t>Post-grant fee handling</a:t>
                </a:r>
              </a:p>
              <a:p>
                <a:pPr marL="216000" indent="-216000">
                  <a:buFont typeface="Wingdings" pitchFamily="2" charset="2"/>
                  <a:buChar char="§"/>
                </a:pPr>
                <a:endParaRPr lang="en-GB" altLang="en-US" sz="1400" dirty="0" smtClean="0">
                  <a:solidFill>
                    <a:srgbClr val="FFFFFF"/>
                  </a:solidFill>
                </a:endParaRPr>
              </a:p>
              <a:p>
                <a:pPr marL="216000" indent="-216000">
                  <a:buFont typeface="Wingdings" pitchFamily="2" charset="2"/>
                  <a:buChar char="§"/>
                </a:pPr>
                <a:endParaRPr lang="en-GB" altLang="en-US" sz="1400" dirty="0">
                  <a:solidFill>
                    <a:srgbClr val="FFFFFF"/>
                  </a:solidFill>
                </a:endParaRPr>
              </a:p>
              <a:p>
                <a:pPr marL="216000" indent="-216000">
                  <a:buFont typeface="Wingdings" pitchFamily="2" charset="2"/>
                  <a:buChar char="§"/>
                </a:pPr>
                <a:r>
                  <a:rPr lang="en-GB" altLang="en-US" sz="1400" dirty="0">
                    <a:solidFill>
                      <a:srgbClr val="FFFFFF"/>
                    </a:solidFill>
                  </a:rPr>
                  <a:t>Supporting processes</a:t>
                </a:r>
              </a:p>
              <a:p>
                <a:pPr marL="216000" indent="-216000">
                  <a:buFont typeface="Wingdings" pitchFamily="2" charset="2"/>
                  <a:buChar char="§"/>
                </a:pPr>
                <a:endParaRPr lang="en-GB" altLang="en-US" sz="1400" dirty="0">
                  <a:solidFill>
                    <a:srgbClr val="FFFFFF"/>
                  </a:solidFill>
                </a:endParaRPr>
              </a:p>
              <a:p>
                <a:pPr marL="216000" indent="-216000">
                  <a:buFont typeface="Wingdings" pitchFamily="2" charset="2"/>
                  <a:buChar char="§"/>
                </a:pPr>
                <a:endParaRPr lang="en-GB" altLang="en-US" sz="1600" b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688071" y="3792952"/>
              <a:ext cx="30309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404955"/>
                  </a:solidFill>
                </a:rPr>
                <a:t>ISO 9001 re-certified in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322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F81724B-C0AE-4C57-B1E6-5378A967D2EF}" type="slidenum">
              <a:rPr lang="en-GB" smtClean="0"/>
              <a:pPr/>
              <a:t>12</a:t>
            </a:fld>
            <a:endParaRPr lang="en-GB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684000" y="1469112"/>
            <a:ext cx="7846638" cy="2205280"/>
            <a:chOff x="684000" y="1922425"/>
            <a:chExt cx="7846638" cy="2205280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684000" y="1981065"/>
              <a:ext cx="7846637" cy="2088000"/>
              <a:chOff x="684000" y="2009225"/>
              <a:chExt cx="7846637" cy="2088000"/>
            </a:xfrm>
          </p:grpSpPr>
          <p:pic>
            <p:nvPicPr>
              <p:cNvPr id="30722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272" r="2045" b="1211"/>
              <a:stretch/>
            </p:blipFill>
            <p:spPr bwMode="auto">
              <a:xfrm>
                <a:off x="5622924" y="2009225"/>
                <a:ext cx="2907713" cy="208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5039" y="2009225"/>
                <a:ext cx="1478096" cy="208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2" name="Text Placeholder 2"/>
              <p:cNvSpPr txBox="1">
                <a:spLocks/>
              </p:cNvSpPr>
              <p:nvPr/>
            </p:nvSpPr>
            <p:spPr>
              <a:xfrm>
                <a:off x="684000" y="2009225"/>
                <a:ext cx="3221249" cy="2088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vert="horz" wrap="square" lIns="72000" tIns="0" rIns="72000" bIns="0" rtlCol="0" anchor="ctr">
                <a:noAutofit/>
              </a:bodyPr>
              <a:lstStyle>
                <a:lvl1pPr marL="215995" indent="-215995" algn="l" defTabSz="914194" rtl="0" eaLnBrk="1" latinLnBrk="0" hangingPunct="1">
                  <a:lnSpc>
                    <a:spcPts val="2800"/>
                  </a:lnSpc>
                  <a:spcBef>
                    <a:spcPts val="0"/>
                  </a:spcBef>
                  <a:buClr>
                    <a:schemeClr val="tx1"/>
                  </a:buClr>
                  <a:buFont typeface="Wingdings" pitchFamily="2" charset="2"/>
                  <a:buChar char="§"/>
                  <a:tabLst/>
                  <a:defRPr sz="1800" kern="1200" spc="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31989" indent="-215995" algn="l" defTabSz="914194" rtl="0" eaLnBrk="1" latinLnBrk="0" hangingPunct="1">
                  <a:lnSpc>
                    <a:spcPts val="2800"/>
                  </a:lnSpc>
                  <a:spcBef>
                    <a:spcPts val="0"/>
                  </a:spcBef>
                  <a:buClr>
                    <a:schemeClr val="tx1"/>
                  </a:buClr>
                  <a:buFont typeface="Arial" pitchFamily="34" charset="0"/>
                  <a:buChar char="−"/>
                  <a:defRPr sz="1800" kern="1200" spc="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647984" indent="-215995" algn="l" defTabSz="914194" rtl="0" eaLnBrk="1" latinLnBrk="0" hangingPunct="1">
                  <a:lnSpc>
                    <a:spcPts val="2800"/>
                  </a:lnSpc>
                  <a:spcBef>
                    <a:spcPts val="0"/>
                  </a:spcBef>
                  <a:buClr>
                    <a:schemeClr val="tx1"/>
                  </a:buClr>
                  <a:buFont typeface="Arial" pitchFamily="34" charset="0"/>
                  <a:buChar char="−"/>
                  <a:defRPr sz="1800" kern="1200" spc="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863978" indent="-215995" algn="l" defTabSz="914194" rtl="0" eaLnBrk="1" latinLnBrk="0" hangingPunct="1">
                  <a:lnSpc>
                    <a:spcPts val="2800"/>
                  </a:lnSpc>
                  <a:spcBef>
                    <a:spcPts val="0"/>
                  </a:spcBef>
                  <a:buClr>
                    <a:schemeClr val="tx1"/>
                  </a:buClr>
                  <a:buFont typeface="Arial" pitchFamily="34" charset="0"/>
                  <a:buChar char="−"/>
                  <a:defRPr sz="1800" kern="1200" spc="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079973" indent="-215995" algn="l" defTabSz="987203" rtl="0" eaLnBrk="1" latinLnBrk="0" hangingPunct="1">
                  <a:lnSpc>
                    <a:spcPts val="2800"/>
                  </a:lnSpc>
                  <a:spcBef>
                    <a:spcPts val="0"/>
                  </a:spcBef>
                  <a:buClr>
                    <a:schemeClr val="tx1"/>
                  </a:buClr>
                  <a:buFont typeface="Arial" pitchFamily="34" charset="0"/>
                  <a:buChar char="−"/>
                  <a:defRPr sz="1800" kern="1200" spc="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034" indent="-228549" algn="l" defTabSz="914194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132" indent="-228549" algn="l" defTabSz="914194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229" indent="-228549" algn="l" defTabSz="914194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326" indent="-228549" algn="l" defTabSz="914194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GB" dirty="0" smtClean="0"/>
                  <a:t>Reporting transparency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GB" dirty="0" smtClean="0"/>
                  <a:t>Quality indicators integrated in the Annual Report</a:t>
                </a:r>
                <a:br>
                  <a:rPr lang="en-GB" dirty="0" smtClean="0"/>
                </a:br>
                <a:r>
                  <a:rPr lang="en-GB" dirty="0" smtClean="0"/>
                  <a:t>since 2014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GB" dirty="0" smtClean="0"/>
                  <a:t>First Quality Report published in 2017</a:t>
                </a:r>
              </a:p>
            </p:txBody>
          </p:sp>
        </p:grpSp>
        <p:cxnSp>
          <p:nvCxnSpPr>
            <p:cNvPr id="14" name="Gerader Verbinder 13"/>
            <p:cNvCxnSpPr/>
            <p:nvPr/>
          </p:nvCxnSpPr>
          <p:spPr>
            <a:xfrm>
              <a:off x="684001" y="1922425"/>
              <a:ext cx="784663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>
            <a:xfrm>
              <a:off x="684001" y="4127705"/>
              <a:ext cx="784663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altLang="en-US" dirty="0" smtClean="0"/>
              <a:t>Annual reporting of quality deliverables</a:t>
            </a:r>
          </a:p>
        </p:txBody>
      </p:sp>
    </p:spTree>
    <p:extLst>
      <p:ext uri="{BB962C8B-B14F-4D97-AF65-F5344CB8AC3E}">
        <p14:creationId xmlns:p14="http://schemas.microsoft.com/office/powerpoint/2010/main" val="199934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Expanding EPO Services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0F7CA7E-EC91-4DE9-88C3-54E577B0A9C4}" type="slidenum">
              <a:rPr lang="en-GB" smtClean="0"/>
              <a:pPr/>
              <a:t>13</a:t>
            </a:fld>
            <a:endParaRPr lang="en-GB"/>
          </a:p>
        </p:txBody>
      </p:sp>
      <p:grpSp>
        <p:nvGrpSpPr>
          <p:cNvPr id="56" name="Gruppieren 55"/>
          <p:cNvGrpSpPr/>
          <p:nvPr/>
        </p:nvGrpSpPr>
        <p:grpSpPr>
          <a:xfrm>
            <a:off x="684213" y="1781486"/>
            <a:ext cx="468000" cy="468000"/>
            <a:chOff x="684213" y="1675433"/>
            <a:chExt cx="468000" cy="468000"/>
          </a:xfrm>
        </p:grpSpPr>
        <p:sp>
          <p:nvSpPr>
            <p:cNvPr id="25" name="Freeform 34"/>
            <p:cNvSpPr>
              <a:spLocks/>
            </p:cNvSpPr>
            <p:nvPr/>
          </p:nvSpPr>
          <p:spPr bwMode="auto">
            <a:xfrm>
              <a:off x="684213" y="1675433"/>
              <a:ext cx="468000" cy="468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kern="0" dirty="0">
                <a:solidFill>
                  <a:srgbClr val="3B464D"/>
                </a:solidFill>
                <a:latin typeface="Arial"/>
              </a:endParaRPr>
            </a:p>
          </p:txBody>
        </p:sp>
        <p:grpSp>
          <p:nvGrpSpPr>
            <p:cNvPr id="41" name="Gruppieren 40"/>
            <p:cNvGrpSpPr/>
            <p:nvPr/>
          </p:nvGrpSpPr>
          <p:grpSpPr>
            <a:xfrm>
              <a:off x="748760" y="1708149"/>
              <a:ext cx="338907" cy="402568"/>
              <a:chOff x="7794045" y="2821921"/>
              <a:chExt cx="530619" cy="630290"/>
            </a:xfrm>
          </p:grpSpPr>
          <p:sp>
            <p:nvSpPr>
              <p:cNvPr id="42" name="Freeform 27"/>
              <p:cNvSpPr>
                <a:spLocks/>
              </p:cNvSpPr>
              <p:nvPr/>
            </p:nvSpPr>
            <p:spPr bwMode="auto">
              <a:xfrm flipH="1">
                <a:off x="7794045" y="2821921"/>
                <a:ext cx="454141" cy="454146"/>
              </a:xfrm>
              <a:custGeom>
                <a:avLst/>
                <a:gdLst>
                  <a:gd name="T0" fmla="*/ 2147483647 w 1670"/>
                  <a:gd name="T1" fmla="*/ 2147483647 h 1670"/>
                  <a:gd name="T2" fmla="*/ 2147483647 w 1670"/>
                  <a:gd name="T3" fmla="*/ 2147483647 h 1670"/>
                  <a:gd name="T4" fmla="*/ 2147483647 w 1670"/>
                  <a:gd name="T5" fmla="*/ 2147483647 h 1670"/>
                  <a:gd name="T6" fmla="*/ 2147483647 w 1670"/>
                  <a:gd name="T7" fmla="*/ 2147483647 h 1670"/>
                  <a:gd name="T8" fmla="*/ 2147483647 w 1670"/>
                  <a:gd name="T9" fmla="*/ 2147483647 h 1670"/>
                  <a:gd name="T10" fmla="*/ 2147483647 w 1670"/>
                  <a:gd name="T11" fmla="*/ 2147483647 h 1670"/>
                  <a:gd name="T12" fmla="*/ 2147483647 w 1670"/>
                  <a:gd name="T13" fmla="*/ 2147483647 h 1670"/>
                  <a:gd name="T14" fmla="*/ 2147483647 w 1670"/>
                  <a:gd name="T15" fmla="*/ 2147483647 h 1670"/>
                  <a:gd name="T16" fmla="*/ 2147483647 w 1670"/>
                  <a:gd name="T17" fmla="*/ 2147483647 h 1670"/>
                  <a:gd name="T18" fmla="*/ 2147483647 w 1670"/>
                  <a:gd name="T19" fmla="*/ 2147483647 h 1670"/>
                  <a:gd name="T20" fmla="*/ 2147483647 w 1670"/>
                  <a:gd name="T21" fmla="*/ 2147483647 h 1670"/>
                  <a:gd name="T22" fmla="*/ 2147483647 w 1670"/>
                  <a:gd name="T23" fmla="*/ 2147483647 h 1670"/>
                  <a:gd name="T24" fmla="*/ 0 w 1670"/>
                  <a:gd name="T25" fmla="*/ 2147483647 h 1670"/>
                  <a:gd name="T26" fmla="*/ 0 w 1670"/>
                  <a:gd name="T27" fmla="*/ 2147483647 h 1670"/>
                  <a:gd name="T28" fmla="*/ 0 w 1670"/>
                  <a:gd name="T29" fmla="*/ 2147483647 h 1670"/>
                  <a:gd name="T30" fmla="*/ 2147483647 w 1670"/>
                  <a:gd name="T31" fmla="*/ 2147483647 h 1670"/>
                  <a:gd name="T32" fmla="*/ 2147483647 w 1670"/>
                  <a:gd name="T33" fmla="*/ 2147483647 h 1670"/>
                  <a:gd name="T34" fmla="*/ 2147483647 w 1670"/>
                  <a:gd name="T35" fmla="*/ 2147483647 h 1670"/>
                  <a:gd name="T36" fmla="*/ 2147483647 w 1670"/>
                  <a:gd name="T37" fmla="*/ 2147483647 h 1670"/>
                  <a:gd name="T38" fmla="*/ 2147483647 w 1670"/>
                  <a:gd name="T39" fmla="*/ 2147483647 h 1670"/>
                  <a:gd name="T40" fmla="*/ 2147483647 w 1670"/>
                  <a:gd name="T41" fmla="*/ 2147483647 h 1670"/>
                  <a:gd name="T42" fmla="*/ 2147483647 w 1670"/>
                  <a:gd name="T43" fmla="*/ 2147483647 h 1670"/>
                  <a:gd name="T44" fmla="*/ 2147483647 w 1670"/>
                  <a:gd name="T45" fmla="*/ 2147483647 h 1670"/>
                  <a:gd name="T46" fmla="*/ 2147483647 w 1670"/>
                  <a:gd name="T47" fmla="*/ 2147483647 h 1670"/>
                  <a:gd name="T48" fmla="*/ 2147483647 w 1670"/>
                  <a:gd name="T49" fmla="*/ 2147483647 h 1670"/>
                  <a:gd name="T50" fmla="*/ 2147483647 w 1670"/>
                  <a:gd name="T51" fmla="*/ 2147483647 h 1670"/>
                  <a:gd name="T52" fmla="*/ 2147483647 w 1670"/>
                  <a:gd name="T53" fmla="*/ 2147483647 h 1670"/>
                  <a:gd name="T54" fmla="*/ 2147483647 w 1670"/>
                  <a:gd name="T55" fmla="*/ 2147483647 h 1670"/>
                  <a:gd name="T56" fmla="*/ 2147483647 w 1670"/>
                  <a:gd name="T57" fmla="*/ 2147483647 h 1670"/>
                  <a:gd name="T58" fmla="*/ 2147483647 w 1670"/>
                  <a:gd name="T59" fmla="*/ 2147483647 h 1670"/>
                  <a:gd name="T60" fmla="*/ 2147483647 w 1670"/>
                  <a:gd name="T61" fmla="*/ 2147483647 h 1670"/>
                  <a:gd name="T62" fmla="*/ 2147483647 w 1670"/>
                  <a:gd name="T63" fmla="*/ 2147483647 h 1670"/>
                  <a:gd name="T64" fmla="*/ 2147483647 w 1670"/>
                  <a:gd name="T65" fmla="*/ 2147483647 h 1670"/>
                  <a:gd name="T66" fmla="*/ 2147483647 w 1670"/>
                  <a:gd name="T67" fmla="*/ 2147483647 h 1670"/>
                  <a:gd name="T68" fmla="*/ 2147483647 w 1670"/>
                  <a:gd name="T69" fmla="*/ 2147483647 h 1670"/>
                  <a:gd name="T70" fmla="*/ 2147483647 w 1670"/>
                  <a:gd name="T71" fmla="*/ 2147483647 h 1670"/>
                  <a:gd name="T72" fmla="*/ 2147483647 w 1670"/>
                  <a:gd name="T73" fmla="*/ 2147483647 h 1670"/>
                  <a:gd name="T74" fmla="*/ 2147483647 w 1670"/>
                  <a:gd name="T75" fmla="*/ 2147483647 h 1670"/>
                  <a:gd name="T76" fmla="*/ 2147483647 w 1670"/>
                  <a:gd name="T77" fmla="*/ 2147483647 h 1670"/>
                  <a:gd name="T78" fmla="*/ 2147483647 w 1670"/>
                  <a:gd name="T79" fmla="*/ 2147483647 h 1670"/>
                  <a:gd name="T80" fmla="*/ 2147483647 w 1670"/>
                  <a:gd name="T81" fmla="*/ 2147483647 h 1670"/>
                  <a:gd name="T82" fmla="*/ 2147483647 w 1670"/>
                  <a:gd name="T83" fmla="*/ 2147483647 h 1670"/>
                  <a:gd name="T84" fmla="*/ 2147483647 w 1670"/>
                  <a:gd name="T85" fmla="*/ 2147483647 h 1670"/>
                  <a:gd name="T86" fmla="*/ 2147483647 w 1670"/>
                  <a:gd name="T87" fmla="*/ 2147483647 h 1670"/>
                  <a:gd name="T88" fmla="*/ 2147483647 w 1670"/>
                  <a:gd name="T89" fmla="*/ 2147483647 h 1670"/>
                  <a:gd name="T90" fmla="*/ 2147483647 w 1670"/>
                  <a:gd name="T91" fmla="*/ 2147483647 h 1670"/>
                  <a:gd name="T92" fmla="*/ 2147483647 w 1670"/>
                  <a:gd name="T93" fmla="*/ 2147483647 h 1670"/>
                  <a:gd name="T94" fmla="*/ 2147483647 w 1670"/>
                  <a:gd name="T95" fmla="*/ 2147483647 h 1670"/>
                  <a:gd name="T96" fmla="*/ 2147483647 w 1670"/>
                  <a:gd name="T97" fmla="*/ 2147483647 h 1670"/>
                  <a:gd name="T98" fmla="*/ 2147483647 w 1670"/>
                  <a:gd name="T99" fmla="*/ 2147483647 h 1670"/>
                  <a:gd name="T100" fmla="*/ 2147483647 w 1670"/>
                  <a:gd name="T101" fmla="*/ 2147483647 h 1670"/>
                  <a:gd name="T102" fmla="*/ 2147483647 w 1670"/>
                  <a:gd name="T103" fmla="*/ 2147483647 h 1670"/>
                  <a:gd name="T104" fmla="*/ 2147483647 w 1670"/>
                  <a:gd name="T105" fmla="*/ 2147483647 h 1670"/>
                  <a:gd name="T106" fmla="*/ 2147483647 w 1670"/>
                  <a:gd name="T107" fmla="*/ 2147483647 h 1670"/>
                  <a:gd name="T108" fmla="*/ 2147483647 w 1670"/>
                  <a:gd name="T109" fmla="*/ 2147483647 h 1670"/>
                  <a:gd name="T110" fmla="*/ 2147483647 w 1670"/>
                  <a:gd name="T111" fmla="*/ 2147483647 h 1670"/>
                  <a:gd name="T112" fmla="*/ 2147483647 w 1670"/>
                  <a:gd name="T113" fmla="*/ 2147483647 h 1670"/>
                  <a:gd name="T114" fmla="*/ 2147483647 w 1670"/>
                  <a:gd name="T115" fmla="*/ 2147483647 h 1670"/>
                  <a:gd name="T116" fmla="*/ 2147483647 w 1670"/>
                  <a:gd name="T117" fmla="*/ 2147483647 h 1670"/>
                  <a:gd name="T118" fmla="*/ 2147483647 w 1670"/>
                  <a:gd name="T119" fmla="*/ 0 h 1670"/>
                  <a:gd name="T120" fmla="*/ 2147483647 w 1670"/>
                  <a:gd name="T121" fmla="*/ 0 h 1670"/>
                  <a:gd name="T122" fmla="*/ 2147483647 w 1670"/>
                  <a:gd name="T123" fmla="*/ 2147483647 h 167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70"/>
                  <a:gd name="T187" fmla="*/ 0 h 1670"/>
                  <a:gd name="T188" fmla="*/ 1670 w 1670"/>
                  <a:gd name="T189" fmla="*/ 1670 h 167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70" h="1670">
                    <a:moveTo>
                      <a:pt x="690" y="216"/>
                    </a:moveTo>
                    <a:lnTo>
                      <a:pt x="690" y="216"/>
                    </a:lnTo>
                    <a:lnTo>
                      <a:pt x="681" y="218"/>
                    </a:lnTo>
                    <a:lnTo>
                      <a:pt x="671" y="220"/>
                    </a:lnTo>
                    <a:lnTo>
                      <a:pt x="659" y="223"/>
                    </a:lnTo>
                    <a:lnTo>
                      <a:pt x="648" y="226"/>
                    </a:lnTo>
                    <a:lnTo>
                      <a:pt x="636" y="231"/>
                    </a:lnTo>
                    <a:lnTo>
                      <a:pt x="624" y="235"/>
                    </a:lnTo>
                    <a:lnTo>
                      <a:pt x="611" y="240"/>
                    </a:lnTo>
                    <a:lnTo>
                      <a:pt x="597" y="245"/>
                    </a:lnTo>
                    <a:lnTo>
                      <a:pt x="584" y="250"/>
                    </a:lnTo>
                    <a:lnTo>
                      <a:pt x="571" y="256"/>
                    </a:lnTo>
                    <a:lnTo>
                      <a:pt x="558" y="263"/>
                    </a:lnTo>
                    <a:lnTo>
                      <a:pt x="544" y="270"/>
                    </a:lnTo>
                    <a:lnTo>
                      <a:pt x="531" y="277"/>
                    </a:lnTo>
                    <a:lnTo>
                      <a:pt x="518" y="284"/>
                    </a:lnTo>
                    <a:lnTo>
                      <a:pt x="506" y="292"/>
                    </a:lnTo>
                    <a:lnTo>
                      <a:pt x="493" y="300"/>
                    </a:lnTo>
                    <a:lnTo>
                      <a:pt x="307" y="182"/>
                    </a:lnTo>
                    <a:lnTo>
                      <a:pt x="294" y="195"/>
                    </a:lnTo>
                    <a:lnTo>
                      <a:pt x="277" y="212"/>
                    </a:lnTo>
                    <a:lnTo>
                      <a:pt x="256" y="233"/>
                    </a:lnTo>
                    <a:lnTo>
                      <a:pt x="234" y="255"/>
                    </a:lnTo>
                    <a:lnTo>
                      <a:pt x="212" y="277"/>
                    </a:lnTo>
                    <a:lnTo>
                      <a:pt x="195" y="294"/>
                    </a:lnTo>
                    <a:lnTo>
                      <a:pt x="182" y="307"/>
                    </a:lnTo>
                    <a:lnTo>
                      <a:pt x="178" y="311"/>
                    </a:lnTo>
                    <a:lnTo>
                      <a:pt x="295" y="498"/>
                    </a:lnTo>
                    <a:lnTo>
                      <a:pt x="295" y="500"/>
                    </a:lnTo>
                    <a:lnTo>
                      <a:pt x="289" y="508"/>
                    </a:lnTo>
                    <a:lnTo>
                      <a:pt x="285" y="518"/>
                    </a:lnTo>
                    <a:lnTo>
                      <a:pt x="279" y="527"/>
                    </a:lnTo>
                    <a:lnTo>
                      <a:pt x="273" y="537"/>
                    </a:lnTo>
                    <a:lnTo>
                      <a:pt x="268" y="549"/>
                    </a:lnTo>
                    <a:lnTo>
                      <a:pt x="262" y="560"/>
                    </a:lnTo>
                    <a:lnTo>
                      <a:pt x="256" y="573"/>
                    </a:lnTo>
                    <a:lnTo>
                      <a:pt x="250" y="586"/>
                    </a:lnTo>
                    <a:lnTo>
                      <a:pt x="245" y="599"/>
                    </a:lnTo>
                    <a:lnTo>
                      <a:pt x="240" y="613"/>
                    </a:lnTo>
                    <a:lnTo>
                      <a:pt x="234" y="627"/>
                    </a:lnTo>
                    <a:lnTo>
                      <a:pt x="230" y="641"/>
                    </a:lnTo>
                    <a:lnTo>
                      <a:pt x="226" y="656"/>
                    </a:lnTo>
                    <a:lnTo>
                      <a:pt x="221" y="670"/>
                    </a:lnTo>
                    <a:lnTo>
                      <a:pt x="218" y="685"/>
                    </a:lnTo>
                    <a:lnTo>
                      <a:pt x="216" y="698"/>
                    </a:lnTo>
                    <a:lnTo>
                      <a:pt x="0" y="748"/>
                    </a:lnTo>
                    <a:lnTo>
                      <a:pt x="0" y="765"/>
                    </a:lnTo>
                    <a:lnTo>
                      <a:pt x="0" y="789"/>
                    </a:lnTo>
                    <a:lnTo>
                      <a:pt x="0" y="819"/>
                    </a:lnTo>
                    <a:lnTo>
                      <a:pt x="0" y="851"/>
                    </a:lnTo>
                    <a:lnTo>
                      <a:pt x="0" y="881"/>
                    </a:lnTo>
                    <a:lnTo>
                      <a:pt x="0" y="906"/>
                    </a:lnTo>
                    <a:lnTo>
                      <a:pt x="0" y="923"/>
                    </a:lnTo>
                    <a:lnTo>
                      <a:pt x="0" y="930"/>
                    </a:lnTo>
                    <a:lnTo>
                      <a:pt x="216" y="978"/>
                    </a:lnTo>
                    <a:lnTo>
                      <a:pt x="217" y="980"/>
                    </a:lnTo>
                    <a:lnTo>
                      <a:pt x="219" y="989"/>
                    </a:lnTo>
                    <a:lnTo>
                      <a:pt x="221" y="999"/>
                    </a:lnTo>
                    <a:lnTo>
                      <a:pt x="224" y="1011"/>
                    </a:lnTo>
                    <a:lnTo>
                      <a:pt x="227" y="1022"/>
                    </a:lnTo>
                    <a:lnTo>
                      <a:pt x="232" y="1035"/>
                    </a:lnTo>
                    <a:lnTo>
                      <a:pt x="236" y="1046"/>
                    </a:lnTo>
                    <a:lnTo>
                      <a:pt x="241" y="1060"/>
                    </a:lnTo>
                    <a:lnTo>
                      <a:pt x="246" y="1073"/>
                    </a:lnTo>
                    <a:lnTo>
                      <a:pt x="251" y="1086"/>
                    </a:lnTo>
                    <a:lnTo>
                      <a:pt x="257" y="1099"/>
                    </a:lnTo>
                    <a:lnTo>
                      <a:pt x="264" y="1113"/>
                    </a:lnTo>
                    <a:lnTo>
                      <a:pt x="271" y="1126"/>
                    </a:lnTo>
                    <a:lnTo>
                      <a:pt x="278" y="1139"/>
                    </a:lnTo>
                    <a:lnTo>
                      <a:pt x="285" y="1152"/>
                    </a:lnTo>
                    <a:lnTo>
                      <a:pt x="293" y="1164"/>
                    </a:lnTo>
                    <a:lnTo>
                      <a:pt x="301" y="1177"/>
                    </a:lnTo>
                    <a:lnTo>
                      <a:pt x="300" y="1177"/>
                    </a:lnTo>
                    <a:lnTo>
                      <a:pt x="301" y="1177"/>
                    </a:lnTo>
                    <a:lnTo>
                      <a:pt x="183" y="1363"/>
                    </a:lnTo>
                    <a:lnTo>
                      <a:pt x="196" y="1376"/>
                    </a:lnTo>
                    <a:lnTo>
                      <a:pt x="213" y="1393"/>
                    </a:lnTo>
                    <a:lnTo>
                      <a:pt x="234" y="1414"/>
                    </a:lnTo>
                    <a:lnTo>
                      <a:pt x="257" y="1436"/>
                    </a:lnTo>
                    <a:lnTo>
                      <a:pt x="278" y="1458"/>
                    </a:lnTo>
                    <a:lnTo>
                      <a:pt x="295" y="1475"/>
                    </a:lnTo>
                    <a:lnTo>
                      <a:pt x="308" y="1488"/>
                    </a:lnTo>
                    <a:lnTo>
                      <a:pt x="313" y="1492"/>
                    </a:lnTo>
                    <a:lnTo>
                      <a:pt x="499" y="1375"/>
                    </a:lnTo>
                    <a:lnTo>
                      <a:pt x="500" y="1375"/>
                    </a:lnTo>
                    <a:lnTo>
                      <a:pt x="508" y="1381"/>
                    </a:lnTo>
                    <a:lnTo>
                      <a:pt x="518" y="1385"/>
                    </a:lnTo>
                    <a:lnTo>
                      <a:pt x="528" y="1391"/>
                    </a:lnTo>
                    <a:lnTo>
                      <a:pt x="538" y="1397"/>
                    </a:lnTo>
                    <a:lnTo>
                      <a:pt x="550" y="1402"/>
                    </a:lnTo>
                    <a:lnTo>
                      <a:pt x="561" y="1408"/>
                    </a:lnTo>
                    <a:lnTo>
                      <a:pt x="574" y="1414"/>
                    </a:lnTo>
                    <a:lnTo>
                      <a:pt x="587" y="1420"/>
                    </a:lnTo>
                    <a:lnTo>
                      <a:pt x="601" y="1425"/>
                    </a:lnTo>
                    <a:lnTo>
                      <a:pt x="614" y="1430"/>
                    </a:lnTo>
                    <a:lnTo>
                      <a:pt x="628" y="1436"/>
                    </a:lnTo>
                    <a:lnTo>
                      <a:pt x="642" y="1440"/>
                    </a:lnTo>
                    <a:lnTo>
                      <a:pt x="656" y="1444"/>
                    </a:lnTo>
                    <a:lnTo>
                      <a:pt x="670" y="1449"/>
                    </a:lnTo>
                    <a:lnTo>
                      <a:pt x="685" y="1452"/>
                    </a:lnTo>
                    <a:lnTo>
                      <a:pt x="698" y="1454"/>
                    </a:lnTo>
                    <a:lnTo>
                      <a:pt x="748" y="1670"/>
                    </a:lnTo>
                    <a:lnTo>
                      <a:pt x="765" y="1670"/>
                    </a:lnTo>
                    <a:lnTo>
                      <a:pt x="791" y="1670"/>
                    </a:lnTo>
                    <a:lnTo>
                      <a:pt x="819" y="1670"/>
                    </a:lnTo>
                    <a:lnTo>
                      <a:pt x="852" y="1670"/>
                    </a:lnTo>
                    <a:lnTo>
                      <a:pt x="881" y="1670"/>
                    </a:lnTo>
                    <a:lnTo>
                      <a:pt x="906" y="1670"/>
                    </a:lnTo>
                    <a:lnTo>
                      <a:pt x="923" y="1670"/>
                    </a:lnTo>
                    <a:lnTo>
                      <a:pt x="930" y="1670"/>
                    </a:lnTo>
                    <a:lnTo>
                      <a:pt x="980" y="1454"/>
                    </a:lnTo>
                    <a:lnTo>
                      <a:pt x="981" y="1453"/>
                    </a:lnTo>
                    <a:lnTo>
                      <a:pt x="990" y="1451"/>
                    </a:lnTo>
                    <a:lnTo>
                      <a:pt x="1000" y="1449"/>
                    </a:lnTo>
                    <a:lnTo>
                      <a:pt x="1012" y="1446"/>
                    </a:lnTo>
                    <a:lnTo>
                      <a:pt x="1023" y="1443"/>
                    </a:lnTo>
                    <a:lnTo>
                      <a:pt x="1035" y="1438"/>
                    </a:lnTo>
                    <a:lnTo>
                      <a:pt x="1048" y="1434"/>
                    </a:lnTo>
                    <a:lnTo>
                      <a:pt x="1060" y="1429"/>
                    </a:lnTo>
                    <a:lnTo>
                      <a:pt x="1074" y="1424"/>
                    </a:lnTo>
                    <a:lnTo>
                      <a:pt x="1087" y="1419"/>
                    </a:lnTo>
                    <a:lnTo>
                      <a:pt x="1101" y="1413"/>
                    </a:lnTo>
                    <a:lnTo>
                      <a:pt x="1113" y="1406"/>
                    </a:lnTo>
                    <a:lnTo>
                      <a:pt x="1127" y="1399"/>
                    </a:lnTo>
                    <a:lnTo>
                      <a:pt x="1140" y="1392"/>
                    </a:lnTo>
                    <a:lnTo>
                      <a:pt x="1152" y="1385"/>
                    </a:lnTo>
                    <a:lnTo>
                      <a:pt x="1165" y="1377"/>
                    </a:lnTo>
                    <a:lnTo>
                      <a:pt x="1177" y="1369"/>
                    </a:lnTo>
                    <a:lnTo>
                      <a:pt x="1177" y="1370"/>
                    </a:lnTo>
                    <a:lnTo>
                      <a:pt x="1177" y="1369"/>
                    </a:lnTo>
                    <a:lnTo>
                      <a:pt x="1363" y="1487"/>
                    </a:lnTo>
                    <a:lnTo>
                      <a:pt x="1376" y="1474"/>
                    </a:lnTo>
                    <a:lnTo>
                      <a:pt x="1393" y="1457"/>
                    </a:lnTo>
                    <a:lnTo>
                      <a:pt x="1414" y="1436"/>
                    </a:lnTo>
                    <a:lnTo>
                      <a:pt x="1437" y="1413"/>
                    </a:lnTo>
                    <a:lnTo>
                      <a:pt x="1458" y="1392"/>
                    </a:lnTo>
                    <a:lnTo>
                      <a:pt x="1475" y="1375"/>
                    </a:lnTo>
                    <a:lnTo>
                      <a:pt x="1488" y="1362"/>
                    </a:lnTo>
                    <a:lnTo>
                      <a:pt x="1492" y="1357"/>
                    </a:lnTo>
                    <a:lnTo>
                      <a:pt x="1375" y="1171"/>
                    </a:lnTo>
                    <a:lnTo>
                      <a:pt x="1375" y="1170"/>
                    </a:lnTo>
                    <a:lnTo>
                      <a:pt x="1381" y="1162"/>
                    </a:lnTo>
                    <a:lnTo>
                      <a:pt x="1386" y="1152"/>
                    </a:lnTo>
                    <a:lnTo>
                      <a:pt x="1392" y="1143"/>
                    </a:lnTo>
                    <a:lnTo>
                      <a:pt x="1398" y="1132"/>
                    </a:lnTo>
                    <a:lnTo>
                      <a:pt x="1404" y="1121"/>
                    </a:lnTo>
                    <a:lnTo>
                      <a:pt x="1409" y="1109"/>
                    </a:lnTo>
                    <a:lnTo>
                      <a:pt x="1415" y="1097"/>
                    </a:lnTo>
                    <a:lnTo>
                      <a:pt x="1421" y="1083"/>
                    </a:lnTo>
                    <a:lnTo>
                      <a:pt x="1427" y="1071"/>
                    </a:lnTo>
                    <a:lnTo>
                      <a:pt x="1431" y="1057"/>
                    </a:lnTo>
                    <a:lnTo>
                      <a:pt x="1436" y="1043"/>
                    </a:lnTo>
                    <a:lnTo>
                      <a:pt x="1442" y="1028"/>
                    </a:lnTo>
                    <a:lnTo>
                      <a:pt x="1445" y="1014"/>
                    </a:lnTo>
                    <a:lnTo>
                      <a:pt x="1450" y="1000"/>
                    </a:lnTo>
                    <a:lnTo>
                      <a:pt x="1453" y="985"/>
                    </a:lnTo>
                    <a:lnTo>
                      <a:pt x="1455" y="972"/>
                    </a:lnTo>
                    <a:lnTo>
                      <a:pt x="1670" y="922"/>
                    </a:lnTo>
                    <a:lnTo>
                      <a:pt x="1670" y="905"/>
                    </a:lnTo>
                    <a:lnTo>
                      <a:pt x="1670" y="879"/>
                    </a:lnTo>
                    <a:lnTo>
                      <a:pt x="1670" y="851"/>
                    </a:lnTo>
                    <a:lnTo>
                      <a:pt x="1670" y="818"/>
                    </a:lnTo>
                    <a:lnTo>
                      <a:pt x="1670" y="789"/>
                    </a:lnTo>
                    <a:lnTo>
                      <a:pt x="1670" y="764"/>
                    </a:lnTo>
                    <a:lnTo>
                      <a:pt x="1670" y="747"/>
                    </a:lnTo>
                    <a:lnTo>
                      <a:pt x="1670" y="740"/>
                    </a:lnTo>
                    <a:lnTo>
                      <a:pt x="1455" y="690"/>
                    </a:lnTo>
                    <a:lnTo>
                      <a:pt x="1454" y="690"/>
                    </a:lnTo>
                    <a:lnTo>
                      <a:pt x="1452" y="681"/>
                    </a:lnTo>
                    <a:lnTo>
                      <a:pt x="1450" y="671"/>
                    </a:lnTo>
                    <a:lnTo>
                      <a:pt x="1447" y="659"/>
                    </a:lnTo>
                    <a:lnTo>
                      <a:pt x="1444" y="648"/>
                    </a:lnTo>
                    <a:lnTo>
                      <a:pt x="1439" y="635"/>
                    </a:lnTo>
                    <a:lnTo>
                      <a:pt x="1435" y="622"/>
                    </a:lnTo>
                    <a:lnTo>
                      <a:pt x="1430" y="610"/>
                    </a:lnTo>
                    <a:lnTo>
                      <a:pt x="1425" y="597"/>
                    </a:lnTo>
                    <a:lnTo>
                      <a:pt x="1420" y="584"/>
                    </a:lnTo>
                    <a:lnTo>
                      <a:pt x="1414" y="571"/>
                    </a:lnTo>
                    <a:lnTo>
                      <a:pt x="1407" y="557"/>
                    </a:lnTo>
                    <a:lnTo>
                      <a:pt x="1400" y="544"/>
                    </a:lnTo>
                    <a:lnTo>
                      <a:pt x="1393" y="531"/>
                    </a:lnTo>
                    <a:lnTo>
                      <a:pt x="1386" y="518"/>
                    </a:lnTo>
                    <a:lnTo>
                      <a:pt x="1378" y="506"/>
                    </a:lnTo>
                    <a:lnTo>
                      <a:pt x="1370" y="493"/>
                    </a:lnTo>
                    <a:lnTo>
                      <a:pt x="1488" y="307"/>
                    </a:lnTo>
                    <a:lnTo>
                      <a:pt x="1475" y="294"/>
                    </a:lnTo>
                    <a:lnTo>
                      <a:pt x="1458" y="277"/>
                    </a:lnTo>
                    <a:lnTo>
                      <a:pt x="1437" y="256"/>
                    </a:lnTo>
                    <a:lnTo>
                      <a:pt x="1415" y="233"/>
                    </a:lnTo>
                    <a:lnTo>
                      <a:pt x="1393" y="212"/>
                    </a:lnTo>
                    <a:lnTo>
                      <a:pt x="1376" y="195"/>
                    </a:lnTo>
                    <a:lnTo>
                      <a:pt x="1363" y="182"/>
                    </a:lnTo>
                    <a:lnTo>
                      <a:pt x="1359" y="178"/>
                    </a:lnTo>
                    <a:lnTo>
                      <a:pt x="1172" y="295"/>
                    </a:lnTo>
                    <a:lnTo>
                      <a:pt x="1171" y="295"/>
                    </a:lnTo>
                    <a:lnTo>
                      <a:pt x="1163" y="289"/>
                    </a:lnTo>
                    <a:lnTo>
                      <a:pt x="1154" y="284"/>
                    </a:lnTo>
                    <a:lnTo>
                      <a:pt x="1143" y="278"/>
                    </a:lnTo>
                    <a:lnTo>
                      <a:pt x="1133" y="272"/>
                    </a:lnTo>
                    <a:lnTo>
                      <a:pt x="1121" y="266"/>
                    </a:lnTo>
                    <a:lnTo>
                      <a:pt x="1110" y="261"/>
                    </a:lnTo>
                    <a:lnTo>
                      <a:pt x="1097" y="255"/>
                    </a:lnTo>
                    <a:lnTo>
                      <a:pt x="1084" y="249"/>
                    </a:lnTo>
                    <a:lnTo>
                      <a:pt x="1071" y="243"/>
                    </a:lnTo>
                    <a:lnTo>
                      <a:pt x="1057" y="239"/>
                    </a:lnTo>
                    <a:lnTo>
                      <a:pt x="1043" y="234"/>
                    </a:lnTo>
                    <a:lnTo>
                      <a:pt x="1029" y="228"/>
                    </a:lnTo>
                    <a:lnTo>
                      <a:pt x="1014" y="225"/>
                    </a:lnTo>
                    <a:lnTo>
                      <a:pt x="1000" y="220"/>
                    </a:lnTo>
                    <a:lnTo>
                      <a:pt x="985" y="217"/>
                    </a:lnTo>
                    <a:lnTo>
                      <a:pt x="972" y="215"/>
                    </a:lnTo>
                    <a:lnTo>
                      <a:pt x="923" y="0"/>
                    </a:lnTo>
                    <a:lnTo>
                      <a:pt x="906" y="0"/>
                    </a:lnTo>
                    <a:lnTo>
                      <a:pt x="881" y="0"/>
                    </a:lnTo>
                    <a:lnTo>
                      <a:pt x="851" y="0"/>
                    </a:lnTo>
                    <a:lnTo>
                      <a:pt x="819" y="0"/>
                    </a:lnTo>
                    <a:lnTo>
                      <a:pt x="789" y="0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40" y="0"/>
                    </a:lnTo>
                    <a:lnTo>
                      <a:pt x="692" y="215"/>
                    </a:lnTo>
                    <a:lnTo>
                      <a:pt x="690" y="216"/>
                    </a:lnTo>
                  </a:path>
                </a:pathLst>
              </a:custGeom>
              <a:solidFill>
                <a:srgbClr val="949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" name="Ellipse 42"/>
              <p:cNvSpPr/>
              <p:nvPr/>
            </p:nvSpPr>
            <p:spPr bwMode="auto">
              <a:xfrm flipH="1">
                <a:off x="7955386" y="2983261"/>
                <a:ext cx="131462" cy="1314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0000" tIns="46800" rIns="90000" bIns="46800"/>
              <a:lstStyle/>
              <a:p>
                <a:pPr defTabSz="457189">
                  <a:defRPr/>
                </a:pPr>
                <a:endParaRPr lang="en-GB" kern="0" dirty="0">
                  <a:solidFill>
                    <a:srgbClr val="414B5A"/>
                  </a:solidFill>
                  <a:latin typeface="Calisto MT"/>
                </a:endParaRPr>
              </a:p>
            </p:txBody>
          </p:sp>
          <p:sp>
            <p:nvSpPr>
              <p:cNvPr id="44" name="Freeform 27"/>
              <p:cNvSpPr>
                <a:spLocks/>
              </p:cNvSpPr>
              <p:nvPr/>
            </p:nvSpPr>
            <p:spPr bwMode="auto">
              <a:xfrm flipH="1">
                <a:off x="8102590" y="3230136"/>
                <a:ext cx="222074" cy="222075"/>
              </a:xfrm>
              <a:custGeom>
                <a:avLst/>
                <a:gdLst>
                  <a:gd name="T0" fmla="*/ 2147483647 w 1670"/>
                  <a:gd name="T1" fmla="*/ 2147483647 h 1670"/>
                  <a:gd name="T2" fmla="*/ 2147483647 w 1670"/>
                  <a:gd name="T3" fmla="*/ 2147483647 h 1670"/>
                  <a:gd name="T4" fmla="*/ 2147483647 w 1670"/>
                  <a:gd name="T5" fmla="*/ 2147483647 h 1670"/>
                  <a:gd name="T6" fmla="*/ 2147483647 w 1670"/>
                  <a:gd name="T7" fmla="*/ 2147483647 h 1670"/>
                  <a:gd name="T8" fmla="*/ 2147483647 w 1670"/>
                  <a:gd name="T9" fmla="*/ 2147483647 h 1670"/>
                  <a:gd name="T10" fmla="*/ 2147483647 w 1670"/>
                  <a:gd name="T11" fmla="*/ 2147483647 h 1670"/>
                  <a:gd name="T12" fmla="*/ 2147483647 w 1670"/>
                  <a:gd name="T13" fmla="*/ 2147483647 h 1670"/>
                  <a:gd name="T14" fmla="*/ 2147483647 w 1670"/>
                  <a:gd name="T15" fmla="*/ 2147483647 h 1670"/>
                  <a:gd name="T16" fmla="*/ 2147483647 w 1670"/>
                  <a:gd name="T17" fmla="*/ 2147483647 h 1670"/>
                  <a:gd name="T18" fmla="*/ 2147483647 w 1670"/>
                  <a:gd name="T19" fmla="*/ 2147483647 h 1670"/>
                  <a:gd name="T20" fmla="*/ 2147483647 w 1670"/>
                  <a:gd name="T21" fmla="*/ 2147483647 h 1670"/>
                  <a:gd name="T22" fmla="*/ 2147483647 w 1670"/>
                  <a:gd name="T23" fmla="*/ 2147483647 h 1670"/>
                  <a:gd name="T24" fmla="*/ 0 w 1670"/>
                  <a:gd name="T25" fmla="*/ 2147483647 h 1670"/>
                  <a:gd name="T26" fmla="*/ 0 w 1670"/>
                  <a:gd name="T27" fmla="*/ 2147483647 h 1670"/>
                  <a:gd name="T28" fmla="*/ 0 w 1670"/>
                  <a:gd name="T29" fmla="*/ 2147483647 h 1670"/>
                  <a:gd name="T30" fmla="*/ 2147483647 w 1670"/>
                  <a:gd name="T31" fmla="*/ 2147483647 h 1670"/>
                  <a:gd name="T32" fmla="*/ 2147483647 w 1670"/>
                  <a:gd name="T33" fmla="*/ 2147483647 h 1670"/>
                  <a:gd name="T34" fmla="*/ 2147483647 w 1670"/>
                  <a:gd name="T35" fmla="*/ 2147483647 h 1670"/>
                  <a:gd name="T36" fmla="*/ 2147483647 w 1670"/>
                  <a:gd name="T37" fmla="*/ 2147483647 h 1670"/>
                  <a:gd name="T38" fmla="*/ 2147483647 w 1670"/>
                  <a:gd name="T39" fmla="*/ 2147483647 h 1670"/>
                  <a:gd name="T40" fmla="*/ 2147483647 w 1670"/>
                  <a:gd name="T41" fmla="*/ 2147483647 h 1670"/>
                  <a:gd name="T42" fmla="*/ 2147483647 w 1670"/>
                  <a:gd name="T43" fmla="*/ 2147483647 h 1670"/>
                  <a:gd name="T44" fmla="*/ 2147483647 w 1670"/>
                  <a:gd name="T45" fmla="*/ 2147483647 h 1670"/>
                  <a:gd name="T46" fmla="*/ 2147483647 w 1670"/>
                  <a:gd name="T47" fmla="*/ 2147483647 h 1670"/>
                  <a:gd name="T48" fmla="*/ 2147483647 w 1670"/>
                  <a:gd name="T49" fmla="*/ 2147483647 h 1670"/>
                  <a:gd name="T50" fmla="*/ 2147483647 w 1670"/>
                  <a:gd name="T51" fmla="*/ 2147483647 h 1670"/>
                  <a:gd name="T52" fmla="*/ 2147483647 w 1670"/>
                  <a:gd name="T53" fmla="*/ 2147483647 h 1670"/>
                  <a:gd name="T54" fmla="*/ 2147483647 w 1670"/>
                  <a:gd name="T55" fmla="*/ 2147483647 h 1670"/>
                  <a:gd name="T56" fmla="*/ 2147483647 w 1670"/>
                  <a:gd name="T57" fmla="*/ 2147483647 h 1670"/>
                  <a:gd name="T58" fmla="*/ 2147483647 w 1670"/>
                  <a:gd name="T59" fmla="*/ 2147483647 h 1670"/>
                  <a:gd name="T60" fmla="*/ 2147483647 w 1670"/>
                  <a:gd name="T61" fmla="*/ 2147483647 h 1670"/>
                  <a:gd name="T62" fmla="*/ 2147483647 w 1670"/>
                  <a:gd name="T63" fmla="*/ 2147483647 h 1670"/>
                  <a:gd name="T64" fmla="*/ 2147483647 w 1670"/>
                  <a:gd name="T65" fmla="*/ 2147483647 h 1670"/>
                  <a:gd name="T66" fmla="*/ 2147483647 w 1670"/>
                  <a:gd name="T67" fmla="*/ 2147483647 h 1670"/>
                  <a:gd name="T68" fmla="*/ 2147483647 w 1670"/>
                  <a:gd name="T69" fmla="*/ 2147483647 h 1670"/>
                  <a:gd name="T70" fmla="*/ 2147483647 w 1670"/>
                  <a:gd name="T71" fmla="*/ 2147483647 h 1670"/>
                  <a:gd name="T72" fmla="*/ 2147483647 w 1670"/>
                  <a:gd name="T73" fmla="*/ 2147483647 h 1670"/>
                  <a:gd name="T74" fmla="*/ 2147483647 w 1670"/>
                  <a:gd name="T75" fmla="*/ 2147483647 h 1670"/>
                  <a:gd name="T76" fmla="*/ 2147483647 w 1670"/>
                  <a:gd name="T77" fmla="*/ 2147483647 h 1670"/>
                  <a:gd name="T78" fmla="*/ 2147483647 w 1670"/>
                  <a:gd name="T79" fmla="*/ 2147483647 h 1670"/>
                  <a:gd name="T80" fmla="*/ 2147483647 w 1670"/>
                  <a:gd name="T81" fmla="*/ 2147483647 h 1670"/>
                  <a:gd name="T82" fmla="*/ 2147483647 w 1670"/>
                  <a:gd name="T83" fmla="*/ 2147483647 h 1670"/>
                  <a:gd name="T84" fmla="*/ 2147483647 w 1670"/>
                  <a:gd name="T85" fmla="*/ 2147483647 h 1670"/>
                  <a:gd name="T86" fmla="*/ 2147483647 w 1670"/>
                  <a:gd name="T87" fmla="*/ 2147483647 h 1670"/>
                  <a:gd name="T88" fmla="*/ 2147483647 w 1670"/>
                  <a:gd name="T89" fmla="*/ 2147483647 h 1670"/>
                  <a:gd name="T90" fmla="*/ 2147483647 w 1670"/>
                  <a:gd name="T91" fmla="*/ 2147483647 h 1670"/>
                  <a:gd name="T92" fmla="*/ 2147483647 w 1670"/>
                  <a:gd name="T93" fmla="*/ 2147483647 h 1670"/>
                  <a:gd name="T94" fmla="*/ 2147483647 w 1670"/>
                  <a:gd name="T95" fmla="*/ 2147483647 h 1670"/>
                  <a:gd name="T96" fmla="*/ 2147483647 w 1670"/>
                  <a:gd name="T97" fmla="*/ 2147483647 h 1670"/>
                  <a:gd name="T98" fmla="*/ 2147483647 w 1670"/>
                  <a:gd name="T99" fmla="*/ 2147483647 h 1670"/>
                  <a:gd name="T100" fmla="*/ 2147483647 w 1670"/>
                  <a:gd name="T101" fmla="*/ 2147483647 h 1670"/>
                  <a:gd name="T102" fmla="*/ 2147483647 w 1670"/>
                  <a:gd name="T103" fmla="*/ 2147483647 h 1670"/>
                  <a:gd name="T104" fmla="*/ 2147483647 w 1670"/>
                  <a:gd name="T105" fmla="*/ 2147483647 h 1670"/>
                  <a:gd name="T106" fmla="*/ 2147483647 w 1670"/>
                  <a:gd name="T107" fmla="*/ 2147483647 h 1670"/>
                  <a:gd name="T108" fmla="*/ 2147483647 w 1670"/>
                  <a:gd name="T109" fmla="*/ 2147483647 h 1670"/>
                  <a:gd name="T110" fmla="*/ 2147483647 w 1670"/>
                  <a:gd name="T111" fmla="*/ 2147483647 h 1670"/>
                  <a:gd name="T112" fmla="*/ 2147483647 w 1670"/>
                  <a:gd name="T113" fmla="*/ 2147483647 h 1670"/>
                  <a:gd name="T114" fmla="*/ 2147483647 w 1670"/>
                  <a:gd name="T115" fmla="*/ 2147483647 h 1670"/>
                  <a:gd name="T116" fmla="*/ 2147483647 w 1670"/>
                  <a:gd name="T117" fmla="*/ 2147483647 h 1670"/>
                  <a:gd name="T118" fmla="*/ 2147483647 w 1670"/>
                  <a:gd name="T119" fmla="*/ 0 h 1670"/>
                  <a:gd name="T120" fmla="*/ 2147483647 w 1670"/>
                  <a:gd name="T121" fmla="*/ 0 h 1670"/>
                  <a:gd name="T122" fmla="*/ 2147483647 w 1670"/>
                  <a:gd name="T123" fmla="*/ 2147483647 h 167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70"/>
                  <a:gd name="T187" fmla="*/ 0 h 1670"/>
                  <a:gd name="T188" fmla="*/ 1670 w 1670"/>
                  <a:gd name="T189" fmla="*/ 1670 h 167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70" h="1670">
                    <a:moveTo>
                      <a:pt x="690" y="216"/>
                    </a:moveTo>
                    <a:lnTo>
                      <a:pt x="690" y="216"/>
                    </a:lnTo>
                    <a:lnTo>
                      <a:pt x="681" y="218"/>
                    </a:lnTo>
                    <a:lnTo>
                      <a:pt x="671" y="220"/>
                    </a:lnTo>
                    <a:lnTo>
                      <a:pt x="659" y="223"/>
                    </a:lnTo>
                    <a:lnTo>
                      <a:pt x="648" y="226"/>
                    </a:lnTo>
                    <a:lnTo>
                      <a:pt x="636" y="231"/>
                    </a:lnTo>
                    <a:lnTo>
                      <a:pt x="624" y="235"/>
                    </a:lnTo>
                    <a:lnTo>
                      <a:pt x="611" y="240"/>
                    </a:lnTo>
                    <a:lnTo>
                      <a:pt x="597" y="245"/>
                    </a:lnTo>
                    <a:lnTo>
                      <a:pt x="584" y="250"/>
                    </a:lnTo>
                    <a:lnTo>
                      <a:pt x="571" y="256"/>
                    </a:lnTo>
                    <a:lnTo>
                      <a:pt x="558" y="263"/>
                    </a:lnTo>
                    <a:lnTo>
                      <a:pt x="544" y="270"/>
                    </a:lnTo>
                    <a:lnTo>
                      <a:pt x="531" y="277"/>
                    </a:lnTo>
                    <a:lnTo>
                      <a:pt x="518" y="284"/>
                    </a:lnTo>
                    <a:lnTo>
                      <a:pt x="506" y="292"/>
                    </a:lnTo>
                    <a:lnTo>
                      <a:pt x="493" y="300"/>
                    </a:lnTo>
                    <a:lnTo>
                      <a:pt x="307" y="182"/>
                    </a:lnTo>
                    <a:lnTo>
                      <a:pt x="294" y="195"/>
                    </a:lnTo>
                    <a:lnTo>
                      <a:pt x="277" y="212"/>
                    </a:lnTo>
                    <a:lnTo>
                      <a:pt x="256" y="233"/>
                    </a:lnTo>
                    <a:lnTo>
                      <a:pt x="234" y="255"/>
                    </a:lnTo>
                    <a:lnTo>
                      <a:pt x="212" y="277"/>
                    </a:lnTo>
                    <a:lnTo>
                      <a:pt x="195" y="294"/>
                    </a:lnTo>
                    <a:lnTo>
                      <a:pt x="182" y="307"/>
                    </a:lnTo>
                    <a:lnTo>
                      <a:pt x="178" y="311"/>
                    </a:lnTo>
                    <a:lnTo>
                      <a:pt x="295" y="498"/>
                    </a:lnTo>
                    <a:lnTo>
                      <a:pt x="295" y="500"/>
                    </a:lnTo>
                    <a:lnTo>
                      <a:pt x="289" y="508"/>
                    </a:lnTo>
                    <a:lnTo>
                      <a:pt x="285" y="518"/>
                    </a:lnTo>
                    <a:lnTo>
                      <a:pt x="279" y="527"/>
                    </a:lnTo>
                    <a:lnTo>
                      <a:pt x="273" y="537"/>
                    </a:lnTo>
                    <a:lnTo>
                      <a:pt x="268" y="549"/>
                    </a:lnTo>
                    <a:lnTo>
                      <a:pt x="262" y="560"/>
                    </a:lnTo>
                    <a:lnTo>
                      <a:pt x="256" y="573"/>
                    </a:lnTo>
                    <a:lnTo>
                      <a:pt x="250" y="586"/>
                    </a:lnTo>
                    <a:lnTo>
                      <a:pt x="245" y="599"/>
                    </a:lnTo>
                    <a:lnTo>
                      <a:pt x="240" y="613"/>
                    </a:lnTo>
                    <a:lnTo>
                      <a:pt x="234" y="627"/>
                    </a:lnTo>
                    <a:lnTo>
                      <a:pt x="230" y="641"/>
                    </a:lnTo>
                    <a:lnTo>
                      <a:pt x="226" y="656"/>
                    </a:lnTo>
                    <a:lnTo>
                      <a:pt x="221" y="670"/>
                    </a:lnTo>
                    <a:lnTo>
                      <a:pt x="218" y="685"/>
                    </a:lnTo>
                    <a:lnTo>
                      <a:pt x="216" y="698"/>
                    </a:lnTo>
                    <a:lnTo>
                      <a:pt x="0" y="748"/>
                    </a:lnTo>
                    <a:lnTo>
                      <a:pt x="0" y="765"/>
                    </a:lnTo>
                    <a:lnTo>
                      <a:pt x="0" y="789"/>
                    </a:lnTo>
                    <a:lnTo>
                      <a:pt x="0" y="819"/>
                    </a:lnTo>
                    <a:lnTo>
                      <a:pt x="0" y="851"/>
                    </a:lnTo>
                    <a:lnTo>
                      <a:pt x="0" y="881"/>
                    </a:lnTo>
                    <a:lnTo>
                      <a:pt x="0" y="906"/>
                    </a:lnTo>
                    <a:lnTo>
                      <a:pt x="0" y="923"/>
                    </a:lnTo>
                    <a:lnTo>
                      <a:pt x="0" y="930"/>
                    </a:lnTo>
                    <a:lnTo>
                      <a:pt x="216" y="978"/>
                    </a:lnTo>
                    <a:lnTo>
                      <a:pt x="217" y="980"/>
                    </a:lnTo>
                    <a:lnTo>
                      <a:pt x="219" y="989"/>
                    </a:lnTo>
                    <a:lnTo>
                      <a:pt x="221" y="999"/>
                    </a:lnTo>
                    <a:lnTo>
                      <a:pt x="224" y="1011"/>
                    </a:lnTo>
                    <a:lnTo>
                      <a:pt x="227" y="1022"/>
                    </a:lnTo>
                    <a:lnTo>
                      <a:pt x="232" y="1035"/>
                    </a:lnTo>
                    <a:lnTo>
                      <a:pt x="236" y="1046"/>
                    </a:lnTo>
                    <a:lnTo>
                      <a:pt x="241" y="1060"/>
                    </a:lnTo>
                    <a:lnTo>
                      <a:pt x="246" y="1073"/>
                    </a:lnTo>
                    <a:lnTo>
                      <a:pt x="251" y="1086"/>
                    </a:lnTo>
                    <a:lnTo>
                      <a:pt x="257" y="1099"/>
                    </a:lnTo>
                    <a:lnTo>
                      <a:pt x="264" y="1113"/>
                    </a:lnTo>
                    <a:lnTo>
                      <a:pt x="271" y="1126"/>
                    </a:lnTo>
                    <a:lnTo>
                      <a:pt x="278" y="1139"/>
                    </a:lnTo>
                    <a:lnTo>
                      <a:pt x="285" y="1152"/>
                    </a:lnTo>
                    <a:lnTo>
                      <a:pt x="293" y="1164"/>
                    </a:lnTo>
                    <a:lnTo>
                      <a:pt x="301" y="1177"/>
                    </a:lnTo>
                    <a:lnTo>
                      <a:pt x="300" y="1177"/>
                    </a:lnTo>
                    <a:lnTo>
                      <a:pt x="301" y="1177"/>
                    </a:lnTo>
                    <a:lnTo>
                      <a:pt x="183" y="1363"/>
                    </a:lnTo>
                    <a:lnTo>
                      <a:pt x="196" y="1376"/>
                    </a:lnTo>
                    <a:lnTo>
                      <a:pt x="213" y="1393"/>
                    </a:lnTo>
                    <a:lnTo>
                      <a:pt x="234" y="1414"/>
                    </a:lnTo>
                    <a:lnTo>
                      <a:pt x="257" y="1436"/>
                    </a:lnTo>
                    <a:lnTo>
                      <a:pt x="278" y="1458"/>
                    </a:lnTo>
                    <a:lnTo>
                      <a:pt x="295" y="1475"/>
                    </a:lnTo>
                    <a:lnTo>
                      <a:pt x="308" y="1488"/>
                    </a:lnTo>
                    <a:lnTo>
                      <a:pt x="313" y="1492"/>
                    </a:lnTo>
                    <a:lnTo>
                      <a:pt x="499" y="1375"/>
                    </a:lnTo>
                    <a:lnTo>
                      <a:pt x="500" y="1375"/>
                    </a:lnTo>
                    <a:lnTo>
                      <a:pt x="508" y="1381"/>
                    </a:lnTo>
                    <a:lnTo>
                      <a:pt x="518" y="1385"/>
                    </a:lnTo>
                    <a:lnTo>
                      <a:pt x="528" y="1391"/>
                    </a:lnTo>
                    <a:lnTo>
                      <a:pt x="538" y="1397"/>
                    </a:lnTo>
                    <a:lnTo>
                      <a:pt x="550" y="1402"/>
                    </a:lnTo>
                    <a:lnTo>
                      <a:pt x="561" y="1408"/>
                    </a:lnTo>
                    <a:lnTo>
                      <a:pt x="574" y="1414"/>
                    </a:lnTo>
                    <a:lnTo>
                      <a:pt x="587" y="1420"/>
                    </a:lnTo>
                    <a:lnTo>
                      <a:pt x="601" y="1425"/>
                    </a:lnTo>
                    <a:lnTo>
                      <a:pt x="614" y="1430"/>
                    </a:lnTo>
                    <a:lnTo>
                      <a:pt x="628" y="1436"/>
                    </a:lnTo>
                    <a:lnTo>
                      <a:pt x="642" y="1440"/>
                    </a:lnTo>
                    <a:lnTo>
                      <a:pt x="656" y="1444"/>
                    </a:lnTo>
                    <a:lnTo>
                      <a:pt x="670" y="1449"/>
                    </a:lnTo>
                    <a:lnTo>
                      <a:pt x="685" y="1452"/>
                    </a:lnTo>
                    <a:lnTo>
                      <a:pt x="698" y="1454"/>
                    </a:lnTo>
                    <a:lnTo>
                      <a:pt x="748" y="1670"/>
                    </a:lnTo>
                    <a:lnTo>
                      <a:pt x="765" y="1670"/>
                    </a:lnTo>
                    <a:lnTo>
                      <a:pt x="791" y="1670"/>
                    </a:lnTo>
                    <a:lnTo>
                      <a:pt x="819" y="1670"/>
                    </a:lnTo>
                    <a:lnTo>
                      <a:pt x="852" y="1670"/>
                    </a:lnTo>
                    <a:lnTo>
                      <a:pt x="881" y="1670"/>
                    </a:lnTo>
                    <a:lnTo>
                      <a:pt x="906" y="1670"/>
                    </a:lnTo>
                    <a:lnTo>
                      <a:pt x="923" y="1670"/>
                    </a:lnTo>
                    <a:lnTo>
                      <a:pt x="930" y="1670"/>
                    </a:lnTo>
                    <a:lnTo>
                      <a:pt x="980" y="1454"/>
                    </a:lnTo>
                    <a:lnTo>
                      <a:pt x="981" y="1453"/>
                    </a:lnTo>
                    <a:lnTo>
                      <a:pt x="990" y="1451"/>
                    </a:lnTo>
                    <a:lnTo>
                      <a:pt x="1000" y="1449"/>
                    </a:lnTo>
                    <a:lnTo>
                      <a:pt x="1012" y="1446"/>
                    </a:lnTo>
                    <a:lnTo>
                      <a:pt x="1023" y="1443"/>
                    </a:lnTo>
                    <a:lnTo>
                      <a:pt x="1035" y="1438"/>
                    </a:lnTo>
                    <a:lnTo>
                      <a:pt x="1048" y="1434"/>
                    </a:lnTo>
                    <a:lnTo>
                      <a:pt x="1060" y="1429"/>
                    </a:lnTo>
                    <a:lnTo>
                      <a:pt x="1074" y="1424"/>
                    </a:lnTo>
                    <a:lnTo>
                      <a:pt x="1087" y="1419"/>
                    </a:lnTo>
                    <a:lnTo>
                      <a:pt x="1101" y="1413"/>
                    </a:lnTo>
                    <a:lnTo>
                      <a:pt x="1113" y="1406"/>
                    </a:lnTo>
                    <a:lnTo>
                      <a:pt x="1127" y="1399"/>
                    </a:lnTo>
                    <a:lnTo>
                      <a:pt x="1140" y="1392"/>
                    </a:lnTo>
                    <a:lnTo>
                      <a:pt x="1152" y="1385"/>
                    </a:lnTo>
                    <a:lnTo>
                      <a:pt x="1165" y="1377"/>
                    </a:lnTo>
                    <a:lnTo>
                      <a:pt x="1177" y="1369"/>
                    </a:lnTo>
                    <a:lnTo>
                      <a:pt x="1177" y="1370"/>
                    </a:lnTo>
                    <a:lnTo>
                      <a:pt x="1177" y="1369"/>
                    </a:lnTo>
                    <a:lnTo>
                      <a:pt x="1363" y="1487"/>
                    </a:lnTo>
                    <a:lnTo>
                      <a:pt x="1376" y="1474"/>
                    </a:lnTo>
                    <a:lnTo>
                      <a:pt x="1393" y="1457"/>
                    </a:lnTo>
                    <a:lnTo>
                      <a:pt x="1414" y="1436"/>
                    </a:lnTo>
                    <a:lnTo>
                      <a:pt x="1437" y="1413"/>
                    </a:lnTo>
                    <a:lnTo>
                      <a:pt x="1458" y="1392"/>
                    </a:lnTo>
                    <a:lnTo>
                      <a:pt x="1475" y="1375"/>
                    </a:lnTo>
                    <a:lnTo>
                      <a:pt x="1488" y="1362"/>
                    </a:lnTo>
                    <a:lnTo>
                      <a:pt x="1492" y="1357"/>
                    </a:lnTo>
                    <a:lnTo>
                      <a:pt x="1375" y="1171"/>
                    </a:lnTo>
                    <a:lnTo>
                      <a:pt x="1375" y="1170"/>
                    </a:lnTo>
                    <a:lnTo>
                      <a:pt x="1381" y="1162"/>
                    </a:lnTo>
                    <a:lnTo>
                      <a:pt x="1386" y="1152"/>
                    </a:lnTo>
                    <a:lnTo>
                      <a:pt x="1392" y="1143"/>
                    </a:lnTo>
                    <a:lnTo>
                      <a:pt x="1398" y="1132"/>
                    </a:lnTo>
                    <a:lnTo>
                      <a:pt x="1404" y="1121"/>
                    </a:lnTo>
                    <a:lnTo>
                      <a:pt x="1409" y="1109"/>
                    </a:lnTo>
                    <a:lnTo>
                      <a:pt x="1415" y="1097"/>
                    </a:lnTo>
                    <a:lnTo>
                      <a:pt x="1421" y="1083"/>
                    </a:lnTo>
                    <a:lnTo>
                      <a:pt x="1427" y="1071"/>
                    </a:lnTo>
                    <a:lnTo>
                      <a:pt x="1431" y="1057"/>
                    </a:lnTo>
                    <a:lnTo>
                      <a:pt x="1436" y="1043"/>
                    </a:lnTo>
                    <a:lnTo>
                      <a:pt x="1442" y="1028"/>
                    </a:lnTo>
                    <a:lnTo>
                      <a:pt x="1445" y="1014"/>
                    </a:lnTo>
                    <a:lnTo>
                      <a:pt x="1450" y="1000"/>
                    </a:lnTo>
                    <a:lnTo>
                      <a:pt x="1453" y="985"/>
                    </a:lnTo>
                    <a:lnTo>
                      <a:pt x="1455" y="972"/>
                    </a:lnTo>
                    <a:lnTo>
                      <a:pt x="1670" y="922"/>
                    </a:lnTo>
                    <a:lnTo>
                      <a:pt x="1670" y="905"/>
                    </a:lnTo>
                    <a:lnTo>
                      <a:pt x="1670" y="879"/>
                    </a:lnTo>
                    <a:lnTo>
                      <a:pt x="1670" y="851"/>
                    </a:lnTo>
                    <a:lnTo>
                      <a:pt x="1670" y="818"/>
                    </a:lnTo>
                    <a:lnTo>
                      <a:pt x="1670" y="789"/>
                    </a:lnTo>
                    <a:lnTo>
                      <a:pt x="1670" y="764"/>
                    </a:lnTo>
                    <a:lnTo>
                      <a:pt x="1670" y="747"/>
                    </a:lnTo>
                    <a:lnTo>
                      <a:pt x="1670" y="740"/>
                    </a:lnTo>
                    <a:lnTo>
                      <a:pt x="1455" y="690"/>
                    </a:lnTo>
                    <a:lnTo>
                      <a:pt x="1454" y="690"/>
                    </a:lnTo>
                    <a:lnTo>
                      <a:pt x="1452" y="681"/>
                    </a:lnTo>
                    <a:lnTo>
                      <a:pt x="1450" y="671"/>
                    </a:lnTo>
                    <a:lnTo>
                      <a:pt x="1447" y="659"/>
                    </a:lnTo>
                    <a:lnTo>
                      <a:pt x="1444" y="648"/>
                    </a:lnTo>
                    <a:lnTo>
                      <a:pt x="1439" y="635"/>
                    </a:lnTo>
                    <a:lnTo>
                      <a:pt x="1435" y="622"/>
                    </a:lnTo>
                    <a:lnTo>
                      <a:pt x="1430" y="610"/>
                    </a:lnTo>
                    <a:lnTo>
                      <a:pt x="1425" y="597"/>
                    </a:lnTo>
                    <a:lnTo>
                      <a:pt x="1420" y="584"/>
                    </a:lnTo>
                    <a:lnTo>
                      <a:pt x="1414" y="571"/>
                    </a:lnTo>
                    <a:lnTo>
                      <a:pt x="1407" y="557"/>
                    </a:lnTo>
                    <a:lnTo>
                      <a:pt x="1400" y="544"/>
                    </a:lnTo>
                    <a:lnTo>
                      <a:pt x="1393" y="531"/>
                    </a:lnTo>
                    <a:lnTo>
                      <a:pt x="1386" y="518"/>
                    </a:lnTo>
                    <a:lnTo>
                      <a:pt x="1378" y="506"/>
                    </a:lnTo>
                    <a:lnTo>
                      <a:pt x="1370" y="493"/>
                    </a:lnTo>
                    <a:lnTo>
                      <a:pt x="1488" y="307"/>
                    </a:lnTo>
                    <a:lnTo>
                      <a:pt x="1475" y="294"/>
                    </a:lnTo>
                    <a:lnTo>
                      <a:pt x="1458" y="277"/>
                    </a:lnTo>
                    <a:lnTo>
                      <a:pt x="1437" y="256"/>
                    </a:lnTo>
                    <a:lnTo>
                      <a:pt x="1415" y="233"/>
                    </a:lnTo>
                    <a:lnTo>
                      <a:pt x="1393" y="212"/>
                    </a:lnTo>
                    <a:lnTo>
                      <a:pt x="1376" y="195"/>
                    </a:lnTo>
                    <a:lnTo>
                      <a:pt x="1363" y="182"/>
                    </a:lnTo>
                    <a:lnTo>
                      <a:pt x="1359" y="178"/>
                    </a:lnTo>
                    <a:lnTo>
                      <a:pt x="1172" y="295"/>
                    </a:lnTo>
                    <a:lnTo>
                      <a:pt x="1171" y="295"/>
                    </a:lnTo>
                    <a:lnTo>
                      <a:pt x="1163" y="289"/>
                    </a:lnTo>
                    <a:lnTo>
                      <a:pt x="1154" y="284"/>
                    </a:lnTo>
                    <a:lnTo>
                      <a:pt x="1143" y="278"/>
                    </a:lnTo>
                    <a:lnTo>
                      <a:pt x="1133" y="272"/>
                    </a:lnTo>
                    <a:lnTo>
                      <a:pt x="1121" y="266"/>
                    </a:lnTo>
                    <a:lnTo>
                      <a:pt x="1110" y="261"/>
                    </a:lnTo>
                    <a:lnTo>
                      <a:pt x="1097" y="255"/>
                    </a:lnTo>
                    <a:lnTo>
                      <a:pt x="1084" y="249"/>
                    </a:lnTo>
                    <a:lnTo>
                      <a:pt x="1071" y="243"/>
                    </a:lnTo>
                    <a:lnTo>
                      <a:pt x="1057" y="239"/>
                    </a:lnTo>
                    <a:lnTo>
                      <a:pt x="1043" y="234"/>
                    </a:lnTo>
                    <a:lnTo>
                      <a:pt x="1029" y="228"/>
                    </a:lnTo>
                    <a:lnTo>
                      <a:pt x="1014" y="225"/>
                    </a:lnTo>
                    <a:lnTo>
                      <a:pt x="1000" y="220"/>
                    </a:lnTo>
                    <a:lnTo>
                      <a:pt x="985" y="217"/>
                    </a:lnTo>
                    <a:lnTo>
                      <a:pt x="972" y="215"/>
                    </a:lnTo>
                    <a:lnTo>
                      <a:pt x="923" y="0"/>
                    </a:lnTo>
                    <a:lnTo>
                      <a:pt x="906" y="0"/>
                    </a:lnTo>
                    <a:lnTo>
                      <a:pt x="881" y="0"/>
                    </a:lnTo>
                    <a:lnTo>
                      <a:pt x="851" y="0"/>
                    </a:lnTo>
                    <a:lnTo>
                      <a:pt x="819" y="0"/>
                    </a:lnTo>
                    <a:lnTo>
                      <a:pt x="789" y="0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40" y="0"/>
                    </a:lnTo>
                    <a:lnTo>
                      <a:pt x="692" y="215"/>
                    </a:lnTo>
                    <a:lnTo>
                      <a:pt x="690" y="216"/>
                    </a:lnTo>
                  </a:path>
                </a:pathLst>
              </a:custGeom>
              <a:solidFill>
                <a:srgbClr val="949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" name="Ellipse 44"/>
              <p:cNvSpPr/>
              <p:nvPr/>
            </p:nvSpPr>
            <p:spPr bwMode="auto">
              <a:xfrm flipH="1">
                <a:off x="8181485" y="3309031"/>
                <a:ext cx="64284" cy="642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0000" tIns="46800" rIns="90000" bIns="46800"/>
              <a:lstStyle/>
              <a:p>
                <a:pPr defTabSz="457189">
                  <a:defRPr/>
                </a:pPr>
                <a:endParaRPr lang="en-GB" kern="0" dirty="0">
                  <a:solidFill>
                    <a:srgbClr val="414B5A"/>
                  </a:solidFill>
                  <a:latin typeface="Calisto MT"/>
                </a:endParaRPr>
              </a:p>
            </p:txBody>
          </p:sp>
        </p:grpSp>
        <p:sp>
          <p:nvSpPr>
            <p:cNvPr id="46" name="Freeform 131"/>
            <p:cNvSpPr>
              <a:spLocks/>
            </p:cNvSpPr>
            <p:nvPr/>
          </p:nvSpPr>
          <p:spPr bwMode="auto">
            <a:xfrm>
              <a:off x="720182" y="1747266"/>
              <a:ext cx="396062" cy="324334"/>
            </a:xfrm>
            <a:custGeom>
              <a:avLst/>
              <a:gdLst>
                <a:gd name="T0" fmla="*/ 9 w 215"/>
                <a:gd name="T1" fmla="*/ 176 h 176"/>
                <a:gd name="T2" fmla="*/ 5 w 215"/>
                <a:gd name="T3" fmla="*/ 174 h 176"/>
                <a:gd name="T4" fmla="*/ 2 w 215"/>
                <a:gd name="T5" fmla="*/ 163 h 176"/>
                <a:gd name="T6" fmla="*/ 52 w 215"/>
                <a:gd name="T7" fmla="*/ 90 h 176"/>
                <a:gd name="T8" fmla="*/ 87 w 215"/>
                <a:gd name="T9" fmla="*/ 110 h 176"/>
                <a:gd name="T10" fmla="*/ 128 w 215"/>
                <a:gd name="T11" fmla="*/ 51 h 176"/>
                <a:gd name="T12" fmla="*/ 162 w 215"/>
                <a:gd name="T13" fmla="*/ 85 h 176"/>
                <a:gd name="T14" fmla="*/ 199 w 215"/>
                <a:gd name="T15" fmla="*/ 5 h 176"/>
                <a:gd name="T16" fmla="*/ 210 w 215"/>
                <a:gd name="T17" fmla="*/ 2 h 176"/>
                <a:gd name="T18" fmla="*/ 214 w 215"/>
                <a:gd name="T19" fmla="*/ 12 h 176"/>
                <a:gd name="T20" fmla="*/ 166 w 215"/>
                <a:gd name="T21" fmla="*/ 113 h 176"/>
                <a:gd name="T22" fmla="*/ 130 w 215"/>
                <a:gd name="T23" fmla="*/ 76 h 176"/>
                <a:gd name="T24" fmla="*/ 92 w 215"/>
                <a:gd name="T25" fmla="*/ 131 h 176"/>
                <a:gd name="T26" fmla="*/ 57 w 215"/>
                <a:gd name="T27" fmla="*/ 111 h 176"/>
                <a:gd name="T28" fmla="*/ 16 w 215"/>
                <a:gd name="T29" fmla="*/ 172 h 176"/>
                <a:gd name="T30" fmla="*/ 9 w 215"/>
                <a:gd name="T31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5" h="176">
                  <a:moveTo>
                    <a:pt x="9" y="176"/>
                  </a:moveTo>
                  <a:cubicBezTo>
                    <a:pt x="7" y="176"/>
                    <a:pt x="6" y="175"/>
                    <a:pt x="5" y="174"/>
                  </a:cubicBezTo>
                  <a:cubicBezTo>
                    <a:pt x="1" y="172"/>
                    <a:pt x="0" y="167"/>
                    <a:pt x="2" y="163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99" y="5"/>
                    <a:pt x="199" y="5"/>
                    <a:pt x="199" y="5"/>
                  </a:cubicBezTo>
                  <a:cubicBezTo>
                    <a:pt x="201" y="1"/>
                    <a:pt x="206" y="0"/>
                    <a:pt x="210" y="2"/>
                  </a:cubicBezTo>
                  <a:cubicBezTo>
                    <a:pt x="214" y="3"/>
                    <a:pt x="215" y="8"/>
                    <a:pt x="214" y="12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30" y="76"/>
                    <a:pt x="130" y="76"/>
                    <a:pt x="130" y="76"/>
                  </a:cubicBezTo>
                  <a:cubicBezTo>
                    <a:pt x="92" y="131"/>
                    <a:pt x="92" y="131"/>
                    <a:pt x="92" y="13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4" y="175"/>
                    <a:pt x="12" y="176"/>
                    <a:pt x="9" y="1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684213" y="1011278"/>
            <a:ext cx="468000" cy="468000"/>
            <a:chOff x="684213" y="1006473"/>
            <a:chExt cx="468000" cy="468000"/>
          </a:xfrm>
        </p:grpSpPr>
        <p:sp>
          <p:nvSpPr>
            <p:cNvPr id="12" name="Freeform 34"/>
            <p:cNvSpPr>
              <a:spLocks/>
            </p:cNvSpPr>
            <p:nvPr/>
          </p:nvSpPr>
          <p:spPr bwMode="auto">
            <a:xfrm>
              <a:off x="684213" y="1006473"/>
              <a:ext cx="468000" cy="468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kern="0" dirty="0">
                <a:solidFill>
                  <a:srgbClr val="3B464D"/>
                </a:solidFill>
                <a:latin typeface="Arial"/>
              </a:endParaRPr>
            </a:p>
          </p:txBody>
        </p:sp>
        <p:sp>
          <p:nvSpPr>
            <p:cNvPr id="37" name="Freeform 128"/>
            <p:cNvSpPr>
              <a:spLocks/>
            </p:cNvSpPr>
            <p:nvPr/>
          </p:nvSpPr>
          <p:spPr bwMode="auto">
            <a:xfrm>
              <a:off x="793752" y="1070376"/>
              <a:ext cx="248922" cy="340194"/>
            </a:xfrm>
            <a:custGeom>
              <a:avLst/>
              <a:gdLst>
                <a:gd name="T0" fmla="*/ 131 w 178"/>
                <a:gd name="T1" fmla="*/ 0 h 243"/>
                <a:gd name="T2" fmla="*/ 52 w 178"/>
                <a:gd name="T3" fmla="*/ 32 h 243"/>
                <a:gd name="T4" fmla="*/ 25 w 178"/>
                <a:gd name="T5" fmla="*/ 86 h 243"/>
                <a:gd name="T6" fmla="*/ 6 w 178"/>
                <a:gd name="T7" fmla="*/ 86 h 243"/>
                <a:gd name="T8" fmla="*/ 0 w 178"/>
                <a:gd name="T9" fmla="*/ 111 h 243"/>
                <a:gd name="T10" fmla="*/ 21 w 178"/>
                <a:gd name="T11" fmla="*/ 111 h 243"/>
                <a:gd name="T12" fmla="*/ 21 w 178"/>
                <a:gd name="T13" fmla="*/ 124 h 243"/>
                <a:gd name="T14" fmla="*/ 21 w 178"/>
                <a:gd name="T15" fmla="*/ 132 h 243"/>
                <a:gd name="T16" fmla="*/ 6 w 178"/>
                <a:gd name="T17" fmla="*/ 132 h 243"/>
                <a:gd name="T18" fmla="*/ 0 w 178"/>
                <a:gd name="T19" fmla="*/ 157 h 243"/>
                <a:gd name="T20" fmla="*/ 24 w 178"/>
                <a:gd name="T21" fmla="*/ 157 h 243"/>
                <a:gd name="T22" fmla="*/ 51 w 178"/>
                <a:gd name="T23" fmla="*/ 211 h 243"/>
                <a:gd name="T24" fmla="*/ 129 w 178"/>
                <a:gd name="T25" fmla="*/ 243 h 243"/>
                <a:gd name="T26" fmla="*/ 177 w 178"/>
                <a:gd name="T27" fmla="*/ 233 h 243"/>
                <a:gd name="T28" fmla="*/ 177 w 178"/>
                <a:gd name="T29" fmla="*/ 184 h 243"/>
                <a:gd name="T30" fmla="*/ 128 w 178"/>
                <a:gd name="T31" fmla="*/ 203 h 243"/>
                <a:gd name="T32" fmla="*/ 86 w 178"/>
                <a:gd name="T33" fmla="*/ 184 h 243"/>
                <a:gd name="T34" fmla="*/ 74 w 178"/>
                <a:gd name="T35" fmla="*/ 157 h 243"/>
                <a:gd name="T36" fmla="*/ 147 w 178"/>
                <a:gd name="T37" fmla="*/ 157 h 243"/>
                <a:gd name="T38" fmla="*/ 152 w 178"/>
                <a:gd name="T39" fmla="*/ 132 h 243"/>
                <a:gd name="T40" fmla="*/ 70 w 178"/>
                <a:gd name="T41" fmla="*/ 132 h 243"/>
                <a:gd name="T42" fmla="*/ 70 w 178"/>
                <a:gd name="T43" fmla="*/ 120 h 243"/>
                <a:gd name="T44" fmla="*/ 70 w 178"/>
                <a:gd name="T45" fmla="*/ 111 h 243"/>
                <a:gd name="T46" fmla="*/ 157 w 178"/>
                <a:gd name="T47" fmla="*/ 111 h 243"/>
                <a:gd name="T48" fmla="*/ 162 w 178"/>
                <a:gd name="T49" fmla="*/ 86 h 243"/>
                <a:gd name="T50" fmla="*/ 74 w 178"/>
                <a:gd name="T51" fmla="*/ 86 h 243"/>
                <a:gd name="T52" fmla="*/ 87 w 178"/>
                <a:gd name="T53" fmla="*/ 59 h 243"/>
                <a:gd name="T54" fmla="*/ 129 w 178"/>
                <a:gd name="T55" fmla="*/ 40 h 243"/>
                <a:gd name="T56" fmla="*/ 169 w 178"/>
                <a:gd name="T57" fmla="*/ 54 h 243"/>
                <a:gd name="T58" fmla="*/ 178 w 178"/>
                <a:gd name="T59" fmla="*/ 9 h 243"/>
                <a:gd name="T60" fmla="*/ 131 w 178"/>
                <a:gd name="T6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8" h="243">
                  <a:moveTo>
                    <a:pt x="131" y="0"/>
                  </a:moveTo>
                  <a:cubicBezTo>
                    <a:pt x="98" y="0"/>
                    <a:pt x="72" y="10"/>
                    <a:pt x="52" y="32"/>
                  </a:cubicBezTo>
                  <a:cubicBezTo>
                    <a:pt x="38" y="46"/>
                    <a:pt x="29" y="64"/>
                    <a:pt x="25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1" y="111"/>
                    <a:pt x="21" y="111"/>
                    <a:pt x="21" y="111"/>
                  </a:cubicBezTo>
                  <a:cubicBezTo>
                    <a:pt x="21" y="114"/>
                    <a:pt x="21" y="119"/>
                    <a:pt x="21" y="124"/>
                  </a:cubicBezTo>
                  <a:cubicBezTo>
                    <a:pt x="21" y="126"/>
                    <a:pt x="21" y="129"/>
                    <a:pt x="21" y="132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9" y="178"/>
                    <a:pt x="38" y="197"/>
                    <a:pt x="51" y="211"/>
                  </a:cubicBezTo>
                  <a:cubicBezTo>
                    <a:pt x="72" y="233"/>
                    <a:pt x="97" y="243"/>
                    <a:pt x="129" y="243"/>
                  </a:cubicBezTo>
                  <a:cubicBezTo>
                    <a:pt x="147" y="243"/>
                    <a:pt x="163" y="240"/>
                    <a:pt x="177" y="233"/>
                  </a:cubicBezTo>
                  <a:cubicBezTo>
                    <a:pt x="177" y="184"/>
                    <a:pt x="177" y="184"/>
                    <a:pt x="177" y="184"/>
                  </a:cubicBezTo>
                  <a:cubicBezTo>
                    <a:pt x="165" y="196"/>
                    <a:pt x="149" y="203"/>
                    <a:pt x="128" y="203"/>
                  </a:cubicBezTo>
                  <a:cubicBezTo>
                    <a:pt x="111" y="203"/>
                    <a:pt x="97" y="196"/>
                    <a:pt x="86" y="184"/>
                  </a:cubicBezTo>
                  <a:cubicBezTo>
                    <a:pt x="81" y="177"/>
                    <a:pt x="77" y="168"/>
                    <a:pt x="74" y="157"/>
                  </a:cubicBezTo>
                  <a:cubicBezTo>
                    <a:pt x="147" y="157"/>
                    <a:pt x="147" y="157"/>
                    <a:pt x="147" y="157"/>
                  </a:cubicBezTo>
                  <a:cubicBezTo>
                    <a:pt x="152" y="132"/>
                    <a:pt x="152" y="132"/>
                    <a:pt x="152" y="132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0" y="128"/>
                    <a:pt x="70" y="124"/>
                    <a:pt x="70" y="120"/>
                  </a:cubicBezTo>
                  <a:cubicBezTo>
                    <a:pt x="70" y="116"/>
                    <a:pt x="70" y="113"/>
                    <a:pt x="70" y="111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6" y="75"/>
                    <a:pt x="80" y="66"/>
                    <a:pt x="87" y="59"/>
                  </a:cubicBezTo>
                  <a:cubicBezTo>
                    <a:pt x="97" y="47"/>
                    <a:pt x="112" y="40"/>
                    <a:pt x="129" y="40"/>
                  </a:cubicBezTo>
                  <a:cubicBezTo>
                    <a:pt x="146" y="40"/>
                    <a:pt x="160" y="45"/>
                    <a:pt x="169" y="54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65" y="3"/>
                    <a:pt x="149" y="0"/>
                    <a:pt x="131" y="0"/>
                  </a:cubicBezTo>
                </a:path>
              </a:pathLst>
            </a:custGeom>
            <a:solidFill>
              <a:srgbClr val="94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4" name="Gruppieren 53"/>
            <p:cNvGrpSpPr/>
            <p:nvPr/>
          </p:nvGrpSpPr>
          <p:grpSpPr>
            <a:xfrm>
              <a:off x="720182" y="1222473"/>
              <a:ext cx="396062" cy="36000"/>
              <a:chOff x="720182" y="1222473"/>
              <a:chExt cx="396062" cy="36000"/>
            </a:xfrm>
          </p:grpSpPr>
          <p:sp>
            <p:nvSpPr>
              <p:cNvPr id="49" name="Auf der gleichen Seite des Rechtecks liegende Ecken abrunden 48"/>
              <p:cNvSpPr/>
              <p:nvPr/>
            </p:nvSpPr>
            <p:spPr>
              <a:xfrm rot="16200000">
                <a:off x="738182" y="1204473"/>
                <a:ext cx="36000" cy="72000"/>
              </a:xfrm>
              <a:prstGeom prst="round2SameRect">
                <a:avLst>
                  <a:gd name="adj1" fmla="val 416667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" name="Rechteck 49"/>
              <p:cNvSpPr/>
              <p:nvPr/>
            </p:nvSpPr>
            <p:spPr>
              <a:xfrm>
                <a:off x="936224" y="1222473"/>
                <a:ext cx="72000" cy="3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" name="Auf der gleichen Seite des Rechtecks liegende Ecken abrunden 50"/>
              <p:cNvSpPr/>
              <p:nvPr/>
            </p:nvSpPr>
            <p:spPr>
              <a:xfrm rot="5400000" flipH="1">
                <a:off x="1062244" y="1204473"/>
                <a:ext cx="36000" cy="72000"/>
              </a:xfrm>
              <a:prstGeom prst="round2SameRect">
                <a:avLst>
                  <a:gd name="adj1" fmla="val 416667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" name="Rechteck 51"/>
              <p:cNvSpPr/>
              <p:nvPr/>
            </p:nvSpPr>
            <p:spPr>
              <a:xfrm>
                <a:off x="828203" y="1222473"/>
                <a:ext cx="72000" cy="3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27" name="Rechteck 26"/>
          <p:cNvSpPr/>
          <p:nvPr/>
        </p:nvSpPr>
        <p:spPr bwMode="auto">
          <a:xfrm>
            <a:off x="683999" y="1222015"/>
            <a:ext cx="7848000" cy="344128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lg" len="med"/>
            <a:tailEnd type="none" w="med" len="med"/>
          </a:ln>
          <a:effectLst/>
        </p:spPr>
        <p:txBody>
          <a:bodyPr vert="horz" wrap="square" lIns="612000" tIns="0" rIns="0" bIns="3600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Fee </a:t>
            </a:r>
            <a:r>
              <a:rPr lang="en-GB" sz="2000" dirty="0"/>
              <a:t>levels have remained </a:t>
            </a:r>
            <a:r>
              <a:rPr lang="en-GB" sz="2000" dirty="0" smtClean="0">
                <a:solidFill>
                  <a:schemeClr val="accent2"/>
                </a:solidFill>
              </a:rPr>
              <a:t>stable</a:t>
            </a:r>
            <a:endParaRPr lang="en-GB" sz="2000" dirty="0">
              <a:solidFill>
                <a:schemeClr val="accent2"/>
              </a:solidFill>
            </a:endParaRPr>
          </a:p>
        </p:txBody>
      </p:sp>
      <p:cxnSp>
        <p:nvCxnSpPr>
          <p:cNvPr id="28" name="Gerader Verbinder 27"/>
          <p:cNvCxnSpPr/>
          <p:nvPr/>
        </p:nvCxnSpPr>
        <p:spPr>
          <a:xfrm flipH="1">
            <a:off x="683999" y="1566143"/>
            <a:ext cx="7848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platzhalter 6"/>
          <p:cNvSpPr txBox="1">
            <a:spLocks/>
          </p:cNvSpPr>
          <p:nvPr/>
        </p:nvSpPr>
        <p:spPr>
          <a:xfrm>
            <a:off x="683999" y="2336351"/>
            <a:ext cx="7848000" cy="2517406"/>
          </a:xfrm>
          <a:prstGeom prst="rect">
            <a:avLst/>
          </a:prstGeom>
        </p:spPr>
        <p:txBody>
          <a:bodyPr vert="horz" wrap="square" lIns="0" tIns="72000" rIns="0" bIns="36000" rtlCol="0">
            <a:spAutoFit/>
          </a:bodyPr>
          <a:lstStyle>
            <a:lvl1pPr marL="216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8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216000" algn="l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97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dirty="0" smtClean="0">
                <a:solidFill>
                  <a:schemeClr val="accent1"/>
                </a:solidFill>
              </a:rPr>
              <a:t>More </a:t>
            </a:r>
            <a:r>
              <a:rPr lang="en-GB" dirty="0">
                <a:solidFill>
                  <a:schemeClr val="accent1"/>
                </a:solidFill>
              </a:rPr>
              <a:t>validation states: </a:t>
            </a:r>
            <a:r>
              <a:rPr lang="en-GB" dirty="0" smtClean="0">
                <a:solidFill>
                  <a:schemeClr val="accent1"/>
                </a:solidFill>
              </a:rPr>
              <a:t>Morocco, Tunisia </a:t>
            </a:r>
            <a:r>
              <a:rPr lang="en-GB" dirty="0">
                <a:solidFill>
                  <a:schemeClr val="accent1"/>
                </a:solidFill>
              </a:rPr>
              <a:t>and Moldova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dirty="0" smtClean="0">
                <a:solidFill>
                  <a:schemeClr val="accent1"/>
                </a:solidFill>
              </a:rPr>
              <a:t>Patent Prosecution Highway </a:t>
            </a:r>
            <a:r>
              <a:rPr lang="en-GB" dirty="0">
                <a:solidFill>
                  <a:schemeClr val="accent1"/>
                </a:solidFill>
              </a:rPr>
              <a:t>agreements with </a:t>
            </a:r>
            <a:r>
              <a:rPr lang="en-GB" dirty="0" smtClean="0">
                <a:solidFill>
                  <a:schemeClr val="accent1"/>
                </a:solidFill>
              </a:rPr>
              <a:t>15 </a:t>
            </a:r>
            <a:r>
              <a:rPr lang="en-GB" dirty="0">
                <a:solidFill>
                  <a:schemeClr val="accent1"/>
                </a:solidFill>
              </a:rPr>
              <a:t>other offices, giving easy access to accelerated examination </a:t>
            </a:r>
            <a:r>
              <a:rPr lang="en-GB" dirty="0" smtClean="0">
                <a:solidFill>
                  <a:schemeClr val="accent1"/>
                </a:solidFill>
              </a:rPr>
              <a:t>abroad free of charge</a:t>
            </a:r>
            <a:endParaRPr lang="en-GB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dirty="0">
                <a:solidFill>
                  <a:schemeClr val="accent1"/>
                </a:solidFill>
              </a:rPr>
              <a:t>Innovative new services such as PCT-Direct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dirty="0">
                <a:solidFill>
                  <a:schemeClr val="accent1"/>
                </a:solidFill>
              </a:rPr>
              <a:t>Timeliness has dramatically improved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dirty="0">
                <a:solidFill>
                  <a:schemeClr val="accent1"/>
                </a:solidFill>
              </a:rPr>
              <a:t>Patent </a:t>
            </a:r>
            <a:r>
              <a:rPr lang="en-GB" dirty="0" smtClean="0">
                <a:solidFill>
                  <a:schemeClr val="accent1"/>
                </a:solidFill>
              </a:rPr>
              <a:t>Translate </a:t>
            </a:r>
            <a:r>
              <a:rPr lang="en-GB" dirty="0">
                <a:solidFill>
                  <a:schemeClr val="accent1"/>
                </a:solidFill>
              </a:rPr>
              <a:t>in co-operation with Google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dirty="0">
                <a:solidFill>
                  <a:schemeClr val="accent1"/>
                </a:solidFill>
              </a:rPr>
              <a:t>Free access to world’s largest patent databases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(Espacenet: now over </a:t>
            </a:r>
            <a:r>
              <a:rPr lang="en-GB" dirty="0" smtClean="0">
                <a:solidFill>
                  <a:schemeClr val="accent1"/>
                </a:solidFill>
              </a:rPr>
              <a:t>100 </a:t>
            </a:r>
            <a:r>
              <a:rPr lang="en-GB" dirty="0">
                <a:solidFill>
                  <a:schemeClr val="accent1"/>
                </a:solidFill>
              </a:rPr>
              <a:t>million documents</a:t>
            </a:r>
            <a:r>
              <a:rPr lang="en-GB" dirty="0" smtClean="0">
                <a:solidFill>
                  <a:schemeClr val="accent1"/>
                </a:solidFill>
              </a:rPr>
              <a:t>)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683999" y="1992223"/>
            <a:ext cx="7848000" cy="344128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lg" len="med"/>
            <a:tailEnd type="none" w="med" len="med"/>
          </a:ln>
          <a:effectLst/>
        </p:spPr>
        <p:txBody>
          <a:bodyPr vert="horz" wrap="square" lIns="612000" tIns="0" rIns="0" bIns="36000" numCol="1" rtlCol="0" anchor="b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dirty="0"/>
              <a:t>The level of </a:t>
            </a:r>
            <a:r>
              <a:rPr lang="en-GB" sz="2000" dirty="0">
                <a:solidFill>
                  <a:schemeClr val="accent2"/>
                </a:solidFill>
              </a:rPr>
              <a:t>EPO services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/>
              <a:t>has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>
                <a:solidFill>
                  <a:schemeClr val="accent2"/>
                </a:solidFill>
              </a:rPr>
              <a:t>expanded</a:t>
            </a:r>
          </a:p>
        </p:txBody>
      </p:sp>
      <p:cxnSp>
        <p:nvCxnSpPr>
          <p:cNvPr id="35" name="Gerader Verbinder 34"/>
          <p:cNvCxnSpPr/>
          <p:nvPr/>
        </p:nvCxnSpPr>
        <p:spPr>
          <a:xfrm flipH="1">
            <a:off x="683999" y="2336351"/>
            <a:ext cx="7848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76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altLang="en-US" smtClean="0"/>
              <a:t>Need more information?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84005" y="914434"/>
            <a:ext cx="7846637" cy="3696908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GB" sz="2000" b="1" dirty="0" smtClean="0"/>
              <a:t>Visit</a:t>
            </a:r>
            <a:r>
              <a:rPr lang="en-GB" sz="2000" dirty="0" smtClean="0"/>
              <a:t> epo.org/quality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sz="2000" b="1" dirty="0" smtClean="0"/>
              <a:t>Follow us on</a:t>
            </a:r>
          </a:p>
          <a:p>
            <a:pPr marL="628635" indent="-539737">
              <a:spcBef>
                <a:spcPts val="1200"/>
              </a:spcBef>
            </a:pPr>
            <a:r>
              <a:rPr lang="en-GB" sz="2000" dirty="0" smtClean="0"/>
              <a:t>facebook.com/</a:t>
            </a:r>
            <a:r>
              <a:rPr lang="en-GB" sz="2000" dirty="0" err="1" smtClean="0"/>
              <a:t>europeanpatentoffice</a:t>
            </a:r>
            <a:endParaRPr lang="en-GB" sz="2000" dirty="0" smtClean="0"/>
          </a:p>
          <a:p>
            <a:pPr marL="628635" indent="-539737">
              <a:spcBef>
                <a:spcPts val="1200"/>
              </a:spcBef>
            </a:pPr>
            <a:r>
              <a:rPr lang="en-GB" sz="2000" dirty="0" smtClean="0"/>
              <a:t>twitter.com/</a:t>
            </a:r>
            <a:r>
              <a:rPr lang="en-GB" sz="2000" dirty="0" err="1" smtClean="0"/>
              <a:t>EPOorg</a:t>
            </a:r>
            <a:endParaRPr lang="en-GB" sz="2000" dirty="0" smtClean="0"/>
          </a:p>
          <a:p>
            <a:pPr marL="628635" indent="-539737">
              <a:spcBef>
                <a:spcPts val="1200"/>
              </a:spcBef>
            </a:pPr>
            <a:r>
              <a:rPr lang="en-GB" sz="2000" dirty="0" smtClean="0"/>
              <a:t>youtube.com/</a:t>
            </a:r>
            <a:r>
              <a:rPr lang="en-GB" sz="2000" dirty="0" err="1" smtClean="0"/>
              <a:t>EPOfilms</a:t>
            </a:r>
            <a:endParaRPr lang="en-GB" sz="2000" dirty="0" smtClean="0"/>
          </a:p>
          <a:p>
            <a:pPr marL="628635" indent="-539737">
              <a:spcBef>
                <a:spcPts val="1200"/>
              </a:spcBef>
            </a:pPr>
            <a:r>
              <a:rPr lang="en-GB" sz="2000" dirty="0" smtClean="0"/>
              <a:t>linkedin.com/company/</a:t>
            </a:r>
            <a:r>
              <a:rPr lang="en-GB" sz="2000" dirty="0" err="1" smtClean="0"/>
              <a:t>european</a:t>
            </a:r>
            <a:r>
              <a:rPr lang="en-GB" sz="2000" dirty="0" smtClean="0"/>
              <a:t>-patent-office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sz="2000" b="1" dirty="0" smtClean="0"/>
              <a:t>Contact us via </a:t>
            </a:r>
            <a:r>
              <a:rPr lang="en-GB" sz="2000" dirty="0" smtClean="0"/>
              <a:t>epo.org/contact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39" t="-5503" r="-4788" b="-4926"/>
          <a:stretch/>
        </p:blipFill>
        <p:spPr>
          <a:xfrm>
            <a:off x="654945" y="3473914"/>
            <a:ext cx="502162" cy="50400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953" y="2958463"/>
            <a:ext cx="503009" cy="504000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191" y="1927559"/>
            <a:ext cx="503009" cy="504000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191" y="2443011"/>
            <a:ext cx="50300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7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684004" y="268288"/>
            <a:ext cx="7847999" cy="404906"/>
          </a:xfrm>
        </p:spPr>
        <p:txBody>
          <a:bodyPr/>
          <a:lstStyle/>
          <a:p>
            <a:r>
              <a:rPr lang="en-GB" dirty="0" smtClean="0"/>
              <a:t>Employing highly qualified specialists as examiners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5" name="Textplatzhalter 6"/>
          <p:cNvSpPr txBox="1">
            <a:spLocks/>
          </p:cNvSpPr>
          <p:nvPr/>
        </p:nvSpPr>
        <p:spPr>
          <a:xfrm>
            <a:off x="683999" y="3818831"/>
            <a:ext cx="7848000" cy="763080"/>
          </a:xfrm>
          <a:prstGeom prst="rect">
            <a:avLst/>
          </a:prstGeom>
        </p:spPr>
        <p:txBody>
          <a:bodyPr vert="horz" wrap="square" lIns="0" tIns="72000" rIns="0" bIns="36000" rtlCol="0">
            <a:spAutoFit/>
          </a:bodyPr>
          <a:lstStyle>
            <a:defPPr>
              <a:defRPr lang="en-US"/>
            </a:defPPr>
            <a:lvl1pPr marL="216000" indent="-216000" defTabSz="914217">
              <a:lnSpc>
                <a:spcPts val="2800"/>
              </a:lnSpc>
              <a:spcBef>
                <a:spcPts val="300"/>
              </a:spcBef>
              <a:buFont typeface="Wingdings" pitchFamily="2" charset="2"/>
              <a:buChar char="§"/>
              <a:tabLst/>
              <a:defRPr sz="2000" spc="0" baseline="0">
                <a:solidFill>
                  <a:srgbClr val="3B464D"/>
                </a:solidFill>
                <a:latin typeface="Arial" pitchFamily="34" charset="0"/>
                <a:cs typeface="Arial" pitchFamily="34" charset="0"/>
              </a:defRPr>
            </a:lvl1pPr>
            <a:lvl2pPr marL="432000" indent="-216000" defTabSz="914217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pc="0" baseline="0">
                <a:solidFill>
                  <a:srgbClr val="3B464D"/>
                </a:solidFill>
                <a:latin typeface="Arial" pitchFamily="34" charset="0"/>
                <a:cs typeface="Arial" pitchFamily="34" charset="0"/>
              </a:defRPr>
            </a:lvl2pPr>
            <a:lvl3pPr marL="648000" indent="-216000" defTabSz="914217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pc="0" baseline="0">
                <a:solidFill>
                  <a:srgbClr val="3B464D"/>
                </a:solidFill>
                <a:latin typeface="Arial" pitchFamily="34" charset="0"/>
                <a:cs typeface="Arial" pitchFamily="34" charset="0"/>
              </a:defRPr>
            </a:lvl3pPr>
            <a:lvl4pPr marL="864000" indent="-216000" defTabSz="914217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pc="0" baseline="0">
                <a:solidFill>
                  <a:srgbClr val="3B464D"/>
                </a:solidFill>
                <a:latin typeface="Arial" pitchFamily="34" charset="0"/>
                <a:cs typeface="Arial" pitchFamily="34" charset="0"/>
              </a:defRPr>
            </a:lvl4pPr>
            <a:lvl5pPr marL="1080000" indent="-216000" defTabSz="987228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pc="0" baseline="0">
                <a:solidFill>
                  <a:srgbClr val="3B464D"/>
                </a:solidFill>
                <a:latin typeface="Arial" pitchFamily="34" charset="0"/>
                <a:cs typeface="Arial" pitchFamily="34" charset="0"/>
              </a:defRPr>
            </a:lvl5pPr>
            <a:lvl6pPr marL="2514097" indent="-228554" defTabSz="914217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206" indent="-228554" defTabSz="914217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8314" indent="-228554" defTabSz="914217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5423" indent="-228554" defTabSz="914217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ts val="2400"/>
              </a:lnSpc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20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000 job applications were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received in 2016</a:t>
            </a:r>
          </a:p>
          <a:p>
            <a:pPr>
              <a:lnSpc>
                <a:spcPts val="2400"/>
              </a:lnSpc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185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examiners were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recruited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683999" y="3469625"/>
            <a:ext cx="7848000" cy="344128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lg" len="med"/>
            <a:tailEnd type="none" w="med" len="med"/>
          </a:ln>
          <a:effectLst/>
        </p:spPr>
        <p:txBody>
          <a:bodyPr vert="horz" wrap="square" lIns="612000" tIns="0" rIns="0" bIns="3600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solidFill>
                  <a:schemeClr val="accent2"/>
                </a:solidFill>
              </a:rPr>
              <a:t>Only </a:t>
            </a:r>
            <a:r>
              <a:rPr lang="en-GB" sz="2000" dirty="0">
                <a:solidFill>
                  <a:schemeClr val="accent2"/>
                </a:solidFill>
              </a:rPr>
              <a:t>the best candidates are recruited</a:t>
            </a:r>
          </a:p>
        </p:txBody>
      </p:sp>
      <p:cxnSp>
        <p:nvCxnSpPr>
          <p:cNvPr id="19" name="Gerader Verbinder 27"/>
          <p:cNvCxnSpPr/>
          <p:nvPr/>
        </p:nvCxnSpPr>
        <p:spPr>
          <a:xfrm flipH="1">
            <a:off x="683999" y="3813753"/>
            <a:ext cx="7848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pieren 38"/>
          <p:cNvGrpSpPr>
            <a:grpSpLocks noChangeAspect="1"/>
          </p:cNvGrpSpPr>
          <p:nvPr/>
        </p:nvGrpSpPr>
        <p:grpSpPr>
          <a:xfrm>
            <a:off x="684213" y="3269858"/>
            <a:ext cx="468000" cy="468000"/>
            <a:chOff x="1046953" y="2956719"/>
            <a:chExt cx="1357523" cy="1357313"/>
          </a:xfrm>
        </p:grpSpPr>
        <p:sp>
          <p:nvSpPr>
            <p:cNvPr id="40" name="Freeform 71"/>
            <p:cNvSpPr>
              <a:spLocks/>
            </p:cNvSpPr>
            <p:nvPr/>
          </p:nvSpPr>
          <p:spPr bwMode="auto">
            <a:xfrm>
              <a:off x="1046953" y="2956719"/>
              <a:ext cx="1357523" cy="1357313"/>
            </a:xfrm>
            <a:custGeom>
              <a:avLst/>
              <a:gdLst>
                <a:gd name="T0" fmla="*/ 45 w 363"/>
                <a:gd name="T1" fmla="*/ 0 h 362"/>
                <a:gd name="T2" fmla="*/ 0 w 363"/>
                <a:gd name="T3" fmla="*/ 45 h 362"/>
                <a:gd name="T4" fmla="*/ 0 w 363"/>
                <a:gd name="T5" fmla="*/ 317 h 362"/>
                <a:gd name="T6" fmla="*/ 45 w 363"/>
                <a:gd name="T7" fmla="*/ 362 h 362"/>
                <a:gd name="T8" fmla="*/ 317 w 363"/>
                <a:gd name="T9" fmla="*/ 362 h 362"/>
                <a:gd name="T10" fmla="*/ 363 w 363"/>
                <a:gd name="T11" fmla="*/ 317 h 362"/>
                <a:gd name="T12" fmla="*/ 363 w 363"/>
                <a:gd name="T13" fmla="*/ 45 h 362"/>
                <a:gd name="T14" fmla="*/ 317 w 363"/>
                <a:gd name="T15" fmla="*/ 0 h 362"/>
                <a:gd name="T16" fmla="*/ 45 w 363"/>
                <a:gd name="T1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2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2"/>
                    <a:pt x="45" y="362"/>
                  </a:cubicBezTo>
                  <a:cubicBezTo>
                    <a:pt x="317" y="362"/>
                    <a:pt x="317" y="362"/>
                    <a:pt x="317" y="362"/>
                  </a:cubicBezTo>
                  <a:cubicBezTo>
                    <a:pt x="317" y="362"/>
                    <a:pt x="363" y="362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" name="Freeform 72"/>
            <p:cNvSpPr>
              <a:spLocks/>
            </p:cNvSpPr>
            <p:nvPr/>
          </p:nvSpPr>
          <p:spPr bwMode="auto">
            <a:xfrm>
              <a:off x="1140615" y="3736182"/>
              <a:ext cx="336550" cy="401638"/>
            </a:xfrm>
            <a:custGeom>
              <a:avLst/>
              <a:gdLst>
                <a:gd name="T0" fmla="*/ 90 w 90"/>
                <a:gd name="T1" fmla="*/ 79 h 107"/>
                <a:gd name="T2" fmla="*/ 90 w 90"/>
                <a:gd name="T3" fmla="*/ 11 h 107"/>
                <a:gd name="T4" fmla="*/ 79 w 90"/>
                <a:gd name="T5" fmla="*/ 0 h 107"/>
                <a:gd name="T6" fmla="*/ 11 w 90"/>
                <a:gd name="T7" fmla="*/ 0 h 107"/>
                <a:gd name="T8" fmla="*/ 0 w 90"/>
                <a:gd name="T9" fmla="*/ 11 h 107"/>
                <a:gd name="T10" fmla="*/ 0 w 90"/>
                <a:gd name="T11" fmla="*/ 79 h 107"/>
                <a:gd name="T12" fmla="*/ 11 w 90"/>
                <a:gd name="T13" fmla="*/ 90 h 107"/>
                <a:gd name="T14" fmla="*/ 17 w 90"/>
                <a:gd name="T15" fmla="*/ 90 h 107"/>
                <a:gd name="T16" fmla="*/ 17 w 90"/>
                <a:gd name="T17" fmla="*/ 27 h 107"/>
                <a:gd name="T18" fmla="*/ 28 w 90"/>
                <a:gd name="T19" fmla="*/ 27 h 107"/>
                <a:gd name="T20" fmla="*/ 28 w 90"/>
                <a:gd name="T21" fmla="*/ 107 h 107"/>
                <a:gd name="T22" fmla="*/ 63 w 90"/>
                <a:gd name="T23" fmla="*/ 107 h 107"/>
                <a:gd name="T24" fmla="*/ 63 w 90"/>
                <a:gd name="T25" fmla="*/ 27 h 107"/>
                <a:gd name="T26" fmla="*/ 74 w 90"/>
                <a:gd name="T27" fmla="*/ 27 h 107"/>
                <a:gd name="T28" fmla="*/ 74 w 90"/>
                <a:gd name="T29" fmla="*/ 90 h 107"/>
                <a:gd name="T30" fmla="*/ 79 w 90"/>
                <a:gd name="T31" fmla="*/ 90 h 107"/>
                <a:gd name="T32" fmla="*/ 90 w 90"/>
                <a:gd name="T33" fmla="*/ 7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07">
                  <a:moveTo>
                    <a:pt x="90" y="79"/>
                  </a:moveTo>
                  <a:cubicBezTo>
                    <a:pt x="90" y="11"/>
                    <a:pt x="90" y="11"/>
                    <a:pt x="90" y="11"/>
                  </a:cubicBezTo>
                  <a:cubicBezTo>
                    <a:pt x="90" y="11"/>
                    <a:pt x="90" y="0"/>
                    <a:pt x="7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0"/>
                    <a:pt x="0" y="1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90"/>
                    <a:pt x="11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90" y="90"/>
                    <a:pt x="90" y="79"/>
                  </a:cubicBezTo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Oval 73"/>
            <p:cNvSpPr>
              <a:spLocks noChangeArrowheads="1"/>
            </p:cNvSpPr>
            <p:nvPr/>
          </p:nvSpPr>
          <p:spPr bwMode="auto">
            <a:xfrm>
              <a:off x="1204115" y="3477419"/>
              <a:ext cx="209550" cy="21431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Oval 74"/>
            <p:cNvSpPr>
              <a:spLocks noChangeArrowheads="1"/>
            </p:cNvSpPr>
            <p:nvPr/>
          </p:nvSpPr>
          <p:spPr bwMode="auto">
            <a:xfrm>
              <a:off x="1411879" y="3185319"/>
              <a:ext cx="209550" cy="21431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Oval 75"/>
            <p:cNvSpPr>
              <a:spLocks noChangeArrowheads="1"/>
            </p:cNvSpPr>
            <p:nvPr/>
          </p:nvSpPr>
          <p:spPr bwMode="auto">
            <a:xfrm>
              <a:off x="1828995" y="3185319"/>
              <a:ext cx="211138" cy="21431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Freeform 76"/>
            <p:cNvSpPr>
              <a:spLocks/>
            </p:cNvSpPr>
            <p:nvPr/>
          </p:nvSpPr>
          <p:spPr bwMode="auto">
            <a:xfrm>
              <a:off x="1556540" y="3736182"/>
              <a:ext cx="338138" cy="401638"/>
            </a:xfrm>
            <a:custGeom>
              <a:avLst/>
              <a:gdLst>
                <a:gd name="T0" fmla="*/ 90 w 90"/>
                <a:gd name="T1" fmla="*/ 79 h 107"/>
                <a:gd name="T2" fmla="*/ 90 w 90"/>
                <a:gd name="T3" fmla="*/ 11 h 107"/>
                <a:gd name="T4" fmla="*/ 79 w 90"/>
                <a:gd name="T5" fmla="*/ 0 h 107"/>
                <a:gd name="T6" fmla="*/ 11 w 90"/>
                <a:gd name="T7" fmla="*/ 0 h 107"/>
                <a:gd name="T8" fmla="*/ 0 w 90"/>
                <a:gd name="T9" fmla="*/ 11 h 107"/>
                <a:gd name="T10" fmla="*/ 0 w 90"/>
                <a:gd name="T11" fmla="*/ 79 h 107"/>
                <a:gd name="T12" fmla="*/ 11 w 90"/>
                <a:gd name="T13" fmla="*/ 90 h 107"/>
                <a:gd name="T14" fmla="*/ 17 w 90"/>
                <a:gd name="T15" fmla="*/ 90 h 107"/>
                <a:gd name="T16" fmla="*/ 17 w 90"/>
                <a:gd name="T17" fmla="*/ 27 h 107"/>
                <a:gd name="T18" fmla="*/ 28 w 90"/>
                <a:gd name="T19" fmla="*/ 27 h 107"/>
                <a:gd name="T20" fmla="*/ 28 w 90"/>
                <a:gd name="T21" fmla="*/ 107 h 107"/>
                <a:gd name="T22" fmla="*/ 63 w 90"/>
                <a:gd name="T23" fmla="*/ 107 h 107"/>
                <a:gd name="T24" fmla="*/ 63 w 90"/>
                <a:gd name="T25" fmla="*/ 27 h 107"/>
                <a:gd name="T26" fmla="*/ 75 w 90"/>
                <a:gd name="T27" fmla="*/ 27 h 107"/>
                <a:gd name="T28" fmla="*/ 75 w 90"/>
                <a:gd name="T29" fmla="*/ 90 h 107"/>
                <a:gd name="T30" fmla="*/ 79 w 90"/>
                <a:gd name="T31" fmla="*/ 90 h 107"/>
                <a:gd name="T32" fmla="*/ 90 w 90"/>
                <a:gd name="T33" fmla="*/ 7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07">
                  <a:moveTo>
                    <a:pt x="90" y="79"/>
                  </a:moveTo>
                  <a:cubicBezTo>
                    <a:pt x="90" y="11"/>
                    <a:pt x="90" y="11"/>
                    <a:pt x="90" y="11"/>
                  </a:cubicBezTo>
                  <a:cubicBezTo>
                    <a:pt x="90" y="11"/>
                    <a:pt x="90" y="0"/>
                    <a:pt x="7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0"/>
                    <a:pt x="0" y="1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90"/>
                    <a:pt x="11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90" y="90"/>
                    <a:pt x="90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Oval 77"/>
            <p:cNvSpPr>
              <a:spLocks noChangeArrowheads="1"/>
            </p:cNvSpPr>
            <p:nvPr/>
          </p:nvSpPr>
          <p:spPr bwMode="auto">
            <a:xfrm>
              <a:off x="1619643" y="3477419"/>
              <a:ext cx="211138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" name="Freeform 78"/>
            <p:cNvSpPr>
              <a:spLocks/>
            </p:cNvSpPr>
            <p:nvPr/>
          </p:nvSpPr>
          <p:spPr bwMode="auto">
            <a:xfrm>
              <a:off x="1972465" y="3736182"/>
              <a:ext cx="341313" cy="401638"/>
            </a:xfrm>
            <a:custGeom>
              <a:avLst/>
              <a:gdLst>
                <a:gd name="T0" fmla="*/ 91 w 91"/>
                <a:gd name="T1" fmla="*/ 79 h 107"/>
                <a:gd name="T2" fmla="*/ 91 w 91"/>
                <a:gd name="T3" fmla="*/ 11 h 107"/>
                <a:gd name="T4" fmla="*/ 79 w 91"/>
                <a:gd name="T5" fmla="*/ 0 h 107"/>
                <a:gd name="T6" fmla="*/ 12 w 91"/>
                <a:gd name="T7" fmla="*/ 0 h 107"/>
                <a:gd name="T8" fmla="*/ 0 w 91"/>
                <a:gd name="T9" fmla="*/ 11 h 107"/>
                <a:gd name="T10" fmla="*/ 0 w 91"/>
                <a:gd name="T11" fmla="*/ 79 h 107"/>
                <a:gd name="T12" fmla="*/ 12 w 91"/>
                <a:gd name="T13" fmla="*/ 90 h 107"/>
                <a:gd name="T14" fmla="*/ 17 w 91"/>
                <a:gd name="T15" fmla="*/ 90 h 107"/>
                <a:gd name="T16" fmla="*/ 17 w 91"/>
                <a:gd name="T17" fmla="*/ 27 h 107"/>
                <a:gd name="T18" fmla="*/ 28 w 91"/>
                <a:gd name="T19" fmla="*/ 27 h 107"/>
                <a:gd name="T20" fmla="*/ 28 w 91"/>
                <a:gd name="T21" fmla="*/ 107 h 107"/>
                <a:gd name="T22" fmla="*/ 64 w 91"/>
                <a:gd name="T23" fmla="*/ 107 h 107"/>
                <a:gd name="T24" fmla="*/ 64 w 91"/>
                <a:gd name="T25" fmla="*/ 27 h 107"/>
                <a:gd name="T26" fmla="*/ 75 w 91"/>
                <a:gd name="T27" fmla="*/ 27 h 107"/>
                <a:gd name="T28" fmla="*/ 75 w 91"/>
                <a:gd name="T29" fmla="*/ 90 h 107"/>
                <a:gd name="T30" fmla="*/ 79 w 91"/>
                <a:gd name="T31" fmla="*/ 90 h 107"/>
                <a:gd name="T32" fmla="*/ 91 w 91"/>
                <a:gd name="T33" fmla="*/ 7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107">
                  <a:moveTo>
                    <a:pt x="91" y="79"/>
                  </a:moveTo>
                  <a:cubicBezTo>
                    <a:pt x="91" y="11"/>
                    <a:pt x="91" y="11"/>
                    <a:pt x="91" y="11"/>
                  </a:cubicBezTo>
                  <a:cubicBezTo>
                    <a:pt x="91" y="11"/>
                    <a:pt x="91" y="0"/>
                    <a:pt x="7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0" y="0"/>
                    <a:pt x="0" y="1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90"/>
                    <a:pt x="12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91" y="90"/>
                    <a:pt x="91" y="79"/>
                  </a:cubicBezTo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Oval 79"/>
            <p:cNvSpPr>
              <a:spLocks noChangeArrowheads="1"/>
            </p:cNvSpPr>
            <p:nvPr/>
          </p:nvSpPr>
          <p:spPr bwMode="auto">
            <a:xfrm>
              <a:off x="2038346" y="3477419"/>
              <a:ext cx="209550" cy="21431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3" name="Textplatzhalter 6"/>
          <p:cNvSpPr txBox="1">
            <a:spLocks/>
          </p:cNvSpPr>
          <p:nvPr/>
        </p:nvSpPr>
        <p:spPr>
          <a:xfrm>
            <a:off x="683999" y="1551176"/>
            <a:ext cx="7848000" cy="1378633"/>
          </a:xfrm>
          <a:prstGeom prst="rect">
            <a:avLst/>
          </a:prstGeom>
        </p:spPr>
        <p:txBody>
          <a:bodyPr vert="horz" wrap="square" lIns="0" tIns="72000" rIns="0" bIns="36000" rtlCol="0">
            <a:spAutoFit/>
          </a:bodyPr>
          <a:lstStyle>
            <a:lvl1pPr marL="216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8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216000" algn="l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97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300"/>
              </a:spcBef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Master's degree in physics, chemistry, engineering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or</a:t>
            </a:r>
            <a:br>
              <a:rPr lang="en-US" sz="2000" dirty="0" smtClean="0">
                <a:solidFill>
                  <a:schemeClr val="tx1"/>
                </a:solidFill>
                <a:latin typeface="+mn-lt"/>
              </a:rPr>
            </a:b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natural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sciences</a:t>
            </a:r>
          </a:p>
          <a:p>
            <a:pPr>
              <a:lnSpc>
                <a:spcPts val="2400"/>
              </a:lnSpc>
              <a:spcBef>
                <a:spcPts val="300"/>
              </a:spcBef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Excellent knowledge of one official language (DE, EN, FR)</a:t>
            </a: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>and the ability to understand the other two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683999" y="1207046"/>
            <a:ext cx="7848000" cy="344128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lg" len="med"/>
            <a:tailEnd type="none" w="med" len="med"/>
          </a:ln>
          <a:effectLst/>
        </p:spPr>
        <p:txBody>
          <a:bodyPr vert="horz" wrap="square" lIns="612000" tIns="0" rIns="0" bIns="3600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solidFill>
                  <a:schemeClr val="accent2"/>
                </a:solidFill>
              </a:rPr>
              <a:t>Minimum </a:t>
            </a:r>
            <a:r>
              <a:rPr lang="en-GB" sz="2000" dirty="0">
                <a:solidFill>
                  <a:schemeClr val="accent2"/>
                </a:solidFill>
              </a:rPr>
              <a:t>requirements </a:t>
            </a:r>
          </a:p>
        </p:txBody>
      </p:sp>
      <p:cxnSp>
        <p:nvCxnSpPr>
          <p:cNvPr id="17" name="Gerader Verbinder 16"/>
          <p:cNvCxnSpPr/>
          <p:nvPr/>
        </p:nvCxnSpPr>
        <p:spPr>
          <a:xfrm flipH="1">
            <a:off x="683999" y="1551174"/>
            <a:ext cx="7848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uppieren 63"/>
          <p:cNvGrpSpPr/>
          <p:nvPr/>
        </p:nvGrpSpPr>
        <p:grpSpPr>
          <a:xfrm>
            <a:off x="684213" y="1012823"/>
            <a:ext cx="468000" cy="468000"/>
            <a:chOff x="684213" y="987425"/>
            <a:chExt cx="468000" cy="468000"/>
          </a:xfrm>
        </p:grpSpPr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684213" y="987425"/>
              <a:ext cx="468000" cy="468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kern="0" dirty="0">
                <a:solidFill>
                  <a:srgbClr val="3B464D"/>
                </a:solidFill>
                <a:latin typeface="Arial"/>
              </a:endParaRPr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727349" y="1076108"/>
              <a:ext cx="381729" cy="290635"/>
              <a:chOff x="716503" y="1076108"/>
              <a:chExt cx="381729" cy="290635"/>
            </a:xfrm>
          </p:grpSpPr>
          <p:grpSp>
            <p:nvGrpSpPr>
              <p:cNvPr id="9" name="Gruppieren 8"/>
              <p:cNvGrpSpPr/>
              <p:nvPr/>
            </p:nvGrpSpPr>
            <p:grpSpPr>
              <a:xfrm>
                <a:off x="918039" y="1076336"/>
                <a:ext cx="180193" cy="290179"/>
                <a:chOff x="918039" y="1103207"/>
                <a:chExt cx="180193" cy="290179"/>
              </a:xfrm>
            </p:grpSpPr>
            <p:cxnSp>
              <p:nvCxnSpPr>
                <p:cNvPr id="7" name="Gerader Verbinder 6"/>
                <p:cNvCxnSpPr/>
                <p:nvPr/>
              </p:nvCxnSpPr>
              <p:spPr>
                <a:xfrm>
                  <a:off x="918039" y="1103207"/>
                  <a:ext cx="180193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Gerader Verbinder 58"/>
                <p:cNvCxnSpPr/>
                <p:nvPr/>
              </p:nvCxnSpPr>
              <p:spPr>
                <a:xfrm>
                  <a:off x="918039" y="1175752"/>
                  <a:ext cx="180193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Gerader Verbinder 59"/>
                <p:cNvCxnSpPr/>
                <p:nvPr/>
              </p:nvCxnSpPr>
              <p:spPr>
                <a:xfrm>
                  <a:off x="918039" y="1248297"/>
                  <a:ext cx="180193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Gerader Verbinder 60"/>
                <p:cNvCxnSpPr/>
                <p:nvPr/>
              </p:nvCxnSpPr>
              <p:spPr>
                <a:xfrm>
                  <a:off x="918039" y="1320842"/>
                  <a:ext cx="180193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Gerader Verbinder 61"/>
                <p:cNvCxnSpPr/>
                <p:nvPr/>
              </p:nvCxnSpPr>
              <p:spPr>
                <a:xfrm>
                  <a:off x="918039" y="1393386"/>
                  <a:ext cx="180193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3" name="Gerader Verbinder 62"/>
              <p:cNvCxnSpPr/>
              <p:nvPr/>
            </p:nvCxnSpPr>
            <p:spPr>
              <a:xfrm flipV="1">
                <a:off x="873201" y="1076108"/>
                <a:ext cx="0" cy="290635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Pfeil nach rechts 9"/>
              <p:cNvSpPr/>
              <p:nvPr/>
            </p:nvSpPr>
            <p:spPr>
              <a:xfrm>
                <a:off x="716503" y="1174081"/>
                <a:ext cx="131238" cy="94688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6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6"/>
          <p:cNvSpPr txBox="1">
            <a:spLocks/>
          </p:cNvSpPr>
          <p:nvPr/>
        </p:nvSpPr>
        <p:spPr>
          <a:xfrm>
            <a:off x="683998" y="1340562"/>
            <a:ext cx="5256000" cy="3401302"/>
          </a:xfrm>
          <a:prstGeom prst="rect">
            <a:avLst/>
          </a:prstGeom>
        </p:spPr>
        <p:txBody>
          <a:bodyPr vert="horz" wrap="square" lIns="0" tIns="72000" rIns="0" bIns="36000" rtlCol="0">
            <a:noAutofit/>
          </a:bodyPr>
          <a:lstStyle>
            <a:lvl1pPr marL="216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8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216000" algn="l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97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First 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two years</a:t>
            </a:r>
            <a:endParaRPr lang="en-US" b="1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45.5 days instructor-led,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interactive,</a:t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r>
              <a:rPr lang="en-US" dirty="0" smtClean="0">
                <a:solidFill>
                  <a:schemeClr val="tx1"/>
                </a:solidFill>
                <a:latin typeface="+mn-lt"/>
              </a:rPr>
              <a:t>classroom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training</a:t>
            </a:r>
          </a:p>
          <a:p>
            <a:pPr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On the job coaching by experienced examiners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supervising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all activities 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  <a:defRPr/>
            </a:pPr>
            <a:endParaRPr lang="en-US" b="1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latin typeface="+mn-lt"/>
              </a:rPr>
              <a:t>Career-long training</a:t>
            </a:r>
          </a:p>
          <a:p>
            <a:pPr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regular training on technical and legal matters 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In 2016, 89.5% of staff received at least one training exercise</a:t>
            </a:r>
          </a:p>
          <a:p>
            <a:pPr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Examiners are fully trained in about four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years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Building and retaining examiners’ expertise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4" name="Rechteck 13"/>
          <p:cNvSpPr/>
          <p:nvPr/>
        </p:nvSpPr>
        <p:spPr bwMode="auto">
          <a:xfrm>
            <a:off x="683999" y="963611"/>
            <a:ext cx="5256000" cy="396000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lg" len="med"/>
            <a:tailEnd type="none" w="med" len="med"/>
          </a:ln>
          <a:effectLst/>
        </p:spPr>
        <p:txBody>
          <a:bodyPr vert="horz" wrap="square" lIns="0" tIns="0" rIns="0" bIns="3600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Building expertise</a:t>
            </a:r>
          </a:p>
        </p:txBody>
      </p:sp>
      <p:sp>
        <p:nvSpPr>
          <p:cNvPr id="15" name="Textplatzhalter 6"/>
          <p:cNvSpPr txBox="1">
            <a:spLocks/>
          </p:cNvSpPr>
          <p:nvPr/>
        </p:nvSpPr>
        <p:spPr>
          <a:xfrm>
            <a:off x="6264813" y="1340562"/>
            <a:ext cx="2268000" cy="3401302"/>
          </a:xfrm>
          <a:prstGeom prst="rect">
            <a:avLst/>
          </a:prstGeom>
        </p:spPr>
        <p:txBody>
          <a:bodyPr vert="horz" wrap="square" lIns="0" tIns="72000" rIns="0" bIns="36000" rtlCol="0">
            <a:noAutofit/>
          </a:bodyPr>
          <a:lstStyle>
            <a:defPPr>
              <a:defRPr lang="en-US"/>
            </a:defPPr>
            <a:lvl1pPr marL="216000" indent="-216000" defTabSz="914217">
              <a:lnSpc>
                <a:spcPts val="2800"/>
              </a:lnSpc>
              <a:spcBef>
                <a:spcPts val="300"/>
              </a:spcBef>
              <a:buFont typeface="Wingdings" pitchFamily="2" charset="2"/>
              <a:buChar char="§"/>
              <a:tabLst/>
              <a:defRPr sz="2000" spc="0" baseline="0">
                <a:solidFill>
                  <a:srgbClr val="3B464D"/>
                </a:solidFill>
                <a:latin typeface="Arial" pitchFamily="34" charset="0"/>
                <a:cs typeface="Arial" pitchFamily="34" charset="0"/>
              </a:defRPr>
            </a:lvl1pPr>
            <a:lvl2pPr marL="432000" indent="-216000" defTabSz="914217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pc="0" baseline="0">
                <a:solidFill>
                  <a:srgbClr val="3B464D"/>
                </a:solidFill>
                <a:latin typeface="Arial" pitchFamily="34" charset="0"/>
                <a:cs typeface="Arial" pitchFamily="34" charset="0"/>
              </a:defRPr>
            </a:lvl2pPr>
            <a:lvl3pPr marL="648000" indent="-216000" defTabSz="914217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pc="0" baseline="0">
                <a:solidFill>
                  <a:srgbClr val="3B464D"/>
                </a:solidFill>
                <a:latin typeface="Arial" pitchFamily="34" charset="0"/>
                <a:cs typeface="Arial" pitchFamily="34" charset="0"/>
              </a:defRPr>
            </a:lvl3pPr>
            <a:lvl4pPr marL="864000" indent="-216000" defTabSz="914217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pc="0" baseline="0">
                <a:solidFill>
                  <a:srgbClr val="3B464D"/>
                </a:solidFill>
                <a:latin typeface="Arial" pitchFamily="34" charset="0"/>
                <a:cs typeface="Arial" pitchFamily="34" charset="0"/>
              </a:defRPr>
            </a:lvl4pPr>
            <a:lvl5pPr marL="1080000" indent="-216000" defTabSz="987228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pc="0" baseline="0">
                <a:solidFill>
                  <a:srgbClr val="3B464D"/>
                </a:solidFill>
                <a:latin typeface="Arial" pitchFamily="34" charset="0"/>
                <a:cs typeface="Arial" pitchFamily="34" charset="0"/>
              </a:defRPr>
            </a:lvl5pPr>
            <a:lvl6pPr marL="2514097" indent="-228554" defTabSz="914217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206" indent="-228554" defTabSz="914217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8314" indent="-228554" defTabSz="914217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5423" indent="-228554" defTabSz="914217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No outsourcing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of core activities such as search, examination, classification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Low staff turnover (around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3.5%) 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6264813" y="963611"/>
            <a:ext cx="2268000" cy="396000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lg" len="med"/>
            <a:tailEnd type="none" w="med" len="med"/>
          </a:ln>
          <a:effectLst/>
        </p:spPr>
        <p:txBody>
          <a:bodyPr vert="horz" wrap="square" lIns="0" tIns="0" rIns="0" bIns="3600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Retaining expertise</a:t>
            </a:r>
          </a:p>
        </p:txBody>
      </p:sp>
      <p:cxnSp>
        <p:nvCxnSpPr>
          <p:cNvPr id="17" name="Gerader Verbinder 16"/>
          <p:cNvCxnSpPr/>
          <p:nvPr/>
        </p:nvCxnSpPr>
        <p:spPr>
          <a:xfrm flipH="1">
            <a:off x="683999" y="1340561"/>
            <a:ext cx="5256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27"/>
          <p:cNvCxnSpPr/>
          <p:nvPr/>
        </p:nvCxnSpPr>
        <p:spPr>
          <a:xfrm flipH="1">
            <a:off x="6264813" y="1340561"/>
            <a:ext cx="2268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uppieren 58"/>
          <p:cNvGrpSpPr/>
          <p:nvPr/>
        </p:nvGrpSpPr>
        <p:grpSpPr>
          <a:xfrm>
            <a:off x="3252129" y="3259691"/>
            <a:ext cx="2687870" cy="216000"/>
            <a:chOff x="2964129" y="3323191"/>
            <a:chExt cx="2687870" cy="216000"/>
          </a:xfrm>
        </p:grpSpPr>
        <p:sp>
          <p:nvSpPr>
            <p:cNvPr id="37" name="Rechteck 36"/>
            <p:cNvSpPr/>
            <p:nvPr/>
          </p:nvSpPr>
          <p:spPr>
            <a:xfrm>
              <a:off x="2964129" y="3323191"/>
              <a:ext cx="2687870" cy="21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48" name="Gerade Verbindung mit Pfeil 47"/>
            <p:cNvCxnSpPr>
              <a:stCxn id="37" idx="1"/>
              <a:endCxn id="37" idx="3"/>
            </p:cNvCxnSpPr>
            <p:nvPr/>
          </p:nvCxnSpPr>
          <p:spPr>
            <a:xfrm>
              <a:off x="2964129" y="3431191"/>
              <a:ext cx="2687870" cy="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hteck 57"/>
            <p:cNvSpPr/>
            <p:nvPr/>
          </p:nvSpPr>
          <p:spPr>
            <a:xfrm>
              <a:off x="4072454" y="3323191"/>
              <a:ext cx="471221" cy="21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38" name="Gruppieren 37"/>
            <p:cNvGrpSpPr>
              <a:grpSpLocks noChangeAspect="1"/>
            </p:cNvGrpSpPr>
            <p:nvPr/>
          </p:nvGrpSpPr>
          <p:grpSpPr>
            <a:xfrm>
              <a:off x="4148185" y="3341191"/>
              <a:ext cx="319759" cy="180000"/>
              <a:chOff x="4811712" y="4191000"/>
              <a:chExt cx="1173163" cy="660401"/>
            </a:xfrm>
            <a:solidFill>
              <a:schemeClr val="bg1"/>
            </a:solidFill>
          </p:grpSpPr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4811712" y="4449763"/>
                <a:ext cx="336550" cy="401638"/>
              </a:xfrm>
              <a:custGeom>
                <a:avLst/>
                <a:gdLst>
                  <a:gd name="T0" fmla="*/ 90 w 90"/>
                  <a:gd name="T1" fmla="*/ 79 h 107"/>
                  <a:gd name="T2" fmla="*/ 90 w 90"/>
                  <a:gd name="T3" fmla="*/ 11 h 107"/>
                  <a:gd name="T4" fmla="*/ 79 w 90"/>
                  <a:gd name="T5" fmla="*/ 0 h 107"/>
                  <a:gd name="T6" fmla="*/ 11 w 90"/>
                  <a:gd name="T7" fmla="*/ 0 h 107"/>
                  <a:gd name="T8" fmla="*/ 0 w 90"/>
                  <a:gd name="T9" fmla="*/ 11 h 107"/>
                  <a:gd name="T10" fmla="*/ 0 w 90"/>
                  <a:gd name="T11" fmla="*/ 79 h 107"/>
                  <a:gd name="T12" fmla="*/ 11 w 90"/>
                  <a:gd name="T13" fmla="*/ 90 h 107"/>
                  <a:gd name="T14" fmla="*/ 17 w 90"/>
                  <a:gd name="T15" fmla="*/ 90 h 107"/>
                  <a:gd name="T16" fmla="*/ 17 w 90"/>
                  <a:gd name="T17" fmla="*/ 27 h 107"/>
                  <a:gd name="T18" fmla="*/ 28 w 90"/>
                  <a:gd name="T19" fmla="*/ 27 h 107"/>
                  <a:gd name="T20" fmla="*/ 28 w 90"/>
                  <a:gd name="T21" fmla="*/ 107 h 107"/>
                  <a:gd name="T22" fmla="*/ 63 w 90"/>
                  <a:gd name="T23" fmla="*/ 107 h 107"/>
                  <a:gd name="T24" fmla="*/ 63 w 90"/>
                  <a:gd name="T25" fmla="*/ 27 h 107"/>
                  <a:gd name="T26" fmla="*/ 74 w 90"/>
                  <a:gd name="T27" fmla="*/ 27 h 107"/>
                  <a:gd name="T28" fmla="*/ 74 w 90"/>
                  <a:gd name="T29" fmla="*/ 90 h 107"/>
                  <a:gd name="T30" fmla="*/ 79 w 90"/>
                  <a:gd name="T31" fmla="*/ 90 h 107"/>
                  <a:gd name="T32" fmla="*/ 90 w 90"/>
                  <a:gd name="T33" fmla="*/ 7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107">
                    <a:moveTo>
                      <a:pt x="90" y="79"/>
                    </a:moveTo>
                    <a:cubicBezTo>
                      <a:pt x="90" y="11"/>
                      <a:pt x="90" y="11"/>
                      <a:pt x="90" y="11"/>
                    </a:cubicBezTo>
                    <a:cubicBezTo>
                      <a:pt x="90" y="11"/>
                      <a:pt x="90" y="0"/>
                      <a:pt x="7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0" y="0"/>
                      <a:pt x="0" y="1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90"/>
                      <a:pt x="11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63" y="107"/>
                      <a:pt x="63" y="107"/>
                      <a:pt x="63" y="10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4" y="90"/>
                      <a:pt x="74" y="90"/>
                      <a:pt x="74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90"/>
                      <a:pt x="90" y="90"/>
                      <a:pt x="90" y="7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Oval 73"/>
              <p:cNvSpPr>
                <a:spLocks noChangeArrowheads="1"/>
              </p:cNvSpPr>
              <p:nvPr/>
            </p:nvSpPr>
            <p:spPr bwMode="auto">
              <a:xfrm>
                <a:off x="4875212" y="4191000"/>
                <a:ext cx="209550" cy="21431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76"/>
              <p:cNvSpPr>
                <a:spLocks/>
              </p:cNvSpPr>
              <p:nvPr/>
            </p:nvSpPr>
            <p:spPr bwMode="auto">
              <a:xfrm>
                <a:off x="5227637" y="4449763"/>
                <a:ext cx="338138" cy="401638"/>
              </a:xfrm>
              <a:custGeom>
                <a:avLst/>
                <a:gdLst>
                  <a:gd name="T0" fmla="*/ 90 w 90"/>
                  <a:gd name="T1" fmla="*/ 79 h 107"/>
                  <a:gd name="T2" fmla="*/ 90 w 90"/>
                  <a:gd name="T3" fmla="*/ 11 h 107"/>
                  <a:gd name="T4" fmla="*/ 79 w 90"/>
                  <a:gd name="T5" fmla="*/ 0 h 107"/>
                  <a:gd name="T6" fmla="*/ 11 w 90"/>
                  <a:gd name="T7" fmla="*/ 0 h 107"/>
                  <a:gd name="T8" fmla="*/ 0 w 90"/>
                  <a:gd name="T9" fmla="*/ 11 h 107"/>
                  <a:gd name="T10" fmla="*/ 0 w 90"/>
                  <a:gd name="T11" fmla="*/ 79 h 107"/>
                  <a:gd name="T12" fmla="*/ 11 w 90"/>
                  <a:gd name="T13" fmla="*/ 90 h 107"/>
                  <a:gd name="T14" fmla="*/ 17 w 90"/>
                  <a:gd name="T15" fmla="*/ 90 h 107"/>
                  <a:gd name="T16" fmla="*/ 17 w 90"/>
                  <a:gd name="T17" fmla="*/ 27 h 107"/>
                  <a:gd name="T18" fmla="*/ 28 w 90"/>
                  <a:gd name="T19" fmla="*/ 27 h 107"/>
                  <a:gd name="T20" fmla="*/ 28 w 90"/>
                  <a:gd name="T21" fmla="*/ 107 h 107"/>
                  <a:gd name="T22" fmla="*/ 63 w 90"/>
                  <a:gd name="T23" fmla="*/ 107 h 107"/>
                  <a:gd name="T24" fmla="*/ 63 w 90"/>
                  <a:gd name="T25" fmla="*/ 27 h 107"/>
                  <a:gd name="T26" fmla="*/ 75 w 90"/>
                  <a:gd name="T27" fmla="*/ 27 h 107"/>
                  <a:gd name="T28" fmla="*/ 75 w 90"/>
                  <a:gd name="T29" fmla="*/ 90 h 107"/>
                  <a:gd name="T30" fmla="*/ 79 w 90"/>
                  <a:gd name="T31" fmla="*/ 90 h 107"/>
                  <a:gd name="T32" fmla="*/ 90 w 90"/>
                  <a:gd name="T33" fmla="*/ 7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107">
                    <a:moveTo>
                      <a:pt x="90" y="79"/>
                    </a:moveTo>
                    <a:cubicBezTo>
                      <a:pt x="90" y="11"/>
                      <a:pt x="90" y="11"/>
                      <a:pt x="90" y="11"/>
                    </a:cubicBezTo>
                    <a:cubicBezTo>
                      <a:pt x="90" y="11"/>
                      <a:pt x="90" y="0"/>
                      <a:pt x="7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0" y="0"/>
                      <a:pt x="0" y="1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90"/>
                      <a:pt x="11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63" y="107"/>
                      <a:pt x="63" y="107"/>
                      <a:pt x="63" y="10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90"/>
                      <a:pt x="90" y="90"/>
                      <a:pt x="90" y="7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Oval 77"/>
              <p:cNvSpPr>
                <a:spLocks noChangeArrowheads="1"/>
              </p:cNvSpPr>
              <p:nvPr/>
            </p:nvSpPr>
            <p:spPr bwMode="auto">
              <a:xfrm>
                <a:off x="5291137" y="4191000"/>
                <a:ext cx="211138" cy="21431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78"/>
              <p:cNvSpPr>
                <a:spLocks/>
              </p:cNvSpPr>
              <p:nvPr/>
            </p:nvSpPr>
            <p:spPr bwMode="auto">
              <a:xfrm>
                <a:off x="5643562" y="4449763"/>
                <a:ext cx="341313" cy="401638"/>
              </a:xfrm>
              <a:custGeom>
                <a:avLst/>
                <a:gdLst>
                  <a:gd name="T0" fmla="*/ 91 w 91"/>
                  <a:gd name="T1" fmla="*/ 79 h 107"/>
                  <a:gd name="T2" fmla="*/ 91 w 91"/>
                  <a:gd name="T3" fmla="*/ 11 h 107"/>
                  <a:gd name="T4" fmla="*/ 79 w 91"/>
                  <a:gd name="T5" fmla="*/ 0 h 107"/>
                  <a:gd name="T6" fmla="*/ 12 w 91"/>
                  <a:gd name="T7" fmla="*/ 0 h 107"/>
                  <a:gd name="T8" fmla="*/ 0 w 91"/>
                  <a:gd name="T9" fmla="*/ 11 h 107"/>
                  <a:gd name="T10" fmla="*/ 0 w 91"/>
                  <a:gd name="T11" fmla="*/ 79 h 107"/>
                  <a:gd name="T12" fmla="*/ 12 w 91"/>
                  <a:gd name="T13" fmla="*/ 90 h 107"/>
                  <a:gd name="T14" fmla="*/ 17 w 91"/>
                  <a:gd name="T15" fmla="*/ 90 h 107"/>
                  <a:gd name="T16" fmla="*/ 17 w 91"/>
                  <a:gd name="T17" fmla="*/ 27 h 107"/>
                  <a:gd name="T18" fmla="*/ 28 w 91"/>
                  <a:gd name="T19" fmla="*/ 27 h 107"/>
                  <a:gd name="T20" fmla="*/ 28 w 91"/>
                  <a:gd name="T21" fmla="*/ 107 h 107"/>
                  <a:gd name="T22" fmla="*/ 64 w 91"/>
                  <a:gd name="T23" fmla="*/ 107 h 107"/>
                  <a:gd name="T24" fmla="*/ 64 w 91"/>
                  <a:gd name="T25" fmla="*/ 27 h 107"/>
                  <a:gd name="T26" fmla="*/ 75 w 91"/>
                  <a:gd name="T27" fmla="*/ 27 h 107"/>
                  <a:gd name="T28" fmla="*/ 75 w 91"/>
                  <a:gd name="T29" fmla="*/ 90 h 107"/>
                  <a:gd name="T30" fmla="*/ 79 w 91"/>
                  <a:gd name="T31" fmla="*/ 90 h 107"/>
                  <a:gd name="T32" fmla="*/ 91 w 91"/>
                  <a:gd name="T33" fmla="*/ 7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07">
                    <a:moveTo>
                      <a:pt x="91" y="79"/>
                    </a:moveTo>
                    <a:cubicBezTo>
                      <a:pt x="91" y="11"/>
                      <a:pt x="91" y="11"/>
                      <a:pt x="91" y="11"/>
                    </a:cubicBezTo>
                    <a:cubicBezTo>
                      <a:pt x="91" y="11"/>
                      <a:pt x="91" y="0"/>
                      <a:pt x="79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0" y="0"/>
                      <a:pt x="0" y="1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90"/>
                      <a:pt x="12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64" y="107"/>
                      <a:pt x="64" y="107"/>
                      <a:pt x="64" y="10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90"/>
                      <a:pt x="91" y="90"/>
                      <a:pt x="91" y="7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Oval 79"/>
              <p:cNvSpPr>
                <a:spLocks noChangeArrowheads="1"/>
              </p:cNvSpPr>
              <p:nvPr/>
            </p:nvSpPr>
            <p:spPr bwMode="auto">
              <a:xfrm>
                <a:off x="5709443" y="4191000"/>
                <a:ext cx="209550" cy="21431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60" name="Gruppieren 59"/>
          <p:cNvGrpSpPr/>
          <p:nvPr/>
        </p:nvGrpSpPr>
        <p:grpSpPr>
          <a:xfrm>
            <a:off x="3252132" y="1449885"/>
            <a:ext cx="2687871" cy="216000"/>
            <a:chOff x="2964128" y="1440360"/>
            <a:chExt cx="2687871" cy="216000"/>
          </a:xfrm>
        </p:grpSpPr>
        <p:sp>
          <p:nvSpPr>
            <p:cNvPr id="33" name="Rechteck 32"/>
            <p:cNvSpPr/>
            <p:nvPr/>
          </p:nvSpPr>
          <p:spPr>
            <a:xfrm>
              <a:off x="2964129" y="1440360"/>
              <a:ext cx="2687870" cy="21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32" name="Gruppieren 31"/>
            <p:cNvGrpSpPr>
              <a:grpSpLocks noChangeAspect="1"/>
            </p:cNvGrpSpPr>
            <p:nvPr/>
          </p:nvGrpSpPr>
          <p:grpSpPr>
            <a:xfrm>
              <a:off x="4148185" y="1458360"/>
              <a:ext cx="319759" cy="180000"/>
              <a:chOff x="4811712" y="4191000"/>
              <a:chExt cx="1173163" cy="660401"/>
            </a:xfrm>
            <a:solidFill>
              <a:schemeClr val="bg1"/>
            </a:solidFill>
          </p:grpSpPr>
          <p:sp>
            <p:nvSpPr>
              <p:cNvPr id="24" name="Freeform 72"/>
              <p:cNvSpPr>
                <a:spLocks/>
              </p:cNvSpPr>
              <p:nvPr/>
            </p:nvSpPr>
            <p:spPr bwMode="auto">
              <a:xfrm>
                <a:off x="4811712" y="4449763"/>
                <a:ext cx="336550" cy="401638"/>
              </a:xfrm>
              <a:custGeom>
                <a:avLst/>
                <a:gdLst>
                  <a:gd name="T0" fmla="*/ 90 w 90"/>
                  <a:gd name="T1" fmla="*/ 79 h 107"/>
                  <a:gd name="T2" fmla="*/ 90 w 90"/>
                  <a:gd name="T3" fmla="*/ 11 h 107"/>
                  <a:gd name="T4" fmla="*/ 79 w 90"/>
                  <a:gd name="T5" fmla="*/ 0 h 107"/>
                  <a:gd name="T6" fmla="*/ 11 w 90"/>
                  <a:gd name="T7" fmla="*/ 0 h 107"/>
                  <a:gd name="T8" fmla="*/ 0 w 90"/>
                  <a:gd name="T9" fmla="*/ 11 h 107"/>
                  <a:gd name="T10" fmla="*/ 0 w 90"/>
                  <a:gd name="T11" fmla="*/ 79 h 107"/>
                  <a:gd name="T12" fmla="*/ 11 w 90"/>
                  <a:gd name="T13" fmla="*/ 90 h 107"/>
                  <a:gd name="T14" fmla="*/ 17 w 90"/>
                  <a:gd name="T15" fmla="*/ 90 h 107"/>
                  <a:gd name="T16" fmla="*/ 17 w 90"/>
                  <a:gd name="T17" fmla="*/ 27 h 107"/>
                  <a:gd name="T18" fmla="*/ 28 w 90"/>
                  <a:gd name="T19" fmla="*/ 27 h 107"/>
                  <a:gd name="T20" fmla="*/ 28 w 90"/>
                  <a:gd name="T21" fmla="*/ 107 h 107"/>
                  <a:gd name="T22" fmla="*/ 63 w 90"/>
                  <a:gd name="T23" fmla="*/ 107 h 107"/>
                  <a:gd name="T24" fmla="*/ 63 w 90"/>
                  <a:gd name="T25" fmla="*/ 27 h 107"/>
                  <a:gd name="T26" fmla="*/ 74 w 90"/>
                  <a:gd name="T27" fmla="*/ 27 h 107"/>
                  <a:gd name="T28" fmla="*/ 74 w 90"/>
                  <a:gd name="T29" fmla="*/ 90 h 107"/>
                  <a:gd name="T30" fmla="*/ 79 w 90"/>
                  <a:gd name="T31" fmla="*/ 90 h 107"/>
                  <a:gd name="T32" fmla="*/ 90 w 90"/>
                  <a:gd name="T33" fmla="*/ 7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107">
                    <a:moveTo>
                      <a:pt x="90" y="79"/>
                    </a:moveTo>
                    <a:cubicBezTo>
                      <a:pt x="90" y="11"/>
                      <a:pt x="90" y="11"/>
                      <a:pt x="90" y="11"/>
                    </a:cubicBezTo>
                    <a:cubicBezTo>
                      <a:pt x="90" y="11"/>
                      <a:pt x="90" y="0"/>
                      <a:pt x="7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0" y="0"/>
                      <a:pt x="0" y="1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90"/>
                      <a:pt x="11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63" y="107"/>
                      <a:pt x="63" y="107"/>
                      <a:pt x="63" y="10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4" y="90"/>
                      <a:pt x="74" y="90"/>
                      <a:pt x="74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90"/>
                      <a:pt x="90" y="90"/>
                      <a:pt x="90" y="7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Oval 73"/>
              <p:cNvSpPr>
                <a:spLocks noChangeArrowheads="1"/>
              </p:cNvSpPr>
              <p:nvPr/>
            </p:nvSpPr>
            <p:spPr bwMode="auto">
              <a:xfrm>
                <a:off x="4875212" y="4191000"/>
                <a:ext cx="209550" cy="21431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76"/>
              <p:cNvSpPr>
                <a:spLocks/>
              </p:cNvSpPr>
              <p:nvPr/>
            </p:nvSpPr>
            <p:spPr bwMode="auto">
              <a:xfrm>
                <a:off x="5227637" y="4449763"/>
                <a:ext cx="338138" cy="401638"/>
              </a:xfrm>
              <a:custGeom>
                <a:avLst/>
                <a:gdLst>
                  <a:gd name="T0" fmla="*/ 90 w 90"/>
                  <a:gd name="T1" fmla="*/ 79 h 107"/>
                  <a:gd name="T2" fmla="*/ 90 w 90"/>
                  <a:gd name="T3" fmla="*/ 11 h 107"/>
                  <a:gd name="T4" fmla="*/ 79 w 90"/>
                  <a:gd name="T5" fmla="*/ 0 h 107"/>
                  <a:gd name="T6" fmla="*/ 11 w 90"/>
                  <a:gd name="T7" fmla="*/ 0 h 107"/>
                  <a:gd name="T8" fmla="*/ 0 w 90"/>
                  <a:gd name="T9" fmla="*/ 11 h 107"/>
                  <a:gd name="T10" fmla="*/ 0 w 90"/>
                  <a:gd name="T11" fmla="*/ 79 h 107"/>
                  <a:gd name="T12" fmla="*/ 11 w 90"/>
                  <a:gd name="T13" fmla="*/ 90 h 107"/>
                  <a:gd name="T14" fmla="*/ 17 w 90"/>
                  <a:gd name="T15" fmla="*/ 90 h 107"/>
                  <a:gd name="T16" fmla="*/ 17 w 90"/>
                  <a:gd name="T17" fmla="*/ 27 h 107"/>
                  <a:gd name="T18" fmla="*/ 28 w 90"/>
                  <a:gd name="T19" fmla="*/ 27 h 107"/>
                  <a:gd name="T20" fmla="*/ 28 w 90"/>
                  <a:gd name="T21" fmla="*/ 107 h 107"/>
                  <a:gd name="T22" fmla="*/ 63 w 90"/>
                  <a:gd name="T23" fmla="*/ 107 h 107"/>
                  <a:gd name="T24" fmla="*/ 63 w 90"/>
                  <a:gd name="T25" fmla="*/ 27 h 107"/>
                  <a:gd name="T26" fmla="*/ 75 w 90"/>
                  <a:gd name="T27" fmla="*/ 27 h 107"/>
                  <a:gd name="T28" fmla="*/ 75 w 90"/>
                  <a:gd name="T29" fmla="*/ 90 h 107"/>
                  <a:gd name="T30" fmla="*/ 79 w 90"/>
                  <a:gd name="T31" fmla="*/ 90 h 107"/>
                  <a:gd name="T32" fmla="*/ 90 w 90"/>
                  <a:gd name="T33" fmla="*/ 7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107">
                    <a:moveTo>
                      <a:pt x="90" y="79"/>
                    </a:moveTo>
                    <a:cubicBezTo>
                      <a:pt x="90" y="11"/>
                      <a:pt x="90" y="11"/>
                      <a:pt x="90" y="11"/>
                    </a:cubicBezTo>
                    <a:cubicBezTo>
                      <a:pt x="90" y="11"/>
                      <a:pt x="90" y="0"/>
                      <a:pt x="7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0" y="0"/>
                      <a:pt x="0" y="1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90"/>
                      <a:pt x="11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63" y="107"/>
                      <a:pt x="63" y="107"/>
                      <a:pt x="63" y="10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90"/>
                      <a:pt x="90" y="90"/>
                      <a:pt x="90" y="7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Oval 77"/>
              <p:cNvSpPr>
                <a:spLocks noChangeArrowheads="1"/>
              </p:cNvSpPr>
              <p:nvPr/>
            </p:nvSpPr>
            <p:spPr bwMode="auto">
              <a:xfrm>
                <a:off x="5291137" y="4191000"/>
                <a:ext cx="211138" cy="21431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78"/>
              <p:cNvSpPr>
                <a:spLocks/>
              </p:cNvSpPr>
              <p:nvPr/>
            </p:nvSpPr>
            <p:spPr bwMode="auto">
              <a:xfrm>
                <a:off x="5643562" y="4449763"/>
                <a:ext cx="341313" cy="401638"/>
              </a:xfrm>
              <a:custGeom>
                <a:avLst/>
                <a:gdLst>
                  <a:gd name="T0" fmla="*/ 91 w 91"/>
                  <a:gd name="T1" fmla="*/ 79 h 107"/>
                  <a:gd name="T2" fmla="*/ 91 w 91"/>
                  <a:gd name="T3" fmla="*/ 11 h 107"/>
                  <a:gd name="T4" fmla="*/ 79 w 91"/>
                  <a:gd name="T5" fmla="*/ 0 h 107"/>
                  <a:gd name="T6" fmla="*/ 12 w 91"/>
                  <a:gd name="T7" fmla="*/ 0 h 107"/>
                  <a:gd name="T8" fmla="*/ 0 w 91"/>
                  <a:gd name="T9" fmla="*/ 11 h 107"/>
                  <a:gd name="T10" fmla="*/ 0 w 91"/>
                  <a:gd name="T11" fmla="*/ 79 h 107"/>
                  <a:gd name="T12" fmla="*/ 12 w 91"/>
                  <a:gd name="T13" fmla="*/ 90 h 107"/>
                  <a:gd name="T14" fmla="*/ 17 w 91"/>
                  <a:gd name="T15" fmla="*/ 90 h 107"/>
                  <a:gd name="T16" fmla="*/ 17 w 91"/>
                  <a:gd name="T17" fmla="*/ 27 h 107"/>
                  <a:gd name="T18" fmla="*/ 28 w 91"/>
                  <a:gd name="T19" fmla="*/ 27 h 107"/>
                  <a:gd name="T20" fmla="*/ 28 w 91"/>
                  <a:gd name="T21" fmla="*/ 107 h 107"/>
                  <a:gd name="T22" fmla="*/ 64 w 91"/>
                  <a:gd name="T23" fmla="*/ 107 h 107"/>
                  <a:gd name="T24" fmla="*/ 64 w 91"/>
                  <a:gd name="T25" fmla="*/ 27 h 107"/>
                  <a:gd name="T26" fmla="*/ 75 w 91"/>
                  <a:gd name="T27" fmla="*/ 27 h 107"/>
                  <a:gd name="T28" fmla="*/ 75 w 91"/>
                  <a:gd name="T29" fmla="*/ 90 h 107"/>
                  <a:gd name="T30" fmla="*/ 79 w 91"/>
                  <a:gd name="T31" fmla="*/ 90 h 107"/>
                  <a:gd name="T32" fmla="*/ 91 w 91"/>
                  <a:gd name="T33" fmla="*/ 7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07">
                    <a:moveTo>
                      <a:pt x="91" y="79"/>
                    </a:moveTo>
                    <a:cubicBezTo>
                      <a:pt x="91" y="11"/>
                      <a:pt x="91" y="11"/>
                      <a:pt x="91" y="11"/>
                    </a:cubicBezTo>
                    <a:cubicBezTo>
                      <a:pt x="91" y="11"/>
                      <a:pt x="91" y="0"/>
                      <a:pt x="79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0" y="0"/>
                      <a:pt x="0" y="1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90"/>
                      <a:pt x="12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64" y="107"/>
                      <a:pt x="64" y="107"/>
                      <a:pt x="64" y="10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90"/>
                      <a:pt x="91" y="90"/>
                      <a:pt x="91" y="7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Oval 79"/>
              <p:cNvSpPr>
                <a:spLocks noChangeArrowheads="1"/>
              </p:cNvSpPr>
              <p:nvPr/>
            </p:nvSpPr>
            <p:spPr bwMode="auto">
              <a:xfrm>
                <a:off x="5709443" y="4191000"/>
                <a:ext cx="209550" cy="21431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4" name="Rechteck 33"/>
            <p:cNvSpPr/>
            <p:nvPr/>
          </p:nvSpPr>
          <p:spPr>
            <a:xfrm>
              <a:off x="2964128" y="1440360"/>
              <a:ext cx="228651" cy="21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47" name="Gerade Verbindung mit Pfeil 46"/>
            <p:cNvCxnSpPr>
              <a:stCxn id="34" idx="1"/>
              <a:endCxn id="34" idx="3"/>
            </p:cNvCxnSpPr>
            <p:nvPr/>
          </p:nvCxnSpPr>
          <p:spPr>
            <a:xfrm>
              <a:off x="2964128" y="1548360"/>
              <a:ext cx="228651" cy="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174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3137454" y="1394816"/>
            <a:ext cx="2940840" cy="2939658"/>
          </a:xfrm>
          <a:prstGeom prst="ellipse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36000" tIns="36000" rIns="36000" bIns="36000" anchor="ctr" anchorCtr="0">
            <a:no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endParaRPr lang="en-GB" altLang="en-US" sz="1800" dirty="0">
              <a:solidFill>
                <a:schemeClr val="bg1"/>
              </a:solidFill>
            </a:endParaRPr>
          </a:p>
        </p:txBody>
      </p:sp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7221666"/>
              </p:ext>
            </p:ext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5" name="think-cell Folie" r:id="rId5" imgW="216" imgH="216" progId="TCLayout.ActiveDocument.1">
                  <p:embed/>
                </p:oleObj>
              </mc:Choice>
              <mc:Fallback>
                <p:oleObj name="think-cell Foli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body" sz="quarter" idx="16"/>
          </p:nvPr>
        </p:nvSpPr>
        <p:spPr>
          <a:xfrm>
            <a:off x="684005" y="268288"/>
            <a:ext cx="7846637" cy="404906"/>
          </a:xfrm>
        </p:spPr>
        <p:txBody>
          <a:bodyPr/>
          <a:lstStyle/>
          <a:p>
            <a:r>
              <a:rPr lang="en-GB" dirty="0" smtClean="0"/>
              <a:t>Fostering collaborative work between our experts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679939" y="1850293"/>
            <a:ext cx="1923176" cy="699404"/>
          </a:xfrm>
          <a:prstGeom prst="rect">
            <a:avLst/>
          </a:prstGeom>
          <a:noFill/>
          <a:ln>
            <a:noFill/>
          </a:ln>
        </p:spPr>
        <p:txBody>
          <a:bodyPr wrap="square" lIns="72000" tIns="72000" rIns="72000" bIns="72000" anchor="ctr" anchorCtr="0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lvl="0" algn="r" eaLnBrk="1" hangingPunct="1">
              <a:spcBef>
                <a:spcPts val="600"/>
              </a:spcBef>
              <a:buNone/>
            </a:pPr>
            <a:r>
              <a:rPr lang="en-GB" altLang="en-US" sz="1200" dirty="0" smtClean="0">
                <a:solidFill>
                  <a:schemeClr val="tx1"/>
                </a:solidFill>
                <a:latin typeface="Arial"/>
              </a:rPr>
              <a:t>Experienced </a:t>
            </a:r>
            <a:r>
              <a:rPr lang="en-GB" altLang="en-US" sz="1200" dirty="0">
                <a:solidFill>
                  <a:schemeClr val="tx1"/>
                </a:solidFill>
                <a:latin typeface="Arial"/>
              </a:rPr>
              <a:t>examiners help newcomers during </a:t>
            </a:r>
            <a:r>
              <a:rPr lang="en-GB" altLang="en-US" sz="12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GB" altLang="en-US" sz="1200" dirty="0">
                <a:solidFill>
                  <a:schemeClr val="tx1"/>
                </a:solidFill>
                <a:latin typeface="Arial"/>
              </a:rPr>
              <a:t>first two </a:t>
            </a:r>
            <a:r>
              <a:rPr lang="en-GB" altLang="en-US" sz="1200" dirty="0" smtClean="0">
                <a:solidFill>
                  <a:schemeClr val="tx1"/>
                </a:solidFill>
                <a:latin typeface="Arial"/>
              </a:rPr>
              <a:t>years</a:t>
            </a:r>
            <a:endParaRPr lang="en-GB" altLang="en-US" sz="12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851410" y="989976"/>
            <a:ext cx="3206733" cy="514738"/>
          </a:xfrm>
          <a:prstGeom prst="rect">
            <a:avLst/>
          </a:prstGeom>
          <a:noFill/>
          <a:ln>
            <a:noFill/>
          </a:ln>
        </p:spPr>
        <p:txBody>
          <a:bodyPr wrap="square" lIns="72000" tIns="72000" rIns="72000" bIns="72000" anchor="ctr" anchorCtr="0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ts val="600"/>
              </a:spcBef>
              <a:buNone/>
            </a:pPr>
            <a:r>
              <a:rPr lang="en-GB" sz="1200" dirty="0">
                <a:solidFill>
                  <a:schemeClr val="tx1"/>
                </a:solidFill>
              </a:rPr>
              <a:t>P</a:t>
            </a:r>
            <a:r>
              <a:rPr lang="en-GB" sz="1200" dirty="0" smtClean="0">
                <a:solidFill>
                  <a:schemeClr val="tx1"/>
                </a:solidFill>
              </a:rPr>
              <a:t>roposals </a:t>
            </a:r>
            <a:r>
              <a:rPr lang="en-GB" sz="1200" dirty="0">
                <a:solidFill>
                  <a:schemeClr val="tx1"/>
                </a:solidFill>
              </a:rPr>
              <a:t>for grant </a:t>
            </a:r>
            <a:r>
              <a:rPr lang="en-GB" sz="1200" dirty="0" smtClean="0">
                <a:solidFill>
                  <a:schemeClr val="tx1"/>
                </a:solidFill>
              </a:rPr>
              <a:t>are checked </a:t>
            </a:r>
            <a:r>
              <a:rPr lang="en-GB" sz="1200" dirty="0">
                <a:solidFill>
                  <a:schemeClr val="tx1"/>
                </a:solidFill>
              </a:rPr>
              <a:t>and signed by </a:t>
            </a:r>
            <a:r>
              <a:rPr lang="en-GB" sz="1200" b="1" dirty="0">
                <a:solidFill>
                  <a:srgbClr val="C00000"/>
                </a:solidFill>
              </a:rPr>
              <a:t>three examiners </a:t>
            </a:r>
            <a:r>
              <a:rPr lang="en-GB" sz="1200" dirty="0" smtClean="0">
                <a:solidFill>
                  <a:schemeClr val="tx1"/>
                </a:solidFill>
              </a:rPr>
              <a:t>- Article </a:t>
            </a:r>
            <a:r>
              <a:rPr lang="en-GB" sz="1200" dirty="0">
                <a:solidFill>
                  <a:schemeClr val="tx1"/>
                </a:solidFill>
              </a:rPr>
              <a:t>18 </a:t>
            </a:r>
            <a:r>
              <a:rPr lang="en-GB" sz="1200" dirty="0" smtClean="0">
                <a:solidFill>
                  <a:schemeClr val="tx1"/>
                </a:solidFill>
              </a:rPr>
              <a:t>EPC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5152867" y="4224576"/>
            <a:ext cx="3204555" cy="514738"/>
          </a:xfrm>
          <a:prstGeom prst="rect">
            <a:avLst/>
          </a:prstGeom>
          <a:noFill/>
          <a:ln>
            <a:noFill/>
          </a:ln>
        </p:spPr>
        <p:txBody>
          <a:bodyPr wrap="square" lIns="72000" tIns="72000" rIns="72000" bIns="72000" anchor="ctr" anchorCtr="0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None/>
            </a:pPr>
            <a:r>
              <a:rPr lang="en-GB" altLang="en-US" sz="1200" dirty="0" smtClean="0">
                <a:solidFill>
                  <a:schemeClr val="tx1"/>
                </a:solidFill>
              </a:rPr>
              <a:t>Examiners specialised in classification use peers’ input to further optimise the tools </a:t>
            </a:r>
            <a:endParaRPr lang="en-GB" altLang="en-US" sz="1200" dirty="0">
              <a:solidFill>
                <a:schemeClr val="tx1"/>
              </a:solidFill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79939" y="3179595"/>
            <a:ext cx="1923176" cy="69940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2000" tIns="72000" rIns="72000" bIns="72000" anchor="ctr" anchorCtr="0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lvl="0" algn="r" eaLnBrk="1" hangingPunct="1">
              <a:spcBef>
                <a:spcPts val="600"/>
              </a:spcBef>
              <a:buNone/>
            </a:pPr>
            <a:r>
              <a:rPr lang="en-GB" altLang="en-US" sz="1200" dirty="0" smtClean="0">
                <a:solidFill>
                  <a:schemeClr val="tx1"/>
                </a:solidFill>
                <a:latin typeface="Arial"/>
              </a:rPr>
              <a:t>Examiners specialised in Asian patent data transfer their expertise</a:t>
            </a:r>
            <a:endParaRPr lang="en-GB" altLang="en-US" sz="12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6628127" y="3179595"/>
            <a:ext cx="1904689" cy="699404"/>
          </a:xfrm>
          <a:prstGeom prst="rect">
            <a:avLst/>
          </a:prstGeom>
          <a:noFill/>
          <a:ln>
            <a:noFill/>
          </a:ln>
        </p:spPr>
        <p:txBody>
          <a:bodyPr wrap="square" lIns="72000" tIns="72000" rIns="72000" bIns="72000" anchor="ctr" anchorCtr="0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None/>
            </a:pPr>
            <a:r>
              <a:rPr lang="en-GB" altLang="en-US" sz="1200" dirty="0" smtClean="0">
                <a:solidFill>
                  <a:schemeClr val="tx1"/>
                </a:solidFill>
              </a:rPr>
              <a:t>They handle administrative</a:t>
            </a:r>
            <a:br>
              <a:rPr lang="en-GB" altLang="en-US" sz="1200" dirty="0" smtClean="0">
                <a:solidFill>
                  <a:schemeClr val="tx1"/>
                </a:solidFill>
              </a:rPr>
            </a:br>
            <a:r>
              <a:rPr lang="en-GB" altLang="en-US" sz="1200" dirty="0" smtClean="0">
                <a:solidFill>
                  <a:schemeClr val="tx1"/>
                </a:solidFill>
              </a:rPr>
              <a:t>matters throughout</a:t>
            </a:r>
            <a:endParaRPr lang="en-GB" altLang="en-US" sz="1200" dirty="0">
              <a:solidFill>
                <a:schemeClr val="tx1"/>
              </a:solidFill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628124" y="1850293"/>
            <a:ext cx="1902514" cy="699404"/>
          </a:xfrm>
          <a:prstGeom prst="rect">
            <a:avLst/>
          </a:prstGeom>
          <a:noFill/>
          <a:ln>
            <a:noFill/>
          </a:ln>
        </p:spPr>
        <p:txBody>
          <a:bodyPr wrap="square" lIns="72000" tIns="72000" rIns="72000" bIns="72000" anchor="ctr" anchorCtr="0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buFont typeface="Wingdings" pitchFamily="2" charset="2"/>
              <a:buNone/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lvl="0">
              <a:spcBef>
                <a:spcPts val="300"/>
              </a:spcBef>
            </a:pPr>
            <a:r>
              <a:rPr lang="en-GB" sz="1200" dirty="0" smtClean="0">
                <a:solidFill>
                  <a:schemeClr val="tx1"/>
                </a:solidFill>
                <a:latin typeface="Arial"/>
              </a:rPr>
              <a:t>They manage examiners and review decisions of the examining divisions</a:t>
            </a:r>
            <a:endParaRPr lang="en-GB" sz="12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4033763" y="2290765"/>
            <a:ext cx="1148224" cy="1147760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txBody>
          <a:bodyPr wrap="none" lIns="36000" tIns="36000" rIns="36000" bIns="36000" anchor="ctr" anchorCtr="0">
            <a:no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algn="ctr">
              <a:buNone/>
            </a:pPr>
            <a:r>
              <a:rPr lang="en-GB" altLang="en-US" sz="1800" b="1" dirty="0">
                <a:solidFill>
                  <a:schemeClr val="bg1"/>
                </a:solidFill>
              </a:rPr>
              <a:t>Examiner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4111887" y="989977"/>
            <a:ext cx="991976" cy="990374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wrap="none" lIns="36000" tIns="36000" rIns="36000" bIns="36000" anchor="ctr" anchorCtr="0">
            <a:no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600"/>
              </a:spcBef>
              <a:buNone/>
            </a:pPr>
            <a:r>
              <a:rPr lang="en-GB" altLang="en-US" sz="1200" b="1" dirty="0" smtClean="0">
                <a:solidFill>
                  <a:schemeClr val="tx1"/>
                </a:solidFill>
              </a:rPr>
              <a:t>Examining</a:t>
            </a:r>
            <a:br>
              <a:rPr lang="en-GB" altLang="en-US" sz="1200" b="1" dirty="0" smtClean="0">
                <a:solidFill>
                  <a:schemeClr val="tx1"/>
                </a:solidFill>
              </a:rPr>
            </a:br>
            <a:r>
              <a:rPr lang="en-GB" altLang="en-US" sz="1200" b="1" dirty="0" smtClean="0">
                <a:solidFill>
                  <a:schemeClr val="tx1"/>
                </a:solidFill>
              </a:rPr>
              <a:t>Division</a:t>
            </a:r>
            <a:endParaRPr lang="en-GB" altLang="en-US" sz="1200" b="1" dirty="0">
              <a:solidFill>
                <a:schemeClr val="tx1"/>
              </a:solidFill>
            </a:endParaRP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4111886" y="3748942"/>
            <a:ext cx="991976" cy="990374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wrap="none" lIns="36000" tIns="36000" rIns="36000" bIns="36000" anchor="ctr" anchorCtr="0">
            <a:no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600"/>
              </a:spcBef>
              <a:buNone/>
            </a:pPr>
            <a:r>
              <a:rPr lang="en-GB" altLang="en-US" sz="1200" b="1" dirty="0" err="1" smtClean="0">
                <a:solidFill>
                  <a:schemeClr val="tx1"/>
                </a:solidFill>
              </a:rPr>
              <a:t>Classi</a:t>
            </a:r>
            <a:r>
              <a:rPr lang="en-GB" altLang="en-US" sz="1200" b="1" dirty="0" smtClean="0">
                <a:solidFill>
                  <a:schemeClr val="tx1"/>
                </a:solidFill>
              </a:rPr>
              <a:t>-</a:t>
            </a:r>
            <a:br>
              <a:rPr lang="en-GB" altLang="en-US" sz="1200" b="1" dirty="0" smtClean="0">
                <a:solidFill>
                  <a:schemeClr val="tx1"/>
                </a:solidFill>
              </a:rPr>
            </a:br>
            <a:r>
              <a:rPr lang="en-GB" altLang="en-US" sz="1200" b="1" dirty="0" err="1" smtClean="0">
                <a:solidFill>
                  <a:schemeClr val="tx1"/>
                </a:solidFill>
              </a:rPr>
              <a:t>fication</a:t>
            </a:r>
            <a:r>
              <a:rPr lang="en-GB" altLang="en-US" sz="1200" b="1" dirty="0" smtClean="0">
                <a:solidFill>
                  <a:schemeClr val="tx1"/>
                </a:solidFill>
              </a:rPr>
              <a:t/>
            </a:r>
            <a:br>
              <a:rPr lang="en-GB" altLang="en-US" sz="1200" b="1" dirty="0" smtClean="0">
                <a:solidFill>
                  <a:schemeClr val="tx1"/>
                </a:solidFill>
              </a:rPr>
            </a:br>
            <a:r>
              <a:rPr lang="en-GB" altLang="en-US" sz="1200" b="1" dirty="0" smtClean="0">
                <a:solidFill>
                  <a:schemeClr val="tx1"/>
                </a:solidFill>
              </a:rPr>
              <a:t>experts</a:t>
            </a:r>
            <a:endParaRPr lang="en-GB" altLang="en-US" sz="1200" b="1" dirty="0">
              <a:solidFill>
                <a:schemeClr val="tx1"/>
              </a:solidFill>
            </a:endParaRP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5528503" y="1704808"/>
            <a:ext cx="991976" cy="990374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wrap="none" lIns="36000" tIns="36000" rIns="36000" bIns="36000" anchor="ctr" anchorCtr="0">
            <a:no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600"/>
              </a:spcBef>
              <a:buNone/>
            </a:pPr>
            <a:r>
              <a:rPr lang="en-GB" altLang="en-US" sz="1200" b="1" spc="-20" dirty="0" smtClean="0">
                <a:solidFill>
                  <a:schemeClr val="tx1"/>
                </a:solidFill>
              </a:rPr>
              <a:t>Directors / </a:t>
            </a:r>
            <a:br>
              <a:rPr lang="en-GB" altLang="en-US" sz="1200" b="1" spc="-20" dirty="0" smtClean="0">
                <a:solidFill>
                  <a:schemeClr val="tx1"/>
                </a:solidFill>
              </a:rPr>
            </a:br>
            <a:r>
              <a:rPr lang="en-GB" altLang="en-US" sz="1200" b="1" spc="-20" dirty="0" smtClean="0">
                <a:solidFill>
                  <a:schemeClr val="tx1"/>
                </a:solidFill>
              </a:rPr>
              <a:t>Team</a:t>
            </a:r>
            <a:br>
              <a:rPr lang="en-GB" altLang="en-US" sz="1200" b="1" spc="-20" dirty="0" smtClean="0">
                <a:solidFill>
                  <a:schemeClr val="tx1"/>
                </a:solidFill>
              </a:rPr>
            </a:br>
            <a:r>
              <a:rPr lang="en-GB" altLang="en-US" sz="1200" b="1" spc="-20" dirty="0" smtClean="0">
                <a:solidFill>
                  <a:schemeClr val="tx1"/>
                </a:solidFill>
              </a:rPr>
              <a:t>managers</a:t>
            </a:r>
            <a:endParaRPr lang="en-GB" altLang="en-US" sz="1200" b="1" spc="-20" dirty="0">
              <a:solidFill>
                <a:schemeClr val="tx1"/>
              </a:solidFill>
            </a:endParaRPr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2695269" y="1704808"/>
            <a:ext cx="991976" cy="990374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wrap="none" lIns="36000" tIns="36000" rIns="36000" bIns="36000" anchor="ctr" anchorCtr="0">
            <a:no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600"/>
              </a:spcBef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Coaches</a:t>
            </a: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5528503" y="3034111"/>
            <a:ext cx="991976" cy="990374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wrap="none" lIns="36000" tIns="36000" rIns="36000" bIns="36000" anchor="ctr" anchorCtr="0">
            <a:no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600"/>
              </a:spcBef>
              <a:buNone/>
            </a:pPr>
            <a:r>
              <a:rPr lang="en-GB" altLang="en-US" sz="1200" b="1" dirty="0" smtClean="0">
                <a:solidFill>
                  <a:schemeClr val="tx1"/>
                </a:solidFill>
              </a:rPr>
              <a:t>Formalities</a:t>
            </a:r>
            <a:br>
              <a:rPr lang="en-GB" altLang="en-US" sz="1200" b="1" dirty="0" smtClean="0">
                <a:solidFill>
                  <a:schemeClr val="tx1"/>
                </a:solidFill>
              </a:rPr>
            </a:br>
            <a:r>
              <a:rPr lang="en-GB" altLang="en-US" sz="1200" b="1" dirty="0" smtClean="0">
                <a:solidFill>
                  <a:schemeClr val="tx1"/>
                </a:solidFill>
              </a:rPr>
              <a:t>officers</a:t>
            </a:r>
            <a:endParaRPr lang="en-GB" altLang="en-US" sz="1200" b="1" dirty="0">
              <a:solidFill>
                <a:schemeClr val="tx1"/>
              </a:solidFill>
            </a:endParaRPr>
          </a:p>
        </p:txBody>
      </p:sp>
      <p:sp>
        <p:nvSpPr>
          <p:cNvPr id="50" name="Text Box 19"/>
          <p:cNvSpPr txBox="1">
            <a:spLocks noChangeArrowheads="1"/>
          </p:cNvSpPr>
          <p:nvPr/>
        </p:nvSpPr>
        <p:spPr bwMode="auto">
          <a:xfrm>
            <a:off x="2695270" y="3034111"/>
            <a:ext cx="991976" cy="990374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wrap="none" lIns="36000" tIns="36000" rIns="36000" bIns="36000" anchor="ctr" anchorCtr="0">
            <a:no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600"/>
              </a:spcBef>
              <a:buNone/>
            </a:pPr>
            <a:r>
              <a:rPr lang="en-GB" altLang="en-US" sz="1200" b="1" dirty="0"/>
              <a:t>Asian</a:t>
            </a:r>
            <a:br>
              <a:rPr lang="en-GB" altLang="en-US" sz="1200" b="1" dirty="0"/>
            </a:br>
            <a:r>
              <a:rPr lang="en-GB" altLang="en-US" sz="1200" b="1" dirty="0"/>
              <a:t>prior art</a:t>
            </a:r>
            <a:br>
              <a:rPr lang="en-GB" altLang="en-US" sz="1200" b="1" dirty="0"/>
            </a:br>
            <a:r>
              <a:rPr lang="en-GB" altLang="en-US" sz="1200" b="1" dirty="0"/>
              <a:t>experts</a:t>
            </a:r>
          </a:p>
        </p:txBody>
      </p:sp>
      <p:sp>
        <p:nvSpPr>
          <p:cNvPr id="51" name="Pfeil nach oben und unten 50"/>
          <p:cNvSpPr/>
          <p:nvPr/>
        </p:nvSpPr>
        <p:spPr>
          <a:xfrm>
            <a:off x="4554251" y="2000983"/>
            <a:ext cx="107257" cy="269153"/>
          </a:xfrm>
          <a:prstGeom prst="up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Pfeil nach oben und unten 52"/>
          <p:cNvSpPr/>
          <p:nvPr/>
        </p:nvSpPr>
        <p:spPr>
          <a:xfrm>
            <a:off x="4554250" y="3468683"/>
            <a:ext cx="107257" cy="269153"/>
          </a:xfrm>
          <a:prstGeom prst="up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Pfeil nach oben und unten 53"/>
          <p:cNvSpPr/>
          <p:nvPr/>
        </p:nvSpPr>
        <p:spPr>
          <a:xfrm rot="3900000">
            <a:off x="5301620" y="2378135"/>
            <a:ext cx="107257" cy="269153"/>
          </a:xfrm>
          <a:prstGeom prst="up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Pfeil nach oben und unten 54"/>
          <p:cNvSpPr/>
          <p:nvPr/>
        </p:nvSpPr>
        <p:spPr>
          <a:xfrm rot="17700000" flipH="1">
            <a:off x="3806880" y="2378135"/>
            <a:ext cx="107257" cy="269153"/>
          </a:xfrm>
          <a:prstGeom prst="up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Pfeil nach oben und unten 56"/>
          <p:cNvSpPr/>
          <p:nvPr/>
        </p:nvSpPr>
        <p:spPr>
          <a:xfrm rot="17700000" flipV="1">
            <a:off x="5301620" y="3072483"/>
            <a:ext cx="107257" cy="269153"/>
          </a:xfrm>
          <a:prstGeom prst="up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Pfeil nach oben und unten 57"/>
          <p:cNvSpPr/>
          <p:nvPr/>
        </p:nvSpPr>
        <p:spPr>
          <a:xfrm rot="3900000" flipH="1" flipV="1">
            <a:off x="3806880" y="3072483"/>
            <a:ext cx="107257" cy="269153"/>
          </a:xfrm>
          <a:prstGeom prst="up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15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hteck 43"/>
          <p:cNvSpPr/>
          <p:nvPr/>
        </p:nvSpPr>
        <p:spPr bwMode="auto">
          <a:xfrm>
            <a:off x="683998" y="1209586"/>
            <a:ext cx="8180602" cy="344128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lg" len="med"/>
            <a:tailEnd type="none" w="med" len="med"/>
          </a:ln>
          <a:effectLst/>
        </p:spPr>
        <p:txBody>
          <a:bodyPr vert="horz" wrap="square" lIns="612000" tIns="0" rIns="0" bIns="3600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solidFill>
                  <a:schemeClr val="accent2"/>
                </a:solidFill>
              </a:rPr>
              <a:t>Largest prior art collection: </a:t>
            </a:r>
            <a:r>
              <a:rPr lang="en-GB" sz="2000" dirty="0" smtClean="0"/>
              <a:t>millions of centralised records  </a:t>
            </a:r>
            <a:endParaRPr lang="en-GB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World’s most comprehensive prior art collection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6C002DF-C411-4CEF-B6D5-3D8406A49C54}" type="slidenum">
              <a:rPr lang="en-GB" smtClean="0"/>
              <a:pPr/>
              <a:t>5</a:t>
            </a:fld>
            <a:endParaRPr lang="en-GB" dirty="0"/>
          </a:p>
        </p:txBody>
      </p:sp>
      <p:grpSp>
        <p:nvGrpSpPr>
          <p:cNvPr id="37" name="Gruppieren 36"/>
          <p:cNvGrpSpPr>
            <a:grpSpLocks noChangeAspect="1"/>
          </p:cNvGrpSpPr>
          <p:nvPr/>
        </p:nvGrpSpPr>
        <p:grpSpPr>
          <a:xfrm>
            <a:off x="684213" y="1009013"/>
            <a:ext cx="468000" cy="468000"/>
            <a:chOff x="804831" y="3664164"/>
            <a:chExt cx="602644" cy="602644"/>
          </a:xfrm>
        </p:grpSpPr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804831" y="3664164"/>
              <a:ext cx="602644" cy="602644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3B464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B464D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36" name="Gruppieren 35"/>
            <p:cNvGrpSpPr/>
            <p:nvPr/>
          </p:nvGrpSpPr>
          <p:grpSpPr>
            <a:xfrm>
              <a:off x="890153" y="3722531"/>
              <a:ext cx="432000" cy="485911"/>
              <a:chOff x="1724228" y="3711573"/>
              <a:chExt cx="432000" cy="485911"/>
            </a:xfrm>
          </p:grpSpPr>
          <p:sp>
            <p:nvSpPr>
              <p:cNvPr id="28" name="Abgerundetes Rechteck 27"/>
              <p:cNvSpPr/>
              <p:nvPr/>
            </p:nvSpPr>
            <p:spPr>
              <a:xfrm>
                <a:off x="1724228" y="4128489"/>
                <a:ext cx="432000" cy="6899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" name="Abgerundetes Rechteck 28"/>
              <p:cNvSpPr/>
              <p:nvPr/>
            </p:nvSpPr>
            <p:spPr>
              <a:xfrm>
                <a:off x="1724228" y="4045105"/>
                <a:ext cx="432000" cy="6899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Abgerundetes Rechteck 29"/>
              <p:cNvSpPr/>
              <p:nvPr/>
            </p:nvSpPr>
            <p:spPr>
              <a:xfrm>
                <a:off x="1724228" y="3878339"/>
                <a:ext cx="432000" cy="6899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Abgerundetes Rechteck 30"/>
              <p:cNvSpPr/>
              <p:nvPr/>
            </p:nvSpPr>
            <p:spPr>
              <a:xfrm>
                <a:off x="1724228" y="3794956"/>
                <a:ext cx="432000" cy="6899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" name="Abgerundetes Rechteck 31"/>
              <p:cNvSpPr/>
              <p:nvPr/>
            </p:nvSpPr>
            <p:spPr>
              <a:xfrm>
                <a:off x="1724228" y="3711573"/>
                <a:ext cx="432000" cy="6899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Abgerundetes Rechteck 33"/>
              <p:cNvSpPr/>
              <p:nvPr/>
            </p:nvSpPr>
            <p:spPr>
              <a:xfrm>
                <a:off x="1724228" y="3961722"/>
                <a:ext cx="432000" cy="6899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7" name="Freihandform 26"/>
            <p:cNvSpPr/>
            <p:nvPr/>
          </p:nvSpPr>
          <p:spPr>
            <a:xfrm rot="18825104">
              <a:off x="867835" y="3876066"/>
              <a:ext cx="391054" cy="233807"/>
            </a:xfrm>
            <a:custGeom>
              <a:avLst/>
              <a:gdLst>
                <a:gd name="connsiteX0" fmla="*/ 333600 w 391054"/>
                <a:gd name="connsiteY0" fmla="*/ 59990 h 233807"/>
                <a:gd name="connsiteX1" fmla="*/ 217237 w 391054"/>
                <a:gd name="connsiteY1" fmla="*/ 57454 h 233807"/>
                <a:gd name="connsiteX2" fmla="*/ 214702 w 391054"/>
                <a:gd name="connsiteY2" fmla="*/ 173817 h 233807"/>
                <a:gd name="connsiteX3" fmla="*/ 331064 w 391054"/>
                <a:gd name="connsiteY3" fmla="*/ 176352 h 233807"/>
                <a:gd name="connsiteX4" fmla="*/ 333600 w 391054"/>
                <a:gd name="connsiteY4" fmla="*/ 59990 h 233807"/>
                <a:gd name="connsiteX5" fmla="*/ 358596 w 391054"/>
                <a:gd name="connsiteY5" fmla="*/ 36060 h 233807"/>
                <a:gd name="connsiteX6" fmla="*/ 354994 w 391054"/>
                <a:gd name="connsiteY6" fmla="*/ 201348 h 233807"/>
                <a:gd name="connsiteX7" fmla="*/ 189706 w 391054"/>
                <a:gd name="connsiteY7" fmla="*/ 197746 h 233807"/>
                <a:gd name="connsiteX8" fmla="*/ 164874 w 391054"/>
                <a:gd name="connsiteY8" fmla="*/ 158524 h 233807"/>
                <a:gd name="connsiteX9" fmla="*/ 161881 w 391054"/>
                <a:gd name="connsiteY9" fmla="*/ 141127 h 233807"/>
                <a:gd name="connsiteX10" fmla="*/ 18000 w 391054"/>
                <a:gd name="connsiteY10" fmla="*/ 141127 h 233807"/>
                <a:gd name="connsiteX11" fmla="*/ 0 w 391054"/>
                <a:gd name="connsiteY11" fmla="*/ 123127 h 233807"/>
                <a:gd name="connsiteX12" fmla="*/ 18000 w 391054"/>
                <a:gd name="connsiteY12" fmla="*/ 105127 h 233807"/>
                <a:gd name="connsiteX13" fmla="*/ 159280 w 391054"/>
                <a:gd name="connsiteY13" fmla="*/ 105127 h 233807"/>
                <a:gd name="connsiteX14" fmla="*/ 166791 w 391054"/>
                <a:gd name="connsiteY14" fmla="*/ 70562 h 233807"/>
                <a:gd name="connsiteX15" fmla="*/ 193308 w 391054"/>
                <a:gd name="connsiteY15" fmla="*/ 32458 h 233807"/>
                <a:gd name="connsiteX16" fmla="*/ 358596 w 391054"/>
                <a:gd name="connsiteY16" fmla="*/ 36060 h 23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1054" h="233807">
                  <a:moveTo>
                    <a:pt x="333600" y="59990"/>
                  </a:moveTo>
                  <a:cubicBezTo>
                    <a:pt x="302167" y="27157"/>
                    <a:pt x="250070" y="26022"/>
                    <a:pt x="217237" y="57454"/>
                  </a:cubicBezTo>
                  <a:cubicBezTo>
                    <a:pt x="184405" y="88887"/>
                    <a:pt x="183270" y="140984"/>
                    <a:pt x="214702" y="173817"/>
                  </a:cubicBezTo>
                  <a:cubicBezTo>
                    <a:pt x="246134" y="206649"/>
                    <a:pt x="298231" y="207784"/>
                    <a:pt x="331064" y="176352"/>
                  </a:cubicBezTo>
                  <a:cubicBezTo>
                    <a:pt x="363897" y="144920"/>
                    <a:pt x="365032" y="92823"/>
                    <a:pt x="333600" y="59990"/>
                  </a:cubicBezTo>
                  <a:close/>
                  <a:moveTo>
                    <a:pt x="358596" y="36060"/>
                  </a:moveTo>
                  <a:cubicBezTo>
                    <a:pt x="403244" y="82697"/>
                    <a:pt x="401631" y="156700"/>
                    <a:pt x="354994" y="201348"/>
                  </a:cubicBezTo>
                  <a:cubicBezTo>
                    <a:pt x="308357" y="245996"/>
                    <a:pt x="234354" y="244384"/>
                    <a:pt x="189706" y="197746"/>
                  </a:cubicBezTo>
                  <a:cubicBezTo>
                    <a:pt x="178544" y="186087"/>
                    <a:pt x="170273" y="172717"/>
                    <a:pt x="164874" y="158524"/>
                  </a:cubicBezTo>
                  <a:lnTo>
                    <a:pt x="161881" y="141127"/>
                  </a:lnTo>
                  <a:lnTo>
                    <a:pt x="18000" y="141127"/>
                  </a:lnTo>
                  <a:cubicBezTo>
                    <a:pt x="8059" y="141127"/>
                    <a:pt x="0" y="133068"/>
                    <a:pt x="0" y="123127"/>
                  </a:cubicBezTo>
                  <a:cubicBezTo>
                    <a:pt x="0" y="113186"/>
                    <a:pt x="8059" y="105127"/>
                    <a:pt x="18000" y="105127"/>
                  </a:cubicBezTo>
                  <a:lnTo>
                    <a:pt x="159280" y="105127"/>
                  </a:lnTo>
                  <a:lnTo>
                    <a:pt x="166791" y="70562"/>
                  </a:lnTo>
                  <a:cubicBezTo>
                    <a:pt x="172803" y="56617"/>
                    <a:pt x="181648" y="43620"/>
                    <a:pt x="193308" y="32458"/>
                  </a:cubicBezTo>
                  <a:cubicBezTo>
                    <a:pt x="239945" y="-12190"/>
                    <a:pt x="313947" y="-10577"/>
                    <a:pt x="358596" y="36060"/>
                  </a:cubicBezTo>
                  <a:close/>
                </a:path>
              </a:pathLst>
            </a:custGeom>
            <a:solidFill>
              <a:srgbClr val="3B464D"/>
            </a:solidFill>
            <a:ln w="9525">
              <a:solidFill>
                <a:srgbClr val="3B46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Gruppieren 67"/>
          <p:cNvGrpSpPr>
            <a:grpSpLocks noChangeAspect="1"/>
          </p:cNvGrpSpPr>
          <p:nvPr/>
        </p:nvGrpSpPr>
        <p:grpSpPr>
          <a:xfrm>
            <a:off x="684213" y="3476336"/>
            <a:ext cx="468000" cy="468000"/>
            <a:chOff x="684213" y="3321657"/>
            <a:chExt cx="602644" cy="602644"/>
          </a:xfrm>
        </p:grpSpPr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684213" y="3321657"/>
              <a:ext cx="602644" cy="602644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3B464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B464D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67" name="Gruppieren 66"/>
            <p:cNvGrpSpPr/>
            <p:nvPr/>
          </p:nvGrpSpPr>
          <p:grpSpPr>
            <a:xfrm>
              <a:off x="736566" y="3390900"/>
              <a:ext cx="515406" cy="481626"/>
              <a:chOff x="736566" y="3390900"/>
              <a:chExt cx="515406" cy="481626"/>
            </a:xfrm>
          </p:grpSpPr>
          <p:sp>
            <p:nvSpPr>
              <p:cNvPr id="59" name="Freeform 27"/>
              <p:cNvSpPr>
                <a:spLocks/>
              </p:cNvSpPr>
              <p:nvPr/>
            </p:nvSpPr>
            <p:spPr bwMode="auto">
              <a:xfrm rot="791067" flipH="1">
                <a:off x="945638" y="3566188"/>
                <a:ext cx="306334" cy="306338"/>
              </a:xfrm>
              <a:custGeom>
                <a:avLst/>
                <a:gdLst>
                  <a:gd name="T0" fmla="*/ 2147483647 w 1670"/>
                  <a:gd name="T1" fmla="*/ 2147483647 h 1670"/>
                  <a:gd name="T2" fmla="*/ 2147483647 w 1670"/>
                  <a:gd name="T3" fmla="*/ 2147483647 h 1670"/>
                  <a:gd name="T4" fmla="*/ 2147483647 w 1670"/>
                  <a:gd name="T5" fmla="*/ 2147483647 h 1670"/>
                  <a:gd name="T6" fmla="*/ 2147483647 w 1670"/>
                  <a:gd name="T7" fmla="*/ 2147483647 h 1670"/>
                  <a:gd name="T8" fmla="*/ 2147483647 w 1670"/>
                  <a:gd name="T9" fmla="*/ 2147483647 h 1670"/>
                  <a:gd name="T10" fmla="*/ 2147483647 w 1670"/>
                  <a:gd name="T11" fmla="*/ 2147483647 h 1670"/>
                  <a:gd name="T12" fmla="*/ 2147483647 w 1670"/>
                  <a:gd name="T13" fmla="*/ 2147483647 h 1670"/>
                  <a:gd name="T14" fmla="*/ 2147483647 w 1670"/>
                  <a:gd name="T15" fmla="*/ 2147483647 h 1670"/>
                  <a:gd name="T16" fmla="*/ 2147483647 w 1670"/>
                  <a:gd name="T17" fmla="*/ 2147483647 h 1670"/>
                  <a:gd name="T18" fmla="*/ 2147483647 w 1670"/>
                  <a:gd name="T19" fmla="*/ 2147483647 h 1670"/>
                  <a:gd name="T20" fmla="*/ 2147483647 w 1670"/>
                  <a:gd name="T21" fmla="*/ 2147483647 h 1670"/>
                  <a:gd name="T22" fmla="*/ 2147483647 w 1670"/>
                  <a:gd name="T23" fmla="*/ 2147483647 h 1670"/>
                  <a:gd name="T24" fmla="*/ 0 w 1670"/>
                  <a:gd name="T25" fmla="*/ 2147483647 h 1670"/>
                  <a:gd name="T26" fmla="*/ 0 w 1670"/>
                  <a:gd name="T27" fmla="*/ 2147483647 h 1670"/>
                  <a:gd name="T28" fmla="*/ 0 w 1670"/>
                  <a:gd name="T29" fmla="*/ 2147483647 h 1670"/>
                  <a:gd name="T30" fmla="*/ 2147483647 w 1670"/>
                  <a:gd name="T31" fmla="*/ 2147483647 h 1670"/>
                  <a:gd name="T32" fmla="*/ 2147483647 w 1670"/>
                  <a:gd name="T33" fmla="*/ 2147483647 h 1670"/>
                  <a:gd name="T34" fmla="*/ 2147483647 w 1670"/>
                  <a:gd name="T35" fmla="*/ 2147483647 h 1670"/>
                  <a:gd name="T36" fmla="*/ 2147483647 w 1670"/>
                  <a:gd name="T37" fmla="*/ 2147483647 h 1670"/>
                  <a:gd name="T38" fmla="*/ 2147483647 w 1670"/>
                  <a:gd name="T39" fmla="*/ 2147483647 h 1670"/>
                  <a:gd name="T40" fmla="*/ 2147483647 w 1670"/>
                  <a:gd name="T41" fmla="*/ 2147483647 h 1670"/>
                  <a:gd name="T42" fmla="*/ 2147483647 w 1670"/>
                  <a:gd name="T43" fmla="*/ 2147483647 h 1670"/>
                  <a:gd name="T44" fmla="*/ 2147483647 w 1670"/>
                  <a:gd name="T45" fmla="*/ 2147483647 h 1670"/>
                  <a:gd name="T46" fmla="*/ 2147483647 w 1670"/>
                  <a:gd name="T47" fmla="*/ 2147483647 h 1670"/>
                  <a:gd name="T48" fmla="*/ 2147483647 w 1670"/>
                  <a:gd name="T49" fmla="*/ 2147483647 h 1670"/>
                  <a:gd name="T50" fmla="*/ 2147483647 w 1670"/>
                  <a:gd name="T51" fmla="*/ 2147483647 h 1670"/>
                  <a:gd name="T52" fmla="*/ 2147483647 w 1670"/>
                  <a:gd name="T53" fmla="*/ 2147483647 h 1670"/>
                  <a:gd name="T54" fmla="*/ 2147483647 w 1670"/>
                  <a:gd name="T55" fmla="*/ 2147483647 h 1670"/>
                  <a:gd name="T56" fmla="*/ 2147483647 w 1670"/>
                  <a:gd name="T57" fmla="*/ 2147483647 h 1670"/>
                  <a:gd name="T58" fmla="*/ 2147483647 w 1670"/>
                  <a:gd name="T59" fmla="*/ 2147483647 h 1670"/>
                  <a:gd name="T60" fmla="*/ 2147483647 w 1670"/>
                  <a:gd name="T61" fmla="*/ 2147483647 h 1670"/>
                  <a:gd name="T62" fmla="*/ 2147483647 w 1670"/>
                  <a:gd name="T63" fmla="*/ 2147483647 h 1670"/>
                  <a:gd name="T64" fmla="*/ 2147483647 w 1670"/>
                  <a:gd name="T65" fmla="*/ 2147483647 h 1670"/>
                  <a:gd name="T66" fmla="*/ 2147483647 w 1670"/>
                  <a:gd name="T67" fmla="*/ 2147483647 h 1670"/>
                  <a:gd name="T68" fmla="*/ 2147483647 w 1670"/>
                  <a:gd name="T69" fmla="*/ 2147483647 h 1670"/>
                  <a:gd name="T70" fmla="*/ 2147483647 w 1670"/>
                  <a:gd name="T71" fmla="*/ 2147483647 h 1670"/>
                  <a:gd name="T72" fmla="*/ 2147483647 w 1670"/>
                  <a:gd name="T73" fmla="*/ 2147483647 h 1670"/>
                  <a:gd name="T74" fmla="*/ 2147483647 w 1670"/>
                  <a:gd name="T75" fmla="*/ 2147483647 h 1670"/>
                  <a:gd name="T76" fmla="*/ 2147483647 w 1670"/>
                  <a:gd name="T77" fmla="*/ 2147483647 h 1670"/>
                  <a:gd name="T78" fmla="*/ 2147483647 w 1670"/>
                  <a:gd name="T79" fmla="*/ 2147483647 h 1670"/>
                  <a:gd name="T80" fmla="*/ 2147483647 w 1670"/>
                  <a:gd name="T81" fmla="*/ 2147483647 h 1670"/>
                  <a:gd name="T82" fmla="*/ 2147483647 w 1670"/>
                  <a:gd name="T83" fmla="*/ 2147483647 h 1670"/>
                  <a:gd name="T84" fmla="*/ 2147483647 w 1670"/>
                  <a:gd name="T85" fmla="*/ 2147483647 h 1670"/>
                  <a:gd name="T86" fmla="*/ 2147483647 w 1670"/>
                  <a:gd name="T87" fmla="*/ 2147483647 h 1670"/>
                  <a:gd name="T88" fmla="*/ 2147483647 w 1670"/>
                  <a:gd name="T89" fmla="*/ 2147483647 h 1670"/>
                  <a:gd name="T90" fmla="*/ 2147483647 w 1670"/>
                  <a:gd name="T91" fmla="*/ 2147483647 h 1670"/>
                  <a:gd name="T92" fmla="*/ 2147483647 w 1670"/>
                  <a:gd name="T93" fmla="*/ 2147483647 h 1670"/>
                  <a:gd name="T94" fmla="*/ 2147483647 w 1670"/>
                  <a:gd name="T95" fmla="*/ 2147483647 h 1670"/>
                  <a:gd name="T96" fmla="*/ 2147483647 w 1670"/>
                  <a:gd name="T97" fmla="*/ 2147483647 h 1670"/>
                  <a:gd name="T98" fmla="*/ 2147483647 w 1670"/>
                  <a:gd name="T99" fmla="*/ 2147483647 h 1670"/>
                  <a:gd name="T100" fmla="*/ 2147483647 w 1670"/>
                  <a:gd name="T101" fmla="*/ 2147483647 h 1670"/>
                  <a:gd name="T102" fmla="*/ 2147483647 w 1670"/>
                  <a:gd name="T103" fmla="*/ 2147483647 h 1670"/>
                  <a:gd name="T104" fmla="*/ 2147483647 w 1670"/>
                  <a:gd name="T105" fmla="*/ 2147483647 h 1670"/>
                  <a:gd name="T106" fmla="*/ 2147483647 w 1670"/>
                  <a:gd name="T107" fmla="*/ 2147483647 h 1670"/>
                  <a:gd name="T108" fmla="*/ 2147483647 w 1670"/>
                  <a:gd name="T109" fmla="*/ 2147483647 h 1670"/>
                  <a:gd name="T110" fmla="*/ 2147483647 w 1670"/>
                  <a:gd name="T111" fmla="*/ 2147483647 h 1670"/>
                  <a:gd name="T112" fmla="*/ 2147483647 w 1670"/>
                  <a:gd name="T113" fmla="*/ 2147483647 h 1670"/>
                  <a:gd name="T114" fmla="*/ 2147483647 w 1670"/>
                  <a:gd name="T115" fmla="*/ 2147483647 h 1670"/>
                  <a:gd name="T116" fmla="*/ 2147483647 w 1670"/>
                  <a:gd name="T117" fmla="*/ 2147483647 h 1670"/>
                  <a:gd name="T118" fmla="*/ 2147483647 w 1670"/>
                  <a:gd name="T119" fmla="*/ 0 h 1670"/>
                  <a:gd name="T120" fmla="*/ 2147483647 w 1670"/>
                  <a:gd name="T121" fmla="*/ 0 h 1670"/>
                  <a:gd name="T122" fmla="*/ 2147483647 w 1670"/>
                  <a:gd name="T123" fmla="*/ 2147483647 h 167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70"/>
                  <a:gd name="T187" fmla="*/ 0 h 1670"/>
                  <a:gd name="T188" fmla="*/ 1670 w 1670"/>
                  <a:gd name="T189" fmla="*/ 1670 h 167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70" h="1670">
                    <a:moveTo>
                      <a:pt x="690" y="216"/>
                    </a:moveTo>
                    <a:lnTo>
                      <a:pt x="690" y="216"/>
                    </a:lnTo>
                    <a:lnTo>
                      <a:pt x="681" y="218"/>
                    </a:lnTo>
                    <a:lnTo>
                      <a:pt x="671" y="220"/>
                    </a:lnTo>
                    <a:lnTo>
                      <a:pt x="659" y="223"/>
                    </a:lnTo>
                    <a:lnTo>
                      <a:pt x="648" y="226"/>
                    </a:lnTo>
                    <a:lnTo>
                      <a:pt x="636" y="231"/>
                    </a:lnTo>
                    <a:lnTo>
                      <a:pt x="624" y="235"/>
                    </a:lnTo>
                    <a:lnTo>
                      <a:pt x="611" y="240"/>
                    </a:lnTo>
                    <a:lnTo>
                      <a:pt x="597" y="245"/>
                    </a:lnTo>
                    <a:lnTo>
                      <a:pt x="584" y="250"/>
                    </a:lnTo>
                    <a:lnTo>
                      <a:pt x="571" y="256"/>
                    </a:lnTo>
                    <a:lnTo>
                      <a:pt x="558" y="263"/>
                    </a:lnTo>
                    <a:lnTo>
                      <a:pt x="544" y="270"/>
                    </a:lnTo>
                    <a:lnTo>
                      <a:pt x="531" y="277"/>
                    </a:lnTo>
                    <a:lnTo>
                      <a:pt x="518" y="284"/>
                    </a:lnTo>
                    <a:lnTo>
                      <a:pt x="506" y="292"/>
                    </a:lnTo>
                    <a:lnTo>
                      <a:pt x="493" y="300"/>
                    </a:lnTo>
                    <a:lnTo>
                      <a:pt x="307" y="182"/>
                    </a:lnTo>
                    <a:lnTo>
                      <a:pt x="294" y="195"/>
                    </a:lnTo>
                    <a:lnTo>
                      <a:pt x="277" y="212"/>
                    </a:lnTo>
                    <a:lnTo>
                      <a:pt x="256" y="233"/>
                    </a:lnTo>
                    <a:lnTo>
                      <a:pt x="234" y="255"/>
                    </a:lnTo>
                    <a:lnTo>
                      <a:pt x="212" y="277"/>
                    </a:lnTo>
                    <a:lnTo>
                      <a:pt x="195" y="294"/>
                    </a:lnTo>
                    <a:lnTo>
                      <a:pt x="182" y="307"/>
                    </a:lnTo>
                    <a:lnTo>
                      <a:pt x="178" y="311"/>
                    </a:lnTo>
                    <a:lnTo>
                      <a:pt x="295" y="498"/>
                    </a:lnTo>
                    <a:lnTo>
                      <a:pt x="295" y="500"/>
                    </a:lnTo>
                    <a:lnTo>
                      <a:pt x="289" y="508"/>
                    </a:lnTo>
                    <a:lnTo>
                      <a:pt x="285" y="518"/>
                    </a:lnTo>
                    <a:lnTo>
                      <a:pt x="279" y="527"/>
                    </a:lnTo>
                    <a:lnTo>
                      <a:pt x="273" y="537"/>
                    </a:lnTo>
                    <a:lnTo>
                      <a:pt x="268" y="549"/>
                    </a:lnTo>
                    <a:lnTo>
                      <a:pt x="262" y="560"/>
                    </a:lnTo>
                    <a:lnTo>
                      <a:pt x="256" y="573"/>
                    </a:lnTo>
                    <a:lnTo>
                      <a:pt x="250" y="586"/>
                    </a:lnTo>
                    <a:lnTo>
                      <a:pt x="245" y="599"/>
                    </a:lnTo>
                    <a:lnTo>
                      <a:pt x="240" y="613"/>
                    </a:lnTo>
                    <a:lnTo>
                      <a:pt x="234" y="627"/>
                    </a:lnTo>
                    <a:lnTo>
                      <a:pt x="230" y="641"/>
                    </a:lnTo>
                    <a:lnTo>
                      <a:pt x="226" y="656"/>
                    </a:lnTo>
                    <a:lnTo>
                      <a:pt x="221" y="670"/>
                    </a:lnTo>
                    <a:lnTo>
                      <a:pt x="218" y="685"/>
                    </a:lnTo>
                    <a:lnTo>
                      <a:pt x="216" y="698"/>
                    </a:lnTo>
                    <a:lnTo>
                      <a:pt x="0" y="748"/>
                    </a:lnTo>
                    <a:lnTo>
                      <a:pt x="0" y="765"/>
                    </a:lnTo>
                    <a:lnTo>
                      <a:pt x="0" y="789"/>
                    </a:lnTo>
                    <a:lnTo>
                      <a:pt x="0" y="819"/>
                    </a:lnTo>
                    <a:lnTo>
                      <a:pt x="0" y="851"/>
                    </a:lnTo>
                    <a:lnTo>
                      <a:pt x="0" y="881"/>
                    </a:lnTo>
                    <a:lnTo>
                      <a:pt x="0" y="906"/>
                    </a:lnTo>
                    <a:lnTo>
                      <a:pt x="0" y="923"/>
                    </a:lnTo>
                    <a:lnTo>
                      <a:pt x="0" y="930"/>
                    </a:lnTo>
                    <a:lnTo>
                      <a:pt x="216" y="978"/>
                    </a:lnTo>
                    <a:lnTo>
                      <a:pt x="217" y="980"/>
                    </a:lnTo>
                    <a:lnTo>
                      <a:pt x="219" y="989"/>
                    </a:lnTo>
                    <a:lnTo>
                      <a:pt x="221" y="999"/>
                    </a:lnTo>
                    <a:lnTo>
                      <a:pt x="224" y="1011"/>
                    </a:lnTo>
                    <a:lnTo>
                      <a:pt x="227" y="1022"/>
                    </a:lnTo>
                    <a:lnTo>
                      <a:pt x="232" y="1035"/>
                    </a:lnTo>
                    <a:lnTo>
                      <a:pt x="236" y="1046"/>
                    </a:lnTo>
                    <a:lnTo>
                      <a:pt x="241" y="1060"/>
                    </a:lnTo>
                    <a:lnTo>
                      <a:pt x="246" y="1073"/>
                    </a:lnTo>
                    <a:lnTo>
                      <a:pt x="251" y="1086"/>
                    </a:lnTo>
                    <a:lnTo>
                      <a:pt x="257" y="1099"/>
                    </a:lnTo>
                    <a:lnTo>
                      <a:pt x="264" y="1113"/>
                    </a:lnTo>
                    <a:lnTo>
                      <a:pt x="271" y="1126"/>
                    </a:lnTo>
                    <a:lnTo>
                      <a:pt x="278" y="1139"/>
                    </a:lnTo>
                    <a:lnTo>
                      <a:pt x="285" y="1152"/>
                    </a:lnTo>
                    <a:lnTo>
                      <a:pt x="293" y="1164"/>
                    </a:lnTo>
                    <a:lnTo>
                      <a:pt x="301" y="1177"/>
                    </a:lnTo>
                    <a:lnTo>
                      <a:pt x="300" y="1177"/>
                    </a:lnTo>
                    <a:lnTo>
                      <a:pt x="301" y="1177"/>
                    </a:lnTo>
                    <a:lnTo>
                      <a:pt x="183" y="1363"/>
                    </a:lnTo>
                    <a:lnTo>
                      <a:pt x="196" y="1376"/>
                    </a:lnTo>
                    <a:lnTo>
                      <a:pt x="213" y="1393"/>
                    </a:lnTo>
                    <a:lnTo>
                      <a:pt x="234" y="1414"/>
                    </a:lnTo>
                    <a:lnTo>
                      <a:pt x="257" y="1436"/>
                    </a:lnTo>
                    <a:lnTo>
                      <a:pt x="278" y="1458"/>
                    </a:lnTo>
                    <a:lnTo>
                      <a:pt x="295" y="1475"/>
                    </a:lnTo>
                    <a:lnTo>
                      <a:pt x="308" y="1488"/>
                    </a:lnTo>
                    <a:lnTo>
                      <a:pt x="313" y="1492"/>
                    </a:lnTo>
                    <a:lnTo>
                      <a:pt x="499" y="1375"/>
                    </a:lnTo>
                    <a:lnTo>
                      <a:pt x="500" y="1375"/>
                    </a:lnTo>
                    <a:lnTo>
                      <a:pt x="508" y="1381"/>
                    </a:lnTo>
                    <a:lnTo>
                      <a:pt x="518" y="1385"/>
                    </a:lnTo>
                    <a:lnTo>
                      <a:pt x="528" y="1391"/>
                    </a:lnTo>
                    <a:lnTo>
                      <a:pt x="538" y="1397"/>
                    </a:lnTo>
                    <a:lnTo>
                      <a:pt x="550" y="1402"/>
                    </a:lnTo>
                    <a:lnTo>
                      <a:pt x="561" y="1408"/>
                    </a:lnTo>
                    <a:lnTo>
                      <a:pt x="574" y="1414"/>
                    </a:lnTo>
                    <a:lnTo>
                      <a:pt x="587" y="1420"/>
                    </a:lnTo>
                    <a:lnTo>
                      <a:pt x="601" y="1425"/>
                    </a:lnTo>
                    <a:lnTo>
                      <a:pt x="614" y="1430"/>
                    </a:lnTo>
                    <a:lnTo>
                      <a:pt x="628" y="1436"/>
                    </a:lnTo>
                    <a:lnTo>
                      <a:pt x="642" y="1440"/>
                    </a:lnTo>
                    <a:lnTo>
                      <a:pt x="656" y="1444"/>
                    </a:lnTo>
                    <a:lnTo>
                      <a:pt x="670" y="1449"/>
                    </a:lnTo>
                    <a:lnTo>
                      <a:pt x="685" y="1452"/>
                    </a:lnTo>
                    <a:lnTo>
                      <a:pt x="698" y="1454"/>
                    </a:lnTo>
                    <a:lnTo>
                      <a:pt x="748" y="1670"/>
                    </a:lnTo>
                    <a:lnTo>
                      <a:pt x="765" y="1670"/>
                    </a:lnTo>
                    <a:lnTo>
                      <a:pt x="791" y="1670"/>
                    </a:lnTo>
                    <a:lnTo>
                      <a:pt x="819" y="1670"/>
                    </a:lnTo>
                    <a:lnTo>
                      <a:pt x="852" y="1670"/>
                    </a:lnTo>
                    <a:lnTo>
                      <a:pt x="881" y="1670"/>
                    </a:lnTo>
                    <a:lnTo>
                      <a:pt x="906" y="1670"/>
                    </a:lnTo>
                    <a:lnTo>
                      <a:pt x="923" y="1670"/>
                    </a:lnTo>
                    <a:lnTo>
                      <a:pt x="930" y="1670"/>
                    </a:lnTo>
                    <a:lnTo>
                      <a:pt x="980" y="1454"/>
                    </a:lnTo>
                    <a:lnTo>
                      <a:pt x="981" y="1453"/>
                    </a:lnTo>
                    <a:lnTo>
                      <a:pt x="990" y="1451"/>
                    </a:lnTo>
                    <a:lnTo>
                      <a:pt x="1000" y="1449"/>
                    </a:lnTo>
                    <a:lnTo>
                      <a:pt x="1012" y="1446"/>
                    </a:lnTo>
                    <a:lnTo>
                      <a:pt x="1023" y="1443"/>
                    </a:lnTo>
                    <a:lnTo>
                      <a:pt x="1035" y="1438"/>
                    </a:lnTo>
                    <a:lnTo>
                      <a:pt x="1048" y="1434"/>
                    </a:lnTo>
                    <a:lnTo>
                      <a:pt x="1060" y="1429"/>
                    </a:lnTo>
                    <a:lnTo>
                      <a:pt x="1074" y="1424"/>
                    </a:lnTo>
                    <a:lnTo>
                      <a:pt x="1087" y="1419"/>
                    </a:lnTo>
                    <a:lnTo>
                      <a:pt x="1101" y="1413"/>
                    </a:lnTo>
                    <a:lnTo>
                      <a:pt x="1113" y="1406"/>
                    </a:lnTo>
                    <a:lnTo>
                      <a:pt x="1127" y="1399"/>
                    </a:lnTo>
                    <a:lnTo>
                      <a:pt x="1140" y="1392"/>
                    </a:lnTo>
                    <a:lnTo>
                      <a:pt x="1152" y="1385"/>
                    </a:lnTo>
                    <a:lnTo>
                      <a:pt x="1165" y="1377"/>
                    </a:lnTo>
                    <a:lnTo>
                      <a:pt x="1177" y="1369"/>
                    </a:lnTo>
                    <a:lnTo>
                      <a:pt x="1177" y="1370"/>
                    </a:lnTo>
                    <a:lnTo>
                      <a:pt x="1177" y="1369"/>
                    </a:lnTo>
                    <a:lnTo>
                      <a:pt x="1363" y="1487"/>
                    </a:lnTo>
                    <a:lnTo>
                      <a:pt x="1376" y="1474"/>
                    </a:lnTo>
                    <a:lnTo>
                      <a:pt x="1393" y="1457"/>
                    </a:lnTo>
                    <a:lnTo>
                      <a:pt x="1414" y="1436"/>
                    </a:lnTo>
                    <a:lnTo>
                      <a:pt x="1437" y="1413"/>
                    </a:lnTo>
                    <a:lnTo>
                      <a:pt x="1458" y="1392"/>
                    </a:lnTo>
                    <a:lnTo>
                      <a:pt x="1475" y="1375"/>
                    </a:lnTo>
                    <a:lnTo>
                      <a:pt x="1488" y="1362"/>
                    </a:lnTo>
                    <a:lnTo>
                      <a:pt x="1492" y="1357"/>
                    </a:lnTo>
                    <a:lnTo>
                      <a:pt x="1375" y="1171"/>
                    </a:lnTo>
                    <a:lnTo>
                      <a:pt x="1375" y="1170"/>
                    </a:lnTo>
                    <a:lnTo>
                      <a:pt x="1381" y="1162"/>
                    </a:lnTo>
                    <a:lnTo>
                      <a:pt x="1386" y="1152"/>
                    </a:lnTo>
                    <a:lnTo>
                      <a:pt x="1392" y="1143"/>
                    </a:lnTo>
                    <a:lnTo>
                      <a:pt x="1398" y="1132"/>
                    </a:lnTo>
                    <a:lnTo>
                      <a:pt x="1404" y="1121"/>
                    </a:lnTo>
                    <a:lnTo>
                      <a:pt x="1409" y="1109"/>
                    </a:lnTo>
                    <a:lnTo>
                      <a:pt x="1415" y="1097"/>
                    </a:lnTo>
                    <a:lnTo>
                      <a:pt x="1421" y="1083"/>
                    </a:lnTo>
                    <a:lnTo>
                      <a:pt x="1427" y="1071"/>
                    </a:lnTo>
                    <a:lnTo>
                      <a:pt x="1431" y="1057"/>
                    </a:lnTo>
                    <a:lnTo>
                      <a:pt x="1436" y="1043"/>
                    </a:lnTo>
                    <a:lnTo>
                      <a:pt x="1442" y="1028"/>
                    </a:lnTo>
                    <a:lnTo>
                      <a:pt x="1445" y="1014"/>
                    </a:lnTo>
                    <a:lnTo>
                      <a:pt x="1450" y="1000"/>
                    </a:lnTo>
                    <a:lnTo>
                      <a:pt x="1453" y="985"/>
                    </a:lnTo>
                    <a:lnTo>
                      <a:pt x="1455" y="972"/>
                    </a:lnTo>
                    <a:lnTo>
                      <a:pt x="1670" y="922"/>
                    </a:lnTo>
                    <a:lnTo>
                      <a:pt x="1670" y="905"/>
                    </a:lnTo>
                    <a:lnTo>
                      <a:pt x="1670" y="879"/>
                    </a:lnTo>
                    <a:lnTo>
                      <a:pt x="1670" y="851"/>
                    </a:lnTo>
                    <a:lnTo>
                      <a:pt x="1670" y="818"/>
                    </a:lnTo>
                    <a:lnTo>
                      <a:pt x="1670" y="789"/>
                    </a:lnTo>
                    <a:lnTo>
                      <a:pt x="1670" y="764"/>
                    </a:lnTo>
                    <a:lnTo>
                      <a:pt x="1670" y="747"/>
                    </a:lnTo>
                    <a:lnTo>
                      <a:pt x="1670" y="740"/>
                    </a:lnTo>
                    <a:lnTo>
                      <a:pt x="1455" y="690"/>
                    </a:lnTo>
                    <a:lnTo>
                      <a:pt x="1454" y="690"/>
                    </a:lnTo>
                    <a:lnTo>
                      <a:pt x="1452" y="681"/>
                    </a:lnTo>
                    <a:lnTo>
                      <a:pt x="1450" y="671"/>
                    </a:lnTo>
                    <a:lnTo>
                      <a:pt x="1447" y="659"/>
                    </a:lnTo>
                    <a:lnTo>
                      <a:pt x="1444" y="648"/>
                    </a:lnTo>
                    <a:lnTo>
                      <a:pt x="1439" y="635"/>
                    </a:lnTo>
                    <a:lnTo>
                      <a:pt x="1435" y="622"/>
                    </a:lnTo>
                    <a:lnTo>
                      <a:pt x="1430" y="610"/>
                    </a:lnTo>
                    <a:lnTo>
                      <a:pt x="1425" y="597"/>
                    </a:lnTo>
                    <a:lnTo>
                      <a:pt x="1420" y="584"/>
                    </a:lnTo>
                    <a:lnTo>
                      <a:pt x="1414" y="571"/>
                    </a:lnTo>
                    <a:lnTo>
                      <a:pt x="1407" y="557"/>
                    </a:lnTo>
                    <a:lnTo>
                      <a:pt x="1400" y="544"/>
                    </a:lnTo>
                    <a:lnTo>
                      <a:pt x="1393" y="531"/>
                    </a:lnTo>
                    <a:lnTo>
                      <a:pt x="1386" y="518"/>
                    </a:lnTo>
                    <a:lnTo>
                      <a:pt x="1378" y="506"/>
                    </a:lnTo>
                    <a:lnTo>
                      <a:pt x="1370" y="493"/>
                    </a:lnTo>
                    <a:lnTo>
                      <a:pt x="1488" y="307"/>
                    </a:lnTo>
                    <a:lnTo>
                      <a:pt x="1475" y="294"/>
                    </a:lnTo>
                    <a:lnTo>
                      <a:pt x="1458" y="277"/>
                    </a:lnTo>
                    <a:lnTo>
                      <a:pt x="1437" y="256"/>
                    </a:lnTo>
                    <a:lnTo>
                      <a:pt x="1415" y="233"/>
                    </a:lnTo>
                    <a:lnTo>
                      <a:pt x="1393" y="212"/>
                    </a:lnTo>
                    <a:lnTo>
                      <a:pt x="1376" y="195"/>
                    </a:lnTo>
                    <a:lnTo>
                      <a:pt x="1363" y="182"/>
                    </a:lnTo>
                    <a:lnTo>
                      <a:pt x="1359" y="178"/>
                    </a:lnTo>
                    <a:lnTo>
                      <a:pt x="1172" y="295"/>
                    </a:lnTo>
                    <a:lnTo>
                      <a:pt x="1171" y="295"/>
                    </a:lnTo>
                    <a:lnTo>
                      <a:pt x="1163" y="289"/>
                    </a:lnTo>
                    <a:lnTo>
                      <a:pt x="1154" y="284"/>
                    </a:lnTo>
                    <a:lnTo>
                      <a:pt x="1143" y="278"/>
                    </a:lnTo>
                    <a:lnTo>
                      <a:pt x="1133" y="272"/>
                    </a:lnTo>
                    <a:lnTo>
                      <a:pt x="1121" y="266"/>
                    </a:lnTo>
                    <a:lnTo>
                      <a:pt x="1110" y="261"/>
                    </a:lnTo>
                    <a:lnTo>
                      <a:pt x="1097" y="255"/>
                    </a:lnTo>
                    <a:lnTo>
                      <a:pt x="1084" y="249"/>
                    </a:lnTo>
                    <a:lnTo>
                      <a:pt x="1071" y="243"/>
                    </a:lnTo>
                    <a:lnTo>
                      <a:pt x="1057" y="239"/>
                    </a:lnTo>
                    <a:lnTo>
                      <a:pt x="1043" y="234"/>
                    </a:lnTo>
                    <a:lnTo>
                      <a:pt x="1029" y="228"/>
                    </a:lnTo>
                    <a:lnTo>
                      <a:pt x="1014" y="225"/>
                    </a:lnTo>
                    <a:lnTo>
                      <a:pt x="1000" y="220"/>
                    </a:lnTo>
                    <a:lnTo>
                      <a:pt x="985" y="217"/>
                    </a:lnTo>
                    <a:lnTo>
                      <a:pt x="972" y="215"/>
                    </a:lnTo>
                    <a:lnTo>
                      <a:pt x="923" y="0"/>
                    </a:lnTo>
                    <a:lnTo>
                      <a:pt x="906" y="0"/>
                    </a:lnTo>
                    <a:lnTo>
                      <a:pt x="881" y="0"/>
                    </a:lnTo>
                    <a:lnTo>
                      <a:pt x="851" y="0"/>
                    </a:lnTo>
                    <a:lnTo>
                      <a:pt x="819" y="0"/>
                    </a:lnTo>
                    <a:lnTo>
                      <a:pt x="789" y="0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40" y="0"/>
                    </a:lnTo>
                    <a:lnTo>
                      <a:pt x="692" y="215"/>
                    </a:lnTo>
                    <a:lnTo>
                      <a:pt x="690" y="216"/>
                    </a:lnTo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B464D"/>
                  </a:solidFill>
                  <a:effectLst/>
                  <a:uLnTx/>
                  <a:uFillTx/>
                  <a:latin typeface="Calisto MT"/>
                </a:endParaRPr>
              </a:p>
            </p:txBody>
          </p:sp>
          <p:sp>
            <p:nvSpPr>
              <p:cNvPr id="57" name="Freeform 27"/>
              <p:cNvSpPr>
                <a:spLocks/>
              </p:cNvSpPr>
              <p:nvPr/>
            </p:nvSpPr>
            <p:spPr bwMode="auto">
              <a:xfrm flipH="1">
                <a:off x="736566" y="3390900"/>
                <a:ext cx="271400" cy="271404"/>
              </a:xfrm>
              <a:custGeom>
                <a:avLst/>
                <a:gdLst>
                  <a:gd name="T0" fmla="*/ 2147483647 w 1670"/>
                  <a:gd name="T1" fmla="*/ 2147483647 h 1670"/>
                  <a:gd name="T2" fmla="*/ 2147483647 w 1670"/>
                  <a:gd name="T3" fmla="*/ 2147483647 h 1670"/>
                  <a:gd name="T4" fmla="*/ 2147483647 w 1670"/>
                  <a:gd name="T5" fmla="*/ 2147483647 h 1670"/>
                  <a:gd name="T6" fmla="*/ 2147483647 w 1670"/>
                  <a:gd name="T7" fmla="*/ 2147483647 h 1670"/>
                  <a:gd name="T8" fmla="*/ 2147483647 w 1670"/>
                  <a:gd name="T9" fmla="*/ 2147483647 h 1670"/>
                  <a:gd name="T10" fmla="*/ 2147483647 w 1670"/>
                  <a:gd name="T11" fmla="*/ 2147483647 h 1670"/>
                  <a:gd name="T12" fmla="*/ 2147483647 w 1670"/>
                  <a:gd name="T13" fmla="*/ 2147483647 h 1670"/>
                  <a:gd name="T14" fmla="*/ 2147483647 w 1670"/>
                  <a:gd name="T15" fmla="*/ 2147483647 h 1670"/>
                  <a:gd name="T16" fmla="*/ 2147483647 w 1670"/>
                  <a:gd name="T17" fmla="*/ 2147483647 h 1670"/>
                  <a:gd name="T18" fmla="*/ 2147483647 w 1670"/>
                  <a:gd name="T19" fmla="*/ 2147483647 h 1670"/>
                  <a:gd name="T20" fmla="*/ 2147483647 w 1670"/>
                  <a:gd name="T21" fmla="*/ 2147483647 h 1670"/>
                  <a:gd name="T22" fmla="*/ 2147483647 w 1670"/>
                  <a:gd name="T23" fmla="*/ 2147483647 h 1670"/>
                  <a:gd name="T24" fmla="*/ 0 w 1670"/>
                  <a:gd name="T25" fmla="*/ 2147483647 h 1670"/>
                  <a:gd name="T26" fmla="*/ 0 w 1670"/>
                  <a:gd name="T27" fmla="*/ 2147483647 h 1670"/>
                  <a:gd name="T28" fmla="*/ 0 w 1670"/>
                  <a:gd name="T29" fmla="*/ 2147483647 h 1670"/>
                  <a:gd name="T30" fmla="*/ 2147483647 w 1670"/>
                  <a:gd name="T31" fmla="*/ 2147483647 h 1670"/>
                  <a:gd name="T32" fmla="*/ 2147483647 w 1670"/>
                  <a:gd name="T33" fmla="*/ 2147483647 h 1670"/>
                  <a:gd name="T34" fmla="*/ 2147483647 w 1670"/>
                  <a:gd name="T35" fmla="*/ 2147483647 h 1670"/>
                  <a:gd name="T36" fmla="*/ 2147483647 w 1670"/>
                  <a:gd name="T37" fmla="*/ 2147483647 h 1670"/>
                  <a:gd name="T38" fmla="*/ 2147483647 w 1670"/>
                  <a:gd name="T39" fmla="*/ 2147483647 h 1670"/>
                  <a:gd name="T40" fmla="*/ 2147483647 w 1670"/>
                  <a:gd name="T41" fmla="*/ 2147483647 h 1670"/>
                  <a:gd name="T42" fmla="*/ 2147483647 w 1670"/>
                  <a:gd name="T43" fmla="*/ 2147483647 h 1670"/>
                  <a:gd name="T44" fmla="*/ 2147483647 w 1670"/>
                  <a:gd name="T45" fmla="*/ 2147483647 h 1670"/>
                  <a:gd name="T46" fmla="*/ 2147483647 w 1670"/>
                  <a:gd name="T47" fmla="*/ 2147483647 h 1670"/>
                  <a:gd name="T48" fmla="*/ 2147483647 w 1670"/>
                  <a:gd name="T49" fmla="*/ 2147483647 h 1670"/>
                  <a:gd name="T50" fmla="*/ 2147483647 w 1670"/>
                  <a:gd name="T51" fmla="*/ 2147483647 h 1670"/>
                  <a:gd name="T52" fmla="*/ 2147483647 w 1670"/>
                  <a:gd name="T53" fmla="*/ 2147483647 h 1670"/>
                  <a:gd name="T54" fmla="*/ 2147483647 w 1670"/>
                  <a:gd name="T55" fmla="*/ 2147483647 h 1670"/>
                  <a:gd name="T56" fmla="*/ 2147483647 w 1670"/>
                  <a:gd name="T57" fmla="*/ 2147483647 h 1670"/>
                  <a:gd name="T58" fmla="*/ 2147483647 w 1670"/>
                  <a:gd name="T59" fmla="*/ 2147483647 h 1670"/>
                  <a:gd name="T60" fmla="*/ 2147483647 w 1670"/>
                  <a:gd name="T61" fmla="*/ 2147483647 h 1670"/>
                  <a:gd name="T62" fmla="*/ 2147483647 w 1670"/>
                  <a:gd name="T63" fmla="*/ 2147483647 h 1670"/>
                  <a:gd name="T64" fmla="*/ 2147483647 w 1670"/>
                  <a:gd name="T65" fmla="*/ 2147483647 h 1670"/>
                  <a:gd name="T66" fmla="*/ 2147483647 w 1670"/>
                  <a:gd name="T67" fmla="*/ 2147483647 h 1670"/>
                  <a:gd name="T68" fmla="*/ 2147483647 w 1670"/>
                  <a:gd name="T69" fmla="*/ 2147483647 h 1670"/>
                  <a:gd name="T70" fmla="*/ 2147483647 w 1670"/>
                  <a:gd name="T71" fmla="*/ 2147483647 h 1670"/>
                  <a:gd name="T72" fmla="*/ 2147483647 w 1670"/>
                  <a:gd name="T73" fmla="*/ 2147483647 h 1670"/>
                  <a:gd name="T74" fmla="*/ 2147483647 w 1670"/>
                  <a:gd name="T75" fmla="*/ 2147483647 h 1670"/>
                  <a:gd name="T76" fmla="*/ 2147483647 w 1670"/>
                  <a:gd name="T77" fmla="*/ 2147483647 h 1670"/>
                  <a:gd name="T78" fmla="*/ 2147483647 w 1670"/>
                  <a:gd name="T79" fmla="*/ 2147483647 h 1670"/>
                  <a:gd name="T80" fmla="*/ 2147483647 w 1670"/>
                  <a:gd name="T81" fmla="*/ 2147483647 h 1670"/>
                  <a:gd name="T82" fmla="*/ 2147483647 w 1670"/>
                  <a:gd name="T83" fmla="*/ 2147483647 h 1670"/>
                  <a:gd name="T84" fmla="*/ 2147483647 w 1670"/>
                  <a:gd name="T85" fmla="*/ 2147483647 h 1670"/>
                  <a:gd name="T86" fmla="*/ 2147483647 w 1670"/>
                  <a:gd name="T87" fmla="*/ 2147483647 h 1670"/>
                  <a:gd name="T88" fmla="*/ 2147483647 w 1670"/>
                  <a:gd name="T89" fmla="*/ 2147483647 h 1670"/>
                  <a:gd name="T90" fmla="*/ 2147483647 w 1670"/>
                  <a:gd name="T91" fmla="*/ 2147483647 h 1670"/>
                  <a:gd name="T92" fmla="*/ 2147483647 w 1670"/>
                  <a:gd name="T93" fmla="*/ 2147483647 h 1670"/>
                  <a:gd name="T94" fmla="*/ 2147483647 w 1670"/>
                  <a:gd name="T95" fmla="*/ 2147483647 h 1670"/>
                  <a:gd name="T96" fmla="*/ 2147483647 w 1670"/>
                  <a:gd name="T97" fmla="*/ 2147483647 h 1670"/>
                  <a:gd name="T98" fmla="*/ 2147483647 w 1670"/>
                  <a:gd name="T99" fmla="*/ 2147483647 h 1670"/>
                  <a:gd name="T100" fmla="*/ 2147483647 w 1670"/>
                  <a:gd name="T101" fmla="*/ 2147483647 h 1670"/>
                  <a:gd name="T102" fmla="*/ 2147483647 w 1670"/>
                  <a:gd name="T103" fmla="*/ 2147483647 h 1670"/>
                  <a:gd name="T104" fmla="*/ 2147483647 w 1670"/>
                  <a:gd name="T105" fmla="*/ 2147483647 h 1670"/>
                  <a:gd name="T106" fmla="*/ 2147483647 w 1670"/>
                  <a:gd name="T107" fmla="*/ 2147483647 h 1670"/>
                  <a:gd name="T108" fmla="*/ 2147483647 w 1670"/>
                  <a:gd name="T109" fmla="*/ 2147483647 h 1670"/>
                  <a:gd name="T110" fmla="*/ 2147483647 w 1670"/>
                  <a:gd name="T111" fmla="*/ 2147483647 h 1670"/>
                  <a:gd name="T112" fmla="*/ 2147483647 w 1670"/>
                  <a:gd name="T113" fmla="*/ 2147483647 h 1670"/>
                  <a:gd name="T114" fmla="*/ 2147483647 w 1670"/>
                  <a:gd name="T115" fmla="*/ 2147483647 h 1670"/>
                  <a:gd name="T116" fmla="*/ 2147483647 w 1670"/>
                  <a:gd name="T117" fmla="*/ 2147483647 h 1670"/>
                  <a:gd name="T118" fmla="*/ 2147483647 w 1670"/>
                  <a:gd name="T119" fmla="*/ 0 h 1670"/>
                  <a:gd name="T120" fmla="*/ 2147483647 w 1670"/>
                  <a:gd name="T121" fmla="*/ 0 h 1670"/>
                  <a:gd name="T122" fmla="*/ 2147483647 w 1670"/>
                  <a:gd name="T123" fmla="*/ 2147483647 h 167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70"/>
                  <a:gd name="T187" fmla="*/ 0 h 1670"/>
                  <a:gd name="T188" fmla="*/ 1670 w 1670"/>
                  <a:gd name="T189" fmla="*/ 1670 h 167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70" h="1670">
                    <a:moveTo>
                      <a:pt x="690" y="216"/>
                    </a:moveTo>
                    <a:lnTo>
                      <a:pt x="690" y="216"/>
                    </a:lnTo>
                    <a:lnTo>
                      <a:pt x="681" y="218"/>
                    </a:lnTo>
                    <a:lnTo>
                      <a:pt x="671" y="220"/>
                    </a:lnTo>
                    <a:lnTo>
                      <a:pt x="659" y="223"/>
                    </a:lnTo>
                    <a:lnTo>
                      <a:pt x="648" y="226"/>
                    </a:lnTo>
                    <a:lnTo>
                      <a:pt x="636" y="231"/>
                    </a:lnTo>
                    <a:lnTo>
                      <a:pt x="624" y="235"/>
                    </a:lnTo>
                    <a:lnTo>
                      <a:pt x="611" y="240"/>
                    </a:lnTo>
                    <a:lnTo>
                      <a:pt x="597" y="245"/>
                    </a:lnTo>
                    <a:lnTo>
                      <a:pt x="584" y="250"/>
                    </a:lnTo>
                    <a:lnTo>
                      <a:pt x="571" y="256"/>
                    </a:lnTo>
                    <a:lnTo>
                      <a:pt x="558" y="263"/>
                    </a:lnTo>
                    <a:lnTo>
                      <a:pt x="544" y="270"/>
                    </a:lnTo>
                    <a:lnTo>
                      <a:pt x="531" y="277"/>
                    </a:lnTo>
                    <a:lnTo>
                      <a:pt x="518" y="284"/>
                    </a:lnTo>
                    <a:lnTo>
                      <a:pt x="506" y="292"/>
                    </a:lnTo>
                    <a:lnTo>
                      <a:pt x="493" y="300"/>
                    </a:lnTo>
                    <a:lnTo>
                      <a:pt x="307" y="182"/>
                    </a:lnTo>
                    <a:lnTo>
                      <a:pt x="294" y="195"/>
                    </a:lnTo>
                    <a:lnTo>
                      <a:pt x="277" y="212"/>
                    </a:lnTo>
                    <a:lnTo>
                      <a:pt x="256" y="233"/>
                    </a:lnTo>
                    <a:lnTo>
                      <a:pt x="234" y="255"/>
                    </a:lnTo>
                    <a:lnTo>
                      <a:pt x="212" y="277"/>
                    </a:lnTo>
                    <a:lnTo>
                      <a:pt x="195" y="294"/>
                    </a:lnTo>
                    <a:lnTo>
                      <a:pt x="182" y="307"/>
                    </a:lnTo>
                    <a:lnTo>
                      <a:pt x="178" y="311"/>
                    </a:lnTo>
                    <a:lnTo>
                      <a:pt x="295" y="498"/>
                    </a:lnTo>
                    <a:lnTo>
                      <a:pt x="295" y="500"/>
                    </a:lnTo>
                    <a:lnTo>
                      <a:pt x="289" y="508"/>
                    </a:lnTo>
                    <a:lnTo>
                      <a:pt x="285" y="518"/>
                    </a:lnTo>
                    <a:lnTo>
                      <a:pt x="279" y="527"/>
                    </a:lnTo>
                    <a:lnTo>
                      <a:pt x="273" y="537"/>
                    </a:lnTo>
                    <a:lnTo>
                      <a:pt x="268" y="549"/>
                    </a:lnTo>
                    <a:lnTo>
                      <a:pt x="262" y="560"/>
                    </a:lnTo>
                    <a:lnTo>
                      <a:pt x="256" y="573"/>
                    </a:lnTo>
                    <a:lnTo>
                      <a:pt x="250" y="586"/>
                    </a:lnTo>
                    <a:lnTo>
                      <a:pt x="245" y="599"/>
                    </a:lnTo>
                    <a:lnTo>
                      <a:pt x="240" y="613"/>
                    </a:lnTo>
                    <a:lnTo>
                      <a:pt x="234" y="627"/>
                    </a:lnTo>
                    <a:lnTo>
                      <a:pt x="230" y="641"/>
                    </a:lnTo>
                    <a:lnTo>
                      <a:pt x="226" y="656"/>
                    </a:lnTo>
                    <a:lnTo>
                      <a:pt x="221" y="670"/>
                    </a:lnTo>
                    <a:lnTo>
                      <a:pt x="218" y="685"/>
                    </a:lnTo>
                    <a:lnTo>
                      <a:pt x="216" y="698"/>
                    </a:lnTo>
                    <a:lnTo>
                      <a:pt x="0" y="748"/>
                    </a:lnTo>
                    <a:lnTo>
                      <a:pt x="0" y="765"/>
                    </a:lnTo>
                    <a:lnTo>
                      <a:pt x="0" y="789"/>
                    </a:lnTo>
                    <a:lnTo>
                      <a:pt x="0" y="819"/>
                    </a:lnTo>
                    <a:lnTo>
                      <a:pt x="0" y="851"/>
                    </a:lnTo>
                    <a:lnTo>
                      <a:pt x="0" y="881"/>
                    </a:lnTo>
                    <a:lnTo>
                      <a:pt x="0" y="906"/>
                    </a:lnTo>
                    <a:lnTo>
                      <a:pt x="0" y="923"/>
                    </a:lnTo>
                    <a:lnTo>
                      <a:pt x="0" y="930"/>
                    </a:lnTo>
                    <a:lnTo>
                      <a:pt x="216" y="978"/>
                    </a:lnTo>
                    <a:lnTo>
                      <a:pt x="217" y="980"/>
                    </a:lnTo>
                    <a:lnTo>
                      <a:pt x="219" y="989"/>
                    </a:lnTo>
                    <a:lnTo>
                      <a:pt x="221" y="999"/>
                    </a:lnTo>
                    <a:lnTo>
                      <a:pt x="224" y="1011"/>
                    </a:lnTo>
                    <a:lnTo>
                      <a:pt x="227" y="1022"/>
                    </a:lnTo>
                    <a:lnTo>
                      <a:pt x="232" y="1035"/>
                    </a:lnTo>
                    <a:lnTo>
                      <a:pt x="236" y="1046"/>
                    </a:lnTo>
                    <a:lnTo>
                      <a:pt x="241" y="1060"/>
                    </a:lnTo>
                    <a:lnTo>
                      <a:pt x="246" y="1073"/>
                    </a:lnTo>
                    <a:lnTo>
                      <a:pt x="251" y="1086"/>
                    </a:lnTo>
                    <a:lnTo>
                      <a:pt x="257" y="1099"/>
                    </a:lnTo>
                    <a:lnTo>
                      <a:pt x="264" y="1113"/>
                    </a:lnTo>
                    <a:lnTo>
                      <a:pt x="271" y="1126"/>
                    </a:lnTo>
                    <a:lnTo>
                      <a:pt x="278" y="1139"/>
                    </a:lnTo>
                    <a:lnTo>
                      <a:pt x="285" y="1152"/>
                    </a:lnTo>
                    <a:lnTo>
                      <a:pt x="293" y="1164"/>
                    </a:lnTo>
                    <a:lnTo>
                      <a:pt x="301" y="1177"/>
                    </a:lnTo>
                    <a:lnTo>
                      <a:pt x="300" y="1177"/>
                    </a:lnTo>
                    <a:lnTo>
                      <a:pt x="301" y="1177"/>
                    </a:lnTo>
                    <a:lnTo>
                      <a:pt x="183" y="1363"/>
                    </a:lnTo>
                    <a:lnTo>
                      <a:pt x="196" y="1376"/>
                    </a:lnTo>
                    <a:lnTo>
                      <a:pt x="213" y="1393"/>
                    </a:lnTo>
                    <a:lnTo>
                      <a:pt x="234" y="1414"/>
                    </a:lnTo>
                    <a:lnTo>
                      <a:pt x="257" y="1436"/>
                    </a:lnTo>
                    <a:lnTo>
                      <a:pt x="278" y="1458"/>
                    </a:lnTo>
                    <a:lnTo>
                      <a:pt x="295" y="1475"/>
                    </a:lnTo>
                    <a:lnTo>
                      <a:pt x="308" y="1488"/>
                    </a:lnTo>
                    <a:lnTo>
                      <a:pt x="313" y="1492"/>
                    </a:lnTo>
                    <a:lnTo>
                      <a:pt x="499" y="1375"/>
                    </a:lnTo>
                    <a:lnTo>
                      <a:pt x="500" y="1375"/>
                    </a:lnTo>
                    <a:lnTo>
                      <a:pt x="508" y="1381"/>
                    </a:lnTo>
                    <a:lnTo>
                      <a:pt x="518" y="1385"/>
                    </a:lnTo>
                    <a:lnTo>
                      <a:pt x="528" y="1391"/>
                    </a:lnTo>
                    <a:lnTo>
                      <a:pt x="538" y="1397"/>
                    </a:lnTo>
                    <a:lnTo>
                      <a:pt x="550" y="1402"/>
                    </a:lnTo>
                    <a:lnTo>
                      <a:pt x="561" y="1408"/>
                    </a:lnTo>
                    <a:lnTo>
                      <a:pt x="574" y="1414"/>
                    </a:lnTo>
                    <a:lnTo>
                      <a:pt x="587" y="1420"/>
                    </a:lnTo>
                    <a:lnTo>
                      <a:pt x="601" y="1425"/>
                    </a:lnTo>
                    <a:lnTo>
                      <a:pt x="614" y="1430"/>
                    </a:lnTo>
                    <a:lnTo>
                      <a:pt x="628" y="1436"/>
                    </a:lnTo>
                    <a:lnTo>
                      <a:pt x="642" y="1440"/>
                    </a:lnTo>
                    <a:lnTo>
                      <a:pt x="656" y="1444"/>
                    </a:lnTo>
                    <a:lnTo>
                      <a:pt x="670" y="1449"/>
                    </a:lnTo>
                    <a:lnTo>
                      <a:pt x="685" y="1452"/>
                    </a:lnTo>
                    <a:lnTo>
                      <a:pt x="698" y="1454"/>
                    </a:lnTo>
                    <a:lnTo>
                      <a:pt x="748" y="1670"/>
                    </a:lnTo>
                    <a:lnTo>
                      <a:pt x="765" y="1670"/>
                    </a:lnTo>
                    <a:lnTo>
                      <a:pt x="791" y="1670"/>
                    </a:lnTo>
                    <a:lnTo>
                      <a:pt x="819" y="1670"/>
                    </a:lnTo>
                    <a:lnTo>
                      <a:pt x="852" y="1670"/>
                    </a:lnTo>
                    <a:lnTo>
                      <a:pt x="881" y="1670"/>
                    </a:lnTo>
                    <a:lnTo>
                      <a:pt x="906" y="1670"/>
                    </a:lnTo>
                    <a:lnTo>
                      <a:pt x="923" y="1670"/>
                    </a:lnTo>
                    <a:lnTo>
                      <a:pt x="930" y="1670"/>
                    </a:lnTo>
                    <a:lnTo>
                      <a:pt x="980" y="1454"/>
                    </a:lnTo>
                    <a:lnTo>
                      <a:pt x="981" y="1453"/>
                    </a:lnTo>
                    <a:lnTo>
                      <a:pt x="990" y="1451"/>
                    </a:lnTo>
                    <a:lnTo>
                      <a:pt x="1000" y="1449"/>
                    </a:lnTo>
                    <a:lnTo>
                      <a:pt x="1012" y="1446"/>
                    </a:lnTo>
                    <a:lnTo>
                      <a:pt x="1023" y="1443"/>
                    </a:lnTo>
                    <a:lnTo>
                      <a:pt x="1035" y="1438"/>
                    </a:lnTo>
                    <a:lnTo>
                      <a:pt x="1048" y="1434"/>
                    </a:lnTo>
                    <a:lnTo>
                      <a:pt x="1060" y="1429"/>
                    </a:lnTo>
                    <a:lnTo>
                      <a:pt x="1074" y="1424"/>
                    </a:lnTo>
                    <a:lnTo>
                      <a:pt x="1087" y="1419"/>
                    </a:lnTo>
                    <a:lnTo>
                      <a:pt x="1101" y="1413"/>
                    </a:lnTo>
                    <a:lnTo>
                      <a:pt x="1113" y="1406"/>
                    </a:lnTo>
                    <a:lnTo>
                      <a:pt x="1127" y="1399"/>
                    </a:lnTo>
                    <a:lnTo>
                      <a:pt x="1140" y="1392"/>
                    </a:lnTo>
                    <a:lnTo>
                      <a:pt x="1152" y="1385"/>
                    </a:lnTo>
                    <a:lnTo>
                      <a:pt x="1165" y="1377"/>
                    </a:lnTo>
                    <a:lnTo>
                      <a:pt x="1177" y="1369"/>
                    </a:lnTo>
                    <a:lnTo>
                      <a:pt x="1177" y="1370"/>
                    </a:lnTo>
                    <a:lnTo>
                      <a:pt x="1177" y="1369"/>
                    </a:lnTo>
                    <a:lnTo>
                      <a:pt x="1363" y="1487"/>
                    </a:lnTo>
                    <a:lnTo>
                      <a:pt x="1376" y="1474"/>
                    </a:lnTo>
                    <a:lnTo>
                      <a:pt x="1393" y="1457"/>
                    </a:lnTo>
                    <a:lnTo>
                      <a:pt x="1414" y="1436"/>
                    </a:lnTo>
                    <a:lnTo>
                      <a:pt x="1437" y="1413"/>
                    </a:lnTo>
                    <a:lnTo>
                      <a:pt x="1458" y="1392"/>
                    </a:lnTo>
                    <a:lnTo>
                      <a:pt x="1475" y="1375"/>
                    </a:lnTo>
                    <a:lnTo>
                      <a:pt x="1488" y="1362"/>
                    </a:lnTo>
                    <a:lnTo>
                      <a:pt x="1492" y="1357"/>
                    </a:lnTo>
                    <a:lnTo>
                      <a:pt x="1375" y="1171"/>
                    </a:lnTo>
                    <a:lnTo>
                      <a:pt x="1375" y="1170"/>
                    </a:lnTo>
                    <a:lnTo>
                      <a:pt x="1381" y="1162"/>
                    </a:lnTo>
                    <a:lnTo>
                      <a:pt x="1386" y="1152"/>
                    </a:lnTo>
                    <a:lnTo>
                      <a:pt x="1392" y="1143"/>
                    </a:lnTo>
                    <a:lnTo>
                      <a:pt x="1398" y="1132"/>
                    </a:lnTo>
                    <a:lnTo>
                      <a:pt x="1404" y="1121"/>
                    </a:lnTo>
                    <a:lnTo>
                      <a:pt x="1409" y="1109"/>
                    </a:lnTo>
                    <a:lnTo>
                      <a:pt x="1415" y="1097"/>
                    </a:lnTo>
                    <a:lnTo>
                      <a:pt x="1421" y="1083"/>
                    </a:lnTo>
                    <a:lnTo>
                      <a:pt x="1427" y="1071"/>
                    </a:lnTo>
                    <a:lnTo>
                      <a:pt x="1431" y="1057"/>
                    </a:lnTo>
                    <a:lnTo>
                      <a:pt x="1436" y="1043"/>
                    </a:lnTo>
                    <a:lnTo>
                      <a:pt x="1442" y="1028"/>
                    </a:lnTo>
                    <a:lnTo>
                      <a:pt x="1445" y="1014"/>
                    </a:lnTo>
                    <a:lnTo>
                      <a:pt x="1450" y="1000"/>
                    </a:lnTo>
                    <a:lnTo>
                      <a:pt x="1453" y="985"/>
                    </a:lnTo>
                    <a:lnTo>
                      <a:pt x="1455" y="972"/>
                    </a:lnTo>
                    <a:lnTo>
                      <a:pt x="1670" y="922"/>
                    </a:lnTo>
                    <a:lnTo>
                      <a:pt x="1670" y="905"/>
                    </a:lnTo>
                    <a:lnTo>
                      <a:pt x="1670" y="879"/>
                    </a:lnTo>
                    <a:lnTo>
                      <a:pt x="1670" y="851"/>
                    </a:lnTo>
                    <a:lnTo>
                      <a:pt x="1670" y="818"/>
                    </a:lnTo>
                    <a:lnTo>
                      <a:pt x="1670" y="789"/>
                    </a:lnTo>
                    <a:lnTo>
                      <a:pt x="1670" y="764"/>
                    </a:lnTo>
                    <a:lnTo>
                      <a:pt x="1670" y="747"/>
                    </a:lnTo>
                    <a:lnTo>
                      <a:pt x="1670" y="740"/>
                    </a:lnTo>
                    <a:lnTo>
                      <a:pt x="1455" y="690"/>
                    </a:lnTo>
                    <a:lnTo>
                      <a:pt x="1454" y="690"/>
                    </a:lnTo>
                    <a:lnTo>
                      <a:pt x="1452" y="681"/>
                    </a:lnTo>
                    <a:lnTo>
                      <a:pt x="1450" y="671"/>
                    </a:lnTo>
                    <a:lnTo>
                      <a:pt x="1447" y="659"/>
                    </a:lnTo>
                    <a:lnTo>
                      <a:pt x="1444" y="648"/>
                    </a:lnTo>
                    <a:lnTo>
                      <a:pt x="1439" y="635"/>
                    </a:lnTo>
                    <a:lnTo>
                      <a:pt x="1435" y="622"/>
                    </a:lnTo>
                    <a:lnTo>
                      <a:pt x="1430" y="610"/>
                    </a:lnTo>
                    <a:lnTo>
                      <a:pt x="1425" y="597"/>
                    </a:lnTo>
                    <a:lnTo>
                      <a:pt x="1420" y="584"/>
                    </a:lnTo>
                    <a:lnTo>
                      <a:pt x="1414" y="571"/>
                    </a:lnTo>
                    <a:lnTo>
                      <a:pt x="1407" y="557"/>
                    </a:lnTo>
                    <a:lnTo>
                      <a:pt x="1400" y="544"/>
                    </a:lnTo>
                    <a:lnTo>
                      <a:pt x="1393" y="531"/>
                    </a:lnTo>
                    <a:lnTo>
                      <a:pt x="1386" y="518"/>
                    </a:lnTo>
                    <a:lnTo>
                      <a:pt x="1378" y="506"/>
                    </a:lnTo>
                    <a:lnTo>
                      <a:pt x="1370" y="493"/>
                    </a:lnTo>
                    <a:lnTo>
                      <a:pt x="1488" y="307"/>
                    </a:lnTo>
                    <a:lnTo>
                      <a:pt x="1475" y="294"/>
                    </a:lnTo>
                    <a:lnTo>
                      <a:pt x="1458" y="277"/>
                    </a:lnTo>
                    <a:lnTo>
                      <a:pt x="1437" y="256"/>
                    </a:lnTo>
                    <a:lnTo>
                      <a:pt x="1415" y="233"/>
                    </a:lnTo>
                    <a:lnTo>
                      <a:pt x="1393" y="212"/>
                    </a:lnTo>
                    <a:lnTo>
                      <a:pt x="1376" y="195"/>
                    </a:lnTo>
                    <a:lnTo>
                      <a:pt x="1363" y="182"/>
                    </a:lnTo>
                    <a:lnTo>
                      <a:pt x="1359" y="178"/>
                    </a:lnTo>
                    <a:lnTo>
                      <a:pt x="1172" y="295"/>
                    </a:lnTo>
                    <a:lnTo>
                      <a:pt x="1171" y="295"/>
                    </a:lnTo>
                    <a:lnTo>
                      <a:pt x="1163" y="289"/>
                    </a:lnTo>
                    <a:lnTo>
                      <a:pt x="1154" y="284"/>
                    </a:lnTo>
                    <a:lnTo>
                      <a:pt x="1143" y="278"/>
                    </a:lnTo>
                    <a:lnTo>
                      <a:pt x="1133" y="272"/>
                    </a:lnTo>
                    <a:lnTo>
                      <a:pt x="1121" y="266"/>
                    </a:lnTo>
                    <a:lnTo>
                      <a:pt x="1110" y="261"/>
                    </a:lnTo>
                    <a:lnTo>
                      <a:pt x="1097" y="255"/>
                    </a:lnTo>
                    <a:lnTo>
                      <a:pt x="1084" y="249"/>
                    </a:lnTo>
                    <a:lnTo>
                      <a:pt x="1071" y="243"/>
                    </a:lnTo>
                    <a:lnTo>
                      <a:pt x="1057" y="239"/>
                    </a:lnTo>
                    <a:lnTo>
                      <a:pt x="1043" y="234"/>
                    </a:lnTo>
                    <a:lnTo>
                      <a:pt x="1029" y="228"/>
                    </a:lnTo>
                    <a:lnTo>
                      <a:pt x="1014" y="225"/>
                    </a:lnTo>
                    <a:lnTo>
                      <a:pt x="1000" y="220"/>
                    </a:lnTo>
                    <a:lnTo>
                      <a:pt x="985" y="217"/>
                    </a:lnTo>
                    <a:lnTo>
                      <a:pt x="972" y="215"/>
                    </a:lnTo>
                    <a:lnTo>
                      <a:pt x="923" y="0"/>
                    </a:lnTo>
                    <a:lnTo>
                      <a:pt x="906" y="0"/>
                    </a:lnTo>
                    <a:lnTo>
                      <a:pt x="881" y="0"/>
                    </a:lnTo>
                    <a:lnTo>
                      <a:pt x="851" y="0"/>
                    </a:lnTo>
                    <a:lnTo>
                      <a:pt x="819" y="0"/>
                    </a:lnTo>
                    <a:lnTo>
                      <a:pt x="789" y="0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40" y="0"/>
                    </a:lnTo>
                    <a:lnTo>
                      <a:pt x="692" y="215"/>
                    </a:lnTo>
                    <a:lnTo>
                      <a:pt x="690" y="216"/>
                    </a:lnTo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lvl="0" algn="ctr" defTabSz="457200">
                  <a:defRPr/>
                </a:pPr>
                <a:r>
                  <a:rPr lang="de-DE" altLang="zh-CN" sz="1200" b="1" dirty="0">
                    <a:solidFill>
                      <a:srgbClr val="3B464D"/>
                    </a:solidFill>
                  </a:rPr>
                  <a:t>A</a:t>
                </a:r>
                <a:endPara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B464D"/>
                  </a:solidFill>
                  <a:effectLst/>
                  <a:uLnTx/>
                  <a:uFillTx/>
                  <a:latin typeface="Calisto MT"/>
                </a:endParaRPr>
              </a:p>
            </p:txBody>
          </p:sp>
          <p:sp>
            <p:nvSpPr>
              <p:cNvPr id="62" name="Rechteck 61"/>
              <p:cNvSpPr/>
              <p:nvPr/>
            </p:nvSpPr>
            <p:spPr>
              <a:xfrm>
                <a:off x="1007981" y="3610368"/>
                <a:ext cx="181648" cy="217978"/>
              </a:xfrm>
              <a:prstGeom prst="rect">
                <a:avLst/>
              </a:prstGeom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zh-CN" altLang="de-DE" sz="1100" b="1" dirty="0">
                    <a:solidFill>
                      <a:srgbClr val="3B464D"/>
                    </a:solidFill>
                  </a:rPr>
                  <a:t>谢</a:t>
                </a:r>
                <a:endParaRPr lang="de-DE" sz="1200" b="1" dirty="0"/>
              </a:p>
            </p:txBody>
          </p:sp>
        </p:grpSp>
      </p:grpSp>
      <p:cxnSp>
        <p:nvCxnSpPr>
          <p:cNvPr id="45" name="Gerader Verbinder 44"/>
          <p:cNvCxnSpPr/>
          <p:nvPr/>
        </p:nvCxnSpPr>
        <p:spPr>
          <a:xfrm flipH="1">
            <a:off x="701418" y="1553714"/>
            <a:ext cx="7848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platzhalter 6"/>
          <p:cNvSpPr txBox="1">
            <a:spLocks/>
          </p:cNvSpPr>
          <p:nvPr/>
        </p:nvSpPr>
        <p:spPr>
          <a:xfrm>
            <a:off x="683999" y="1553714"/>
            <a:ext cx="7848000" cy="1647938"/>
          </a:xfrm>
          <a:prstGeom prst="rect">
            <a:avLst/>
          </a:prstGeom>
        </p:spPr>
        <p:txBody>
          <a:bodyPr vert="horz" wrap="square" lIns="0" tIns="72000" rIns="0" bIns="36000" rtlCol="0">
            <a:spAutoFit/>
          </a:bodyPr>
          <a:lstStyle>
            <a:lvl1pPr marL="216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8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216000" algn="l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97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pc="-20" dirty="0"/>
              <a:t>over </a:t>
            </a:r>
            <a:r>
              <a:rPr lang="en-GB" spc="-20" dirty="0" smtClean="0">
                <a:solidFill>
                  <a:schemeClr val="accent2"/>
                </a:solidFill>
              </a:rPr>
              <a:t>100 databases</a:t>
            </a:r>
            <a:endParaRPr lang="en-GB" spc="-2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</a:pPr>
            <a:r>
              <a:rPr lang="en-GB" spc="-20" dirty="0" smtClean="0">
                <a:solidFill>
                  <a:schemeClr val="accent2"/>
                </a:solidFill>
              </a:rPr>
              <a:t>1 billion </a:t>
            </a:r>
            <a:r>
              <a:rPr lang="en-GB" spc="-20" dirty="0" smtClean="0">
                <a:solidFill>
                  <a:schemeClr val="accent1"/>
                </a:solidFill>
              </a:rPr>
              <a:t>technical </a:t>
            </a:r>
            <a:r>
              <a:rPr lang="en-GB" spc="-20" dirty="0">
                <a:solidFill>
                  <a:schemeClr val="accent1"/>
                </a:solidFill>
              </a:rPr>
              <a:t>records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b="1" spc="-20" dirty="0" smtClean="0"/>
              <a:t>&gt; </a:t>
            </a:r>
            <a:r>
              <a:rPr lang="en-GB" spc="-20" dirty="0" smtClean="0">
                <a:solidFill>
                  <a:srgbClr val="C00000"/>
                </a:solidFill>
              </a:rPr>
              <a:t>100</a:t>
            </a:r>
            <a:r>
              <a:rPr lang="en-GB" spc="-20" dirty="0" smtClean="0">
                <a:solidFill>
                  <a:schemeClr val="accent2"/>
                </a:solidFill>
              </a:rPr>
              <a:t> </a:t>
            </a:r>
            <a:r>
              <a:rPr lang="en-GB" spc="-20" dirty="0">
                <a:solidFill>
                  <a:schemeClr val="accent2"/>
                </a:solidFill>
              </a:rPr>
              <a:t>million </a:t>
            </a:r>
            <a:r>
              <a:rPr lang="en-GB" spc="-20" dirty="0"/>
              <a:t>full-text patent documents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b="1" spc="-20" dirty="0"/>
              <a:t>&gt; </a:t>
            </a:r>
            <a:r>
              <a:rPr lang="en-GB" spc="-20" dirty="0">
                <a:solidFill>
                  <a:schemeClr val="accent2"/>
                </a:solidFill>
              </a:rPr>
              <a:t>30 million </a:t>
            </a:r>
            <a:r>
              <a:rPr lang="en-GB" spc="-20" dirty="0"/>
              <a:t>non-patent literature </a:t>
            </a:r>
            <a:r>
              <a:rPr lang="en-GB" spc="-20" dirty="0" smtClean="0"/>
              <a:t>documents</a:t>
            </a:r>
            <a:endParaRPr lang="en-GB" spc="-2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b="1" spc="-20" dirty="0"/>
              <a:t>&gt; </a:t>
            </a:r>
            <a:r>
              <a:rPr lang="en-GB" spc="-20" dirty="0">
                <a:solidFill>
                  <a:schemeClr val="accent2"/>
                </a:solidFill>
              </a:rPr>
              <a:t>3 million </a:t>
            </a:r>
            <a:r>
              <a:rPr lang="en-GB" spc="-20" dirty="0"/>
              <a:t>standards documents</a:t>
            </a:r>
            <a:endParaRPr lang="en-GB" dirty="0"/>
          </a:p>
        </p:txBody>
      </p:sp>
      <p:sp>
        <p:nvSpPr>
          <p:cNvPr id="60" name="Rechteck 59"/>
          <p:cNvSpPr/>
          <p:nvPr/>
        </p:nvSpPr>
        <p:spPr bwMode="auto">
          <a:xfrm>
            <a:off x="683999" y="3676909"/>
            <a:ext cx="7848000" cy="344128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lg" len="med"/>
            <a:tailEnd type="none" w="med" len="med"/>
          </a:ln>
          <a:effectLst/>
        </p:spPr>
        <p:txBody>
          <a:bodyPr vert="horz" wrap="square" lIns="612000" tIns="0" rIns="0" bIns="3600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Patent </a:t>
            </a:r>
            <a:r>
              <a:rPr lang="en-GB" sz="2000" dirty="0" smtClean="0">
                <a:solidFill>
                  <a:schemeClr val="accent2"/>
                </a:solidFill>
              </a:rPr>
              <a:t>Translate</a:t>
            </a:r>
            <a:r>
              <a:rPr lang="en-GB" sz="2000" dirty="0"/>
              <a:t>: patent–specific machine </a:t>
            </a:r>
            <a:r>
              <a:rPr lang="en-GB" sz="2000" dirty="0" smtClean="0"/>
              <a:t>translation</a:t>
            </a:r>
            <a:endParaRPr lang="en-GB" sz="2000" dirty="0"/>
          </a:p>
        </p:txBody>
      </p:sp>
      <p:cxnSp>
        <p:nvCxnSpPr>
          <p:cNvPr id="61" name="Gerader Verbinder 60"/>
          <p:cNvCxnSpPr/>
          <p:nvPr/>
        </p:nvCxnSpPr>
        <p:spPr>
          <a:xfrm flipH="1">
            <a:off x="701418" y="4021037"/>
            <a:ext cx="7848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platzhalter 6"/>
          <p:cNvSpPr txBox="1">
            <a:spLocks/>
          </p:cNvSpPr>
          <p:nvPr/>
        </p:nvSpPr>
        <p:spPr>
          <a:xfrm>
            <a:off x="683999" y="4021039"/>
            <a:ext cx="7848000" cy="701525"/>
          </a:xfrm>
          <a:prstGeom prst="rect">
            <a:avLst/>
          </a:prstGeom>
        </p:spPr>
        <p:txBody>
          <a:bodyPr vert="horz" wrap="square" lIns="0" tIns="72000" rIns="0" bIns="36000" rtlCol="0">
            <a:spAutoFit/>
          </a:bodyPr>
          <a:lstStyle>
            <a:lvl1pPr marL="216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8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216000" algn="l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97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dirty="0"/>
              <a:t>developed in collaboration with Google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dirty="0"/>
              <a:t>covering </a:t>
            </a:r>
            <a:r>
              <a:rPr lang="en-GB" dirty="0" smtClean="0">
                <a:solidFill>
                  <a:schemeClr val="accent2"/>
                </a:solidFill>
              </a:rPr>
              <a:t>32 </a:t>
            </a:r>
            <a:r>
              <a:rPr lang="en-GB" dirty="0">
                <a:solidFill>
                  <a:schemeClr val="accent2"/>
                </a:solidFill>
              </a:rPr>
              <a:t>languages </a:t>
            </a:r>
            <a:r>
              <a:rPr lang="en-GB" dirty="0"/>
              <a:t>worldwide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684813" y="4753979"/>
            <a:ext cx="7848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A949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marL="136525" indent="-136525" eaLnBrk="1" hangingPunct="1">
              <a:spcBef>
                <a:spcPct val="0"/>
              </a:spcBef>
              <a:buFontTx/>
              <a:buNone/>
            </a:pPr>
            <a:r>
              <a:rPr lang="en-GB" altLang="en-US" sz="800" dirty="0" smtClean="0">
                <a:solidFill>
                  <a:srgbClr val="404955"/>
                </a:solidFill>
                <a:latin typeface="Arial"/>
                <a:cs typeface="Arial"/>
              </a:rPr>
              <a:t>Source: EPO data, October 2017</a:t>
            </a:r>
            <a:endParaRPr lang="en-US" altLang="en-US" sz="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56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24D1F2-E751-4CD1-875A-762F9B9D7118}" type="slidenum">
              <a:rPr lang="en-GB" smtClean="0"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</a:t>
            </a:r>
            <a:r>
              <a:rPr lang="en-GB" dirty="0"/>
              <a:t>Get it right first </a:t>
            </a:r>
            <a:r>
              <a:rPr lang="en-GB" dirty="0" smtClean="0"/>
              <a:t>time”	</a:t>
            </a:r>
            <a:endParaRPr lang="en-GB" dirty="0"/>
          </a:p>
        </p:txBody>
      </p:sp>
      <p:grpSp>
        <p:nvGrpSpPr>
          <p:cNvPr id="53" name="Gruppieren 85"/>
          <p:cNvGrpSpPr/>
          <p:nvPr/>
        </p:nvGrpSpPr>
        <p:grpSpPr>
          <a:xfrm>
            <a:off x="6264288" y="1064328"/>
            <a:ext cx="900000" cy="900000"/>
            <a:chOff x="686177" y="1068887"/>
            <a:chExt cx="576000" cy="576000"/>
          </a:xfrm>
        </p:grpSpPr>
        <p:sp>
          <p:nvSpPr>
            <p:cNvPr id="54" name="Freeform 71"/>
            <p:cNvSpPr>
              <a:spLocks/>
            </p:cNvSpPr>
            <p:nvPr/>
          </p:nvSpPr>
          <p:spPr bwMode="auto">
            <a:xfrm>
              <a:off x="686177" y="1068887"/>
              <a:ext cx="576000" cy="576000"/>
            </a:xfrm>
            <a:custGeom>
              <a:avLst/>
              <a:gdLst>
                <a:gd name="T0" fmla="*/ 45 w 363"/>
                <a:gd name="T1" fmla="*/ 0 h 362"/>
                <a:gd name="T2" fmla="*/ 0 w 363"/>
                <a:gd name="T3" fmla="*/ 45 h 362"/>
                <a:gd name="T4" fmla="*/ 0 w 363"/>
                <a:gd name="T5" fmla="*/ 317 h 362"/>
                <a:gd name="T6" fmla="*/ 45 w 363"/>
                <a:gd name="T7" fmla="*/ 362 h 362"/>
                <a:gd name="T8" fmla="*/ 317 w 363"/>
                <a:gd name="T9" fmla="*/ 362 h 362"/>
                <a:gd name="T10" fmla="*/ 363 w 363"/>
                <a:gd name="T11" fmla="*/ 317 h 362"/>
                <a:gd name="T12" fmla="*/ 363 w 363"/>
                <a:gd name="T13" fmla="*/ 45 h 362"/>
                <a:gd name="T14" fmla="*/ 317 w 363"/>
                <a:gd name="T15" fmla="*/ 0 h 362"/>
                <a:gd name="T16" fmla="*/ 45 w 363"/>
                <a:gd name="T1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2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2"/>
                    <a:pt x="45" y="362"/>
                  </a:cubicBezTo>
                  <a:cubicBezTo>
                    <a:pt x="317" y="362"/>
                    <a:pt x="317" y="362"/>
                    <a:pt x="317" y="362"/>
                  </a:cubicBezTo>
                  <a:cubicBezTo>
                    <a:pt x="317" y="362"/>
                    <a:pt x="363" y="362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55" name="Gruppieren 9"/>
            <p:cNvGrpSpPr/>
            <p:nvPr/>
          </p:nvGrpSpPr>
          <p:grpSpPr>
            <a:xfrm>
              <a:off x="725918" y="1184034"/>
              <a:ext cx="497776" cy="422449"/>
              <a:chOff x="725918" y="1257128"/>
              <a:chExt cx="497776" cy="422449"/>
            </a:xfrm>
          </p:grpSpPr>
          <p:sp>
            <p:nvSpPr>
              <p:cNvPr id="56" name="Freeform 72"/>
              <p:cNvSpPr>
                <a:spLocks/>
              </p:cNvSpPr>
              <p:nvPr/>
            </p:nvSpPr>
            <p:spPr bwMode="auto">
              <a:xfrm>
                <a:off x="725918" y="1399666"/>
                <a:ext cx="142799" cy="170442"/>
              </a:xfrm>
              <a:custGeom>
                <a:avLst/>
                <a:gdLst>
                  <a:gd name="T0" fmla="*/ 90 w 90"/>
                  <a:gd name="T1" fmla="*/ 79 h 107"/>
                  <a:gd name="T2" fmla="*/ 90 w 90"/>
                  <a:gd name="T3" fmla="*/ 11 h 107"/>
                  <a:gd name="T4" fmla="*/ 79 w 90"/>
                  <a:gd name="T5" fmla="*/ 0 h 107"/>
                  <a:gd name="T6" fmla="*/ 11 w 90"/>
                  <a:gd name="T7" fmla="*/ 0 h 107"/>
                  <a:gd name="T8" fmla="*/ 0 w 90"/>
                  <a:gd name="T9" fmla="*/ 11 h 107"/>
                  <a:gd name="T10" fmla="*/ 0 w 90"/>
                  <a:gd name="T11" fmla="*/ 79 h 107"/>
                  <a:gd name="T12" fmla="*/ 11 w 90"/>
                  <a:gd name="T13" fmla="*/ 90 h 107"/>
                  <a:gd name="T14" fmla="*/ 17 w 90"/>
                  <a:gd name="T15" fmla="*/ 90 h 107"/>
                  <a:gd name="T16" fmla="*/ 17 w 90"/>
                  <a:gd name="T17" fmla="*/ 27 h 107"/>
                  <a:gd name="T18" fmla="*/ 28 w 90"/>
                  <a:gd name="T19" fmla="*/ 27 h 107"/>
                  <a:gd name="T20" fmla="*/ 28 w 90"/>
                  <a:gd name="T21" fmla="*/ 107 h 107"/>
                  <a:gd name="T22" fmla="*/ 63 w 90"/>
                  <a:gd name="T23" fmla="*/ 107 h 107"/>
                  <a:gd name="T24" fmla="*/ 63 w 90"/>
                  <a:gd name="T25" fmla="*/ 27 h 107"/>
                  <a:gd name="T26" fmla="*/ 74 w 90"/>
                  <a:gd name="T27" fmla="*/ 27 h 107"/>
                  <a:gd name="T28" fmla="*/ 74 w 90"/>
                  <a:gd name="T29" fmla="*/ 90 h 107"/>
                  <a:gd name="T30" fmla="*/ 79 w 90"/>
                  <a:gd name="T31" fmla="*/ 90 h 107"/>
                  <a:gd name="T32" fmla="*/ 90 w 90"/>
                  <a:gd name="T33" fmla="*/ 7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107">
                    <a:moveTo>
                      <a:pt x="90" y="79"/>
                    </a:moveTo>
                    <a:cubicBezTo>
                      <a:pt x="90" y="11"/>
                      <a:pt x="90" y="11"/>
                      <a:pt x="90" y="11"/>
                    </a:cubicBezTo>
                    <a:cubicBezTo>
                      <a:pt x="90" y="11"/>
                      <a:pt x="90" y="0"/>
                      <a:pt x="7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0" y="0"/>
                      <a:pt x="0" y="1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90"/>
                      <a:pt x="11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63" y="107"/>
                      <a:pt x="63" y="107"/>
                      <a:pt x="63" y="10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4" y="90"/>
                      <a:pt x="74" y="90"/>
                      <a:pt x="74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90"/>
                      <a:pt x="90" y="90"/>
                      <a:pt x="90" y="7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7" name="Oval 73"/>
              <p:cNvSpPr>
                <a:spLocks noChangeArrowheads="1"/>
              </p:cNvSpPr>
              <p:nvPr/>
            </p:nvSpPr>
            <p:spPr bwMode="auto">
              <a:xfrm>
                <a:off x="752861" y="1289855"/>
                <a:ext cx="88913" cy="909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8" name="Freeform 78"/>
              <p:cNvSpPr>
                <a:spLocks/>
              </p:cNvSpPr>
              <p:nvPr/>
            </p:nvSpPr>
            <p:spPr bwMode="auto">
              <a:xfrm>
                <a:off x="1078874" y="1399666"/>
                <a:ext cx="144820" cy="170442"/>
              </a:xfrm>
              <a:custGeom>
                <a:avLst/>
                <a:gdLst>
                  <a:gd name="T0" fmla="*/ 91 w 91"/>
                  <a:gd name="T1" fmla="*/ 79 h 107"/>
                  <a:gd name="T2" fmla="*/ 91 w 91"/>
                  <a:gd name="T3" fmla="*/ 11 h 107"/>
                  <a:gd name="T4" fmla="*/ 79 w 91"/>
                  <a:gd name="T5" fmla="*/ 0 h 107"/>
                  <a:gd name="T6" fmla="*/ 12 w 91"/>
                  <a:gd name="T7" fmla="*/ 0 h 107"/>
                  <a:gd name="T8" fmla="*/ 0 w 91"/>
                  <a:gd name="T9" fmla="*/ 11 h 107"/>
                  <a:gd name="T10" fmla="*/ 0 w 91"/>
                  <a:gd name="T11" fmla="*/ 79 h 107"/>
                  <a:gd name="T12" fmla="*/ 12 w 91"/>
                  <a:gd name="T13" fmla="*/ 90 h 107"/>
                  <a:gd name="T14" fmla="*/ 17 w 91"/>
                  <a:gd name="T15" fmla="*/ 90 h 107"/>
                  <a:gd name="T16" fmla="*/ 17 w 91"/>
                  <a:gd name="T17" fmla="*/ 27 h 107"/>
                  <a:gd name="T18" fmla="*/ 28 w 91"/>
                  <a:gd name="T19" fmla="*/ 27 h 107"/>
                  <a:gd name="T20" fmla="*/ 28 w 91"/>
                  <a:gd name="T21" fmla="*/ 107 h 107"/>
                  <a:gd name="T22" fmla="*/ 64 w 91"/>
                  <a:gd name="T23" fmla="*/ 107 h 107"/>
                  <a:gd name="T24" fmla="*/ 64 w 91"/>
                  <a:gd name="T25" fmla="*/ 27 h 107"/>
                  <a:gd name="T26" fmla="*/ 75 w 91"/>
                  <a:gd name="T27" fmla="*/ 27 h 107"/>
                  <a:gd name="T28" fmla="*/ 75 w 91"/>
                  <a:gd name="T29" fmla="*/ 90 h 107"/>
                  <a:gd name="T30" fmla="*/ 79 w 91"/>
                  <a:gd name="T31" fmla="*/ 90 h 107"/>
                  <a:gd name="T32" fmla="*/ 91 w 91"/>
                  <a:gd name="T33" fmla="*/ 7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07">
                    <a:moveTo>
                      <a:pt x="91" y="79"/>
                    </a:moveTo>
                    <a:cubicBezTo>
                      <a:pt x="91" y="11"/>
                      <a:pt x="91" y="11"/>
                      <a:pt x="91" y="11"/>
                    </a:cubicBezTo>
                    <a:cubicBezTo>
                      <a:pt x="91" y="11"/>
                      <a:pt x="91" y="0"/>
                      <a:pt x="79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0" y="0"/>
                      <a:pt x="0" y="1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90"/>
                      <a:pt x="12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64" y="107"/>
                      <a:pt x="64" y="107"/>
                      <a:pt x="64" y="10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90"/>
                      <a:pt x="91" y="90"/>
                      <a:pt x="91" y="7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9" name="Oval 79"/>
              <p:cNvSpPr>
                <a:spLocks noChangeArrowheads="1"/>
              </p:cNvSpPr>
              <p:nvPr/>
            </p:nvSpPr>
            <p:spPr bwMode="auto">
              <a:xfrm>
                <a:off x="1106827" y="1289855"/>
                <a:ext cx="88913" cy="909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0" name="Freeform 76"/>
              <p:cNvSpPr>
                <a:spLocks/>
              </p:cNvSpPr>
              <p:nvPr/>
            </p:nvSpPr>
            <p:spPr bwMode="auto">
              <a:xfrm>
                <a:off x="878135" y="1399666"/>
                <a:ext cx="204431" cy="279911"/>
              </a:xfrm>
              <a:custGeom>
                <a:avLst/>
                <a:gdLst>
                  <a:gd name="T0" fmla="*/ 90 w 90"/>
                  <a:gd name="T1" fmla="*/ 79 h 107"/>
                  <a:gd name="T2" fmla="*/ 90 w 90"/>
                  <a:gd name="T3" fmla="*/ 11 h 107"/>
                  <a:gd name="T4" fmla="*/ 79 w 90"/>
                  <a:gd name="T5" fmla="*/ 0 h 107"/>
                  <a:gd name="T6" fmla="*/ 11 w 90"/>
                  <a:gd name="T7" fmla="*/ 0 h 107"/>
                  <a:gd name="T8" fmla="*/ 0 w 90"/>
                  <a:gd name="T9" fmla="*/ 11 h 107"/>
                  <a:gd name="T10" fmla="*/ 0 w 90"/>
                  <a:gd name="T11" fmla="*/ 79 h 107"/>
                  <a:gd name="T12" fmla="*/ 11 w 90"/>
                  <a:gd name="T13" fmla="*/ 90 h 107"/>
                  <a:gd name="T14" fmla="*/ 17 w 90"/>
                  <a:gd name="T15" fmla="*/ 90 h 107"/>
                  <a:gd name="T16" fmla="*/ 17 w 90"/>
                  <a:gd name="T17" fmla="*/ 27 h 107"/>
                  <a:gd name="T18" fmla="*/ 28 w 90"/>
                  <a:gd name="T19" fmla="*/ 27 h 107"/>
                  <a:gd name="T20" fmla="*/ 28 w 90"/>
                  <a:gd name="T21" fmla="*/ 107 h 107"/>
                  <a:gd name="T22" fmla="*/ 63 w 90"/>
                  <a:gd name="T23" fmla="*/ 107 h 107"/>
                  <a:gd name="T24" fmla="*/ 63 w 90"/>
                  <a:gd name="T25" fmla="*/ 27 h 107"/>
                  <a:gd name="T26" fmla="*/ 75 w 90"/>
                  <a:gd name="T27" fmla="*/ 27 h 107"/>
                  <a:gd name="T28" fmla="*/ 75 w 90"/>
                  <a:gd name="T29" fmla="*/ 90 h 107"/>
                  <a:gd name="T30" fmla="*/ 79 w 90"/>
                  <a:gd name="T31" fmla="*/ 90 h 107"/>
                  <a:gd name="T32" fmla="*/ 90 w 90"/>
                  <a:gd name="T33" fmla="*/ 7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107">
                    <a:moveTo>
                      <a:pt x="90" y="79"/>
                    </a:moveTo>
                    <a:cubicBezTo>
                      <a:pt x="90" y="11"/>
                      <a:pt x="90" y="11"/>
                      <a:pt x="90" y="11"/>
                    </a:cubicBezTo>
                    <a:cubicBezTo>
                      <a:pt x="90" y="11"/>
                      <a:pt x="90" y="0"/>
                      <a:pt x="7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0" y="0"/>
                      <a:pt x="0" y="1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90"/>
                      <a:pt x="11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63" y="107"/>
                      <a:pt x="63" y="107"/>
                      <a:pt x="63" y="10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90"/>
                      <a:pt x="90" y="90"/>
                      <a:pt x="90" y="7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1" name="Oval 77"/>
              <p:cNvSpPr>
                <a:spLocks noChangeArrowheads="1"/>
              </p:cNvSpPr>
              <p:nvPr/>
            </p:nvSpPr>
            <p:spPr bwMode="auto">
              <a:xfrm>
                <a:off x="916539" y="1257128"/>
                <a:ext cx="115200" cy="115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62" name="Gruppieren 85"/>
          <p:cNvGrpSpPr/>
          <p:nvPr/>
        </p:nvGrpSpPr>
        <p:grpSpPr>
          <a:xfrm>
            <a:off x="1727784" y="1059582"/>
            <a:ext cx="900000" cy="900000"/>
            <a:chOff x="686177" y="1068887"/>
            <a:chExt cx="576000" cy="576000"/>
          </a:xfrm>
        </p:grpSpPr>
        <p:sp>
          <p:nvSpPr>
            <p:cNvPr id="63" name="Freeform 71"/>
            <p:cNvSpPr>
              <a:spLocks/>
            </p:cNvSpPr>
            <p:nvPr/>
          </p:nvSpPr>
          <p:spPr bwMode="auto">
            <a:xfrm>
              <a:off x="686177" y="1068887"/>
              <a:ext cx="576000" cy="576000"/>
            </a:xfrm>
            <a:custGeom>
              <a:avLst/>
              <a:gdLst>
                <a:gd name="T0" fmla="*/ 45 w 363"/>
                <a:gd name="T1" fmla="*/ 0 h 362"/>
                <a:gd name="T2" fmla="*/ 0 w 363"/>
                <a:gd name="T3" fmla="*/ 45 h 362"/>
                <a:gd name="T4" fmla="*/ 0 w 363"/>
                <a:gd name="T5" fmla="*/ 317 h 362"/>
                <a:gd name="T6" fmla="*/ 45 w 363"/>
                <a:gd name="T7" fmla="*/ 362 h 362"/>
                <a:gd name="T8" fmla="*/ 317 w 363"/>
                <a:gd name="T9" fmla="*/ 362 h 362"/>
                <a:gd name="T10" fmla="*/ 363 w 363"/>
                <a:gd name="T11" fmla="*/ 317 h 362"/>
                <a:gd name="T12" fmla="*/ 363 w 363"/>
                <a:gd name="T13" fmla="*/ 45 h 362"/>
                <a:gd name="T14" fmla="*/ 317 w 363"/>
                <a:gd name="T15" fmla="*/ 0 h 362"/>
                <a:gd name="T16" fmla="*/ 45 w 363"/>
                <a:gd name="T1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2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2"/>
                    <a:pt x="45" y="362"/>
                  </a:cubicBezTo>
                  <a:cubicBezTo>
                    <a:pt x="317" y="362"/>
                    <a:pt x="317" y="362"/>
                    <a:pt x="317" y="362"/>
                  </a:cubicBezTo>
                  <a:cubicBezTo>
                    <a:pt x="317" y="362"/>
                    <a:pt x="363" y="362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64" name="Gruppieren 9"/>
            <p:cNvGrpSpPr/>
            <p:nvPr/>
          </p:nvGrpSpPr>
          <p:grpSpPr>
            <a:xfrm>
              <a:off x="725918" y="1184034"/>
              <a:ext cx="497776" cy="422449"/>
              <a:chOff x="725918" y="1257128"/>
              <a:chExt cx="497776" cy="422449"/>
            </a:xfrm>
          </p:grpSpPr>
          <p:sp>
            <p:nvSpPr>
              <p:cNvPr id="65" name="Freeform 72"/>
              <p:cNvSpPr>
                <a:spLocks/>
              </p:cNvSpPr>
              <p:nvPr/>
            </p:nvSpPr>
            <p:spPr bwMode="auto">
              <a:xfrm>
                <a:off x="725918" y="1399666"/>
                <a:ext cx="142799" cy="170442"/>
              </a:xfrm>
              <a:custGeom>
                <a:avLst/>
                <a:gdLst>
                  <a:gd name="T0" fmla="*/ 90 w 90"/>
                  <a:gd name="T1" fmla="*/ 79 h 107"/>
                  <a:gd name="T2" fmla="*/ 90 w 90"/>
                  <a:gd name="T3" fmla="*/ 11 h 107"/>
                  <a:gd name="T4" fmla="*/ 79 w 90"/>
                  <a:gd name="T5" fmla="*/ 0 h 107"/>
                  <a:gd name="T6" fmla="*/ 11 w 90"/>
                  <a:gd name="T7" fmla="*/ 0 h 107"/>
                  <a:gd name="T8" fmla="*/ 0 w 90"/>
                  <a:gd name="T9" fmla="*/ 11 h 107"/>
                  <a:gd name="T10" fmla="*/ 0 w 90"/>
                  <a:gd name="T11" fmla="*/ 79 h 107"/>
                  <a:gd name="T12" fmla="*/ 11 w 90"/>
                  <a:gd name="T13" fmla="*/ 90 h 107"/>
                  <a:gd name="T14" fmla="*/ 17 w 90"/>
                  <a:gd name="T15" fmla="*/ 90 h 107"/>
                  <a:gd name="T16" fmla="*/ 17 w 90"/>
                  <a:gd name="T17" fmla="*/ 27 h 107"/>
                  <a:gd name="T18" fmla="*/ 28 w 90"/>
                  <a:gd name="T19" fmla="*/ 27 h 107"/>
                  <a:gd name="T20" fmla="*/ 28 w 90"/>
                  <a:gd name="T21" fmla="*/ 107 h 107"/>
                  <a:gd name="T22" fmla="*/ 63 w 90"/>
                  <a:gd name="T23" fmla="*/ 107 h 107"/>
                  <a:gd name="T24" fmla="*/ 63 w 90"/>
                  <a:gd name="T25" fmla="*/ 27 h 107"/>
                  <a:gd name="T26" fmla="*/ 74 w 90"/>
                  <a:gd name="T27" fmla="*/ 27 h 107"/>
                  <a:gd name="T28" fmla="*/ 74 w 90"/>
                  <a:gd name="T29" fmla="*/ 90 h 107"/>
                  <a:gd name="T30" fmla="*/ 79 w 90"/>
                  <a:gd name="T31" fmla="*/ 90 h 107"/>
                  <a:gd name="T32" fmla="*/ 90 w 90"/>
                  <a:gd name="T33" fmla="*/ 7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107">
                    <a:moveTo>
                      <a:pt x="90" y="79"/>
                    </a:moveTo>
                    <a:cubicBezTo>
                      <a:pt x="90" y="11"/>
                      <a:pt x="90" y="11"/>
                      <a:pt x="90" y="11"/>
                    </a:cubicBezTo>
                    <a:cubicBezTo>
                      <a:pt x="90" y="11"/>
                      <a:pt x="90" y="0"/>
                      <a:pt x="7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0" y="0"/>
                      <a:pt x="0" y="1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90"/>
                      <a:pt x="11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63" y="107"/>
                      <a:pt x="63" y="107"/>
                      <a:pt x="63" y="10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4" y="90"/>
                      <a:pt x="74" y="90"/>
                      <a:pt x="74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90"/>
                      <a:pt x="90" y="90"/>
                      <a:pt x="90" y="7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6" name="Oval 73"/>
              <p:cNvSpPr>
                <a:spLocks noChangeArrowheads="1"/>
              </p:cNvSpPr>
              <p:nvPr/>
            </p:nvSpPr>
            <p:spPr bwMode="auto">
              <a:xfrm>
                <a:off x="752861" y="1289855"/>
                <a:ext cx="88913" cy="909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7" name="Freeform 78"/>
              <p:cNvSpPr>
                <a:spLocks/>
              </p:cNvSpPr>
              <p:nvPr/>
            </p:nvSpPr>
            <p:spPr bwMode="auto">
              <a:xfrm>
                <a:off x="1078874" y="1399666"/>
                <a:ext cx="144820" cy="170442"/>
              </a:xfrm>
              <a:custGeom>
                <a:avLst/>
                <a:gdLst>
                  <a:gd name="T0" fmla="*/ 91 w 91"/>
                  <a:gd name="T1" fmla="*/ 79 h 107"/>
                  <a:gd name="T2" fmla="*/ 91 w 91"/>
                  <a:gd name="T3" fmla="*/ 11 h 107"/>
                  <a:gd name="T4" fmla="*/ 79 w 91"/>
                  <a:gd name="T5" fmla="*/ 0 h 107"/>
                  <a:gd name="T6" fmla="*/ 12 w 91"/>
                  <a:gd name="T7" fmla="*/ 0 h 107"/>
                  <a:gd name="T8" fmla="*/ 0 w 91"/>
                  <a:gd name="T9" fmla="*/ 11 h 107"/>
                  <a:gd name="T10" fmla="*/ 0 w 91"/>
                  <a:gd name="T11" fmla="*/ 79 h 107"/>
                  <a:gd name="T12" fmla="*/ 12 w 91"/>
                  <a:gd name="T13" fmla="*/ 90 h 107"/>
                  <a:gd name="T14" fmla="*/ 17 w 91"/>
                  <a:gd name="T15" fmla="*/ 90 h 107"/>
                  <a:gd name="T16" fmla="*/ 17 w 91"/>
                  <a:gd name="T17" fmla="*/ 27 h 107"/>
                  <a:gd name="T18" fmla="*/ 28 w 91"/>
                  <a:gd name="T19" fmla="*/ 27 h 107"/>
                  <a:gd name="T20" fmla="*/ 28 w 91"/>
                  <a:gd name="T21" fmla="*/ 107 h 107"/>
                  <a:gd name="T22" fmla="*/ 64 w 91"/>
                  <a:gd name="T23" fmla="*/ 107 h 107"/>
                  <a:gd name="T24" fmla="*/ 64 w 91"/>
                  <a:gd name="T25" fmla="*/ 27 h 107"/>
                  <a:gd name="T26" fmla="*/ 75 w 91"/>
                  <a:gd name="T27" fmla="*/ 27 h 107"/>
                  <a:gd name="T28" fmla="*/ 75 w 91"/>
                  <a:gd name="T29" fmla="*/ 90 h 107"/>
                  <a:gd name="T30" fmla="*/ 79 w 91"/>
                  <a:gd name="T31" fmla="*/ 90 h 107"/>
                  <a:gd name="T32" fmla="*/ 91 w 91"/>
                  <a:gd name="T33" fmla="*/ 7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07">
                    <a:moveTo>
                      <a:pt x="91" y="79"/>
                    </a:moveTo>
                    <a:cubicBezTo>
                      <a:pt x="91" y="11"/>
                      <a:pt x="91" y="11"/>
                      <a:pt x="91" y="11"/>
                    </a:cubicBezTo>
                    <a:cubicBezTo>
                      <a:pt x="91" y="11"/>
                      <a:pt x="91" y="0"/>
                      <a:pt x="79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0" y="0"/>
                      <a:pt x="0" y="1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90"/>
                      <a:pt x="12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64" y="107"/>
                      <a:pt x="64" y="107"/>
                      <a:pt x="64" y="10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90"/>
                      <a:pt x="91" y="90"/>
                      <a:pt x="91" y="7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8" name="Oval 79"/>
              <p:cNvSpPr>
                <a:spLocks noChangeArrowheads="1"/>
              </p:cNvSpPr>
              <p:nvPr/>
            </p:nvSpPr>
            <p:spPr bwMode="auto">
              <a:xfrm>
                <a:off x="1106827" y="1289855"/>
                <a:ext cx="88913" cy="909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9" name="Freeform 76"/>
              <p:cNvSpPr>
                <a:spLocks/>
              </p:cNvSpPr>
              <p:nvPr/>
            </p:nvSpPr>
            <p:spPr bwMode="auto">
              <a:xfrm>
                <a:off x="878135" y="1399666"/>
                <a:ext cx="204431" cy="279911"/>
              </a:xfrm>
              <a:custGeom>
                <a:avLst/>
                <a:gdLst>
                  <a:gd name="T0" fmla="*/ 90 w 90"/>
                  <a:gd name="T1" fmla="*/ 79 h 107"/>
                  <a:gd name="T2" fmla="*/ 90 w 90"/>
                  <a:gd name="T3" fmla="*/ 11 h 107"/>
                  <a:gd name="T4" fmla="*/ 79 w 90"/>
                  <a:gd name="T5" fmla="*/ 0 h 107"/>
                  <a:gd name="T6" fmla="*/ 11 w 90"/>
                  <a:gd name="T7" fmla="*/ 0 h 107"/>
                  <a:gd name="T8" fmla="*/ 0 w 90"/>
                  <a:gd name="T9" fmla="*/ 11 h 107"/>
                  <a:gd name="T10" fmla="*/ 0 w 90"/>
                  <a:gd name="T11" fmla="*/ 79 h 107"/>
                  <a:gd name="T12" fmla="*/ 11 w 90"/>
                  <a:gd name="T13" fmla="*/ 90 h 107"/>
                  <a:gd name="T14" fmla="*/ 17 w 90"/>
                  <a:gd name="T15" fmla="*/ 90 h 107"/>
                  <a:gd name="T16" fmla="*/ 17 w 90"/>
                  <a:gd name="T17" fmla="*/ 27 h 107"/>
                  <a:gd name="T18" fmla="*/ 28 w 90"/>
                  <a:gd name="T19" fmla="*/ 27 h 107"/>
                  <a:gd name="T20" fmla="*/ 28 w 90"/>
                  <a:gd name="T21" fmla="*/ 107 h 107"/>
                  <a:gd name="T22" fmla="*/ 63 w 90"/>
                  <a:gd name="T23" fmla="*/ 107 h 107"/>
                  <a:gd name="T24" fmla="*/ 63 w 90"/>
                  <a:gd name="T25" fmla="*/ 27 h 107"/>
                  <a:gd name="T26" fmla="*/ 75 w 90"/>
                  <a:gd name="T27" fmla="*/ 27 h 107"/>
                  <a:gd name="T28" fmla="*/ 75 w 90"/>
                  <a:gd name="T29" fmla="*/ 90 h 107"/>
                  <a:gd name="T30" fmla="*/ 79 w 90"/>
                  <a:gd name="T31" fmla="*/ 90 h 107"/>
                  <a:gd name="T32" fmla="*/ 90 w 90"/>
                  <a:gd name="T33" fmla="*/ 7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107">
                    <a:moveTo>
                      <a:pt x="90" y="79"/>
                    </a:moveTo>
                    <a:cubicBezTo>
                      <a:pt x="90" y="11"/>
                      <a:pt x="90" y="11"/>
                      <a:pt x="90" y="11"/>
                    </a:cubicBezTo>
                    <a:cubicBezTo>
                      <a:pt x="90" y="11"/>
                      <a:pt x="90" y="0"/>
                      <a:pt x="7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0" y="0"/>
                      <a:pt x="0" y="1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90"/>
                      <a:pt x="11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63" y="107"/>
                      <a:pt x="63" y="107"/>
                      <a:pt x="63" y="10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90"/>
                      <a:pt x="90" y="90"/>
                      <a:pt x="90" y="7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0" name="Oval 77"/>
              <p:cNvSpPr>
                <a:spLocks noChangeArrowheads="1"/>
              </p:cNvSpPr>
              <p:nvPr/>
            </p:nvSpPr>
            <p:spPr bwMode="auto">
              <a:xfrm>
                <a:off x="916539" y="1257128"/>
                <a:ext cx="115200" cy="115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16" name="Right Arrow 15"/>
          <p:cNvSpPr/>
          <p:nvPr/>
        </p:nvSpPr>
        <p:spPr>
          <a:xfrm>
            <a:off x="2973116" y="1269466"/>
            <a:ext cx="2967036" cy="478838"/>
          </a:xfrm>
          <a:prstGeom prst="rightArrow">
            <a:avLst/>
          </a:prstGeom>
          <a:solidFill>
            <a:srgbClr val="C1C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3" name="Text Placeholder 2"/>
          <p:cNvSpPr txBox="1">
            <a:spLocks/>
          </p:cNvSpPr>
          <p:nvPr/>
        </p:nvSpPr>
        <p:spPr>
          <a:xfrm>
            <a:off x="613795" y="2283718"/>
            <a:ext cx="7846637" cy="1872497"/>
          </a:xfrm>
          <a:prstGeom prst="rect">
            <a:avLst/>
          </a:prstGeom>
        </p:spPr>
        <p:txBody>
          <a:bodyPr/>
          <a:lstStyle>
            <a:lvl1pPr marL="21593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87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80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74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676" indent="-215935" algn="l" defTabSz="9871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EPO searches are delivered within 6 months. They are as </a:t>
            </a:r>
            <a:r>
              <a:rPr lang="en-GB" dirty="0"/>
              <a:t>complete </a:t>
            </a:r>
            <a:r>
              <a:rPr lang="en-GB" dirty="0" smtClean="0"/>
              <a:t>and thorough as </a:t>
            </a:r>
            <a:r>
              <a:rPr lang="en-GB" dirty="0"/>
              <a:t>possible</a:t>
            </a:r>
            <a:r>
              <a:rPr lang="en-GB" dirty="0" smtClean="0"/>
              <a:t>. </a:t>
            </a:r>
            <a:endParaRPr lang="en-GB" dirty="0"/>
          </a:p>
          <a:p>
            <a:endParaRPr lang="en-GB" altLang="en-US" dirty="0"/>
          </a:p>
          <a:p>
            <a:r>
              <a:rPr lang="en-GB" dirty="0" smtClean="0"/>
              <a:t>In the examination phase, the </a:t>
            </a:r>
            <a:r>
              <a:rPr lang="en-GB" dirty="0"/>
              <a:t>same examiner who carried out </a:t>
            </a:r>
            <a:r>
              <a:rPr lang="en-GB" dirty="0" smtClean="0"/>
              <a:t>the search will perform the substantive examination:</a:t>
            </a:r>
          </a:p>
          <a:p>
            <a:endParaRPr lang="en-GB" dirty="0"/>
          </a:p>
          <a:p>
            <a:r>
              <a:rPr lang="en-GB" dirty="0" smtClean="0"/>
              <a:t>The EPO approach offers early legal certainty.</a:t>
            </a:r>
            <a:endParaRPr lang="en-GB" dirty="0"/>
          </a:p>
          <a:p>
            <a:endParaRPr lang="en-GB" altLang="en-US" dirty="0" smtClean="0"/>
          </a:p>
        </p:txBody>
      </p:sp>
      <p:sp>
        <p:nvSpPr>
          <p:cNvPr id="71" name="TextBox 70"/>
          <p:cNvSpPr txBox="1"/>
          <p:nvPr/>
        </p:nvSpPr>
        <p:spPr>
          <a:xfrm>
            <a:off x="1598274" y="1964328"/>
            <a:ext cx="1245534" cy="184666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1200" b="1" dirty="0" smtClean="0"/>
              <a:t>Search Examiner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300192" y="1964328"/>
            <a:ext cx="910506" cy="184666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1200" b="1" dirty="0" smtClean="0"/>
              <a:t>1</a:t>
            </a:r>
            <a:r>
              <a:rPr lang="en-GB" sz="1200" b="1" baseline="30000" dirty="0" smtClean="0"/>
              <a:t>st</a:t>
            </a:r>
            <a:r>
              <a:rPr lang="en-GB" sz="1200" b="1" dirty="0" smtClean="0"/>
              <a:t> Examiner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596798" y="771550"/>
            <a:ext cx="1175002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1400" b="1" dirty="0" smtClean="0">
                <a:solidFill>
                  <a:schemeClr val="accent2"/>
                </a:solidFill>
              </a:rPr>
              <a:t>Search Phase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954861" y="771550"/>
            <a:ext cx="1641475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1400" b="1" dirty="0" smtClean="0">
                <a:solidFill>
                  <a:schemeClr val="accent2"/>
                </a:solidFill>
              </a:rPr>
              <a:t>Examination Phase</a:t>
            </a:r>
          </a:p>
        </p:txBody>
      </p:sp>
    </p:spTree>
    <p:extLst>
      <p:ext uri="{BB962C8B-B14F-4D97-AF65-F5344CB8AC3E}">
        <p14:creationId xmlns:p14="http://schemas.microsoft.com/office/powerpoint/2010/main" val="3434082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6800" y="1059582"/>
            <a:ext cx="7846638" cy="2158649"/>
          </a:xfrm>
        </p:spPr>
        <p:txBody>
          <a:bodyPr/>
          <a:lstStyle/>
          <a:p>
            <a:r>
              <a:rPr lang="en-GB" dirty="0" smtClean="0"/>
              <a:t>If the EPO performed a search during the PCT Phase (International Search Report or Supplementary International Search Report):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The EPO recognises its own PCT searches in the European Phase</a:t>
            </a:r>
          </a:p>
          <a:p>
            <a:pPr lvl="1"/>
            <a:r>
              <a:rPr lang="en-GB" b="1" dirty="0" smtClean="0">
                <a:solidFill>
                  <a:schemeClr val="accent2"/>
                </a:solidFill>
              </a:rPr>
              <a:t>no</a:t>
            </a:r>
            <a:r>
              <a:rPr lang="en-GB" dirty="0" smtClean="0"/>
              <a:t> European search will be performed, </a:t>
            </a:r>
            <a:r>
              <a:rPr lang="en-GB" b="1" dirty="0" smtClean="0">
                <a:solidFill>
                  <a:schemeClr val="accent2"/>
                </a:solidFill>
              </a:rPr>
              <a:t>no</a:t>
            </a:r>
            <a:r>
              <a:rPr lang="en-GB" dirty="0" smtClean="0"/>
              <a:t> European search fee</a:t>
            </a:r>
            <a:endParaRPr lang="en-GB" strike="sngStrike" dirty="0" smtClean="0">
              <a:latin typeface="Arial"/>
              <a:cs typeface="Arial"/>
            </a:endParaRPr>
          </a:p>
          <a:p>
            <a:pPr lvl="1"/>
            <a:r>
              <a:rPr lang="en-GB" dirty="0" smtClean="0">
                <a:latin typeface="Arial"/>
                <a:cs typeface="Arial"/>
              </a:rPr>
              <a:t>on entering the European phase, the application will proceed immediately to the EPO’s examination phase (saving time)</a:t>
            </a:r>
          </a:p>
          <a:p>
            <a:pPr lvl="1"/>
            <a:r>
              <a:rPr lang="en-GB" dirty="0" smtClean="0">
                <a:latin typeface="Arial"/>
                <a:cs typeface="Arial"/>
              </a:rPr>
              <a:t>the same examiner who performed the PCT search will be responsible for the examination at the EPO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24D1F2-E751-4CD1-875A-762F9B9D7118}" type="slidenum">
              <a:rPr lang="en-GB" smtClean="0"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“Get it right first time</a:t>
            </a:r>
            <a:r>
              <a:rPr lang="en-GB" dirty="0" smtClean="0"/>
              <a:t>” and PCT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6609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hteck 245"/>
          <p:cNvSpPr/>
          <p:nvPr/>
        </p:nvSpPr>
        <p:spPr>
          <a:xfrm>
            <a:off x="3384220" y="3078481"/>
            <a:ext cx="2448000" cy="15771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72000" bIns="144000" rtlCol="0" anchor="t"/>
          <a:lstStyle/>
          <a:p>
            <a:pPr lvl="0"/>
            <a:r>
              <a:rPr lang="en-GB" sz="1400" dirty="0">
                <a:solidFill>
                  <a:srgbClr val="404955"/>
                </a:solidFill>
              </a:rPr>
              <a:t>Actual</a:t>
            </a:r>
            <a:r>
              <a:rPr lang="en-GB" sz="1400" baseline="30000" dirty="0">
                <a:solidFill>
                  <a:srgbClr val="404955"/>
                </a:solidFill>
              </a:rPr>
              <a:t>1</a:t>
            </a:r>
            <a:r>
              <a:rPr lang="en-GB" sz="1400" dirty="0">
                <a:solidFill>
                  <a:srgbClr val="404955"/>
                </a:solidFill>
              </a:rPr>
              <a:t> Examination </a:t>
            </a:r>
            <a:r>
              <a:rPr lang="en-GB" sz="1400" dirty="0" smtClean="0">
                <a:solidFill>
                  <a:srgbClr val="404955"/>
                </a:solidFill>
              </a:rPr>
              <a:t>timeliness: </a:t>
            </a:r>
            <a:r>
              <a:rPr lang="en-GB" sz="1400" b="1" dirty="0" smtClean="0">
                <a:solidFill>
                  <a:srgbClr val="404955"/>
                </a:solidFill>
              </a:rPr>
              <a:t>22.6 </a:t>
            </a:r>
            <a:r>
              <a:rPr lang="en-GB" sz="1400" b="1" dirty="0">
                <a:solidFill>
                  <a:srgbClr val="404955"/>
                </a:solidFill>
              </a:rPr>
              <a:t>months</a:t>
            </a:r>
          </a:p>
        </p:txBody>
      </p:sp>
      <p:sp>
        <p:nvSpPr>
          <p:cNvPr id="247" name="Rechteck 246"/>
          <p:cNvSpPr/>
          <p:nvPr/>
        </p:nvSpPr>
        <p:spPr>
          <a:xfrm>
            <a:off x="6084441" y="3078481"/>
            <a:ext cx="2448000" cy="15771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72000" bIns="144000" rtlCol="0" anchor="t"/>
          <a:lstStyle/>
          <a:p>
            <a:pPr lvl="0"/>
            <a:r>
              <a:rPr lang="en-GB" sz="1400" dirty="0">
                <a:solidFill>
                  <a:srgbClr val="404955"/>
                </a:solidFill>
              </a:rPr>
              <a:t>Actual</a:t>
            </a:r>
            <a:r>
              <a:rPr lang="en-GB" sz="1400" baseline="30000" dirty="0">
                <a:solidFill>
                  <a:srgbClr val="404955"/>
                </a:solidFill>
              </a:rPr>
              <a:t>1</a:t>
            </a:r>
            <a:r>
              <a:rPr lang="en-GB" sz="1400" dirty="0">
                <a:solidFill>
                  <a:srgbClr val="404955"/>
                </a:solidFill>
              </a:rPr>
              <a:t> duration of </a:t>
            </a:r>
            <a:r>
              <a:rPr lang="en-GB" sz="1400" dirty="0" smtClean="0">
                <a:solidFill>
                  <a:srgbClr val="404955"/>
                </a:solidFill>
              </a:rPr>
              <a:t>oppositions: </a:t>
            </a:r>
            <a:r>
              <a:rPr lang="en-GB" sz="1400" b="1" dirty="0" smtClean="0">
                <a:solidFill>
                  <a:srgbClr val="404955"/>
                </a:solidFill>
              </a:rPr>
              <a:t>23.8 </a:t>
            </a:r>
            <a:r>
              <a:rPr lang="en-GB" sz="1400" b="1" dirty="0">
                <a:solidFill>
                  <a:srgbClr val="404955"/>
                </a:solidFill>
              </a:rPr>
              <a:t>months</a:t>
            </a:r>
          </a:p>
        </p:txBody>
      </p:sp>
      <p:sp>
        <p:nvSpPr>
          <p:cNvPr id="248" name="Rechteck 247"/>
          <p:cNvSpPr/>
          <p:nvPr/>
        </p:nvSpPr>
        <p:spPr>
          <a:xfrm>
            <a:off x="684000" y="3078481"/>
            <a:ext cx="2448000" cy="15771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72000" bIns="144000" rtlCol="0" anchor="t"/>
          <a:lstStyle/>
          <a:p>
            <a:pPr lvl="0"/>
            <a:r>
              <a:rPr lang="en-GB" sz="1400" dirty="0">
                <a:solidFill>
                  <a:srgbClr val="404955"/>
                </a:solidFill>
              </a:rPr>
              <a:t>Actual</a:t>
            </a:r>
            <a:r>
              <a:rPr lang="en-GB" sz="1400" baseline="30000" dirty="0">
                <a:solidFill>
                  <a:srgbClr val="404955"/>
                </a:solidFill>
              </a:rPr>
              <a:t>1</a:t>
            </a:r>
            <a:r>
              <a:rPr lang="en-GB" sz="1400" dirty="0">
                <a:solidFill>
                  <a:srgbClr val="404955"/>
                </a:solidFill>
              </a:rPr>
              <a:t> </a:t>
            </a:r>
            <a:r>
              <a:rPr lang="en-GB" sz="1400" dirty="0" smtClean="0">
                <a:solidFill>
                  <a:srgbClr val="404955"/>
                </a:solidFill>
              </a:rPr>
              <a:t>Search</a:t>
            </a:r>
            <a:br>
              <a:rPr lang="en-GB" sz="1400" dirty="0" smtClean="0">
                <a:solidFill>
                  <a:srgbClr val="404955"/>
                </a:solidFill>
              </a:rPr>
            </a:br>
            <a:r>
              <a:rPr lang="en-GB" sz="1400" dirty="0" smtClean="0">
                <a:solidFill>
                  <a:srgbClr val="404955"/>
                </a:solidFill>
              </a:rPr>
              <a:t>timeliness: </a:t>
            </a:r>
            <a:r>
              <a:rPr lang="en-GB" sz="1400" b="1" dirty="0" smtClean="0">
                <a:solidFill>
                  <a:srgbClr val="404955"/>
                </a:solidFill>
              </a:rPr>
              <a:t>4.9 </a:t>
            </a:r>
            <a:r>
              <a:rPr lang="en-GB" sz="1400" b="1" dirty="0">
                <a:solidFill>
                  <a:srgbClr val="404955"/>
                </a:solidFill>
              </a:rPr>
              <a:t>months</a:t>
            </a:r>
          </a:p>
        </p:txBody>
      </p:sp>
      <p:sp>
        <p:nvSpPr>
          <p:cNvPr id="42" name="Rechteck 41"/>
          <p:cNvSpPr/>
          <p:nvPr/>
        </p:nvSpPr>
        <p:spPr>
          <a:xfrm>
            <a:off x="3384220" y="1014202"/>
            <a:ext cx="2448000" cy="1880075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72000" bIns="144000" rtlCol="0" anchor="t"/>
          <a:lstStyle/>
          <a:p>
            <a:pPr>
              <a:spcBef>
                <a:spcPts val="60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Examination time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Reducing </a:t>
            </a:r>
            <a:r>
              <a:rPr lang="en-US" dirty="0">
                <a:solidFill>
                  <a:schemeClr val="tx1"/>
                </a:solidFill>
              </a:rPr>
              <a:t>examination times to </a:t>
            </a:r>
            <a:r>
              <a:rPr lang="en-US" dirty="0" smtClean="0">
                <a:solidFill>
                  <a:schemeClr val="tx1"/>
                </a:solidFill>
              </a:rPr>
              <a:t>just </a:t>
            </a:r>
            <a:r>
              <a:rPr lang="en-US" dirty="0" smtClean="0">
                <a:solidFill>
                  <a:schemeClr val="accent2"/>
                </a:solidFill>
              </a:rPr>
              <a:t>12 </a:t>
            </a:r>
            <a:r>
              <a:rPr lang="en-US" dirty="0">
                <a:solidFill>
                  <a:schemeClr val="accent2"/>
                </a:solidFill>
              </a:rPr>
              <a:t>months </a:t>
            </a:r>
            <a:r>
              <a:rPr lang="en-US" dirty="0">
                <a:solidFill>
                  <a:schemeClr val="tx1"/>
                </a:solidFill>
              </a:rPr>
              <a:t>on average by 2020</a:t>
            </a:r>
          </a:p>
          <a:p>
            <a:pPr>
              <a:spcBef>
                <a:spcPts val="600"/>
              </a:spcBef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6084441" y="1014202"/>
            <a:ext cx="2448000" cy="1880075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72000" bIns="144000" rtlCol="0" anchor="t"/>
          <a:lstStyle/>
          <a:p>
            <a:pPr>
              <a:spcBef>
                <a:spcPts val="60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Opposition time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Completing oppositions in </a:t>
            </a:r>
            <a:r>
              <a:rPr lang="en-US" dirty="0">
                <a:solidFill>
                  <a:schemeClr val="tx1"/>
                </a:solidFill>
              </a:rPr>
              <a:t>just </a:t>
            </a:r>
            <a:r>
              <a:rPr lang="en-US" dirty="0" smtClean="0">
                <a:solidFill>
                  <a:schemeClr val="accent2"/>
                </a:solidFill>
              </a:rPr>
              <a:t>15 months </a:t>
            </a:r>
            <a:r>
              <a:rPr lang="en-US" dirty="0" smtClean="0">
                <a:solidFill>
                  <a:schemeClr val="tx1"/>
                </a:solidFill>
              </a:rPr>
              <a:t>on average,</a:t>
            </a:r>
            <a:r>
              <a:rPr lang="en-GB" spc="-10" dirty="0" smtClean="0"/>
              <a:t> </a:t>
            </a:r>
            <a:r>
              <a:rPr lang="en-GB" spc="-10" dirty="0" smtClean="0">
                <a:solidFill>
                  <a:schemeClr val="accent1"/>
                </a:solidFill>
              </a:rPr>
              <a:t>while ensuring the  </a:t>
            </a:r>
            <a:r>
              <a:rPr lang="en-GB" spc="-10" dirty="0">
                <a:solidFill>
                  <a:schemeClr val="accent1"/>
                </a:solidFill>
              </a:rPr>
              <a:t>parties </a:t>
            </a:r>
            <a:r>
              <a:rPr lang="en-GB" spc="-10" dirty="0" smtClean="0">
                <a:solidFill>
                  <a:schemeClr val="accent1"/>
                </a:solidFill>
              </a:rPr>
              <a:t>are heard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  <a:p>
            <a:pPr>
              <a:spcBef>
                <a:spcPts val="600"/>
              </a:spcBef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684000" y="1014202"/>
            <a:ext cx="2448000" cy="1880075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72000" bIns="144000" rtlCol="0" anchor="t"/>
          <a:lstStyle/>
          <a:p>
            <a:pPr>
              <a:spcBef>
                <a:spcPts val="60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Search reports</a:t>
            </a:r>
          </a:p>
          <a:p>
            <a:pPr>
              <a:spcBef>
                <a:spcPts val="600"/>
              </a:spcBef>
            </a:pPr>
            <a:r>
              <a:rPr lang="en-GB" dirty="0" smtClean="0">
                <a:solidFill>
                  <a:schemeClr val="tx1"/>
                </a:solidFill>
              </a:rPr>
              <a:t>Delivering </a:t>
            </a:r>
            <a:r>
              <a:rPr lang="en-GB" dirty="0">
                <a:solidFill>
                  <a:schemeClr val="tx1"/>
                </a:solidFill>
              </a:rPr>
              <a:t>search reports </a:t>
            </a:r>
            <a:r>
              <a:rPr lang="en-GB" dirty="0" smtClean="0">
                <a:solidFill>
                  <a:schemeClr val="tx1"/>
                </a:solidFill>
              </a:rPr>
              <a:t>within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accent2"/>
                </a:solidFill>
              </a:rPr>
              <a:t>6 </a:t>
            </a:r>
            <a:r>
              <a:rPr lang="en-GB" dirty="0">
                <a:solidFill>
                  <a:schemeClr val="accent2"/>
                </a:solidFill>
              </a:rPr>
              <a:t>months</a:t>
            </a:r>
            <a:r>
              <a:rPr lang="en-GB" dirty="0">
                <a:solidFill>
                  <a:schemeClr val="tx1"/>
                </a:solidFill>
              </a:rPr>
              <a:t> of receipt</a:t>
            </a:r>
          </a:p>
          <a:p>
            <a:pPr>
              <a:spcBef>
                <a:spcPts val="600"/>
              </a:spcBef>
            </a:pP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684000" y="268288"/>
            <a:ext cx="7942764" cy="404906"/>
          </a:xfrm>
        </p:spPr>
        <p:txBody>
          <a:bodyPr/>
          <a:lstStyle/>
          <a:p>
            <a:r>
              <a:rPr lang="en-GB" dirty="0"/>
              <a:t>Providing Early Certainty throughout the process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2" name="Rechteck 11"/>
          <p:cNvSpPr/>
          <p:nvPr/>
        </p:nvSpPr>
        <p:spPr>
          <a:xfrm>
            <a:off x="882000" y="3713259"/>
            <a:ext cx="2052000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3" name="Char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9654641"/>
              </p:ext>
            </p:extLst>
          </p:nvPr>
        </p:nvGraphicFramePr>
        <p:xfrm>
          <a:off x="971887" y="3825491"/>
          <a:ext cx="1872235" cy="56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1908004" y="4168703"/>
            <a:ext cx="285903" cy="162000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>
            <a:noAutofit/>
          </a:bodyPr>
          <a:lstStyle/>
          <a:p>
            <a:r>
              <a:rPr lang="de-DE" sz="1200" dirty="0" smtClean="0"/>
              <a:t>4.8</a:t>
            </a:r>
            <a:endParaRPr lang="de-DE" sz="1200" dirty="0"/>
          </a:p>
        </p:txBody>
      </p:sp>
      <p:sp>
        <p:nvSpPr>
          <p:cNvPr id="17" name="Textfeld 16"/>
          <p:cNvSpPr txBox="1"/>
          <p:nvPr/>
        </p:nvSpPr>
        <p:spPr>
          <a:xfrm>
            <a:off x="1941483" y="3887248"/>
            <a:ext cx="285903" cy="162000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>
            <a:noAutofit/>
          </a:bodyPr>
          <a:lstStyle/>
          <a:p>
            <a:r>
              <a:rPr lang="de-DE" sz="1200" dirty="0" smtClean="0">
                <a:solidFill>
                  <a:schemeClr val="accent2"/>
                </a:solidFill>
              </a:rPr>
              <a:t>6.0</a:t>
            </a:r>
            <a:endParaRPr lang="de-DE" sz="1200" dirty="0">
              <a:solidFill>
                <a:schemeClr val="accent2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582220" y="3713259"/>
            <a:ext cx="2052000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9" name="Char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506197"/>
              </p:ext>
            </p:extLst>
          </p:nvPr>
        </p:nvGraphicFramePr>
        <p:xfrm>
          <a:off x="3672107" y="3825491"/>
          <a:ext cx="1872235" cy="56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5140444" y="4168703"/>
            <a:ext cx="351208" cy="162000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>
            <a:noAutofit/>
          </a:bodyPr>
          <a:lstStyle/>
          <a:p>
            <a:r>
              <a:rPr lang="de-DE" sz="1200" dirty="0" smtClean="0"/>
              <a:t>22.1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4822645" y="3887248"/>
            <a:ext cx="348685" cy="162000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>
            <a:noAutofit/>
          </a:bodyPr>
          <a:lstStyle/>
          <a:p>
            <a:r>
              <a:rPr lang="de-DE" sz="1200" dirty="0" smtClean="0">
                <a:solidFill>
                  <a:schemeClr val="accent2"/>
                </a:solidFill>
              </a:rPr>
              <a:t>12.0</a:t>
            </a:r>
            <a:endParaRPr lang="de-DE" sz="1200" dirty="0">
              <a:solidFill>
                <a:schemeClr val="accent2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6282441" y="3713259"/>
            <a:ext cx="2052000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4" name="Char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36756"/>
              </p:ext>
            </p:extLst>
          </p:nvPr>
        </p:nvGraphicFramePr>
        <p:xfrm>
          <a:off x="6372324" y="3825491"/>
          <a:ext cx="1872235" cy="56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feld 24"/>
          <p:cNvSpPr txBox="1"/>
          <p:nvPr/>
        </p:nvSpPr>
        <p:spPr>
          <a:xfrm>
            <a:off x="7612848" y="3889629"/>
            <a:ext cx="347674" cy="162000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>
            <a:noAutofit/>
          </a:bodyPr>
          <a:lstStyle/>
          <a:p>
            <a:r>
              <a:rPr lang="de-DE" sz="1200" dirty="0" smtClean="0">
                <a:solidFill>
                  <a:schemeClr val="accent2"/>
                </a:solidFill>
              </a:rPr>
              <a:t>15.0</a:t>
            </a:r>
            <a:endParaRPr lang="de-DE" sz="1200" dirty="0">
              <a:solidFill>
                <a:schemeClr val="accent2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876893" y="4168703"/>
            <a:ext cx="361256" cy="162000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>
            <a:noAutofit/>
          </a:bodyPr>
          <a:lstStyle/>
          <a:p>
            <a:r>
              <a:rPr lang="de-DE" sz="1200" dirty="0" smtClean="0"/>
              <a:t>22.4</a:t>
            </a:r>
            <a:endParaRPr lang="de-DE" sz="1200" dirty="0"/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684813" y="4753979"/>
            <a:ext cx="7848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A949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marL="136525" indent="-136525" eaLnBrk="1" hangingPunct="1">
              <a:spcBef>
                <a:spcPct val="0"/>
              </a:spcBef>
              <a:buFontTx/>
              <a:buNone/>
            </a:pPr>
            <a:r>
              <a:rPr lang="en-GB" altLang="en-US" sz="800" dirty="0" smtClean="0">
                <a:solidFill>
                  <a:srgbClr val="404955"/>
                </a:solidFill>
                <a:latin typeface="Arial"/>
                <a:cs typeface="Arial"/>
              </a:rPr>
              <a:t>¹ </a:t>
            </a:r>
            <a:r>
              <a:rPr lang="en-US" altLang="en-US" sz="800" dirty="0">
                <a:solidFill>
                  <a:schemeClr val="tx1"/>
                </a:solidFill>
              </a:rPr>
              <a:t>Data from </a:t>
            </a:r>
            <a:r>
              <a:rPr lang="en-US" altLang="en-US" sz="800" dirty="0" smtClean="0">
                <a:solidFill>
                  <a:schemeClr val="tx1"/>
                </a:solidFill>
              </a:rPr>
              <a:t>Q4 </a:t>
            </a:r>
            <a:r>
              <a:rPr lang="en-US" altLang="en-US" sz="800" dirty="0">
                <a:solidFill>
                  <a:schemeClr val="tx1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03399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m 25"/>
          <p:cNvGraphicFramePr/>
          <p:nvPr>
            <p:extLst>
              <p:ext uri="{D42A27DB-BD31-4B8C-83A1-F6EECF244321}">
                <p14:modId xmlns:p14="http://schemas.microsoft.com/office/powerpoint/2010/main" val="1454970881"/>
              </p:ext>
            </p:extLst>
          </p:nvPr>
        </p:nvGraphicFramePr>
        <p:xfrm>
          <a:off x="4699479" y="987574"/>
          <a:ext cx="3852000" cy="3277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PCT search timeliness</a:t>
            </a:r>
            <a:endParaRPr lang="en-US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/>
            <a:r>
              <a:rPr lang="en-GB" dirty="0" smtClean="0"/>
              <a:t>The “in time” indicator increased from 76% in 2010 to </a:t>
            </a:r>
            <a:r>
              <a:rPr lang="en-GB" dirty="0" smtClean="0">
                <a:solidFill>
                  <a:schemeClr val="accent2"/>
                </a:solidFill>
              </a:rPr>
              <a:t>97%</a:t>
            </a:r>
            <a:r>
              <a:rPr lang="en-GB" dirty="0" smtClean="0"/>
              <a:t> in 2017 (Q1 and Q2)</a:t>
            </a:r>
          </a:p>
          <a:p>
            <a:pPr lvl="0">
              <a:spcBef>
                <a:spcPts val="1200"/>
              </a:spcBef>
            </a:pPr>
            <a:r>
              <a:rPr lang="en-GB" dirty="0" smtClean="0"/>
              <a:t>Resulting from two initiatives:</a:t>
            </a:r>
          </a:p>
          <a:p>
            <a:pPr lvl="1"/>
            <a:r>
              <a:rPr lang="en-GB" dirty="0" smtClean="0"/>
              <a:t>Early Certainty from Search,</a:t>
            </a:r>
            <a:br>
              <a:rPr lang="en-GB" dirty="0" smtClean="0"/>
            </a:br>
            <a:r>
              <a:rPr lang="en-GB" dirty="0" smtClean="0">
                <a:solidFill>
                  <a:schemeClr val="accent2"/>
                </a:solidFill>
              </a:rPr>
              <a:t>6 months</a:t>
            </a:r>
            <a:r>
              <a:rPr lang="en-GB" dirty="0" smtClean="0"/>
              <a:t> from receipt</a:t>
            </a:r>
          </a:p>
          <a:p>
            <a:pPr lvl="1"/>
            <a:r>
              <a:rPr lang="en-GB" dirty="0" smtClean="0">
                <a:solidFill>
                  <a:schemeClr val="accent2"/>
                </a:solidFill>
              </a:rPr>
              <a:t>Fast track</a:t>
            </a:r>
            <a:r>
              <a:rPr lang="en-GB" dirty="0" smtClean="0"/>
              <a:t> for PCT applications delivered late from other Receiving Offices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extplatzhalter 7"/>
          <p:cNvSpPr txBox="1">
            <a:spLocks/>
          </p:cNvSpPr>
          <p:nvPr/>
        </p:nvSpPr>
        <p:spPr>
          <a:xfrm>
            <a:off x="686176" y="268288"/>
            <a:ext cx="7846637" cy="71928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1593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87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80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74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676" indent="-215935" algn="l" defTabSz="9871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Textplatzhalter 6"/>
          <p:cNvSpPr txBox="1">
            <a:spLocks/>
          </p:cNvSpPr>
          <p:nvPr/>
        </p:nvSpPr>
        <p:spPr>
          <a:xfrm>
            <a:off x="686176" y="1347614"/>
            <a:ext cx="7846637" cy="33843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1593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87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80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74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676" indent="-215935" algn="l" defTabSz="9871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tabLst>
                <a:tab pos="7800975" algn="r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7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55fd54e-ead3-47d5-b1bd-38e0d8ea202b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PO Template English">
  <a:themeElements>
    <a:clrScheme name="EPO">
      <a:dk1>
        <a:srgbClr val="404955"/>
      </a:dk1>
      <a:lt1>
        <a:srgbClr val="FFFFFF"/>
      </a:lt1>
      <a:dk2>
        <a:srgbClr val="C1CCD5"/>
      </a:dk2>
      <a:lt2>
        <a:srgbClr val="D0D19F"/>
      </a:lt2>
      <a:accent1>
        <a:srgbClr val="404955"/>
      </a:accent1>
      <a:accent2>
        <a:srgbClr val="BE0F05"/>
      </a:accent2>
      <a:accent3>
        <a:srgbClr val="5F7B8F"/>
      </a:accent3>
      <a:accent4>
        <a:srgbClr val="9FA04E"/>
      </a:accent4>
      <a:accent5>
        <a:srgbClr val="94A4AE"/>
      </a:accent5>
      <a:accent6>
        <a:srgbClr val="DEBBB0"/>
      </a:accent6>
      <a:hlink>
        <a:srgbClr val="0000FF"/>
      </a:hlink>
      <a:folHlink>
        <a:srgbClr val="800080"/>
      </a:folHlink>
    </a:clrScheme>
    <a:fontScheme name="EPO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PO Template English">
  <a:themeElements>
    <a:clrScheme name="EPO">
      <a:dk1>
        <a:srgbClr val="404955"/>
      </a:dk1>
      <a:lt1>
        <a:srgbClr val="FFFFFF"/>
      </a:lt1>
      <a:dk2>
        <a:srgbClr val="C1CCD5"/>
      </a:dk2>
      <a:lt2>
        <a:srgbClr val="D0D19F"/>
      </a:lt2>
      <a:accent1>
        <a:srgbClr val="404955"/>
      </a:accent1>
      <a:accent2>
        <a:srgbClr val="BE0F05"/>
      </a:accent2>
      <a:accent3>
        <a:srgbClr val="5F7B8F"/>
      </a:accent3>
      <a:accent4>
        <a:srgbClr val="9FA04E"/>
      </a:accent4>
      <a:accent5>
        <a:srgbClr val="94A4AE"/>
      </a:accent5>
      <a:accent6>
        <a:srgbClr val="DEBBB0"/>
      </a:accent6>
      <a:hlink>
        <a:srgbClr val="0000FF"/>
      </a:hlink>
      <a:folHlink>
        <a:srgbClr val="800080"/>
      </a:folHlink>
    </a:clrScheme>
    <a:fontScheme name="EPO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8EE8F1FE3FE4081D0C0710C250F62" ma:contentTypeVersion="25" ma:contentTypeDescription="Create a new document." ma:contentTypeScope="" ma:versionID="45beabc9fa121bbf477c2cdd80d0fa1b">
  <xsd:schema xmlns:xsd="http://www.w3.org/2001/XMLSchema" xmlns:xs="http://www.w3.org/2001/XMLSchema" xmlns:p="http://schemas.microsoft.com/office/2006/metadata/properties" xmlns:ns2="http://schemas.microsoft.com/sharepoint/v4" xmlns:ns3="600c3e43-7a76-4c7c-9114-f738895e0db3" targetNamespace="http://schemas.microsoft.com/office/2006/metadata/properties" ma:root="true" ma:fieldsID="2e5d3766bb59c8070a94bc21b46c4dbe" ns2:_="" ns3:_="">
    <xsd:import namespace="http://schemas.microsoft.com/sharepoint/v4"/>
    <xsd:import namespace="600c3e43-7a76-4c7c-9114-f738895e0db3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DocTitle" minOccurs="0"/>
                <xsd:element ref="ns3:originalCADocName" minOccurs="0"/>
                <xsd:element ref="ns3:VisibleByC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0c3e43-7a76-4c7c-9114-f738895e0db3" elementFormDefault="qualified">
    <xsd:import namespace="http://schemas.microsoft.com/office/2006/documentManagement/types"/>
    <xsd:import namespace="http://schemas.microsoft.com/office/infopath/2007/PartnerControls"/>
    <xsd:element name="DocTitle" ma:index="12" nillable="true" ma:displayName="DocTitle" ma:internalName="DocTitle">
      <xsd:simpleType>
        <xsd:restriction base="dms:Note">
          <xsd:maxLength value="255"/>
        </xsd:restriction>
      </xsd:simpleType>
    </xsd:element>
    <xsd:element name="originalCADocName" ma:index="14" nillable="true" ma:displayName="originalCADocName" ma:internalName="originalCADocName">
      <xsd:simpleType>
        <xsd:restriction base="dms:Note">
          <xsd:maxLength value="255"/>
        </xsd:restriction>
      </xsd:simpleType>
    </xsd:element>
    <xsd:element name="VisibleByCS" ma:index="15" nillable="true" ma:displayName="VisibleByCS" ma:internalName="VisibleByC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DocTitle xmlns="600c3e43-7a76-4c7c-9114-f738895e0db3" xsi:nil="true"/>
    <VisibleByCS xmlns="600c3e43-7a76-4c7c-9114-f738895e0db3" xsi:nil="true"/>
    <originalCADocName xmlns="600c3e43-7a76-4c7c-9114-f738895e0db3" xsi:nil="true"/>
  </documentManagement>
</p:properties>
</file>

<file path=customXml/itemProps1.xml><?xml version="1.0" encoding="utf-8"?>
<ds:datastoreItem xmlns:ds="http://schemas.openxmlformats.org/officeDocument/2006/customXml" ds:itemID="{B4F30D95-4EDB-41CE-BC04-09E5AE4084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600c3e43-7a76-4c7c-9114-f738895e0d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294141-F73A-4DDD-89A4-DBCBEB458F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CD339C-545E-46D4-93B2-3C3063E78EBB}">
  <ds:schemaRefs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microsoft.com/sharepoint/v4"/>
    <ds:schemaRef ds:uri="http://schemas.microsoft.com/office/infopath/2007/PartnerControls"/>
    <ds:schemaRef ds:uri="http://schemas.openxmlformats.org/package/2006/metadata/core-properties"/>
    <ds:schemaRef ds:uri="600c3e43-7a76-4c7c-9114-f738895e0db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EPO Template English</Template>
  <TotalTime>1</TotalTime>
  <Words>720</Words>
  <Application>Microsoft Office PowerPoint</Application>
  <PresentationFormat>On-screen Show (16:9)</PresentationFormat>
  <Paragraphs>168</Paragraphs>
  <Slides>14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EPO Template English</vt:lpstr>
      <vt:lpstr>1_EPO Template English</vt:lpstr>
      <vt:lpstr>think-cell Folie</vt:lpstr>
      <vt:lpstr>EPO′s QMS</vt:lpstr>
      <vt:lpstr>PowerPoint Presentation</vt:lpstr>
      <vt:lpstr>PowerPoint Presentation</vt:lpstr>
      <vt:lpstr>PowerPoint Presentation</vt:lpstr>
      <vt:lpstr>PowerPoint Presentation</vt:lpstr>
      <vt:lpstr>“Get it right first time” </vt:lpstr>
      <vt:lpstr>“Get it right first time” and PCT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Patent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MARLOW Thomas</dc:creator>
  <cp:lastModifiedBy>MARLOW Thomas</cp:lastModifiedBy>
  <cp:revision>1608</cp:revision>
  <cp:lastPrinted>2017-11-06T10:24:49Z</cp:lastPrinted>
  <dcterms:created xsi:type="dcterms:W3CDTF">2013-11-26T08:54:07Z</dcterms:created>
  <dcterms:modified xsi:type="dcterms:W3CDTF">2018-02-27T13:24:47Z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0x0101004208EE8F1FE3FE4081D0C0710C250F62</vt:lpwstr>
  </property>
</Properties>
</file>