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80" r:id="rId3"/>
    <p:sldId id="257" r:id="rId4"/>
    <p:sldId id="276" r:id="rId5"/>
    <p:sldId id="258" r:id="rId6"/>
    <p:sldId id="277" r:id="rId7"/>
    <p:sldId id="278" r:id="rId8"/>
    <p:sldId id="260" r:id="rId9"/>
    <p:sldId id="279" r:id="rId10"/>
    <p:sldId id="261" r:id="rId11"/>
    <p:sldId id="262" r:id="rId12"/>
    <p:sldId id="263" r:id="rId13"/>
    <p:sldId id="265" r:id="rId14"/>
    <p:sldId id="266" r:id="rId15"/>
    <p:sldId id="267" r:id="rId16"/>
    <p:sldId id="268" r:id="rId17"/>
    <p:sldId id="269" r:id="rId18"/>
    <p:sldId id="270" r:id="rId19"/>
    <p:sldId id="271" r:id="rId20"/>
    <p:sldId id="273" r:id="rId21"/>
    <p:sldId id="281"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12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72631F-0E1F-4321-8D9A-84C61FFFE456}" type="datetimeFigureOut">
              <a:rPr lang="en-US" smtClean="0"/>
              <a:pPr/>
              <a:t>2/27/2018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1DB564-DCBD-4C5C-B989-9265FD57668B}" type="slidenum">
              <a:rPr lang="en-US" smtClean="0"/>
              <a:pPr/>
              <a:t>‹#›</a:t>
            </a:fld>
            <a:endParaRPr lang="en-US"/>
          </a:p>
        </p:txBody>
      </p:sp>
    </p:spTree>
    <p:extLst>
      <p:ext uri="{BB962C8B-B14F-4D97-AF65-F5344CB8AC3E}">
        <p14:creationId xmlns:p14="http://schemas.microsoft.com/office/powerpoint/2010/main" val="1224169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1DB564-DCBD-4C5C-B989-9265FD57668B}"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9B65D-727A-4195-B691-2F6A26D2AB52}" type="datetimeFigureOut">
              <a:rPr lang="en-US" smtClean="0"/>
              <a:pPr/>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9B65D-727A-4195-B691-2F6A26D2AB52}" type="datetimeFigureOut">
              <a:rPr lang="en-US" smtClean="0"/>
              <a:pPr/>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9B65D-727A-4195-B691-2F6A26D2AB52}" type="datetimeFigureOut">
              <a:rPr lang="en-US" smtClean="0"/>
              <a:pPr/>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9B65D-727A-4195-B691-2F6A26D2AB52}" type="datetimeFigureOut">
              <a:rPr lang="en-US" smtClean="0"/>
              <a:pPr/>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9B65D-727A-4195-B691-2F6A26D2AB52}" type="datetimeFigureOut">
              <a:rPr lang="en-US" smtClean="0"/>
              <a:pPr/>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9B65D-727A-4195-B691-2F6A26D2AB52}" type="datetimeFigureOut">
              <a:rPr lang="en-US" smtClean="0"/>
              <a:pPr/>
              <a:t>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9B65D-727A-4195-B691-2F6A26D2AB52}" type="datetimeFigureOut">
              <a:rPr lang="en-US" smtClean="0"/>
              <a:pPr/>
              <a:t>2/27/2018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9B65D-727A-4195-B691-2F6A26D2AB52}" type="datetimeFigureOut">
              <a:rPr lang="en-US" smtClean="0"/>
              <a:pPr/>
              <a:t>2/27/2018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9B65D-727A-4195-B691-2F6A26D2AB52}" type="datetimeFigureOut">
              <a:rPr lang="en-US" smtClean="0"/>
              <a:pPr/>
              <a:t>2/27/2018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9B65D-727A-4195-B691-2F6A26D2AB52}" type="datetimeFigureOut">
              <a:rPr lang="en-US" smtClean="0"/>
              <a:pPr/>
              <a:t>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9B65D-727A-4195-B691-2F6A26D2AB52}" type="datetimeFigureOut">
              <a:rPr lang="en-US" smtClean="0"/>
              <a:pPr/>
              <a:t>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00AF8-3F23-4CAC-B5E1-CE5F016EF49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9B65D-727A-4195-B691-2F6A26D2AB52}" type="datetimeFigureOut">
              <a:rPr lang="en-US" smtClean="0"/>
              <a:pPr/>
              <a:t>2/27/2018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00AF8-3F23-4CAC-B5E1-CE5F016EF4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pindia.nic.in"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a:t/>
            </a:r>
            <a:br>
              <a:rPr lang="en-US" dirty="0"/>
            </a:br>
            <a:r>
              <a:rPr lang="en-US" dirty="0" smtClean="0"/>
              <a:t>Proposal to include the Indian Traditional Knowledge Digital Library in the PCT Minimum Documentation</a:t>
            </a:r>
            <a:br>
              <a:rPr lang="en-US" dirty="0" smtClean="0"/>
            </a:br>
            <a:endParaRPr lang="en-US" dirty="0"/>
          </a:p>
        </p:txBody>
      </p:sp>
      <p:sp>
        <p:nvSpPr>
          <p:cNvPr id="3" name="Subtitle 2"/>
          <p:cNvSpPr>
            <a:spLocks noGrp="1"/>
          </p:cNvSpPr>
          <p:nvPr>
            <p:ph type="subTitle" idx="1"/>
          </p:nvPr>
        </p:nvSpPr>
        <p:spPr>
          <a:xfrm>
            <a:off x="1371600" y="4572000"/>
            <a:ext cx="6400800" cy="762000"/>
          </a:xfrm>
        </p:spPr>
        <p:txBody>
          <a:bodyPr/>
          <a:lstStyle/>
          <a:p>
            <a:r>
              <a:rPr lang="en-US" dirty="0" smtClean="0">
                <a:solidFill>
                  <a:srgbClr val="0070C0"/>
                </a:solidFill>
              </a:rPr>
              <a:t>Presented by the Indian Patent Office</a:t>
            </a:r>
            <a:endParaRPr lang="en-US" dirty="0">
              <a:solidFill>
                <a:srgbClr val="0070C0"/>
              </a:solidFill>
            </a:endParaRPr>
          </a:p>
        </p:txBody>
      </p:sp>
      <p:pic>
        <p:nvPicPr>
          <p:cNvPr id="5" name="Picture 4"/>
          <p:cNvPicPr>
            <a:picLocks noChangeAspect="1"/>
          </p:cNvPicPr>
          <p:nvPr/>
        </p:nvPicPr>
        <p:blipFill>
          <a:blip r:embed="rId2"/>
          <a:stretch>
            <a:fillRect/>
          </a:stretch>
        </p:blipFill>
        <p:spPr>
          <a:xfrm>
            <a:off x="228600" y="304800"/>
            <a:ext cx="1306286" cy="9144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Proposal to include TKDL as part of the PCT Minimum Documentation</a:t>
            </a:r>
            <a:endParaRPr lang="en-US" dirty="0"/>
          </a:p>
        </p:txBody>
      </p:sp>
      <p:sp>
        <p:nvSpPr>
          <p:cNvPr id="3" name="Content Placeholder 2"/>
          <p:cNvSpPr>
            <a:spLocks noGrp="1"/>
          </p:cNvSpPr>
          <p:nvPr>
            <p:ph idx="1"/>
          </p:nvPr>
        </p:nvSpPr>
        <p:spPr/>
        <p:txBody>
          <a:bodyPr>
            <a:normAutofit/>
          </a:bodyPr>
          <a:lstStyle/>
          <a:p>
            <a:pPr lvl="0"/>
            <a:endParaRPr lang="en-US" dirty="0" smtClean="0"/>
          </a:p>
          <a:p>
            <a:pPr lvl="0" algn="just"/>
            <a:r>
              <a:rPr lang="en-US" dirty="0" smtClean="0"/>
              <a:t>In </a:t>
            </a:r>
            <a:r>
              <a:rPr lang="en-US" dirty="0"/>
              <a:t>the </a:t>
            </a:r>
            <a:r>
              <a:rPr lang="en-US" b="1" dirty="0"/>
              <a:t>22</a:t>
            </a:r>
            <a:r>
              <a:rPr lang="en-US" b="1" baseline="30000" dirty="0"/>
              <a:t>nd</a:t>
            </a:r>
            <a:r>
              <a:rPr lang="en-US" dirty="0"/>
              <a:t> </a:t>
            </a:r>
            <a:r>
              <a:rPr lang="en-US" b="1" dirty="0"/>
              <a:t>MIA held in 2015</a:t>
            </a:r>
            <a:r>
              <a:rPr lang="en-US" dirty="0"/>
              <a:t>, the Indian Patent Office presented a proposal </a:t>
            </a:r>
            <a:r>
              <a:rPr lang="en-US" dirty="0" smtClean="0"/>
              <a:t>for </a:t>
            </a:r>
            <a:r>
              <a:rPr lang="en-US" dirty="0"/>
              <a:t>inclusion of TKDL in the PCT Minimum Documentation.  </a:t>
            </a:r>
            <a:endParaRPr lang="en-US" dirty="0" smtClean="0"/>
          </a:p>
          <a:p>
            <a:pPr lvl="0" algn="just"/>
            <a:r>
              <a:rPr lang="en-US" dirty="0" smtClean="0"/>
              <a:t>A draft Access Agreement was also proposed.</a:t>
            </a:r>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Concerns</a:t>
            </a:r>
            <a:endParaRPr lang="en-US" dirty="0"/>
          </a:p>
        </p:txBody>
      </p:sp>
      <p:sp>
        <p:nvSpPr>
          <p:cNvPr id="3" name="Content Placeholder 2"/>
          <p:cNvSpPr>
            <a:spLocks noGrp="1"/>
          </p:cNvSpPr>
          <p:nvPr>
            <p:ph idx="1"/>
          </p:nvPr>
        </p:nvSpPr>
        <p:spPr>
          <a:xfrm>
            <a:off x="457200" y="838200"/>
            <a:ext cx="8229600" cy="5287963"/>
          </a:xfrm>
        </p:spPr>
        <p:txBody>
          <a:bodyPr>
            <a:normAutofit fontScale="55000" lnSpcReduction="20000"/>
          </a:bodyPr>
          <a:lstStyle/>
          <a:p>
            <a:pPr lvl="0">
              <a:buNone/>
            </a:pPr>
            <a:r>
              <a:rPr lang="en-US" sz="3800" dirty="0" smtClean="0"/>
              <a:t>Some Authorities expressed concerns about certain provisions contained in the draft access agreement of TKDL, notably in relation to :</a:t>
            </a:r>
          </a:p>
          <a:p>
            <a:pPr lvl="0">
              <a:buNone/>
            </a:pPr>
            <a:endParaRPr lang="en-US" sz="3800" dirty="0" smtClean="0"/>
          </a:p>
          <a:p>
            <a:pPr lvl="0"/>
            <a:r>
              <a:rPr lang="en-US" sz="4400" dirty="0" smtClean="0"/>
              <a:t>the confidentiality and non-disclosure requirements, </a:t>
            </a:r>
          </a:p>
          <a:p>
            <a:pPr lvl="0"/>
            <a:r>
              <a:rPr lang="en-US" sz="4400" dirty="0" smtClean="0"/>
              <a:t>the necessity to monitor and report statistics on the use of citations from the TKDL</a:t>
            </a:r>
          </a:p>
          <a:p>
            <a:pPr lvl="0"/>
            <a:r>
              <a:rPr lang="en-US" sz="4400" dirty="0" smtClean="0"/>
              <a:t>the implications for an ISA losing access to the full PCT minimum documentation if the access agreement to the TKDL was terminated under the termination provisions of the draft agreement.  </a:t>
            </a:r>
          </a:p>
          <a:p>
            <a:pPr lvl="0"/>
            <a:r>
              <a:rPr lang="en-US" sz="4400" dirty="0" smtClean="0"/>
              <a:t>the importance for Authorities to be able to load the data from the TKDL into its own IT systems.  </a:t>
            </a:r>
          </a:p>
          <a:p>
            <a:pPr lvl="0"/>
            <a:r>
              <a:rPr lang="en-US" sz="4400" dirty="0" smtClean="0"/>
              <a:t>if added to the PCT minimum documentation, the TKDL should have the same level of access as other collections in the PCT minimum documentation and should be equally available to the applicant.</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 during </a:t>
            </a:r>
            <a:r>
              <a:rPr lang="en-US" dirty="0"/>
              <a:t>the </a:t>
            </a:r>
            <a:r>
              <a:rPr lang="en-US" dirty="0" smtClean="0"/>
              <a:t>23</a:t>
            </a:r>
            <a:r>
              <a:rPr lang="en-US" baseline="30000" dirty="0" smtClean="0"/>
              <a:t>rd</a:t>
            </a:r>
            <a:r>
              <a:rPr lang="en-US" dirty="0" smtClean="0"/>
              <a:t>  </a:t>
            </a:r>
            <a:r>
              <a:rPr lang="en-US" dirty="0"/>
              <a:t>session of MIA held in January 2016</a:t>
            </a:r>
          </a:p>
        </p:txBody>
      </p:sp>
      <p:sp>
        <p:nvSpPr>
          <p:cNvPr id="3" name="Content Placeholder 2"/>
          <p:cNvSpPr>
            <a:spLocks noGrp="1"/>
          </p:cNvSpPr>
          <p:nvPr>
            <p:ph idx="1"/>
          </p:nvPr>
        </p:nvSpPr>
        <p:spPr/>
        <p:txBody>
          <a:bodyPr>
            <a:normAutofit/>
          </a:bodyPr>
          <a:lstStyle/>
          <a:p>
            <a:pPr algn="just">
              <a:buNone/>
            </a:pPr>
            <a:r>
              <a:rPr lang="en-US" dirty="0" smtClean="0"/>
              <a:t>	</a:t>
            </a:r>
            <a:r>
              <a:rPr lang="en-US" sz="2800" dirty="0" smtClean="0"/>
              <a:t>The </a:t>
            </a:r>
            <a:r>
              <a:rPr lang="en-US" sz="2800" dirty="0"/>
              <a:t>Indian Patent Office was invited to present a </a:t>
            </a:r>
            <a:r>
              <a:rPr lang="en-US" sz="2800" b="1" dirty="0"/>
              <a:t>Revised </a:t>
            </a:r>
            <a:r>
              <a:rPr lang="en-US" sz="2800" b="1" dirty="0" smtClean="0"/>
              <a:t>Access </a:t>
            </a:r>
            <a:r>
              <a:rPr lang="en-US" sz="2800" b="1" dirty="0"/>
              <a:t>Agreement </a:t>
            </a:r>
            <a:r>
              <a:rPr lang="en-US" sz="2800" dirty="0"/>
              <a:t>along with </a:t>
            </a:r>
            <a:r>
              <a:rPr lang="en-US" sz="2800" dirty="0" smtClean="0"/>
              <a:t>a </a:t>
            </a:r>
            <a:r>
              <a:rPr lang="en-US" sz="2800" b="1" dirty="0"/>
              <a:t>working document</a:t>
            </a:r>
            <a:r>
              <a:rPr lang="en-US" sz="2800" dirty="0"/>
              <a:t> </a:t>
            </a:r>
            <a:r>
              <a:rPr lang="en-US" sz="2800" dirty="0" smtClean="0"/>
              <a:t>setting out its proposals with regard to the inclusion of the Indian TKDL in the PCT Minimum Documentation, taking into account the discussions in the </a:t>
            </a:r>
            <a:r>
              <a:rPr lang="en-US" sz="2800" dirty="0"/>
              <a:t>MIA, </a:t>
            </a:r>
            <a:r>
              <a:rPr lang="en-US" sz="2800" dirty="0" smtClean="0"/>
              <a:t>the </a:t>
            </a:r>
            <a:r>
              <a:rPr lang="en-US" sz="2800" dirty="0"/>
              <a:t>PCT Minimum Documentation Task Force </a:t>
            </a:r>
            <a:r>
              <a:rPr lang="en-US" sz="2800" dirty="0" smtClean="0"/>
              <a:t>and </a:t>
            </a:r>
            <a:r>
              <a:rPr lang="en-US" sz="2800" dirty="0"/>
              <a:t>the Intergovernmental Committee on Intellectual Property and Genetic Resources, Traditional Knowledge and Folklore (</a:t>
            </a:r>
            <a:r>
              <a:rPr lang="en-US" sz="2800" dirty="0" smtClean="0"/>
              <a:t>IGC of WIPO).</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458200" cy="914400"/>
          </a:xfrm>
        </p:spPr>
        <p:txBody>
          <a:bodyPr>
            <a:normAutofit fontScale="90000"/>
          </a:bodyPr>
          <a:lstStyle/>
          <a:p>
            <a:pPr marL="742950" lvl="0" indent="-742950"/>
            <a:r>
              <a:rPr lang="en-US" sz="3600" dirty="0" smtClean="0"/>
              <a:t>Revised TKDL Access Agreement - Major changes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“The </a:t>
            </a:r>
            <a:r>
              <a:rPr lang="en-US" dirty="0"/>
              <a:t>User shall, whenever required, deliver only that information from TKDL contents which is relevant for the purposes of citation in patent grant procedure in all phases including opposition proceedings, to the </a:t>
            </a:r>
            <a:r>
              <a:rPr lang="en-US" u="sng" dirty="0"/>
              <a:t>patent applicant(s) </a:t>
            </a:r>
            <a:r>
              <a:rPr lang="en-US" dirty="0"/>
              <a:t>or </a:t>
            </a:r>
            <a:r>
              <a:rPr lang="en-US" u="sng" dirty="0"/>
              <a:t>any other person who is party </a:t>
            </a:r>
            <a:r>
              <a:rPr lang="en-US" dirty="0"/>
              <a:t>to such proceedings. The User may, whenever required, deliver only, such relevant information from TKDL contents to </a:t>
            </a:r>
            <a:r>
              <a:rPr lang="en-US" u="sng" dirty="0"/>
              <a:t>other patent offices </a:t>
            </a:r>
            <a:r>
              <a:rPr lang="en-US" dirty="0"/>
              <a:t>under any agreement between the User and such offices to share the cited documents of a patent application. Except as mentioned above, the User undertakes to preserve confidentiality of the entire contents of </a:t>
            </a:r>
            <a:r>
              <a:rPr lang="en-US" dirty="0" smtClean="0"/>
              <a:t>TKDL”</a:t>
            </a:r>
            <a:r>
              <a:rPr lang="x-none"/>
              <a:t>  </a:t>
            </a:r>
            <a:endParaRPr lang="en-US" dirty="0" smtClean="0"/>
          </a:p>
          <a:p>
            <a:r>
              <a:rPr lang="en-US" dirty="0" smtClean="0"/>
              <a:t>Modified to clarify that TKDL citations could be communicated to opponents and other patent offices also apart from the applicant.</a:t>
            </a: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100" dirty="0" smtClean="0"/>
              <a:t> Revised TKDL Access Agreement - Major changes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dirty="0"/>
              <a:t>	</a:t>
            </a:r>
            <a:r>
              <a:rPr lang="en-US" strike="sngStrike" dirty="0" smtClean="0"/>
              <a:t>The </a:t>
            </a:r>
            <a:r>
              <a:rPr lang="en-US" strike="sngStrike" dirty="0"/>
              <a:t>User shall on a quarterly basis send the number of times content of TKDL was cited by the User’s examiners during the search process relating to published patent applications.</a:t>
            </a:r>
            <a:r>
              <a:rPr lang="x-none" strike="sngStrike"/>
              <a:t> </a:t>
            </a:r>
            <a:r>
              <a:rPr lang="en-US" strike="sngStrike" dirty="0" smtClean="0"/>
              <a:t> </a:t>
            </a:r>
            <a:r>
              <a:rPr lang="x-none"/>
              <a:t> </a:t>
            </a:r>
            <a:endParaRPr lang="en-US" dirty="0"/>
          </a:p>
          <a:p>
            <a:pPr>
              <a:buNone/>
            </a:pPr>
            <a:r>
              <a:rPr lang="en-US" dirty="0" smtClean="0"/>
              <a:t>	The </a:t>
            </a:r>
            <a:r>
              <a:rPr lang="en-US" dirty="0"/>
              <a:t>need for submitting quarterly reports on citations taken from TKDL by the User has been eliminated as the Users </a:t>
            </a:r>
            <a:r>
              <a:rPr lang="en-US" dirty="0" smtClean="0"/>
              <a:t>stated that the necessity to monitor and report statistics on the use of citations from the TKDL is inconvenient.</a:t>
            </a:r>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Revised TKDL Access Agreement - Major changes</a:t>
            </a:r>
            <a:endParaRPr lang="en-US" dirty="0"/>
          </a:p>
        </p:txBody>
      </p:sp>
      <p:sp>
        <p:nvSpPr>
          <p:cNvPr id="3" name="Content Placeholder 2"/>
          <p:cNvSpPr>
            <a:spLocks noGrp="1"/>
          </p:cNvSpPr>
          <p:nvPr>
            <p:ph idx="1"/>
          </p:nvPr>
        </p:nvSpPr>
        <p:spPr/>
        <p:txBody>
          <a:bodyPr/>
          <a:lstStyle/>
          <a:p>
            <a:pPr>
              <a:buNone/>
            </a:pPr>
            <a:r>
              <a:rPr lang="en-US" dirty="0" smtClean="0"/>
              <a:t>	“This Agreement </a:t>
            </a:r>
            <a:r>
              <a:rPr lang="en-US" dirty="0"/>
              <a:t>shall be renewed further automatically for periods of 5 years each, on completion of the Agreement period, provided the Agreement is not terminated under clause 11 of this agreement</a:t>
            </a:r>
            <a:r>
              <a:rPr lang="en-US" dirty="0" smtClean="0"/>
              <a:t>.”</a:t>
            </a:r>
          </a:p>
          <a:p>
            <a:r>
              <a:rPr lang="en-US" dirty="0" smtClean="0"/>
              <a:t>Period of Agreement increased from 3-5 years with facility for auto-renewal</a:t>
            </a:r>
            <a:endParaRPr lang="en-US"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715962"/>
          </a:xfrm>
        </p:spPr>
        <p:txBody>
          <a:bodyPr>
            <a:normAutofit fontScale="90000"/>
          </a:bodyPr>
          <a:lstStyle/>
          <a:p>
            <a:pPr lvl="0" algn="l"/>
            <a:r>
              <a:rPr lang="en-US" sz="4000" dirty="0" smtClean="0"/>
              <a:t/>
            </a:r>
            <a:br>
              <a:rPr lang="en-US" sz="4000" dirty="0" smtClean="0"/>
            </a:br>
            <a:r>
              <a:rPr lang="en-US" sz="3600" dirty="0" smtClean="0"/>
              <a:t> Revised TKDL Access Agreement - Major changes</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strike="sngStrike" dirty="0"/>
              <a:t>This Agreement can be terminated by either of the signatories by giving three months notice to the other signatory</a:t>
            </a:r>
            <a:r>
              <a:rPr lang="en-US" strike="sngStrike" dirty="0" smtClean="0"/>
              <a:t>.</a:t>
            </a:r>
          </a:p>
          <a:p>
            <a:pPr>
              <a:buNone/>
            </a:pPr>
            <a:r>
              <a:rPr lang="en-US" dirty="0" smtClean="0"/>
              <a:t>	This clause has been removed as it was a concern for other offices.</a:t>
            </a:r>
          </a:p>
          <a:p>
            <a:pPr>
              <a:buNone/>
            </a:pPr>
            <a:r>
              <a:rPr lang="en-US" dirty="0" smtClean="0"/>
              <a:t>	(the implications for an International Searching Authority losing access to the full PCT minimum documentation if the access agreement to the TKDL was terminated under the termination provisions of the draft agreement)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Revised TKDL Access Agreement - Major changes</a:t>
            </a:r>
            <a:endParaRPr lang="en-US" dirty="0"/>
          </a:p>
        </p:txBody>
      </p:sp>
      <p:sp>
        <p:nvSpPr>
          <p:cNvPr id="3" name="Content Placeholder 2"/>
          <p:cNvSpPr>
            <a:spLocks noGrp="1"/>
          </p:cNvSpPr>
          <p:nvPr>
            <p:ph idx="1"/>
          </p:nvPr>
        </p:nvSpPr>
        <p:spPr/>
        <p:txBody>
          <a:bodyPr/>
          <a:lstStyle/>
          <a:p>
            <a:pPr algn="just">
              <a:buNone/>
            </a:pPr>
            <a:r>
              <a:rPr lang="en-US" dirty="0" smtClean="0"/>
              <a:t>	“Either </a:t>
            </a:r>
            <a:r>
              <a:rPr lang="en-US" dirty="0"/>
              <a:t>party may terminate this Agreement if the other party </a:t>
            </a:r>
            <a:r>
              <a:rPr lang="en-US" u="sng" dirty="0"/>
              <a:t>materially </a:t>
            </a:r>
            <a:r>
              <a:rPr lang="en-US" u="sng" dirty="0" smtClean="0"/>
              <a:t>breaches </a:t>
            </a:r>
            <a:r>
              <a:rPr lang="en-US" dirty="0" smtClean="0"/>
              <a:t>its </a:t>
            </a:r>
            <a:r>
              <a:rPr lang="en-US" dirty="0"/>
              <a:t>obligations under this Agreement and fails to cure such material breach, provided that the non-breaching party shall give written notice of its intention to terminate and shall allow the breaching party 15 days after receipt of such notice to remedy the </a:t>
            </a:r>
            <a:r>
              <a:rPr lang="en-US" dirty="0" smtClean="0"/>
              <a:t>breach” </a:t>
            </a:r>
            <a:r>
              <a:rPr lang="x-none"/>
              <a:t> </a:t>
            </a:r>
            <a:endParaRPr lang="en-US"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Revised TKDL Access Agreement - Major changes</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“Failure </a:t>
            </a:r>
            <a:r>
              <a:rPr lang="en-US" dirty="0"/>
              <a:t>of either party to discharge any obligation or perform as per the terms or conditions of this Agreement as a result of conditions beyond its control such as but not limited to, war, strikes, fires, floods, government restrictions, acts of terrorism, public health emergencies, power failure or damages to or destruction of any network facilities or servers, shall not be deemed a breach of </a:t>
            </a:r>
            <a:r>
              <a:rPr lang="en-US" dirty="0" smtClean="0"/>
              <a:t>the Agreement”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96962"/>
          </a:xfrm>
        </p:spPr>
        <p:txBody>
          <a:bodyPr>
            <a:noAutofit/>
          </a:bodyPr>
          <a:lstStyle/>
          <a:p>
            <a:pPr lvl="0"/>
            <a:r>
              <a:rPr lang="en-US" sz="2800" dirty="0" smtClean="0"/>
              <a:t>The importance for Authorities to be able to load the data from the TKDL into its own IT systems.  </a:t>
            </a:r>
            <a:br>
              <a:rPr lang="en-US" sz="2800" dirty="0" smtClean="0"/>
            </a:br>
            <a:endParaRPr lang="en-US" sz="2800"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lgn="just"/>
            <a:r>
              <a:rPr lang="en-US" dirty="0"/>
              <a:t>The significance of the technical content was the main consideration </a:t>
            </a:r>
            <a:endParaRPr lang="en-US" dirty="0" smtClean="0"/>
          </a:p>
          <a:p>
            <a:pPr algn="just"/>
            <a:r>
              <a:rPr lang="en-US" dirty="0" smtClean="0"/>
              <a:t>No such criterion was considered for inclusion of existing items of non-patent literature part of PCT Minimum Documentation. (The Indian Patent Office has experienced the difficulty of negotiating with different Publishers as there is no uniform format for data, subscription rates and conditions for transfer of raw data)</a:t>
            </a:r>
          </a:p>
          <a:p>
            <a:r>
              <a:rPr lang="en-US" dirty="0" smtClean="0"/>
              <a:t>All International Authorities not desirous of loading the non-patent literature data on to their internal servers.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brief background……..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fontScale="90000"/>
          </a:bodyPr>
          <a:lstStyle/>
          <a:p>
            <a:pPr lvl="0" algn="l">
              <a:lnSpc>
                <a:spcPct val="70000"/>
              </a:lnSpc>
            </a:pPr>
            <a:r>
              <a:rPr lang="en-US" sz="2700" dirty="0" smtClean="0"/>
              <a:t>TKDL is currently offered for subscription only to patent offices and that it should be equally available to the applicant to make an informed decision while applying for a patent.  </a:t>
            </a:r>
            <a:r>
              <a:rPr lang="en-US" dirty="0" smtClean="0"/>
              <a:t/>
            </a:r>
            <a:br>
              <a:rPr lang="en-US" dirty="0" smtClean="0"/>
            </a:br>
            <a:endParaRPr lang="en-US" dirty="0"/>
          </a:p>
        </p:txBody>
      </p:sp>
      <p:sp>
        <p:nvSpPr>
          <p:cNvPr id="3" name="Content Placeholder 2"/>
          <p:cNvSpPr>
            <a:spLocks noGrp="1"/>
          </p:cNvSpPr>
          <p:nvPr>
            <p:ph idx="1"/>
          </p:nvPr>
        </p:nvSpPr>
        <p:spPr>
          <a:xfrm>
            <a:off x="533400" y="1752600"/>
            <a:ext cx="8229600" cy="4572000"/>
          </a:xfrm>
        </p:spPr>
        <p:txBody>
          <a:bodyPr>
            <a:normAutofit fontScale="25000" lnSpcReduction="20000"/>
          </a:bodyPr>
          <a:lstStyle/>
          <a:p>
            <a:endParaRPr lang="en-US" dirty="0" smtClean="0"/>
          </a:p>
          <a:p>
            <a:r>
              <a:rPr lang="en-US" sz="8000" dirty="0" smtClean="0"/>
              <a:t>The TKDL is offered for subscription only to Patent Offices for the purpose of defensive protection. This is to protect traditional medicinal knowledge  from misappropriation, on which livelihood  and healthcare needs of millions of people in India are dependent. </a:t>
            </a:r>
          </a:p>
          <a:p>
            <a:r>
              <a:rPr lang="en-US" sz="8000" dirty="0" smtClean="0"/>
              <a:t>TKDL is based on published books of Indian Systems of Medicine, which are available in open domain and can be sourced by any individual/organization at national/international level.</a:t>
            </a:r>
          </a:p>
          <a:p>
            <a:r>
              <a:rPr lang="en-US" sz="8000" dirty="0" smtClean="0"/>
              <a:t>Special nature of Traditional Knowledge database is accepted by MIA . </a:t>
            </a:r>
          </a:p>
          <a:p>
            <a:r>
              <a:rPr lang="en-US" sz="8000" dirty="0" smtClean="0"/>
              <a:t>There needs to be different criteria for inclusion of TK databases. The Inter-Governmental Committee on Genetic Resources, Traditional Knowledge and Folklore (IGC) was set up by WIPO acknowledging the special protection required for Traditional Knowledge. Traditional knowledge periodicals were first added to the PCT Minimum Documentation, based on a suggestion by the IGC.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prior art search</a:t>
            </a:r>
            <a:endParaRPr lang="en-US" dirty="0"/>
          </a:p>
        </p:txBody>
      </p:sp>
      <p:sp>
        <p:nvSpPr>
          <p:cNvPr id="3" name="Content Placeholder 2"/>
          <p:cNvSpPr>
            <a:spLocks noGrp="1"/>
          </p:cNvSpPr>
          <p:nvPr>
            <p:ph idx="1"/>
          </p:nvPr>
        </p:nvSpPr>
        <p:spPr/>
        <p:txBody>
          <a:bodyPr/>
          <a:lstStyle/>
          <a:p>
            <a:r>
              <a:rPr lang="en-US" dirty="0"/>
              <a:t>O</a:t>
            </a:r>
            <a:r>
              <a:rPr lang="en-US" dirty="0" smtClean="0"/>
              <a:t>nline prior art search services on TKDL for applicants before filing a patent application.</a:t>
            </a:r>
          </a:p>
          <a:p>
            <a:r>
              <a:rPr lang="en-US" dirty="0" smtClean="0"/>
              <a:t>The Indian Patent Office could offer such services directly to the applicants or to any other Authority </a:t>
            </a:r>
          </a:p>
          <a:p>
            <a:r>
              <a:rPr lang="en-US" dirty="0" smtClean="0"/>
              <a:t>Other Authorities may also offer such services to their applicants</a:t>
            </a:r>
            <a:endParaRPr lang="en-US" dirty="0"/>
          </a:p>
          <a:p>
            <a:endParaRPr lang="en-US" dirty="0"/>
          </a:p>
        </p:txBody>
      </p:sp>
    </p:spTree>
    <p:extLst>
      <p:ext uri="{BB962C8B-B14F-4D97-AF65-F5344CB8AC3E}">
        <p14:creationId xmlns:p14="http://schemas.microsoft.com/office/powerpoint/2010/main" val="40426620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62000" y="304800"/>
            <a:ext cx="4622800" cy="2919663"/>
          </a:xfrm>
          <a:prstGeom prst="rect">
            <a:avLst/>
          </a:prstGeom>
        </p:spPr>
      </p:pic>
      <p:sp>
        <p:nvSpPr>
          <p:cNvPr id="5" name="TextBox 4"/>
          <p:cNvSpPr txBox="1"/>
          <p:nvPr/>
        </p:nvSpPr>
        <p:spPr>
          <a:xfrm>
            <a:off x="1676400" y="4653280"/>
            <a:ext cx="4495800" cy="769441"/>
          </a:xfrm>
          <a:prstGeom prst="rect">
            <a:avLst/>
          </a:prstGeom>
          <a:noFill/>
        </p:spPr>
        <p:txBody>
          <a:bodyPr wrap="square" rtlCol="0">
            <a:spAutoFit/>
          </a:bodyPr>
          <a:lstStyle/>
          <a:p>
            <a:r>
              <a:rPr lang="en-US" sz="4400" dirty="0" smtClean="0">
                <a:hlinkClick r:id="rId3"/>
              </a:rPr>
              <a:t>www.ipindia.nic.in</a:t>
            </a:r>
            <a:r>
              <a:rPr lang="en-US" sz="4400" dirty="0" smtClean="0"/>
              <a:t> </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Patent on wound healing property of Turmeric</a:t>
            </a:r>
            <a:endParaRPr lang="en-US" dirty="0"/>
          </a:p>
        </p:txBody>
      </p:sp>
      <p:sp>
        <p:nvSpPr>
          <p:cNvPr id="3" name="Content Placeholder 2"/>
          <p:cNvSpPr>
            <a:spLocks noGrp="1"/>
          </p:cNvSpPr>
          <p:nvPr>
            <p:ph idx="1"/>
          </p:nvPr>
        </p:nvSpPr>
        <p:spPr>
          <a:xfrm>
            <a:off x="457200" y="1600200"/>
            <a:ext cx="4800600" cy="4419599"/>
          </a:xfrm>
        </p:spPr>
        <p:txBody>
          <a:bodyPr>
            <a:normAutofit fontScale="92500" lnSpcReduction="10000"/>
          </a:bodyPr>
          <a:lstStyle/>
          <a:p>
            <a:pPr algn="just">
              <a:buNone/>
            </a:pPr>
            <a:r>
              <a:rPr lang="en-US" sz="2400" b="1" dirty="0" smtClean="0"/>
              <a:t>Traditional Knowledge </a:t>
            </a:r>
            <a:r>
              <a:rPr lang="en-US" sz="2400" dirty="0" smtClean="0"/>
              <a:t>: </a:t>
            </a:r>
          </a:p>
          <a:p>
            <a:pPr algn="just"/>
            <a:endParaRPr lang="en-US" sz="2400" dirty="0" smtClean="0"/>
          </a:p>
          <a:p>
            <a:pPr algn="just"/>
            <a:r>
              <a:rPr lang="en-US" sz="2400" dirty="0"/>
              <a:t>traditionally used for centuries to heal wounds and rashes.</a:t>
            </a:r>
          </a:p>
          <a:p>
            <a:pPr algn="just"/>
            <a:r>
              <a:rPr lang="en-US" sz="2400" dirty="0" smtClean="0"/>
              <a:t>effective ingredient in medicines, cosmetics and dyes. </a:t>
            </a:r>
          </a:p>
          <a:p>
            <a:pPr algn="just"/>
            <a:r>
              <a:rPr lang="en-US" sz="2400" dirty="0" smtClean="0"/>
              <a:t>used </a:t>
            </a:r>
            <a:r>
              <a:rPr lang="en-US" sz="2400" dirty="0"/>
              <a:t>as a spice for flavoring Indian cooking. </a:t>
            </a:r>
          </a:p>
          <a:p>
            <a:pPr algn="just"/>
            <a:endParaRPr lang="en-US" sz="2400" dirty="0" smtClean="0"/>
          </a:p>
          <a:p>
            <a:pPr algn="just">
              <a:buNone/>
            </a:pPr>
            <a:r>
              <a:rPr lang="en-US" sz="2400" b="1" dirty="0" smtClean="0"/>
              <a:t>Patent case</a:t>
            </a:r>
            <a:r>
              <a:rPr lang="en-US" sz="2400" dirty="0" smtClean="0"/>
              <a:t>: In 1995, a US patent was granted on use of turmeric in wound healing</a:t>
            </a:r>
            <a:r>
              <a:rPr lang="en-US" sz="2000" dirty="0" smtClean="0"/>
              <a:t>. </a:t>
            </a:r>
            <a:endParaRPr lang="en-US" sz="1600" dirty="0" smtClean="0"/>
          </a:p>
        </p:txBody>
      </p:sp>
      <p:sp>
        <p:nvSpPr>
          <p:cNvPr id="7" name="Content Placeholder 2"/>
          <p:cNvSpPr txBox="1">
            <a:spLocks/>
          </p:cNvSpPr>
          <p:nvPr/>
        </p:nvSpPr>
        <p:spPr>
          <a:xfrm>
            <a:off x="609600" y="4038600"/>
            <a:ext cx="8229600" cy="1676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21510" name="Picture 6"/>
          <p:cNvPicPr>
            <a:picLocks noChangeAspect="1" noChangeArrowheads="1"/>
          </p:cNvPicPr>
          <p:nvPr/>
        </p:nvPicPr>
        <p:blipFill>
          <a:blip r:embed="rId2" cstate="print"/>
          <a:srcRect/>
          <a:stretch>
            <a:fillRect/>
          </a:stretch>
        </p:blipFill>
        <p:spPr bwMode="auto">
          <a:xfrm>
            <a:off x="5410200" y="1752600"/>
            <a:ext cx="3429000" cy="3886200"/>
          </a:xfrm>
          <a:prstGeom prst="rect">
            <a:avLst/>
          </a:prstGeom>
          <a:noFill/>
          <a:ln w="9525">
            <a:solidFill>
              <a:schemeClr val="tx1"/>
            </a:solidFill>
            <a:prstDash val="solid"/>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to turmeric patent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Prior Art - Ancient Sanskrit text and a paper published in 1953 in the Journal of the Indian Medical Association. </a:t>
            </a:r>
          </a:p>
          <a:p>
            <a:pPr algn="just"/>
            <a:r>
              <a:rPr lang="en-US" dirty="0" smtClean="0"/>
              <a:t>The Council of Scientific &amp; Industrial Research (CSIR), India, filed a re-examination case with the USPTO.</a:t>
            </a:r>
          </a:p>
          <a:p>
            <a:pPr algn="just"/>
            <a:r>
              <a:rPr lang="en-US" dirty="0" smtClean="0"/>
              <a:t>The USPTO revoked this patent in 1997; no novelty; known in India for centuries. </a:t>
            </a:r>
          </a:p>
          <a:p>
            <a:pPr algn="just"/>
            <a:r>
              <a:rPr lang="en-US" dirty="0" smtClean="0"/>
              <a:t>A landmark judgment - a patent based on traditional knowledge was successfully challenged. </a:t>
            </a:r>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Patent on controlling fungi using parts of </a:t>
            </a:r>
            <a:r>
              <a:rPr lang="en-US" dirty="0" err="1" smtClean="0"/>
              <a:t>Neem</a:t>
            </a:r>
            <a:r>
              <a:rPr lang="en-US" dirty="0" smtClean="0"/>
              <a:t> tree</a:t>
            </a:r>
            <a:endParaRPr lang="en-US" dirty="0"/>
          </a:p>
        </p:txBody>
      </p:sp>
      <p:sp>
        <p:nvSpPr>
          <p:cNvPr id="3" name="Content Placeholder 2"/>
          <p:cNvSpPr>
            <a:spLocks noGrp="1"/>
          </p:cNvSpPr>
          <p:nvPr>
            <p:ph idx="1"/>
          </p:nvPr>
        </p:nvSpPr>
        <p:spPr>
          <a:xfrm>
            <a:off x="457200" y="1524000"/>
            <a:ext cx="5791200" cy="4525963"/>
          </a:xfrm>
        </p:spPr>
        <p:txBody>
          <a:bodyPr>
            <a:normAutofit fontScale="70000" lnSpcReduction="20000"/>
          </a:bodyPr>
          <a:lstStyle/>
          <a:p>
            <a:pPr algn="just">
              <a:buNone/>
            </a:pPr>
            <a:r>
              <a:rPr lang="en-US" b="1" dirty="0" smtClean="0"/>
              <a:t>Traditional Knowledge </a:t>
            </a:r>
            <a:r>
              <a:rPr lang="en-US" dirty="0" smtClean="0"/>
              <a:t>: </a:t>
            </a:r>
          </a:p>
          <a:p>
            <a:pPr algn="just"/>
            <a:r>
              <a:rPr lang="en-US" dirty="0" err="1" smtClean="0"/>
              <a:t>Neem</a:t>
            </a:r>
            <a:r>
              <a:rPr lang="en-US" dirty="0" smtClean="0"/>
              <a:t> extracts can be used against hundreds of pests and fungal diseases that attack food crops; </a:t>
            </a:r>
          </a:p>
          <a:p>
            <a:pPr algn="just"/>
            <a:r>
              <a:rPr lang="en-US" dirty="0" smtClean="0"/>
              <a:t>the oil extracted from its seeds can be used to cure cold and flu; </a:t>
            </a:r>
          </a:p>
          <a:p>
            <a:pPr algn="just"/>
            <a:r>
              <a:rPr lang="en-US" dirty="0" smtClean="0"/>
              <a:t>it provides relief from malaria, skin diseases and even meningitis. </a:t>
            </a:r>
          </a:p>
          <a:p>
            <a:pPr algn="just"/>
            <a:endParaRPr lang="en-US" dirty="0" smtClean="0"/>
          </a:p>
          <a:p>
            <a:pPr algn="just">
              <a:buNone/>
            </a:pPr>
            <a:r>
              <a:rPr lang="en-US" b="1" dirty="0" smtClean="0"/>
              <a:t>Patent case</a:t>
            </a:r>
            <a:r>
              <a:rPr lang="en-US" dirty="0" smtClean="0"/>
              <a:t>: In 1994, European Patent Office granted a patent to the US Corporation W.R. Grace Company and US Department of Agriculture for a method for controlling fungi on plants by the aid of hydrophobic extracted </a:t>
            </a:r>
            <a:r>
              <a:rPr lang="en-US" dirty="0" err="1" smtClean="0"/>
              <a:t>Neem</a:t>
            </a:r>
            <a:r>
              <a:rPr lang="en-US" dirty="0" smtClean="0"/>
              <a:t> oil. </a:t>
            </a:r>
          </a:p>
        </p:txBody>
      </p:sp>
      <p:pic>
        <p:nvPicPr>
          <p:cNvPr id="20481" name="Picture 1"/>
          <p:cNvPicPr>
            <a:picLocks noChangeAspect="1" noChangeArrowheads="1"/>
          </p:cNvPicPr>
          <p:nvPr/>
        </p:nvPicPr>
        <p:blipFill>
          <a:blip r:embed="rId2" cstate="print"/>
          <a:srcRect/>
          <a:stretch>
            <a:fillRect/>
          </a:stretch>
        </p:blipFill>
        <p:spPr bwMode="auto">
          <a:xfrm>
            <a:off x="6248400" y="1600200"/>
            <a:ext cx="2514600" cy="4286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to </a:t>
            </a:r>
            <a:r>
              <a:rPr lang="en-US" dirty="0" err="1" smtClean="0"/>
              <a:t>Neem</a:t>
            </a:r>
            <a:r>
              <a:rPr lang="en-US" dirty="0" smtClean="0"/>
              <a:t> patent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A group of international NGOs and representatives of Indian farmers filed legal opposition against the patent. </a:t>
            </a:r>
          </a:p>
          <a:p>
            <a:pPr algn="just"/>
            <a:endParaRPr lang="en-US" dirty="0" smtClean="0"/>
          </a:p>
          <a:p>
            <a:pPr algn="just"/>
            <a:r>
              <a:rPr lang="en-US" dirty="0" smtClean="0"/>
              <a:t>Submitted evidence that the fungicidal effect of extracts of </a:t>
            </a:r>
            <a:r>
              <a:rPr lang="en-US" dirty="0" err="1" smtClean="0"/>
              <a:t>Neem</a:t>
            </a:r>
            <a:r>
              <a:rPr lang="en-US" dirty="0" smtClean="0"/>
              <a:t> seeds known and used for centuries in Indian agriculture to protect crops. </a:t>
            </a:r>
          </a:p>
          <a:p>
            <a:pPr algn="just"/>
            <a:endParaRPr lang="en-US" dirty="0" smtClean="0"/>
          </a:p>
          <a:p>
            <a:pPr algn="just"/>
            <a:r>
              <a:rPr lang="en-US" dirty="0" smtClean="0"/>
              <a:t>The EPO revoked the patent in May 2000 for lack of inventive step. </a:t>
            </a:r>
          </a:p>
          <a:p>
            <a:pPr algn="just"/>
            <a:endParaRPr lang="en-US" dirty="0" smtClean="0"/>
          </a:p>
          <a:p>
            <a:pPr algn="just"/>
            <a:r>
              <a:rPr lang="en-US" dirty="0" smtClean="0"/>
              <a:t>In 2006, the EPO rejected the challenge to revocation made by the applicants.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4000" dirty="0" smtClean="0"/>
              <a:t/>
            </a:r>
            <a:br>
              <a:rPr lang="en-US" sz="4000" dirty="0" smtClean="0"/>
            </a:br>
            <a:r>
              <a:rPr lang="en-US" sz="4000" dirty="0" smtClean="0"/>
              <a:t>More examples of TK as subject of patent application</a:t>
            </a: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a:xfrm>
            <a:off x="457200" y="1981200"/>
            <a:ext cx="8229600" cy="4144963"/>
          </a:xfrm>
        </p:spPr>
        <p:txBody>
          <a:bodyPr>
            <a:normAutofit fontScale="85000" lnSpcReduction="10000"/>
          </a:bodyPr>
          <a:lstStyle/>
          <a:p>
            <a:r>
              <a:rPr lang="en-US" b="1" i="1" dirty="0" smtClean="0"/>
              <a:t>Kava (Piper </a:t>
            </a:r>
            <a:r>
              <a:rPr lang="en-US" b="1" i="1" dirty="0" err="1" smtClean="0"/>
              <a:t>methysticum</a:t>
            </a:r>
            <a:r>
              <a:rPr lang="en-US" b="1" i="1" dirty="0" smtClean="0"/>
              <a:t> Forster)</a:t>
            </a:r>
            <a:r>
              <a:rPr lang="en-US" dirty="0" smtClean="0"/>
              <a:t>  TK in the Pacific, Fiji and Vanuatu, North America and Europe</a:t>
            </a:r>
          </a:p>
          <a:p>
            <a:r>
              <a:rPr lang="en-US" b="1" i="1" dirty="0" err="1" smtClean="0"/>
              <a:t>Ayahuasca</a:t>
            </a:r>
            <a:r>
              <a:rPr lang="en-US" b="1" i="1" dirty="0" smtClean="0"/>
              <a:t> (</a:t>
            </a:r>
            <a:r>
              <a:rPr lang="en-US" b="1" i="1" dirty="0" err="1" smtClean="0"/>
              <a:t>Banisteriopsis</a:t>
            </a:r>
            <a:r>
              <a:rPr lang="en-US" b="1" i="1" dirty="0" smtClean="0"/>
              <a:t> </a:t>
            </a:r>
            <a:r>
              <a:rPr lang="en-US" b="1" i="1" dirty="0" err="1" smtClean="0"/>
              <a:t>caapi</a:t>
            </a:r>
            <a:r>
              <a:rPr lang="en-US" b="1" i="1" dirty="0" smtClean="0"/>
              <a:t> Mort.)</a:t>
            </a:r>
            <a:r>
              <a:rPr lang="en-US" dirty="0" smtClean="0"/>
              <a:t> TK of Shamans of indigenous tribes throughout the Amazon basin</a:t>
            </a:r>
          </a:p>
          <a:p>
            <a:r>
              <a:rPr lang="en-US" b="1" i="1" dirty="0" smtClean="0"/>
              <a:t>Quinoa (</a:t>
            </a:r>
            <a:r>
              <a:rPr lang="en-US" b="1" i="1" dirty="0" err="1" smtClean="0"/>
              <a:t>Chenopodium</a:t>
            </a:r>
            <a:r>
              <a:rPr lang="en-US" b="1" i="1" dirty="0" smtClean="0"/>
              <a:t> quinoa </a:t>
            </a:r>
            <a:r>
              <a:rPr lang="en-US" b="1" i="1" dirty="0" err="1" smtClean="0"/>
              <a:t>Willd</a:t>
            </a:r>
            <a:r>
              <a:rPr lang="en-US" b="1" i="1" dirty="0" smtClean="0"/>
              <a:t>.)</a:t>
            </a:r>
            <a:r>
              <a:rPr lang="en-US" dirty="0" smtClean="0"/>
              <a:t> TK of millions in the Andes, especially Quechua and </a:t>
            </a:r>
            <a:r>
              <a:rPr lang="en-US" dirty="0" err="1" smtClean="0"/>
              <a:t>Aymara</a:t>
            </a:r>
            <a:r>
              <a:rPr lang="en-US" dirty="0" smtClean="0"/>
              <a:t> people</a:t>
            </a:r>
          </a:p>
          <a:p>
            <a:r>
              <a:rPr lang="en-US" b="1" i="1" dirty="0" err="1" smtClean="0"/>
              <a:t>Hoodia</a:t>
            </a:r>
            <a:r>
              <a:rPr lang="en-US" b="1" i="1" dirty="0" smtClean="0"/>
              <a:t> (</a:t>
            </a:r>
            <a:r>
              <a:rPr lang="en-US" b="1" i="1" dirty="0" err="1" smtClean="0"/>
              <a:t>Hoodia</a:t>
            </a:r>
            <a:r>
              <a:rPr lang="en-US" b="1" i="1" dirty="0" smtClean="0"/>
              <a:t> </a:t>
            </a:r>
            <a:r>
              <a:rPr lang="en-US" b="1" i="1" dirty="0" err="1" smtClean="0"/>
              <a:t>gordonii</a:t>
            </a:r>
            <a:r>
              <a:rPr lang="en-US" b="1" i="1" dirty="0" smtClean="0"/>
              <a:t> (Masson) Sweet ex </a:t>
            </a:r>
            <a:r>
              <a:rPr lang="en-US" b="1" i="1" dirty="0" err="1" smtClean="0"/>
              <a:t>Decne</a:t>
            </a:r>
            <a:r>
              <a:rPr lang="en-US" b="1" i="1" dirty="0" smtClean="0"/>
              <a:t>)</a:t>
            </a:r>
            <a:r>
              <a:rPr lang="en-US" dirty="0" smtClean="0"/>
              <a:t>  TK of African tribesmen</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Traditional Knowledge Digital Library (TKDL)</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A </a:t>
            </a:r>
            <a:r>
              <a:rPr lang="en-US" dirty="0"/>
              <a:t>digital documentation, created by the Government of </a:t>
            </a:r>
            <a:r>
              <a:rPr lang="en-US" dirty="0" smtClean="0"/>
              <a:t>India.</a:t>
            </a:r>
          </a:p>
          <a:p>
            <a:pPr lvl="0"/>
            <a:r>
              <a:rPr lang="en-US" dirty="0" smtClean="0"/>
              <a:t>Covers Indian </a:t>
            </a:r>
            <a:r>
              <a:rPr lang="en-US" dirty="0"/>
              <a:t>traditional knowledge related to </a:t>
            </a:r>
            <a:r>
              <a:rPr lang="en-US" dirty="0" err="1"/>
              <a:t>Ayurveda</a:t>
            </a:r>
            <a:r>
              <a:rPr lang="en-US" dirty="0"/>
              <a:t>, </a:t>
            </a:r>
            <a:r>
              <a:rPr lang="en-US" dirty="0" err="1"/>
              <a:t>Unani</a:t>
            </a:r>
            <a:r>
              <a:rPr lang="en-US" dirty="0"/>
              <a:t>, </a:t>
            </a:r>
            <a:r>
              <a:rPr lang="en-US" dirty="0" err="1"/>
              <a:t>Siddha</a:t>
            </a:r>
            <a:r>
              <a:rPr lang="en-US" dirty="0"/>
              <a:t> and </a:t>
            </a:r>
            <a:r>
              <a:rPr lang="en-US" dirty="0" smtClean="0"/>
              <a:t>Yoga. (0.29 million medicinal formulations)</a:t>
            </a:r>
          </a:p>
          <a:p>
            <a:pPr lvl="0"/>
            <a:r>
              <a:rPr lang="en-US" dirty="0" smtClean="0"/>
              <a:t>Available in </a:t>
            </a:r>
            <a:r>
              <a:rPr lang="en-US" b="1" dirty="0"/>
              <a:t>five international languages</a:t>
            </a:r>
            <a:r>
              <a:rPr lang="en-US" dirty="0"/>
              <a:t> (English, German, French, Japanese and Spanish) </a:t>
            </a:r>
            <a:endParaRPr lang="en-US" dirty="0" smtClean="0"/>
          </a:p>
          <a:p>
            <a:pPr lvl="0"/>
            <a:r>
              <a:rPr lang="en-US" dirty="0" smtClean="0"/>
              <a:t>Created 200 sub-groups under A61K 36/00 in International Patent Classification</a:t>
            </a:r>
          </a:p>
          <a:p>
            <a:pPr lvl="0"/>
            <a:r>
              <a:rPr lang="en-US" dirty="0" smtClean="0"/>
              <a:t>Searchable with Boolean operators using Keywords, IPC and disease names </a:t>
            </a:r>
          </a:p>
          <a:p>
            <a:pPr lvl="0"/>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TKDL - access available</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European Patent Office. </a:t>
            </a:r>
          </a:p>
          <a:p>
            <a:pPr lvl="0"/>
            <a:r>
              <a:rPr lang="en-US" dirty="0" smtClean="0"/>
              <a:t>United States Patent &amp; Trademark Office. </a:t>
            </a:r>
          </a:p>
          <a:p>
            <a:pPr lvl="0"/>
            <a:r>
              <a:rPr lang="en-US" dirty="0" smtClean="0"/>
              <a:t>Japan Patent Office.</a:t>
            </a:r>
          </a:p>
          <a:p>
            <a:pPr lvl="0"/>
            <a:r>
              <a:rPr lang="en-US" dirty="0" smtClean="0"/>
              <a:t>United Kingdom Patent Office.</a:t>
            </a:r>
          </a:p>
          <a:p>
            <a:pPr lvl="0"/>
            <a:r>
              <a:rPr lang="en-US" dirty="0" smtClean="0"/>
              <a:t>Canadian Intellectual Property Office.</a:t>
            </a:r>
          </a:p>
          <a:p>
            <a:pPr lvl="0"/>
            <a:r>
              <a:rPr lang="en-US" dirty="0" smtClean="0"/>
              <a:t>German Patent Office.</a:t>
            </a:r>
          </a:p>
          <a:p>
            <a:pPr lvl="0"/>
            <a:r>
              <a:rPr lang="en-US" dirty="0" smtClean="0"/>
              <a:t>Intellectual Property Australia.</a:t>
            </a:r>
          </a:p>
          <a:p>
            <a:pPr lvl="0"/>
            <a:r>
              <a:rPr lang="en-US" dirty="0" smtClean="0"/>
              <a:t>Indian Patent Office </a:t>
            </a:r>
          </a:p>
          <a:p>
            <a:pPr lvl="0"/>
            <a:r>
              <a:rPr lang="en-US" dirty="0" smtClean="0"/>
              <a:t>Chile Patent Office.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1090</TotalTime>
  <Words>1039</Words>
  <Application>Microsoft Office PowerPoint</Application>
  <PresentationFormat>On-screen Show (4:3)</PresentationFormat>
  <Paragraphs>100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Proposal to include the Indian Traditional Knowledge Digital Library in the PCT Minimum Documentation </vt:lpstr>
      <vt:lpstr>PowerPoint Presentation</vt:lpstr>
      <vt:lpstr>Patent on wound healing property of Turmeric</vt:lpstr>
      <vt:lpstr>Challenge to turmeric patent </vt:lpstr>
      <vt:lpstr>Patent on controlling fungi using parts of Neem tree</vt:lpstr>
      <vt:lpstr>Challenge to Neem patent</vt:lpstr>
      <vt:lpstr> More examples of TK as subject of patent application  </vt:lpstr>
      <vt:lpstr>Traditional Knowledge Digital Library (TKDL)</vt:lpstr>
      <vt:lpstr>TKDL - access available</vt:lpstr>
      <vt:lpstr>Proposal to include TKDL as part of the PCT Minimum Documentation</vt:lpstr>
      <vt:lpstr>Concerns</vt:lpstr>
      <vt:lpstr>Progress during the 23rd  session of MIA held in January 2016</vt:lpstr>
      <vt:lpstr>Revised TKDL Access Agreement - Major changes</vt:lpstr>
      <vt:lpstr>  Revised TKDL Access Agreement - Major changes  </vt:lpstr>
      <vt:lpstr>Revised TKDL Access Agreement - Major changes</vt:lpstr>
      <vt:lpstr>  Revised TKDL Access Agreement - Major changes</vt:lpstr>
      <vt:lpstr>Revised TKDL Access Agreement - Major changes</vt:lpstr>
      <vt:lpstr>Revised TKDL Access Agreement - Major changes</vt:lpstr>
      <vt:lpstr>The importance for Authorities to be able to load the data from the TKDL into its own IT systems.   </vt:lpstr>
      <vt:lpstr>TKDL is currently offered for subscription only to patent offices and that it should be equally available to the applicant to make an informed decision while applying for a patent.   </vt:lpstr>
      <vt:lpstr>Online prior art search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Indian Traditional Knowledge Digital Library</dc:title>
  <dc:creator>Rekha</dc:creator>
  <cp:lastModifiedBy>MARLOW Thomas</cp:lastModifiedBy>
  <cp:revision>114</cp:revision>
  <dcterms:created xsi:type="dcterms:W3CDTF">2018-02-08T07:31:23Z</dcterms:created>
  <dcterms:modified xsi:type="dcterms:W3CDTF">2018-02-27T10:39:10Z</dcterms:modified>
</cp:coreProperties>
</file>