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4" r:id="rId2"/>
    <p:sldId id="360" r:id="rId3"/>
    <p:sldId id="305" r:id="rId4"/>
    <p:sldId id="310" r:id="rId5"/>
    <p:sldId id="324" r:id="rId6"/>
    <p:sldId id="284" r:id="rId7"/>
    <p:sldId id="332" r:id="rId8"/>
    <p:sldId id="341" r:id="rId9"/>
    <p:sldId id="358" r:id="rId10"/>
    <p:sldId id="283" r:id="rId11"/>
    <p:sldId id="354" r:id="rId12"/>
    <p:sldId id="326" r:id="rId13"/>
    <p:sldId id="327" r:id="rId14"/>
    <p:sldId id="367" r:id="rId15"/>
    <p:sldId id="368" r:id="rId16"/>
    <p:sldId id="328" r:id="rId17"/>
    <p:sldId id="366" r:id="rId18"/>
    <p:sldId id="347" r:id="rId19"/>
    <p:sldId id="356" r:id="rId20"/>
    <p:sldId id="330" r:id="rId21"/>
    <p:sldId id="357" r:id="rId22"/>
    <p:sldId id="345" r:id="rId23"/>
    <p:sldId id="348" r:id="rId24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6600"/>
    <a:srgbClr val="00408C"/>
    <a:srgbClr val="648094"/>
    <a:srgbClr val="009A8E"/>
    <a:srgbClr val="004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815" autoAdjust="0"/>
    <p:restoredTop sz="94660" autoAdjust="0"/>
  </p:normalViewPr>
  <p:slideViewPr>
    <p:cSldViewPr>
      <p:cViewPr>
        <p:scale>
          <a:sx n="75" d="100"/>
          <a:sy n="75" d="100"/>
        </p:scale>
        <p:origin x="-648" y="-1566"/>
      </p:cViewPr>
      <p:guideLst>
        <p:guide orient="horz" pos="845"/>
        <p:guide pos="2880"/>
      </p:guideLst>
    </p:cSldViewPr>
  </p:slideViewPr>
  <p:outlineViewPr>
    <p:cViewPr>
      <p:scale>
        <a:sx n="33" d="100"/>
        <a:sy n="33" d="100"/>
      </p:scale>
      <p:origin x="0" y="122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846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38" tIns="46069" rIns="92138" bIns="46069" numCol="1" anchor="t" anchorCtr="0" compatLnSpc="1">
            <a:prstTxWarp prst="textNoShape">
              <a:avLst/>
            </a:prstTxWarp>
          </a:bodyPr>
          <a:lstStyle>
            <a:lvl1pPr defTabSz="922338">
              <a:defRPr sz="1300"/>
            </a:lvl1pPr>
          </a:lstStyle>
          <a:p>
            <a:endParaRPr lang="en-US" alt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38" tIns="46069" rIns="92138" bIns="46069" numCol="1" anchor="t" anchorCtr="0" compatLnSpc="1">
            <a:prstTxWarp prst="textNoShape">
              <a:avLst/>
            </a:prstTxWarp>
          </a:bodyPr>
          <a:lstStyle>
            <a:lvl1pPr algn="r" defTabSz="922338">
              <a:defRPr sz="1300"/>
            </a:lvl1pPr>
          </a:lstStyle>
          <a:p>
            <a:fld id="{22E341BC-B4B5-4D27-9A1B-C4C791D58582}" type="datetimeFigureOut">
              <a:rPr lang="en-US" altLang="en-US"/>
              <a:pPr/>
              <a:t>2/27/2014</a:t>
            </a:fld>
            <a:endParaRPr lang="en-US" alt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38" tIns="46069" rIns="92138" bIns="46069" numCol="1" anchor="b" anchorCtr="0" compatLnSpc="1">
            <a:prstTxWarp prst="textNoShape">
              <a:avLst/>
            </a:prstTxWarp>
          </a:bodyPr>
          <a:lstStyle>
            <a:lvl1pPr defTabSz="922338">
              <a:defRPr sz="1300"/>
            </a:lvl1pPr>
          </a:lstStyle>
          <a:p>
            <a:endParaRPr lang="en-US" alt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38" tIns="46069" rIns="92138" bIns="46069" numCol="1" anchor="b" anchorCtr="0" compatLnSpc="1">
            <a:prstTxWarp prst="textNoShape">
              <a:avLst/>
            </a:prstTxWarp>
          </a:bodyPr>
          <a:lstStyle>
            <a:lvl1pPr algn="r" defTabSz="922338">
              <a:defRPr sz="1300"/>
            </a:lvl1pPr>
          </a:lstStyle>
          <a:p>
            <a:fld id="{B9FD472C-119F-49B9-A92A-B61FC38DC7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719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38" tIns="46069" rIns="92138" bIns="46069" numCol="1" anchor="t" anchorCtr="0" compatLnSpc="1">
            <a:prstTxWarp prst="textNoShape">
              <a:avLst/>
            </a:prstTxWarp>
          </a:bodyPr>
          <a:lstStyle>
            <a:lvl1pPr defTabSz="922338">
              <a:defRPr sz="1300"/>
            </a:lvl1pPr>
          </a:lstStyle>
          <a:p>
            <a:endParaRPr lang="en-US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38" tIns="46069" rIns="92138" bIns="46069" numCol="1" anchor="t" anchorCtr="0" compatLnSpc="1">
            <a:prstTxWarp prst="textNoShape">
              <a:avLst/>
            </a:prstTxWarp>
          </a:bodyPr>
          <a:lstStyle>
            <a:lvl1pPr algn="r" defTabSz="922338">
              <a:defRPr sz="1300"/>
            </a:lvl1pPr>
          </a:lstStyle>
          <a:p>
            <a:fld id="{843BB508-D720-44C7-802E-797D74C61120}" type="datetimeFigureOut">
              <a:rPr lang="en-US" altLang="en-US"/>
              <a:pPr/>
              <a:t>2/27/2014</a:t>
            </a:fld>
            <a:endParaRPr lang="en-US" alt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38" tIns="46069" rIns="92138" bIns="460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38" tIns="46069" rIns="92138" bIns="46069" numCol="1" anchor="b" anchorCtr="0" compatLnSpc="1">
            <a:prstTxWarp prst="textNoShape">
              <a:avLst/>
            </a:prstTxWarp>
          </a:bodyPr>
          <a:lstStyle>
            <a:lvl1pPr defTabSz="922338">
              <a:defRPr sz="1300"/>
            </a:lvl1pPr>
          </a:lstStyle>
          <a:p>
            <a:endParaRPr lang="en-US" alt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38" tIns="46069" rIns="92138" bIns="46069" numCol="1" anchor="b" anchorCtr="0" compatLnSpc="1">
            <a:prstTxWarp prst="textNoShape">
              <a:avLst/>
            </a:prstTxWarp>
          </a:bodyPr>
          <a:lstStyle>
            <a:lvl1pPr algn="r" defTabSz="922338">
              <a:defRPr sz="1300"/>
            </a:lvl1pPr>
          </a:lstStyle>
          <a:p>
            <a:fld id="{DBD71C70-1BF7-4548-896B-53A92AF94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9307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A134D5-8842-43AB-B6D7-0A30A2293F1F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AF8634-D51B-4D0F-95AC-592884EC7EAC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38" tIns="46069" rIns="92138" bIns="46069" anchor="b"/>
          <a:lstStyle>
            <a:lvl1pPr defTabSz="922338">
              <a:defRPr sz="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17550" indent="-276225" defTabSz="922338">
              <a:defRPr sz="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03313" indent="-220663" defTabSz="922338">
              <a:defRPr sz="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544638" indent="-220663" defTabSz="922338">
              <a:defRPr sz="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1984375" indent="-220663" defTabSz="922338">
              <a:defRPr sz="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441575" indent="-220663" defTabSz="9223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898775" indent="-220663" defTabSz="9223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355975" indent="-220663" defTabSz="9223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13175" indent="-220663" defTabSz="9223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r"/>
            <a:fld id="{7283BC99-A320-4FC6-B788-2919A1B5765B}" type="slidenum">
              <a:rPr lang="en-US" altLang="en-US" sz="1300"/>
              <a:pPr algn="r"/>
              <a:t>10</a:t>
            </a:fld>
            <a:endParaRPr lang="en-US" altLang="en-US" sz="13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6A1E07-EDA7-46DE-A0AA-400542E15F99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213E8D-A543-4FDC-82D5-2290051FD56F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84ED6A-C2EA-4028-B1B5-66F6CDC21226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2533" y="4675287"/>
            <a:ext cx="5438775" cy="4467225"/>
          </a:xfrm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71C70-1BF7-4548-896B-53A92AF94B11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709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B9B229-0AC4-4AD2-9A59-0010FE7E2B72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9200C-FD2A-4770-934B-C5F18C29545C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9E8D1A-736C-4521-8575-2EECC0FE8FA7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9C897D-9125-4991-8FE6-7AFAD1AEEC46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90065F-7693-4553-9E83-D13DDC51C7CB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9FFF2D-43DA-4422-AF2F-9700EA6F4F93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8A2594-A86A-40EA-B22E-F11C67B4901E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6E6FD2-DBA9-4E65-8A83-00F405E70EB2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99D224-D5F4-47F7-9D02-411703831BDC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4E11F5-4DCE-4515-B389-7C46CB58F917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9C6477-A457-4EF4-9B7B-282657FC5F46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A96A40-B777-425F-B3E1-6CE745212C78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FB58A0-F912-47FD-AC0D-C99FF8B7442F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D83866-6078-4556-A693-E1E0D47570C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E211FE-7992-43A9-823C-21860ECB9B67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31A22B-14FD-434B-B3DA-49F3D983F947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84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404813"/>
            <a:ext cx="2057400" cy="5483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404813"/>
            <a:ext cx="6019800" cy="5483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42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468313" y="6192838"/>
            <a:ext cx="790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F965228-7479-4AA9-9D7A-590B2BFE53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047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296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950" y="1773238"/>
            <a:ext cx="3917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9300" y="1773238"/>
            <a:ext cx="3917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3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53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42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508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1267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9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8950" y="1773238"/>
            <a:ext cx="7988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205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04813"/>
            <a:ext cx="822960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en-US" smtClean="0"/>
              <a:t>Title</a:t>
            </a:r>
            <a:endParaRPr lang="en-US" altLang="en-US" smtClean="0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6497638"/>
            <a:ext cx="11525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1100">
                <a:solidFill>
                  <a:srgbClr val="00408C"/>
                </a:solidFill>
              </a:rPr>
              <a:t>Intro-</a:t>
            </a:r>
            <a:fld id="{B0136D1C-2FD0-407C-BBE6-79E436E83FD4}" type="slidenum">
              <a:rPr lang="en-US" sz="1100">
                <a:solidFill>
                  <a:srgbClr val="00408C"/>
                </a:solidFill>
              </a:rPr>
              <a:pPr>
                <a:defRPr/>
              </a:pPr>
              <a:t>‹#›</a:t>
            </a:fld>
            <a:endParaRPr lang="en-US" sz="1100">
              <a:solidFill>
                <a:srgbClr val="00408C"/>
              </a:solidFill>
            </a:endParaRPr>
          </a:p>
          <a:p>
            <a:pPr>
              <a:defRPr/>
            </a:pPr>
            <a:r>
              <a:rPr lang="fr-CH" sz="1100">
                <a:solidFill>
                  <a:srgbClr val="00408C"/>
                </a:solidFill>
              </a:rPr>
              <a:t>20.05.10</a:t>
            </a:r>
            <a:endParaRPr lang="fr-FR" sz="1100">
              <a:solidFill>
                <a:srgbClr val="0040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08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08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08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08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408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408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408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408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708275"/>
            <a:ext cx="7772400" cy="1727200"/>
          </a:xfrm>
        </p:spPr>
        <p:txBody>
          <a:bodyPr/>
          <a:lstStyle/>
          <a:p>
            <a:pPr algn="ctr"/>
            <a:r>
              <a:rPr lang="en-US" altLang="en-US" b="1" smtClean="0"/>
              <a:t>PCT – Statistics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81525"/>
            <a:ext cx="6400800" cy="1752600"/>
          </a:xfrm>
        </p:spPr>
        <p:txBody>
          <a:bodyPr anchor="ctr"/>
          <a:lstStyle/>
          <a:p>
            <a:r>
              <a:rPr lang="en-US" altLang="en-US" dirty="0" smtClean="0"/>
              <a:t>Meeting of International Authorities</a:t>
            </a:r>
            <a:br>
              <a:rPr lang="en-US" altLang="en-US" dirty="0" smtClean="0"/>
            </a:br>
            <a:r>
              <a:rPr lang="en-US" altLang="en-US" dirty="0" smtClean="0"/>
              <a:t>Twenty-First Session</a:t>
            </a:r>
          </a:p>
          <a:p>
            <a:r>
              <a:rPr lang="en-US" altLang="en-US" dirty="0" smtClean="0"/>
              <a:t>Tel Aviv, February 11 to 13, 2014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63600" y="2397125"/>
            <a:ext cx="7416800" cy="175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/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90FA9366-0CEC-4FDF-9833-ED8CACDCDB7D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941388"/>
          </a:xfrm>
        </p:spPr>
        <p:txBody>
          <a:bodyPr/>
          <a:lstStyle/>
          <a:p>
            <a:r>
              <a:rPr lang="en-US" altLang="en-US" dirty="0" smtClean="0"/>
              <a:t>Distribution of ISRs established by ISA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749648" y="5658031"/>
            <a:ext cx="54809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Data based on </a:t>
            </a:r>
            <a:r>
              <a:rPr lang="en-US" altLang="en-US" sz="1800" dirty="0" smtClean="0"/>
              <a:t>international filing year of application</a:t>
            </a:r>
            <a:endParaRPr lang="en-US" altLang="en-US" sz="18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567929"/>
              </p:ext>
            </p:extLst>
          </p:nvPr>
        </p:nvGraphicFramePr>
        <p:xfrm>
          <a:off x="468313" y="1052513"/>
          <a:ext cx="8018462" cy="436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3" name="Worksheet" r:id="rId5" imgW="6543759" imgH="3486169" progId="Excel.Sheet.8">
                  <p:embed/>
                </p:oleObj>
              </mc:Choice>
              <mc:Fallback>
                <p:oleObj name="Worksheet" r:id="rId5" imgW="6543759" imgH="3486169" progId="Excel.Sheet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052513"/>
                        <a:ext cx="8018462" cy="436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762720" y="523200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Note: </a:t>
            </a:r>
            <a:r>
              <a:rPr lang="en-US" sz="1000" dirty="0" smtClean="0"/>
              <a:t> 2013 data </a:t>
            </a:r>
            <a:r>
              <a:rPr lang="en-US" sz="1000" dirty="0"/>
              <a:t>are WIPO estimates</a:t>
            </a:r>
          </a:p>
          <a:p>
            <a:r>
              <a:rPr lang="en-US" sz="1000" dirty="0"/>
              <a:t>Source:  WIPO Statistics Database, </a:t>
            </a:r>
            <a:r>
              <a:rPr lang="en-US" sz="1000" dirty="0" smtClean="0"/>
              <a:t>February 2014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68CF9738-6001-44C2-8C2C-8479E2EB38B9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33375"/>
            <a:ext cx="8229600" cy="941388"/>
          </a:xfrm>
        </p:spPr>
        <p:txBody>
          <a:bodyPr/>
          <a:lstStyle/>
          <a:p>
            <a:r>
              <a:rPr lang="en-US" altLang="en-US" sz="2800" dirty="0" smtClean="0"/>
              <a:t>Average Timeliness in Transmitting ISRs to the IB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395288" y="4536638"/>
            <a:ext cx="77978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en-US" sz="1800" dirty="0" smtClean="0"/>
              <a:t> Average time between the priority date and the receipt of the ISR</a:t>
            </a:r>
          </a:p>
          <a:p>
            <a:r>
              <a:rPr lang="en-US" altLang="en-US" sz="1800" dirty="0" smtClean="0"/>
              <a:t>   by the IB was 16.2 months in 2012, the shortest since 2001.</a:t>
            </a:r>
          </a:p>
          <a:p>
            <a:pPr>
              <a:buFontTx/>
              <a:buChar char="•"/>
            </a:pPr>
            <a:r>
              <a:rPr lang="en-US" altLang="en-US" sz="1800" dirty="0" smtClean="0"/>
              <a:t> 69.9% of ISRs were received within 17 months in 2012 </a:t>
            </a:r>
          </a:p>
          <a:p>
            <a:r>
              <a:rPr lang="en-US" altLang="en-US" sz="1800" dirty="0" smtClean="0"/>
              <a:t>   [68.3% in 2011].</a:t>
            </a:r>
          </a:p>
          <a:p>
            <a:r>
              <a:rPr lang="en-US" altLang="en-US" sz="1800" dirty="0" smtClean="0"/>
              <a:t>For 2013, 77.3% </a:t>
            </a:r>
            <a:r>
              <a:rPr lang="en-US" altLang="en-US" sz="1800" dirty="0"/>
              <a:t>of </a:t>
            </a:r>
            <a:r>
              <a:rPr lang="en-US" altLang="en-US" sz="1800" dirty="0" smtClean="0"/>
              <a:t>ISRs </a:t>
            </a:r>
            <a:r>
              <a:rPr lang="en-US" altLang="en-US" sz="1800" dirty="0"/>
              <a:t>were received within 17 months</a:t>
            </a:r>
            <a:r>
              <a:rPr lang="en-US" altLang="en-US" sz="1800" dirty="0" smtClean="0"/>
              <a:t>.</a:t>
            </a:r>
            <a:endParaRPr lang="en-US" altLang="en-US" sz="18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28" y="1124744"/>
            <a:ext cx="91440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429041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Source</a:t>
            </a:r>
            <a:r>
              <a:rPr lang="en-US" sz="1000" dirty="0"/>
              <a:t>:  WIPO Statistics Database, March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4CDDE3A5-520C-492D-B3DF-F3B22F2AD9F8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Timeliness in Transmitting ISRs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250825" y="4652963"/>
            <a:ext cx="8893175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/>
              <a:t>Timeliness calculated as time elapsed between priority date and date ISA transmits ISR to the International Bureau </a:t>
            </a:r>
            <a:endParaRPr lang="en-US" altLang="en-US" sz="1800" dirty="0" smtClean="0"/>
          </a:p>
          <a:p>
            <a:pPr>
              <a:spcBef>
                <a:spcPct val="50000"/>
              </a:spcBef>
            </a:pPr>
            <a:r>
              <a:rPr lang="en-US" altLang="en-US" sz="1800" dirty="0" smtClean="0"/>
              <a:t>For 2013 (provisional) (2012 </a:t>
            </a:r>
            <a:r>
              <a:rPr lang="en-US" altLang="en-US" sz="1800" dirty="0"/>
              <a:t>in brackets): &lt;17 months </a:t>
            </a:r>
            <a:r>
              <a:rPr lang="en-US" altLang="en-US" sz="1800" dirty="0" smtClean="0"/>
              <a:t>77.3% </a:t>
            </a:r>
            <a:r>
              <a:rPr lang="en-US" altLang="en-US" sz="1800" dirty="0"/>
              <a:t>(</a:t>
            </a:r>
            <a:r>
              <a:rPr lang="en-US" altLang="en-US" sz="1800" dirty="0" smtClean="0"/>
              <a:t>69.9%), </a:t>
            </a:r>
            <a:r>
              <a:rPr lang="en-US" altLang="en-US" sz="1800" dirty="0"/>
              <a:t>17-18 months </a:t>
            </a:r>
            <a:r>
              <a:rPr lang="en-US" altLang="en-US" sz="1800" dirty="0" smtClean="0"/>
              <a:t>13.6% </a:t>
            </a:r>
            <a:r>
              <a:rPr lang="en-US" altLang="en-US" sz="1800" dirty="0"/>
              <a:t>(</a:t>
            </a:r>
            <a:r>
              <a:rPr lang="en-US" altLang="en-US" sz="1800" dirty="0" smtClean="0"/>
              <a:t>12.6%), </a:t>
            </a:r>
            <a:r>
              <a:rPr lang="en-US" altLang="en-US" sz="1800" dirty="0"/>
              <a:t>19-20 months </a:t>
            </a:r>
            <a:r>
              <a:rPr lang="en-US" altLang="en-US" sz="1800" dirty="0" smtClean="0"/>
              <a:t>4.5% (11.0%), </a:t>
            </a:r>
            <a:r>
              <a:rPr lang="en-US" altLang="en-US" sz="1800" dirty="0"/>
              <a:t>21-30 months </a:t>
            </a:r>
            <a:r>
              <a:rPr lang="en-US" altLang="en-US" sz="1800" dirty="0" smtClean="0"/>
              <a:t>3.8% (5.7%), </a:t>
            </a:r>
            <a:r>
              <a:rPr lang="en-US" altLang="en-US" sz="1800" dirty="0"/>
              <a:t>&gt;31 months </a:t>
            </a:r>
            <a:r>
              <a:rPr lang="en-US" altLang="en-US" sz="1800" dirty="0" smtClean="0"/>
              <a:t>0.7% </a:t>
            </a:r>
            <a:r>
              <a:rPr lang="en-US" altLang="en-US" sz="1800" dirty="0"/>
              <a:t>(</a:t>
            </a:r>
            <a:r>
              <a:rPr lang="en-US" altLang="en-US" sz="1800" dirty="0" smtClean="0"/>
              <a:t>0.7%)</a:t>
            </a:r>
            <a:endParaRPr lang="en-US" altLang="en-US" sz="1600" dirty="0"/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024"/>
            <a:ext cx="9144000" cy="337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4367732"/>
            <a:ext cx="23871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Source:  WIPO Statistics Database, March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FCF4B71A-FE27-4580-A543-266B13FF5A40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0350"/>
            <a:ext cx="8713788" cy="941388"/>
          </a:xfrm>
        </p:spPr>
        <p:txBody>
          <a:bodyPr/>
          <a:lstStyle/>
          <a:p>
            <a:r>
              <a:rPr lang="en-US" altLang="en-US" dirty="0" smtClean="0"/>
              <a:t>Timeliness in Transmitting ISRs by ISA in 2012</a:t>
            </a:r>
          </a:p>
        </p:txBody>
      </p:sp>
      <p:sp>
        <p:nvSpPr>
          <p:cNvPr id="87054" name="Text Box 14"/>
          <p:cNvSpPr txBox="1">
            <a:spLocks noChangeArrowheads="1"/>
          </p:cNvSpPr>
          <p:nvPr/>
        </p:nvSpPr>
        <p:spPr bwMode="auto">
          <a:xfrm>
            <a:off x="179388" y="5200650"/>
            <a:ext cx="87137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/>
              <a:t>Timeliness calculated as time elapsed between priority date and date ISA transmits ISR to the International </a:t>
            </a:r>
            <a:r>
              <a:rPr lang="en-US" altLang="en-US" sz="1800" dirty="0" smtClean="0"/>
              <a:t>Bureau</a:t>
            </a:r>
            <a:endParaRPr lang="en-US" altLang="en-US" sz="1800" dirty="0"/>
          </a:p>
        </p:txBody>
      </p:sp>
      <p:sp>
        <p:nvSpPr>
          <p:cNvPr id="87069" name="Text Box 29"/>
          <p:cNvSpPr txBox="1">
            <a:spLocks noChangeArrowheads="1"/>
          </p:cNvSpPr>
          <p:nvPr/>
        </p:nvSpPr>
        <p:spPr bwMode="auto">
          <a:xfrm>
            <a:off x="179388" y="1268413"/>
            <a:ext cx="1841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grpSp>
        <p:nvGrpSpPr>
          <p:cNvPr id="87071" name="Group 31"/>
          <p:cNvGrpSpPr>
            <a:grpSpLocks/>
          </p:cNvGrpSpPr>
          <p:nvPr/>
        </p:nvGrpSpPr>
        <p:grpSpPr bwMode="auto">
          <a:xfrm>
            <a:off x="742479" y="1196410"/>
            <a:ext cx="8066086" cy="693741"/>
            <a:chOff x="411" y="618"/>
            <a:chExt cx="5081" cy="437"/>
          </a:xfrm>
        </p:grpSpPr>
        <p:sp>
          <p:nvSpPr>
            <p:cNvPr id="87055" name="Text Box 15"/>
            <p:cNvSpPr txBox="1">
              <a:spLocks noChangeArrowheads="1"/>
            </p:cNvSpPr>
            <p:nvPr/>
          </p:nvSpPr>
          <p:spPr bwMode="auto">
            <a:xfrm>
              <a:off x="5157" y="852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53.5</a:t>
              </a:r>
              <a:endParaRPr lang="en-US" altLang="en-US" sz="1400" dirty="0"/>
            </a:p>
          </p:txBody>
        </p:sp>
        <p:sp>
          <p:nvSpPr>
            <p:cNvPr id="87056" name="Text Box 16"/>
            <p:cNvSpPr txBox="1">
              <a:spLocks noChangeArrowheads="1"/>
            </p:cNvSpPr>
            <p:nvPr/>
          </p:nvSpPr>
          <p:spPr bwMode="auto">
            <a:xfrm>
              <a:off x="4822" y="855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67.9</a:t>
              </a:r>
              <a:endParaRPr lang="en-US" altLang="en-US" sz="1400" dirty="0"/>
            </a:p>
          </p:txBody>
        </p:sp>
        <p:sp>
          <p:nvSpPr>
            <p:cNvPr id="87057" name="Text Box 17"/>
            <p:cNvSpPr txBox="1">
              <a:spLocks noChangeArrowheads="1"/>
            </p:cNvSpPr>
            <p:nvPr/>
          </p:nvSpPr>
          <p:spPr bwMode="auto">
            <a:xfrm>
              <a:off x="4496" y="855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65.4</a:t>
              </a:r>
              <a:endParaRPr lang="en-US" altLang="en-US" sz="1400" dirty="0"/>
            </a:p>
          </p:txBody>
        </p:sp>
        <p:sp>
          <p:nvSpPr>
            <p:cNvPr id="87058" name="Text Box 18"/>
            <p:cNvSpPr txBox="1">
              <a:spLocks noChangeArrowheads="1"/>
            </p:cNvSpPr>
            <p:nvPr/>
          </p:nvSpPr>
          <p:spPr bwMode="auto">
            <a:xfrm>
              <a:off x="4127" y="855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70.4</a:t>
              </a:r>
              <a:endParaRPr lang="en-US" altLang="en-US" sz="1400" dirty="0"/>
            </a:p>
          </p:txBody>
        </p:sp>
        <p:sp>
          <p:nvSpPr>
            <p:cNvPr id="87059" name="Text Box 19"/>
            <p:cNvSpPr txBox="1">
              <a:spLocks noChangeArrowheads="1"/>
            </p:cNvSpPr>
            <p:nvPr/>
          </p:nvSpPr>
          <p:spPr bwMode="auto">
            <a:xfrm>
              <a:off x="3471" y="852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75.6</a:t>
              </a:r>
              <a:endParaRPr lang="en-US" altLang="en-US" sz="1400" dirty="0"/>
            </a:p>
          </p:txBody>
        </p:sp>
        <p:sp>
          <p:nvSpPr>
            <p:cNvPr id="87060" name="Text Box 20"/>
            <p:cNvSpPr txBox="1">
              <a:spLocks noChangeArrowheads="1"/>
            </p:cNvSpPr>
            <p:nvPr/>
          </p:nvSpPr>
          <p:spPr bwMode="auto">
            <a:xfrm>
              <a:off x="3174" y="842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77.3</a:t>
              </a:r>
              <a:endParaRPr lang="en-US" altLang="en-US" sz="1400" dirty="0"/>
            </a:p>
          </p:txBody>
        </p:sp>
        <p:sp>
          <p:nvSpPr>
            <p:cNvPr id="87061" name="Text Box 21"/>
            <p:cNvSpPr txBox="1">
              <a:spLocks noChangeArrowheads="1"/>
            </p:cNvSpPr>
            <p:nvPr/>
          </p:nvSpPr>
          <p:spPr bwMode="auto">
            <a:xfrm>
              <a:off x="2839" y="841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87.1</a:t>
              </a:r>
              <a:endParaRPr lang="en-US" altLang="en-US" sz="1400" dirty="0"/>
            </a:p>
          </p:txBody>
        </p:sp>
        <p:sp>
          <p:nvSpPr>
            <p:cNvPr id="87062" name="Text Box 22"/>
            <p:cNvSpPr txBox="1">
              <a:spLocks noChangeArrowheads="1"/>
            </p:cNvSpPr>
            <p:nvPr/>
          </p:nvSpPr>
          <p:spPr bwMode="auto">
            <a:xfrm>
              <a:off x="2543" y="799"/>
              <a:ext cx="11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altLang="en-US" sz="1400" dirty="0"/>
            </a:p>
          </p:txBody>
        </p:sp>
        <p:sp>
          <p:nvSpPr>
            <p:cNvPr id="87063" name="Text Box 23"/>
            <p:cNvSpPr txBox="1">
              <a:spLocks noChangeArrowheads="1"/>
            </p:cNvSpPr>
            <p:nvPr/>
          </p:nvSpPr>
          <p:spPr bwMode="auto">
            <a:xfrm>
              <a:off x="2110" y="860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1400" dirty="0" smtClean="0"/>
                <a:t>90.8</a:t>
              </a:r>
              <a:endParaRPr lang="en-US" altLang="en-US" sz="1400" dirty="0"/>
            </a:p>
          </p:txBody>
        </p:sp>
        <p:sp>
          <p:nvSpPr>
            <p:cNvPr id="87064" name="Text Box 24"/>
            <p:cNvSpPr txBox="1">
              <a:spLocks noChangeArrowheads="1"/>
            </p:cNvSpPr>
            <p:nvPr/>
          </p:nvSpPr>
          <p:spPr bwMode="auto">
            <a:xfrm>
              <a:off x="1797" y="860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1400" dirty="0" smtClean="0"/>
                <a:t>75.1</a:t>
              </a:r>
              <a:endParaRPr lang="en-US" altLang="en-US" sz="1400" dirty="0"/>
            </a:p>
          </p:txBody>
        </p:sp>
        <p:sp>
          <p:nvSpPr>
            <p:cNvPr id="87065" name="Text Box 25"/>
            <p:cNvSpPr txBox="1">
              <a:spLocks noChangeArrowheads="1"/>
            </p:cNvSpPr>
            <p:nvPr/>
          </p:nvSpPr>
          <p:spPr bwMode="auto">
            <a:xfrm>
              <a:off x="1449" y="855"/>
              <a:ext cx="33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altLang="en-US" sz="1400" dirty="0" smtClean="0"/>
                <a:t>90.3</a:t>
              </a:r>
              <a:endParaRPr lang="en-US" altLang="en-US" sz="1400" dirty="0"/>
            </a:p>
          </p:txBody>
        </p:sp>
        <p:sp>
          <p:nvSpPr>
            <p:cNvPr id="87066" name="Text Box 26"/>
            <p:cNvSpPr txBox="1">
              <a:spLocks noChangeArrowheads="1"/>
            </p:cNvSpPr>
            <p:nvPr/>
          </p:nvSpPr>
          <p:spPr bwMode="auto">
            <a:xfrm>
              <a:off x="1097" y="863"/>
              <a:ext cx="33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altLang="en-US" sz="1400" dirty="0" smtClean="0"/>
                <a:t>97.1</a:t>
              </a:r>
              <a:endParaRPr lang="en-US" altLang="en-US" sz="1400" dirty="0"/>
            </a:p>
          </p:txBody>
        </p:sp>
        <p:sp>
          <p:nvSpPr>
            <p:cNvPr id="87067" name="Text Box 27"/>
            <p:cNvSpPr txBox="1">
              <a:spLocks noChangeArrowheads="1"/>
            </p:cNvSpPr>
            <p:nvPr/>
          </p:nvSpPr>
          <p:spPr bwMode="auto">
            <a:xfrm>
              <a:off x="744" y="855"/>
              <a:ext cx="33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altLang="en-US" sz="1400" dirty="0" smtClean="0"/>
                <a:t>97.8</a:t>
              </a:r>
              <a:endParaRPr lang="en-US" altLang="en-US" sz="1400" dirty="0"/>
            </a:p>
          </p:txBody>
        </p:sp>
        <p:sp>
          <p:nvSpPr>
            <p:cNvPr id="87068" name="Text Box 28"/>
            <p:cNvSpPr txBox="1">
              <a:spLocks noChangeArrowheads="1"/>
            </p:cNvSpPr>
            <p:nvPr/>
          </p:nvSpPr>
          <p:spPr bwMode="auto">
            <a:xfrm>
              <a:off x="411" y="855"/>
              <a:ext cx="33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altLang="en-US" sz="1400" dirty="0" smtClean="0"/>
                <a:t>99.6</a:t>
              </a:r>
              <a:endParaRPr lang="en-US" altLang="en-US" sz="1400" dirty="0"/>
            </a:p>
          </p:txBody>
        </p:sp>
        <p:sp>
          <p:nvSpPr>
            <p:cNvPr id="87070" name="Text Box 30"/>
            <p:cNvSpPr txBox="1">
              <a:spLocks noChangeArrowheads="1"/>
            </p:cNvSpPr>
            <p:nvPr/>
          </p:nvSpPr>
          <p:spPr bwMode="auto">
            <a:xfrm>
              <a:off x="431" y="618"/>
              <a:ext cx="429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 smtClean="0"/>
                <a:t>Provisional share </a:t>
              </a:r>
              <a:r>
                <a:rPr lang="en-US" altLang="en-US" sz="1600" dirty="0"/>
                <a:t>transmitted within </a:t>
              </a:r>
              <a:r>
                <a:rPr lang="en-US" altLang="en-US" sz="1600" dirty="0" smtClean="0"/>
                <a:t>16 </a:t>
              </a:r>
              <a:r>
                <a:rPr lang="en-US" altLang="en-US" sz="1600" dirty="0"/>
                <a:t>months for </a:t>
              </a:r>
              <a:r>
                <a:rPr lang="en-US" altLang="en-US" sz="1600" dirty="0" smtClean="0"/>
                <a:t>2013 (for </a:t>
              </a:r>
              <a:r>
                <a:rPr lang="en-US" altLang="en-US" sz="1600" dirty="0"/>
                <a:t>comparison</a:t>
              </a:r>
              <a:r>
                <a:rPr lang="en-US" altLang="en-US" sz="1600" dirty="0" smtClean="0"/>
                <a:t>)</a:t>
              </a:r>
              <a:endParaRPr lang="en-US" altLang="en-US" sz="1600" dirty="0"/>
            </a:p>
          </p:txBody>
        </p:sp>
      </p:grp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0" y="1860076"/>
            <a:ext cx="9123869" cy="303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1463" y="4896743"/>
            <a:ext cx="23871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Source:  WIPO Statistics Database, March 2013</a:t>
            </a: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6132040" y="1560393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65.5</a:t>
            </a:r>
            <a:endParaRPr lang="en-US" altLang="en-US" sz="1400" dirty="0"/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4065117" y="1561217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69.4</a:t>
            </a:r>
            <a:endParaRPr lang="en-US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3375"/>
            <a:ext cx="8748712" cy="941388"/>
          </a:xfrm>
        </p:spPr>
        <p:txBody>
          <a:bodyPr/>
          <a:lstStyle/>
          <a:p>
            <a:r>
              <a:rPr lang="en-US" altLang="en-US" sz="2800" dirty="0" smtClean="0"/>
              <a:t>Overall Timeliness in transmitting ISRs to the IB measured from Date of Receipt of Search Copy</a:t>
            </a:r>
          </a:p>
        </p:txBody>
      </p:sp>
      <p:pic>
        <p:nvPicPr>
          <p:cNvPr id="1914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7" y="1340768"/>
            <a:ext cx="9056689" cy="327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0512" y="504831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 smtClean="0"/>
              <a:t>Excludes cases </a:t>
            </a:r>
            <a:r>
              <a:rPr lang="en-US" altLang="en-US" sz="1800" dirty="0"/>
              <a:t>where the time limit of 9 months from the priority date </a:t>
            </a:r>
            <a:r>
              <a:rPr lang="en-US" altLang="en-US" sz="1800" dirty="0" smtClean="0"/>
              <a:t>applies </a:t>
            </a:r>
            <a:endParaRPr lang="en-US" alt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476908" y="4617795"/>
            <a:ext cx="29065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Source:  WIPO Statistics Database, March 2013</a:t>
            </a:r>
          </a:p>
        </p:txBody>
      </p:sp>
      <p:sp>
        <p:nvSpPr>
          <p:cNvPr id="3" name="Rectangle 2"/>
          <p:cNvSpPr/>
          <p:nvPr/>
        </p:nvSpPr>
        <p:spPr>
          <a:xfrm>
            <a:off x="502432" y="5417650"/>
            <a:ext cx="7885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/>
              <a:t>For 2013 (2012 in brackets): &lt;4 months </a:t>
            </a:r>
            <a:r>
              <a:rPr lang="en-US" altLang="en-US" sz="1800" dirty="0" smtClean="0"/>
              <a:t>65.9% </a:t>
            </a:r>
            <a:r>
              <a:rPr lang="en-US" altLang="en-US" sz="1800" dirty="0"/>
              <a:t>(57.8%), 4-5 months </a:t>
            </a:r>
            <a:r>
              <a:rPr lang="en-US" altLang="en-US" sz="1800" dirty="0" smtClean="0"/>
              <a:t>22.7% </a:t>
            </a:r>
            <a:r>
              <a:rPr lang="en-US" altLang="en-US" sz="1800" dirty="0"/>
              <a:t>(17.9%), 6-7 months </a:t>
            </a:r>
            <a:r>
              <a:rPr lang="en-US" altLang="en-US" sz="1800" dirty="0" smtClean="0"/>
              <a:t>7.0% </a:t>
            </a:r>
            <a:r>
              <a:rPr lang="en-US" altLang="en-US" sz="1800" dirty="0"/>
              <a:t>(14.3%), 8-9 months </a:t>
            </a:r>
            <a:r>
              <a:rPr lang="en-US" altLang="en-US" sz="1800" dirty="0" smtClean="0"/>
              <a:t>1.5% </a:t>
            </a:r>
            <a:r>
              <a:rPr lang="en-US" altLang="en-US" sz="1800" dirty="0"/>
              <a:t>(6.9%), </a:t>
            </a:r>
            <a:br>
              <a:rPr lang="en-US" altLang="en-US" sz="1800" dirty="0"/>
            </a:br>
            <a:r>
              <a:rPr lang="en-US" altLang="en-US" sz="1800" dirty="0" smtClean="0"/>
              <a:t>&gt;</a:t>
            </a:r>
            <a:r>
              <a:rPr lang="en-US" altLang="en-US" sz="1800" dirty="0"/>
              <a:t>9 months </a:t>
            </a:r>
            <a:r>
              <a:rPr lang="en-US" altLang="en-US" sz="1800" dirty="0" smtClean="0"/>
              <a:t>2.9% </a:t>
            </a:r>
            <a:r>
              <a:rPr lang="en-US" altLang="en-US" sz="1800" dirty="0"/>
              <a:t>(3.1%)</a:t>
            </a:r>
          </a:p>
        </p:txBody>
      </p:sp>
    </p:spTree>
    <p:extLst>
      <p:ext uri="{BB962C8B-B14F-4D97-AF65-F5344CB8AC3E}">
        <p14:creationId xmlns:p14="http://schemas.microsoft.com/office/powerpoint/2010/main" val="127039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Timeliness in transmitting ISRs to the IB measured from Date of Receipt of Search </a:t>
            </a:r>
            <a:r>
              <a:rPr lang="en-US" altLang="en-US" sz="2800" dirty="0" smtClean="0"/>
              <a:t>Copy by Authority for 2012</a:t>
            </a:r>
            <a:endParaRPr lang="en-US" sz="2800" dirty="0"/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9" y="2288014"/>
            <a:ext cx="9083910" cy="308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0496" y="5396190"/>
            <a:ext cx="29065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Source:  WIPO Statistics Database, March 2013</a:t>
            </a:r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758826" y="1594443"/>
            <a:ext cx="8140699" cy="608013"/>
            <a:chOff x="431" y="618"/>
            <a:chExt cx="5128" cy="383"/>
          </a:xfrm>
        </p:grpSpPr>
        <p:sp>
          <p:nvSpPr>
            <p:cNvPr id="6" name="Text Box 15"/>
            <p:cNvSpPr txBox="1">
              <a:spLocks noChangeArrowheads="1"/>
            </p:cNvSpPr>
            <p:nvPr/>
          </p:nvSpPr>
          <p:spPr bwMode="auto">
            <a:xfrm>
              <a:off x="5224" y="799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41.0</a:t>
              </a:r>
              <a:endParaRPr lang="en-US" altLang="en-US" sz="1400" dirty="0"/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4889" y="799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64.0</a:t>
              </a:r>
              <a:endParaRPr lang="en-US" altLang="en-US" sz="1400" dirty="0"/>
            </a:p>
          </p:txBody>
        </p:sp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4536" y="797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59.2</a:t>
              </a:r>
              <a:endParaRPr lang="en-US" altLang="en-US" sz="1400" dirty="0"/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4201" y="799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52.3</a:t>
              </a:r>
              <a:endParaRPr lang="en-US" altLang="en-US" sz="1400" dirty="0"/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3833" y="799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22.6</a:t>
              </a:r>
              <a:endParaRPr lang="en-US" altLang="en-US" sz="1400" dirty="0"/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3470" y="799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53.3</a:t>
              </a:r>
              <a:endParaRPr lang="en-US" altLang="en-US" sz="1400" dirty="0"/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3151" y="807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85.0</a:t>
              </a:r>
              <a:endParaRPr lang="en-US" altLang="en-US" sz="1400" dirty="0"/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2808" y="807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52.9</a:t>
              </a:r>
              <a:endParaRPr lang="en-US" altLang="en-US" sz="1400" dirty="0"/>
            </a:p>
          </p:txBody>
        </p:sp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>
              <a:off x="2442" y="800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65.4</a:t>
              </a:r>
              <a:endParaRPr lang="en-US" altLang="en-US" sz="1400" dirty="0"/>
            </a:p>
          </p:txBody>
        </p:sp>
        <p:sp>
          <p:nvSpPr>
            <p:cNvPr id="15" name="Text Box 24"/>
            <p:cNvSpPr txBox="1">
              <a:spLocks noChangeArrowheads="1"/>
            </p:cNvSpPr>
            <p:nvPr/>
          </p:nvSpPr>
          <p:spPr bwMode="auto">
            <a:xfrm>
              <a:off x="1756" y="807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93.7</a:t>
              </a:r>
              <a:endParaRPr lang="en-US" altLang="en-US" sz="1400" dirty="0"/>
            </a:p>
          </p:txBody>
        </p:sp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>
              <a:off x="1423" y="807"/>
              <a:ext cx="33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 dirty="0" smtClean="0"/>
                <a:t>95.7</a:t>
              </a:r>
              <a:endParaRPr lang="en-US" altLang="en-US" sz="1400" dirty="0"/>
            </a:p>
          </p:txBody>
        </p: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1090" y="800"/>
              <a:ext cx="33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 dirty="0" smtClean="0"/>
                <a:t>93.6</a:t>
              </a:r>
              <a:endParaRPr lang="en-US" altLang="en-US" sz="1400" dirty="0"/>
            </a:p>
          </p:txBody>
        </p:sp>
        <p:sp>
          <p:nvSpPr>
            <p:cNvPr id="18" name="Text Box 27"/>
            <p:cNvSpPr txBox="1">
              <a:spLocks noChangeArrowheads="1"/>
            </p:cNvSpPr>
            <p:nvPr/>
          </p:nvSpPr>
          <p:spPr bwMode="auto">
            <a:xfrm>
              <a:off x="757" y="799"/>
              <a:ext cx="33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 dirty="0" smtClean="0"/>
                <a:t>96.8</a:t>
              </a:r>
              <a:endParaRPr lang="en-US" altLang="en-US" sz="1400" dirty="0"/>
            </a:p>
          </p:txBody>
        </p:sp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431" y="799"/>
              <a:ext cx="33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 dirty="0" smtClean="0"/>
                <a:t>99.1</a:t>
              </a:r>
              <a:endParaRPr lang="en-US" altLang="en-US" sz="1400" dirty="0"/>
            </a:p>
          </p:txBody>
        </p:sp>
        <p:sp>
          <p:nvSpPr>
            <p:cNvPr id="20" name="Text Box 30"/>
            <p:cNvSpPr txBox="1">
              <a:spLocks noChangeArrowheads="1"/>
            </p:cNvSpPr>
            <p:nvPr/>
          </p:nvSpPr>
          <p:spPr bwMode="auto">
            <a:xfrm>
              <a:off x="431" y="618"/>
              <a:ext cx="422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 smtClean="0"/>
                <a:t>Provisional share </a:t>
              </a:r>
              <a:r>
                <a:rPr lang="en-US" altLang="en-US" sz="1600" dirty="0"/>
                <a:t>transmitted within </a:t>
              </a:r>
              <a:r>
                <a:rPr lang="en-US" altLang="en-US" sz="1600" dirty="0" smtClean="0"/>
                <a:t>3 months </a:t>
              </a:r>
              <a:r>
                <a:rPr lang="en-US" altLang="en-US" sz="1600" dirty="0"/>
                <a:t>for </a:t>
              </a:r>
              <a:r>
                <a:rPr lang="en-US" altLang="en-US" sz="1600" dirty="0" smtClean="0"/>
                <a:t>2013 </a:t>
              </a:r>
              <a:r>
                <a:rPr lang="en-US" altLang="en-US" sz="1600" dirty="0"/>
                <a:t>(for comparison</a:t>
              </a:r>
              <a:r>
                <a:rPr lang="en-US" altLang="en-US" sz="1600" dirty="0" smtClean="0"/>
                <a:t>)</a:t>
              </a:r>
              <a:endParaRPr lang="en-US" altLang="en-US" sz="1600" dirty="0"/>
            </a:p>
          </p:txBody>
        </p:sp>
      </p:grp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3418770" y="1893886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92.6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421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B0E92DF9-F291-442F-91C2-00DDA825DE19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Distribution of SIS Requests</a:t>
            </a:r>
          </a:p>
        </p:txBody>
      </p:sp>
      <p:graphicFrame>
        <p:nvGraphicFramePr>
          <p:cNvPr id="88315" name="Group 25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84289522"/>
              </p:ext>
            </p:extLst>
          </p:nvPr>
        </p:nvGraphicFramePr>
        <p:xfrm>
          <a:off x="1116013" y="1268413"/>
          <a:ext cx="6369049" cy="4678683"/>
        </p:xfrm>
        <a:graphic>
          <a:graphicData uri="http://schemas.openxmlformats.org/drawingml/2006/table">
            <a:tbl>
              <a:tblPr/>
              <a:tblGrid>
                <a:gridCol w="2634422"/>
                <a:gridCol w="827132"/>
                <a:gridCol w="754577"/>
                <a:gridCol w="1076459"/>
                <a:gridCol w="1076459"/>
              </a:tblGrid>
              <a:tr h="1631950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Supplementary</a:t>
                      </a:r>
                      <a:endParaRPr kumimoji="0" lang="fr-F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International </a:t>
                      </a:r>
                      <a:r>
                        <a:rPr kumimoji="0" lang="fr-F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Searching</a:t>
                      </a:r>
                      <a:r>
                        <a:rPr kumimoji="0" lang="fr-F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 </a:t>
                      </a:r>
                      <a:r>
                        <a:rPr kumimoji="0" lang="fr-F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Authority</a:t>
                      </a:r>
                      <a:endParaRPr kumimoji="0" lang="fr-F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Year</a:t>
                      </a:r>
                      <a:endParaRPr kumimoji="0" lang="fr-F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2010</a:t>
                      </a:r>
                      <a:endParaRPr kumimoji="0" lang="fr-F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2011</a:t>
                      </a:r>
                      <a:endParaRPr kumimoji="0" lang="fr-F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2012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2013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Total</a:t>
                      </a:r>
                      <a:endParaRPr kumimoji="0" lang="fr-F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41</a:t>
                      </a:r>
                      <a:endParaRPr kumimoji="0" lang="fr-F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41</a:t>
                      </a:r>
                      <a:endParaRPr kumimoji="0" lang="fr-F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46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61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Austria</a:t>
                      </a:r>
                      <a:endParaRPr kumimoji="0" lang="fr-F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 </a:t>
                      </a:r>
                      <a:endParaRPr kumimoji="0" lang="fr-F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1</a:t>
                      </a:r>
                      <a:endParaRPr kumimoji="0" lang="fr-F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European Patent Office</a:t>
                      </a:r>
                      <a:endParaRPr kumimoji="0" lang="fr-F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3</a:t>
                      </a:r>
                      <a:endParaRPr kumimoji="0" lang="fr-F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7</a:t>
                      </a:r>
                      <a:endParaRPr kumimoji="0" lang="fr-F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21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27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Finland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Nordic Patent Institute</a:t>
                      </a:r>
                      <a:endParaRPr kumimoji="0" lang="fr-F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1</a:t>
                      </a:r>
                      <a:endParaRPr kumimoji="0" lang="fr-F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 </a:t>
                      </a:r>
                      <a:endParaRPr kumimoji="0" lang="fr-F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Russian Federation</a:t>
                      </a:r>
                      <a:endParaRPr kumimoji="0" lang="fr-F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35</a:t>
                      </a:r>
                      <a:endParaRPr kumimoji="0" lang="fr-F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31</a:t>
                      </a:r>
                      <a:endParaRPr kumimoji="0" lang="fr-F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19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32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Sweden</a:t>
                      </a: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2</a:t>
                      </a:r>
                      <a:endParaRPr kumimoji="0" lang="fr-F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2</a:t>
                      </a: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115616" y="6165304"/>
            <a:ext cx="28680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Source:  </a:t>
            </a:r>
            <a:r>
              <a:rPr lang="en-US" sz="1000" dirty="0" smtClean="0"/>
              <a:t>PCT internal databases, January 2014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733F2974-789A-4B0B-94BD-635A077F5B8F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179388" y="116632"/>
            <a:ext cx="864235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rgbClr val="00408C"/>
                </a:solidFill>
                <a:latin typeface="Arial" charset="0"/>
              </a:defRPr>
            </a:lvl1pPr>
            <a:lvl2pPr>
              <a:defRPr sz="3200">
                <a:solidFill>
                  <a:srgbClr val="00408C"/>
                </a:solidFill>
                <a:latin typeface="Arial" charset="0"/>
              </a:defRPr>
            </a:lvl2pPr>
            <a:lvl3pPr>
              <a:defRPr sz="3200">
                <a:solidFill>
                  <a:srgbClr val="00408C"/>
                </a:solidFill>
                <a:latin typeface="Arial" charset="0"/>
              </a:defRPr>
            </a:lvl3pPr>
            <a:lvl4pPr>
              <a:defRPr sz="3200">
                <a:solidFill>
                  <a:srgbClr val="00408C"/>
                </a:solidFill>
                <a:latin typeface="Arial" charset="0"/>
              </a:defRPr>
            </a:lvl4pPr>
            <a:lvl5pPr>
              <a:defRPr sz="3200">
                <a:solidFill>
                  <a:srgbClr val="00408C"/>
                </a:solidFill>
                <a:latin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 dirty="0"/>
              <a:t>International Preliminary Examination </a:t>
            </a:r>
            <a:r>
              <a:rPr lang="en-US" altLang="en-US" sz="2800" dirty="0" smtClean="0"/>
              <a:t>Demands </a:t>
            </a:r>
            <a:endParaRPr lang="en-US" alt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827584" y="6165304"/>
            <a:ext cx="30043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Source:  </a:t>
            </a:r>
            <a:r>
              <a:rPr lang="en-US" sz="1000" dirty="0" smtClean="0"/>
              <a:t>WIPO Statistics Database, January 2014</a:t>
            </a:r>
            <a:endParaRPr lang="en-US" sz="10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135467"/>
              </p:ext>
            </p:extLst>
          </p:nvPr>
        </p:nvGraphicFramePr>
        <p:xfrm>
          <a:off x="183704" y="836712"/>
          <a:ext cx="8699264" cy="4968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8" name="Worksheet" r:id="rId5" imgW="4819616" imgH="2752623" progId="Excel.Sheet.12">
                  <p:embed/>
                </p:oleObj>
              </mc:Choice>
              <mc:Fallback>
                <p:oleObj name="Worksheet" r:id="rId5" imgW="4819616" imgH="275262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3704" y="836712"/>
                        <a:ext cx="8699264" cy="4968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67544" y="5899487"/>
            <a:ext cx="45784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2013 to date covers January to September 2013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C10AE858-F012-4059-803D-EB15040DDD28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0350"/>
            <a:ext cx="8642350" cy="941388"/>
          </a:xfrm>
        </p:spPr>
        <p:txBody>
          <a:bodyPr/>
          <a:lstStyle/>
          <a:p>
            <a:pPr algn="ctr"/>
            <a:r>
              <a:rPr lang="en-US" altLang="en-US" sz="2800" dirty="0" smtClean="0"/>
              <a:t>International Preliminary Examination Reports</a:t>
            </a:r>
          </a:p>
        </p:txBody>
      </p:sp>
      <p:sp>
        <p:nvSpPr>
          <p:cNvPr id="152585" name="Text Box 9"/>
          <p:cNvSpPr txBox="1">
            <a:spLocks noChangeArrowheads="1"/>
          </p:cNvSpPr>
          <p:nvPr/>
        </p:nvSpPr>
        <p:spPr bwMode="auto">
          <a:xfrm>
            <a:off x="323850" y="5492750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1600" dirty="0"/>
          </a:p>
          <a:p>
            <a:endParaRPr lang="en-US" alt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023033"/>
              </p:ext>
            </p:extLst>
          </p:nvPr>
        </p:nvGraphicFramePr>
        <p:xfrm>
          <a:off x="1475656" y="836712"/>
          <a:ext cx="6480563" cy="5680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55" name="Worksheet" r:id="rId5" imgW="2066976" imgH="1809685" progId="Excel.Sheet.8">
                  <p:embed/>
                </p:oleObj>
              </mc:Choice>
              <mc:Fallback>
                <p:oleObj name="Worksheet" r:id="rId5" imgW="2066976" imgH="1809685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836712"/>
                        <a:ext cx="6480563" cy="56800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16214" y="4615587"/>
            <a:ext cx="79722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1800" dirty="0"/>
          </a:p>
          <a:p>
            <a:pPr>
              <a:buFontTx/>
              <a:buChar char="•"/>
            </a:pPr>
            <a:r>
              <a:rPr lang="en-US" altLang="en-US" sz="1800" dirty="0"/>
              <a:t>  For </a:t>
            </a:r>
            <a:r>
              <a:rPr lang="en-US" altLang="en-US" sz="1800" dirty="0" smtClean="0"/>
              <a:t>2013, 49.8% </a:t>
            </a:r>
            <a:r>
              <a:rPr lang="en-US" altLang="en-US" sz="1800" dirty="0"/>
              <a:t>of IPRPs (Chapter II) were produced by the EPO, </a:t>
            </a:r>
            <a:r>
              <a:rPr lang="en-US" altLang="en-US" sz="1800" dirty="0" smtClean="0"/>
              <a:t>   18.0</a:t>
            </a:r>
            <a:r>
              <a:rPr lang="en-US" altLang="en-US" sz="1800" dirty="0"/>
              <a:t>% by the </a:t>
            </a:r>
            <a:r>
              <a:rPr lang="en-US" altLang="en-US" sz="1800" dirty="0" smtClean="0"/>
              <a:t>USPTO, </a:t>
            </a:r>
            <a:r>
              <a:rPr lang="en-US" altLang="en-US" sz="1800" dirty="0"/>
              <a:t>16.7</a:t>
            </a:r>
            <a:r>
              <a:rPr lang="en-US" altLang="en-US" sz="1800" dirty="0" smtClean="0"/>
              <a:t>% </a:t>
            </a:r>
            <a:r>
              <a:rPr lang="en-US" altLang="en-US" sz="1800" dirty="0"/>
              <a:t>by the JPO, </a:t>
            </a:r>
            <a:r>
              <a:rPr lang="en-US" altLang="en-US" sz="1800" dirty="0" smtClean="0"/>
              <a:t>and 15.5% </a:t>
            </a:r>
            <a:r>
              <a:rPr lang="en-US" altLang="en-US" sz="1800" dirty="0"/>
              <a:t>by </a:t>
            </a:r>
          </a:p>
          <a:p>
            <a:r>
              <a:rPr lang="en-US" altLang="en-US" sz="1800" dirty="0"/>
              <a:t>   other International  Authorities.  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683568" y="4615587"/>
            <a:ext cx="47404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Source:  </a:t>
            </a:r>
            <a:r>
              <a:rPr lang="en-US" sz="1000" dirty="0" smtClean="0"/>
              <a:t>WIPO Statistics Database, February 2014  Data for 2013 are provisional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96FB2966-7288-4106-A502-528890FA720E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Average Timeliness in Transmitting IPRPs</a:t>
            </a:r>
          </a:p>
        </p:txBody>
      </p:sp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180008" y="5085184"/>
            <a:ext cx="87851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/>
              <a:t>Average time taken to transmit IPRPs increased from 27.6 </a:t>
            </a:r>
            <a:r>
              <a:rPr lang="en-US" altLang="en-US" sz="2000" dirty="0" smtClean="0"/>
              <a:t>months in </a:t>
            </a:r>
            <a:r>
              <a:rPr lang="en-US" altLang="en-US" sz="2000" dirty="0"/>
              <a:t>2001 to 30.5 months in 2012.  68.4% of IPRPs transmitted </a:t>
            </a:r>
            <a:r>
              <a:rPr lang="en-US" altLang="en-US" sz="2000" dirty="0" smtClean="0"/>
              <a:t>within 28 months (72.8% for 2013 - provisional).</a:t>
            </a:r>
            <a:endParaRPr lang="en-US" altLang="en-US" sz="20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" y="1412776"/>
            <a:ext cx="9142884" cy="321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4668977"/>
            <a:ext cx="29065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Source:  </a:t>
            </a:r>
            <a:r>
              <a:rPr lang="en-US" sz="1000" dirty="0" smtClean="0"/>
              <a:t>WIPO Statistics Database, March 2013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BC3DECF0-0062-42B3-9769-7B56157AC69F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Outline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341438"/>
            <a:ext cx="7988300" cy="4114800"/>
          </a:xfrm>
        </p:spPr>
        <p:txBody>
          <a:bodyPr/>
          <a:lstStyle/>
          <a:p>
            <a:pPr marL="381000" indent="-381000">
              <a:lnSpc>
                <a:spcPct val="90000"/>
              </a:lnSpc>
              <a:buFontTx/>
              <a:buAutoNum type="arabicParenR"/>
            </a:pPr>
            <a:r>
              <a:rPr lang="en-US" altLang="en-US" sz="2400" dirty="0" smtClean="0"/>
              <a:t>International Applications Filed</a:t>
            </a:r>
          </a:p>
          <a:p>
            <a:pPr marL="838200" lvl="1" indent="-381000">
              <a:lnSpc>
                <a:spcPct val="90000"/>
              </a:lnSpc>
              <a:buClr>
                <a:schemeClr val="tx1"/>
              </a:buClr>
              <a:buFontTx/>
              <a:buAutoNum type="arabicParenR"/>
            </a:pPr>
            <a:r>
              <a:rPr lang="en-US" altLang="en-US" sz="2400" dirty="0" smtClean="0"/>
              <a:t>Overall Trends and Forecasts</a:t>
            </a:r>
          </a:p>
          <a:p>
            <a:pPr marL="838200" lvl="1" indent="-381000">
              <a:lnSpc>
                <a:spcPct val="90000"/>
              </a:lnSpc>
              <a:buClr>
                <a:schemeClr val="tx1"/>
              </a:buClr>
              <a:buFontTx/>
              <a:buAutoNum type="arabicParenR"/>
            </a:pPr>
            <a:r>
              <a:rPr lang="en-US" altLang="en-US" sz="2400" dirty="0" smtClean="0"/>
              <a:t>Medium of Filing</a:t>
            </a:r>
          </a:p>
          <a:p>
            <a:pPr marL="838200" lvl="1" indent="-381000">
              <a:lnSpc>
                <a:spcPct val="90000"/>
              </a:lnSpc>
              <a:buClr>
                <a:schemeClr val="tx1"/>
              </a:buClr>
              <a:buFontTx/>
              <a:buAutoNum type="arabicParenR"/>
            </a:pPr>
            <a:r>
              <a:rPr lang="en-US" altLang="en-US" sz="2400" dirty="0" smtClean="0"/>
              <a:t>Languages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FontTx/>
              <a:buAutoNum type="arabicParenR"/>
            </a:pPr>
            <a:r>
              <a:rPr lang="en-US" altLang="en-US" sz="2400" dirty="0" smtClean="0"/>
              <a:t>National Phase Entries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FontTx/>
              <a:buAutoNum type="arabicParenR"/>
            </a:pPr>
            <a:r>
              <a:rPr lang="en-US" altLang="en-US" sz="2400" dirty="0" smtClean="0"/>
              <a:t>International Authorities</a:t>
            </a:r>
          </a:p>
          <a:p>
            <a:pPr marL="781050" lvl="1" indent="-381000">
              <a:lnSpc>
                <a:spcPct val="90000"/>
              </a:lnSpc>
              <a:buClr>
                <a:schemeClr val="tx1"/>
              </a:buClr>
              <a:buFontTx/>
              <a:buAutoNum type="arabicParenR"/>
            </a:pPr>
            <a:r>
              <a:rPr lang="en-US" altLang="en-US" sz="2400" dirty="0" smtClean="0"/>
              <a:t>International Search</a:t>
            </a:r>
          </a:p>
          <a:p>
            <a:pPr marL="781050" lvl="1" indent="-381000">
              <a:lnSpc>
                <a:spcPct val="90000"/>
              </a:lnSpc>
              <a:buClr>
                <a:schemeClr val="tx1"/>
              </a:buClr>
              <a:buFontTx/>
              <a:buAutoNum type="arabicParenR"/>
            </a:pPr>
            <a:r>
              <a:rPr lang="en-US" altLang="en-US" sz="2400" dirty="0" smtClean="0"/>
              <a:t>Supplementary International Search</a:t>
            </a:r>
          </a:p>
          <a:p>
            <a:pPr marL="781050" lvl="1" indent="-381000">
              <a:lnSpc>
                <a:spcPct val="90000"/>
              </a:lnSpc>
              <a:buClr>
                <a:schemeClr val="tx1"/>
              </a:buClr>
              <a:buFontTx/>
              <a:buAutoNum type="arabicParenR"/>
            </a:pPr>
            <a:r>
              <a:rPr lang="en-US" altLang="en-US" sz="2400" dirty="0" smtClean="0"/>
              <a:t>International Preliminary Examination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FontTx/>
              <a:buAutoNum type="arabicParenR"/>
            </a:pPr>
            <a:r>
              <a:rPr lang="en-US" altLang="en-US" sz="2400" dirty="0" smtClean="0"/>
              <a:t>PCT – Patent Prosecution Highway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CDF66830-AFD1-416E-AD04-BA6685BDB6A7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Timeliness in Transmitting IPRPs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468313" y="4653136"/>
            <a:ext cx="76327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/>
              <a:t>Timeliness calculated as time elapsed between priority date and date on which International Bureau receives IPRP form the IPEA.</a:t>
            </a:r>
          </a:p>
          <a:p>
            <a:pPr>
              <a:spcBef>
                <a:spcPct val="50000"/>
              </a:spcBef>
            </a:pPr>
            <a:r>
              <a:rPr lang="en-US" altLang="en-US" sz="1800" dirty="0" smtClean="0"/>
              <a:t>Provisional for  2013 (2012 </a:t>
            </a:r>
            <a:r>
              <a:rPr lang="en-US" altLang="en-US" sz="1800" dirty="0"/>
              <a:t>in brackets): &lt;29 months </a:t>
            </a:r>
            <a:r>
              <a:rPr lang="en-US" altLang="en-US" sz="1800" dirty="0" smtClean="0"/>
              <a:t>72.8% </a:t>
            </a:r>
            <a:r>
              <a:rPr lang="en-US" altLang="en-US" sz="1800" dirty="0"/>
              <a:t>(</a:t>
            </a:r>
            <a:r>
              <a:rPr lang="en-US" altLang="en-US" sz="1800" dirty="0" smtClean="0"/>
              <a:t>68.4%), </a:t>
            </a:r>
            <a:r>
              <a:rPr lang="en-US" altLang="en-US" sz="1800" dirty="0"/>
              <a:t>29-30 months </a:t>
            </a:r>
            <a:r>
              <a:rPr lang="en-US" altLang="en-US" sz="1800" dirty="0" smtClean="0"/>
              <a:t>12.6% (15.1%), </a:t>
            </a:r>
            <a:r>
              <a:rPr lang="en-US" altLang="en-US" sz="1800" dirty="0"/>
              <a:t>31-32 months </a:t>
            </a:r>
            <a:r>
              <a:rPr lang="en-US" altLang="en-US" sz="1800" dirty="0" smtClean="0"/>
              <a:t>2.7% (3.6%), </a:t>
            </a:r>
            <a:r>
              <a:rPr lang="en-US" altLang="en-US" sz="1800" dirty="0"/>
              <a:t>&gt;32 months </a:t>
            </a:r>
            <a:r>
              <a:rPr lang="en-US" altLang="en-US" sz="1800" dirty="0" smtClean="0"/>
              <a:t>11.9% (12.9%)</a:t>
            </a:r>
            <a:endParaRPr lang="en-US" altLang="en-US" sz="1800" dirty="0"/>
          </a:p>
          <a:p>
            <a:pPr>
              <a:spcBef>
                <a:spcPct val="50000"/>
              </a:spcBef>
            </a:pPr>
            <a:r>
              <a:rPr lang="en-US" altLang="en-US" sz="1800" dirty="0"/>
              <a:t> </a:t>
            </a:r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9668"/>
            <a:ext cx="9144000" cy="332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1560" y="4431647"/>
            <a:ext cx="29065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Source:  </a:t>
            </a:r>
            <a:r>
              <a:rPr lang="en-US" sz="1000" dirty="0" smtClean="0"/>
              <a:t>WIPO Statistics Database, March 2013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A3520E04-93B6-48D1-8F34-CA7EEC58D3EB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0350"/>
            <a:ext cx="8893175" cy="941388"/>
          </a:xfrm>
        </p:spPr>
        <p:txBody>
          <a:bodyPr/>
          <a:lstStyle/>
          <a:p>
            <a:r>
              <a:rPr lang="en-US" altLang="en-US" sz="2800" dirty="0" smtClean="0"/>
              <a:t>Timeliness in Transmitting IPRPs by IPEA in 2012</a:t>
            </a: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163513" y="5189538"/>
            <a:ext cx="8569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/>
              <a:t>Timeliness calculated as time elapsed between priority date and date on which International Bureau receives IPRP form the IPEA.</a:t>
            </a:r>
          </a:p>
        </p:txBody>
      </p:sp>
      <p:grpSp>
        <p:nvGrpSpPr>
          <p:cNvPr id="178198" name="Group 22"/>
          <p:cNvGrpSpPr>
            <a:grpSpLocks/>
          </p:cNvGrpSpPr>
          <p:nvPr/>
        </p:nvGrpSpPr>
        <p:grpSpPr bwMode="auto">
          <a:xfrm>
            <a:off x="666676" y="1196976"/>
            <a:ext cx="8197849" cy="612776"/>
            <a:chOff x="385" y="754"/>
            <a:chExt cx="5164" cy="386"/>
          </a:xfrm>
        </p:grpSpPr>
        <p:sp>
          <p:nvSpPr>
            <p:cNvPr id="178183" name="Text Box 7"/>
            <p:cNvSpPr txBox="1">
              <a:spLocks noChangeArrowheads="1"/>
            </p:cNvSpPr>
            <p:nvPr/>
          </p:nvSpPr>
          <p:spPr bwMode="auto">
            <a:xfrm>
              <a:off x="5214" y="945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33.1</a:t>
              </a:r>
              <a:endParaRPr lang="en-US" altLang="en-US" sz="1400" dirty="0"/>
            </a:p>
          </p:txBody>
        </p:sp>
        <p:sp>
          <p:nvSpPr>
            <p:cNvPr id="178184" name="Text Box 8"/>
            <p:cNvSpPr txBox="1">
              <a:spLocks noChangeArrowheads="1"/>
            </p:cNvSpPr>
            <p:nvPr/>
          </p:nvSpPr>
          <p:spPr bwMode="auto">
            <a:xfrm>
              <a:off x="4875" y="945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28.6</a:t>
              </a:r>
              <a:endParaRPr lang="en-US" altLang="en-US" sz="1400" dirty="0"/>
            </a:p>
          </p:txBody>
        </p:sp>
        <p:sp>
          <p:nvSpPr>
            <p:cNvPr id="178185" name="Text Box 9"/>
            <p:cNvSpPr txBox="1">
              <a:spLocks noChangeArrowheads="1"/>
            </p:cNvSpPr>
            <p:nvPr/>
          </p:nvSpPr>
          <p:spPr bwMode="auto">
            <a:xfrm>
              <a:off x="4491" y="946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51.8</a:t>
              </a:r>
              <a:endParaRPr lang="en-US" altLang="en-US" sz="1400" dirty="0"/>
            </a:p>
          </p:txBody>
        </p:sp>
        <p:sp>
          <p:nvSpPr>
            <p:cNvPr id="178186" name="Text Box 10"/>
            <p:cNvSpPr txBox="1">
              <a:spLocks noChangeArrowheads="1"/>
            </p:cNvSpPr>
            <p:nvPr/>
          </p:nvSpPr>
          <p:spPr bwMode="auto">
            <a:xfrm>
              <a:off x="4156" y="935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66.7</a:t>
              </a:r>
              <a:endParaRPr lang="en-US" altLang="en-US" sz="1400" dirty="0"/>
            </a:p>
          </p:txBody>
        </p:sp>
        <p:sp>
          <p:nvSpPr>
            <p:cNvPr id="178187" name="Text Box 11"/>
            <p:cNvSpPr txBox="1">
              <a:spLocks noChangeArrowheads="1"/>
            </p:cNvSpPr>
            <p:nvPr/>
          </p:nvSpPr>
          <p:spPr bwMode="auto">
            <a:xfrm>
              <a:off x="3787" y="935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40.8</a:t>
              </a:r>
              <a:endParaRPr lang="en-US" altLang="en-US" sz="1400" dirty="0"/>
            </a:p>
          </p:txBody>
        </p:sp>
        <p:sp>
          <p:nvSpPr>
            <p:cNvPr id="178188" name="Text Box 12"/>
            <p:cNvSpPr txBox="1">
              <a:spLocks noChangeArrowheads="1"/>
            </p:cNvSpPr>
            <p:nvPr/>
          </p:nvSpPr>
          <p:spPr bwMode="auto">
            <a:xfrm>
              <a:off x="3424" y="935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68.0</a:t>
              </a:r>
              <a:endParaRPr lang="en-US" altLang="en-US" sz="1400" dirty="0"/>
            </a:p>
          </p:txBody>
        </p:sp>
        <p:sp>
          <p:nvSpPr>
            <p:cNvPr id="178189" name="Text Box 13"/>
            <p:cNvSpPr txBox="1">
              <a:spLocks noChangeArrowheads="1"/>
            </p:cNvSpPr>
            <p:nvPr/>
          </p:nvSpPr>
          <p:spPr bwMode="auto">
            <a:xfrm>
              <a:off x="3015" y="935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66.3</a:t>
              </a:r>
              <a:endParaRPr lang="en-US" altLang="en-US" sz="1400" dirty="0"/>
            </a:p>
          </p:txBody>
        </p:sp>
        <p:sp>
          <p:nvSpPr>
            <p:cNvPr id="178190" name="Text Box 14"/>
            <p:cNvSpPr txBox="1">
              <a:spLocks noChangeArrowheads="1"/>
            </p:cNvSpPr>
            <p:nvPr/>
          </p:nvSpPr>
          <p:spPr bwMode="auto">
            <a:xfrm>
              <a:off x="2653" y="935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81.3</a:t>
              </a:r>
              <a:endParaRPr lang="en-US" altLang="en-US" sz="1400" dirty="0"/>
            </a:p>
          </p:txBody>
        </p:sp>
        <p:sp>
          <p:nvSpPr>
            <p:cNvPr id="178191" name="Text Box 15"/>
            <p:cNvSpPr txBox="1">
              <a:spLocks noChangeArrowheads="1"/>
            </p:cNvSpPr>
            <p:nvPr/>
          </p:nvSpPr>
          <p:spPr bwMode="auto">
            <a:xfrm>
              <a:off x="2290" y="935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80.0</a:t>
              </a:r>
              <a:endParaRPr lang="en-US" altLang="en-US" sz="1400" dirty="0"/>
            </a:p>
          </p:txBody>
        </p:sp>
        <p:sp>
          <p:nvSpPr>
            <p:cNvPr id="178192" name="Text Box 16"/>
            <p:cNvSpPr txBox="1">
              <a:spLocks noChangeArrowheads="1"/>
            </p:cNvSpPr>
            <p:nvPr/>
          </p:nvSpPr>
          <p:spPr bwMode="auto">
            <a:xfrm>
              <a:off x="1927" y="935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93.8</a:t>
              </a:r>
              <a:endParaRPr lang="en-US" altLang="en-US" sz="1400" dirty="0"/>
            </a:p>
          </p:txBody>
        </p:sp>
        <p:sp>
          <p:nvSpPr>
            <p:cNvPr id="178193" name="Text Box 17"/>
            <p:cNvSpPr txBox="1">
              <a:spLocks noChangeArrowheads="1"/>
            </p:cNvSpPr>
            <p:nvPr/>
          </p:nvSpPr>
          <p:spPr bwMode="auto">
            <a:xfrm>
              <a:off x="1519" y="935"/>
              <a:ext cx="33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 dirty="0" smtClean="0"/>
                <a:t>95.2</a:t>
              </a:r>
              <a:endParaRPr lang="en-US" altLang="en-US" sz="1400" dirty="0"/>
            </a:p>
          </p:txBody>
        </p:sp>
        <p:sp>
          <p:nvSpPr>
            <p:cNvPr id="178194" name="Text Box 18"/>
            <p:cNvSpPr txBox="1">
              <a:spLocks noChangeArrowheads="1"/>
            </p:cNvSpPr>
            <p:nvPr/>
          </p:nvSpPr>
          <p:spPr bwMode="auto">
            <a:xfrm>
              <a:off x="1156" y="935"/>
              <a:ext cx="33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 dirty="0" smtClean="0"/>
                <a:t>91.6</a:t>
              </a:r>
              <a:endParaRPr lang="en-US" altLang="en-US" sz="1400" dirty="0"/>
            </a:p>
          </p:txBody>
        </p:sp>
        <p:sp>
          <p:nvSpPr>
            <p:cNvPr id="178195" name="Text Box 19"/>
            <p:cNvSpPr txBox="1">
              <a:spLocks noChangeArrowheads="1"/>
            </p:cNvSpPr>
            <p:nvPr/>
          </p:nvSpPr>
          <p:spPr bwMode="auto">
            <a:xfrm>
              <a:off x="793" y="935"/>
              <a:ext cx="33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 dirty="0" smtClean="0"/>
                <a:t>87.6</a:t>
              </a:r>
              <a:endParaRPr lang="en-US" altLang="en-US" sz="1400" dirty="0"/>
            </a:p>
          </p:txBody>
        </p:sp>
        <p:sp>
          <p:nvSpPr>
            <p:cNvPr id="178196" name="Text Box 20"/>
            <p:cNvSpPr txBox="1">
              <a:spLocks noChangeArrowheads="1"/>
            </p:cNvSpPr>
            <p:nvPr/>
          </p:nvSpPr>
          <p:spPr bwMode="auto">
            <a:xfrm>
              <a:off x="385" y="935"/>
              <a:ext cx="33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 dirty="0" smtClean="0"/>
                <a:t>94.1</a:t>
              </a:r>
              <a:endParaRPr lang="en-US" altLang="en-US" sz="1400" dirty="0"/>
            </a:p>
          </p:txBody>
        </p:sp>
        <p:sp>
          <p:nvSpPr>
            <p:cNvPr id="178197" name="Text Box 21"/>
            <p:cNvSpPr txBox="1">
              <a:spLocks noChangeArrowheads="1"/>
            </p:cNvSpPr>
            <p:nvPr/>
          </p:nvSpPr>
          <p:spPr bwMode="auto">
            <a:xfrm>
              <a:off x="385" y="754"/>
              <a:ext cx="441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 smtClean="0"/>
                <a:t>Provisional share </a:t>
              </a:r>
              <a:r>
                <a:rPr lang="en-US" altLang="en-US" sz="1600" dirty="0"/>
                <a:t>transmitted within </a:t>
              </a:r>
              <a:r>
                <a:rPr lang="en-US" altLang="en-US" sz="1600" dirty="0" smtClean="0"/>
                <a:t>28 </a:t>
              </a:r>
              <a:r>
                <a:rPr lang="en-US" altLang="en-US" sz="1600" dirty="0"/>
                <a:t>months for </a:t>
              </a:r>
              <a:r>
                <a:rPr lang="en-US" altLang="en-US" sz="1600" dirty="0" smtClean="0"/>
                <a:t>2013 </a:t>
              </a:r>
              <a:r>
                <a:rPr lang="en-US" altLang="en-US" sz="1600" dirty="0"/>
                <a:t>(for comparison)</a:t>
              </a:r>
            </a:p>
          </p:txBody>
        </p:sp>
      </p:grp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" y="1823698"/>
            <a:ext cx="9035145" cy="311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81867" y="4818923"/>
            <a:ext cx="29065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Source:  </a:t>
            </a:r>
            <a:r>
              <a:rPr lang="en-US" sz="1000" dirty="0" smtClean="0"/>
              <a:t>WIPO Statistics Database, March 2013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F4B29B00-4F5E-45C7-B0DB-BC5EBA5A0656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941388"/>
          </a:xfrm>
        </p:spPr>
        <p:txBody>
          <a:bodyPr/>
          <a:lstStyle/>
          <a:p>
            <a:r>
              <a:rPr lang="en-US" altLang="en-US" dirty="0" smtClean="0"/>
              <a:t>PCT-Patent Prosecution Highway</a:t>
            </a:r>
          </a:p>
        </p:txBody>
      </p:sp>
      <p:sp>
        <p:nvSpPr>
          <p:cNvPr id="114700" name="Text Box 12"/>
          <p:cNvSpPr txBox="1">
            <a:spLocks noChangeArrowheads="1"/>
          </p:cNvSpPr>
          <p:nvPr/>
        </p:nvSpPr>
        <p:spPr bwMode="auto">
          <a:xfrm>
            <a:off x="764406" y="6220667"/>
            <a:ext cx="62277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dirty="0" smtClean="0"/>
              <a:t>11,874 PCT-PPH </a:t>
            </a:r>
            <a:r>
              <a:rPr lang="en-US" altLang="en-US" sz="1600" dirty="0"/>
              <a:t>requests until end June </a:t>
            </a:r>
            <a:r>
              <a:rPr lang="en-US" altLang="en-US" sz="1600" dirty="0" smtClean="0"/>
              <a:t>2013 </a:t>
            </a:r>
            <a:endParaRPr lang="en-US" altLang="en-US" sz="1600" dirty="0"/>
          </a:p>
          <a:p>
            <a:r>
              <a:rPr lang="en-US" altLang="en-US" sz="1600" dirty="0" smtClean="0"/>
              <a:t>28,600 </a:t>
            </a:r>
            <a:r>
              <a:rPr lang="en-US" altLang="en-US" sz="1600" dirty="0"/>
              <a:t>standard PPH requests in same period </a:t>
            </a:r>
          </a:p>
        </p:txBody>
      </p:sp>
      <p:pic>
        <p:nvPicPr>
          <p:cNvPr id="157817" name="Picture 1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74488"/>
            <a:ext cx="8042399" cy="554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19214" y="6046502"/>
            <a:ext cx="29546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Source:  </a:t>
            </a:r>
            <a:r>
              <a:rPr lang="en-US" sz="1000" dirty="0" smtClean="0"/>
              <a:t>Patent Prosecution Highway Portal Site 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7C31AFEF-5719-4647-B189-BAFA47F593FE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2492375"/>
            <a:ext cx="7772400" cy="1470025"/>
          </a:xfrm>
        </p:spPr>
        <p:txBody>
          <a:bodyPr/>
          <a:lstStyle/>
          <a:p>
            <a:pPr algn="ctr"/>
            <a:r>
              <a:rPr lang="en-US" altLang="en-US" sz="2400" dirty="0" smtClean="0"/>
              <a:t>Further information:</a:t>
            </a:r>
            <a:br>
              <a:rPr lang="en-US" altLang="en-US" sz="2400" dirty="0" smtClean="0"/>
            </a:b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800" b="1" dirty="0" smtClean="0"/>
              <a:t>2013 PCT Yearly Review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800" dirty="0" smtClean="0"/>
              <a:t>The International Patent System</a:t>
            </a:r>
            <a:br>
              <a:rPr lang="en-US" altLang="en-US" sz="2800" dirty="0" smtClean="0"/>
            </a:br>
            <a:r>
              <a:rPr lang="en-US" altLang="en-US" sz="2000" dirty="0" smtClean="0"/>
              <a:t>WIPO Publication No:901E/2013</a:t>
            </a:r>
            <a:br>
              <a:rPr lang="en-US" altLang="en-US" sz="2000" dirty="0" smtClean="0"/>
            </a:b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800" b="1" dirty="0" smtClean="0"/>
              <a:t>2013 World Intellectual Property Indicators</a:t>
            </a:r>
            <a:br>
              <a:rPr lang="en-US" altLang="en-US" sz="2800" b="1" dirty="0" smtClean="0"/>
            </a:br>
            <a:r>
              <a:rPr lang="en-US" altLang="en-US" sz="2000" dirty="0" smtClean="0"/>
              <a:t>WIPO Publication No:941E/2013</a:t>
            </a:r>
            <a:br>
              <a:rPr lang="en-US" altLang="en-US" sz="2000" dirty="0" smtClean="0"/>
            </a:b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800" b="1" dirty="0" smtClean="0"/>
              <a:t>Statistics on the PCT System</a:t>
            </a: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000" dirty="0" smtClean="0"/>
              <a:t>http://www.wipo.int/ipstats/en/statistics/pct/</a:t>
            </a:r>
            <a:br>
              <a:rPr lang="en-US" altLang="en-US" sz="2000" dirty="0" smtClean="0"/>
            </a:b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800" b="1" dirty="0" smtClean="0"/>
              <a:t>Patent Prosecution Highway Portal Site</a:t>
            </a:r>
            <a:br>
              <a:rPr lang="en-US" altLang="en-US" sz="2800" b="1" dirty="0" smtClean="0"/>
            </a:br>
            <a:r>
              <a:rPr lang="en-US" altLang="en-US" sz="2000" dirty="0" smtClean="0"/>
              <a:t>http://www.jpo.go.jp/ppph-portal/index.htm</a:t>
            </a:r>
            <a:br>
              <a:rPr lang="en-US" altLang="en-US" sz="2000" dirty="0" smtClean="0"/>
            </a:b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F2E16A72-2411-4BD1-A989-F0E1422D44E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027" name="Title 3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07375" cy="576263"/>
          </a:xfrm>
        </p:spPr>
        <p:txBody>
          <a:bodyPr/>
          <a:lstStyle/>
          <a:p>
            <a:r>
              <a:rPr lang="en-US" altLang="en-US" dirty="0" smtClean="0"/>
              <a:t>Application Filings and Forecast</a:t>
            </a:r>
          </a:p>
        </p:txBody>
      </p:sp>
      <p:sp>
        <p:nvSpPr>
          <p:cNvPr id="5" name="Content Placeholder 9"/>
          <p:cNvSpPr txBox="1">
            <a:spLocks/>
          </p:cNvSpPr>
          <p:nvPr/>
        </p:nvSpPr>
        <p:spPr bwMode="auto">
          <a:xfrm>
            <a:off x="428626" y="893763"/>
            <a:ext cx="7988300" cy="792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marL="0" indent="0">
              <a:spcBef>
                <a:spcPct val="20000"/>
              </a:spcBef>
            </a:pPr>
            <a:endParaRPr lang="en-US" altLang="en-US" sz="1600" dirty="0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8748713" y="6453188"/>
            <a:ext cx="1841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28626" y="5909701"/>
            <a:ext cx="30444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 Economics and Statistics Division</a:t>
            </a:r>
            <a:r>
              <a:rPr lang="en-US" sz="1000" smtClean="0"/>
              <a:t>, WIPO</a:t>
            </a:r>
            <a:endParaRPr lang="en-US" sz="10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6" y="805286"/>
            <a:ext cx="8949299" cy="510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70914" y="3172827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195,312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2601640" y="275515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204,700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3892630" y="2382530"/>
            <a:ext cx="1001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211,200</a:t>
            </a:r>
            <a:endParaRPr 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5110258" y="205994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218,600</a:t>
            </a:r>
            <a:endParaRPr lang="en-US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6444208" y="183971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225,100</a:t>
            </a:r>
            <a:endParaRPr lang="en-US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7646039" y="163369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231,700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08901599-6B19-4DE6-A3D1-18A40F902D1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Monthly Trends in Applications Filed</a:t>
            </a:r>
          </a:p>
        </p:txBody>
      </p:sp>
      <p:pic>
        <p:nvPicPr>
          <p:cNvPr id="69764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2" y="1615164"/>
            <a:ext cx="8937960" cy="404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626" y="5786590"/>
            <a:ext cx="32399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 PCT Monthly Statistics Report, January 2014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4CB71667-B6A0-497F-8887-0A303B17BD76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Medium of Filing</a:t>
            </a:r>
          </a:p>
        </p:txBody>
      </p:sp>
      <p:pic>
        <p:nvPicPr>
          <p:cNvPr id="8397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16" y="1412776"/>
            <a:ext cx="8778180" cy="345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016" y="5380166"/>
            <a:ext cx="8631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For 2013, 7.6% paper, 2.8% PCT-EASY, 49.0% PDF, 27.9% XML, 12.6% EFS-web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431826" y="4941168"/>
            <a:ext cx="30043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 WIPO Statistics Database, January 2014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6CA2267E-1FEF-4E33-B1EF-F35770FE3AEA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85225" cy="941388"/>
          </a:xfrm>
        </p:spPr>
        <p:txBody>
          <a:bodyPr/>
          <a:lstStyle/>
          <a:p>
            <a:r>
              <a:rPr lang="en-US" altLang="en-US" dirty="0" smtClean="0"/>
              <a:t>Top 10 Filing Languages in 2012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96900" y="5229200"/>
            <a:ext cx="75754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 smtClean="0"/>
              <a:t>Filings increased in Korean by 14.6%, in Chinese by 12.8%, in Japanese by 7.7% and in English by 4.3% compared to 2011. </a:t>
            </a:r>
            <a:endParaRPr lang="en-US" altLang="en-US" sz="2000" dirty="0"/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8" y="1484784"/>
            <a:ext cx="9032032" cy="330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5062" y="4818057"/>
            <a:ext cx="2906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Note: 2012 data are WIPO estimates</a:t>
            </a:r>
          </a:p>
          <a:p>
            <a:r>
              <a:rPr lang="en-US" sz="1000" dirty="0" smtClean="0"/>
              <a:t>Source:  WIPO Statistics Database, March 2013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70D6F2A9-9002-4215-B6A9-0D92FD905DEE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National Phase Entries</a:t>
            </a: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175816" y="5157192"/>
            <a:ext cx="89646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 smtClean="0"/>
              <a:t>458,800 </a:t>
            </a:r>
            <a:r>
              <a:rPr lang="en-US" altLang="en-US" sz="2000" dirty="0"/>
              <a:t>non-resident national phase entries for </a:t>
            </a:r>
            <a:r>
              <a:rPr lang="en-US" altLang="en-US" sz="2000" dirty="0" smtClean="0"/>
              <a:t>2012 (6.2</a:t>
            </a:r>
            <a:r>
              <a:rPr lang="en-US" altLang="en-US" sz="2000" dirty="0"/>
              <a:t>% growth on </a:t>
            </a:r>
            <a:r>
              <a:rPr lang="en-US" altLang="en-US" sz="2000" dirty="0" smtClean="0"/>
              <a:t>2011) 540,200 </a:t>
            </a:r>
            <a:r>
              <a:rPr lang="en-US" altLang="en-US" sz="2000" dirty="0"/>
              <a:t>total national phase entries (resident plus non-resident) for </a:t>
            </a:r>
            <a:r>
              <a:rPr lang="en-US" altLang="en-US" sz="2000" dirty="0" smtClean="0"/>
              <a:t>2012</a:t>
            </a:r>
            <a:r>
              <a:rPr lang="en-US" altLang="en-US" sz="1400" dirty="0" smtClean="0"/>
              <a:t> </a:t>
            </a:r>
            <a:endParaRPr lang="en-US" altLang="en-US" sz="1400" dirty="0"/>
          </a:p>
        </p:txBody>
      </p:sp>
      <p:pic>
        <p:nvPicPr>
          <p:cNvPr id="9217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5" y="1340768"/>
            <a:ext cx="8917382" cy="31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9502" y="4550736"/>
            <a:ext cx="6865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Note:  Data refer to the international phase of the PCT system.   Counts are based on the international application date.</a:t>
            </a:r>
          </a:p>
          <a:p>
            <a:r>
              <a:rPr lang="en-US" sz="1000" dirty="0" smtClean="0"/>
              <a:t>Source:  WIPO Statistics Database, October 2013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7C8DF1B0-FCAC-4C1B-8C11-DF3872B06C56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2800" dirty="0" smtClean="0"/>
              <a:t>Share of PCT national phase entries in total non-resident filings by selected Patent Office for 2012</a:t>
            </a: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179387" y="5229200"/>
            <a:ext cx="8569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 dirty="0"/>
              <a:t>Overall share of PCT National Phase Entries for non-resident applications around 54% in </a:t>
            </a:r>
            <a:r>
              <a:rPr lang="en-US" altLang="en-US" sz="1800" dirty="0" smtClean="0"/>
              <a:t>2012.</a:t>
            </a:r>
            <a:endParaRPr lang="en-US" altLang="en-US" sz="1800" dirty="0"/>
          </a:p>
        </p:txBody>
      </p:sp>
      <p:pic>
        <p:nvPicPr>
          <p:cNvPr id="10650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50789" cy="332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1826" y="4780825"/>
            <a:ext cx="30043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 WIPO Statistics Database, October 2013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059A19E8-F400-4F08-94B3-E2FDEDB0F114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International Authorities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96975"/>
            <a:ext cx="8675687" cy="4537075"/>
          </a:xfrm>
        </p:spPr>
        <p:txBody>
          <a:bodyPr/>
          <a:lstStyle/>
          <a:p>
            <a:r>
              <a:rPr lang="en-US" altLang="en-US" sz="2400" dirty="0" smtClean="0"/>
              <a:t>International Search Reports</a:t>
            </a:r>
          </a:p>
          <a:p>
            <a:pPr lvl="1"/>
            <a:r>
              <a:rPr lang="en-US" altLang="en-US" sz="2400" dirty="0" smtClean="0"/>
              <a:t>Distribution by International Authority</a:t>
            </a:r>
          </a:p>
          <a:p>
            <a:pPr lvl="1"/>
            <a:r>
              <a:rPr lang="en-US" altLang="en-US" sz="2400" dirty="0" smtClean="0"/>
              <a:t>Timeliness of Transmission to International Bureau</a:t>
            </a:r>
          </a:p>
          <a:p>
            <a:pPr lvl="1">
              <a:buFont typeface="Wingdings" pitchFamily="2" charset="2"/>
              <a:buNone/>
            </a:pPr>
            <a:endParaRPr lang="en-US" altLang="en-US" sz="2400" dirty="0" smtClean="0"/>
          </a:p>
          <a:p>
            <a:r>
              <a:rPr lang="en-US" altLang="en-US" sz="2400" dirty="0" smtClean="0"/>
              <a:t>Supplementary International Search Reports</a:t>
            </a:r>
          </a:p>
          <a:p>
            <a:pPr>
              <a:buFontTx/>
              <a:buNone/>
            </a:pPr>
            <a:endParaRPr lang="en-US" altLang="en-US" sz="2400" dirty="0" smtClean="0"/>
          </a:p>
          <a:p>
            <a:r>
              <a:rPr lang="en-US" altLang="en-US" sz="2400" dirty="0" smtClean="0"/>
              <a:t>International Preliminary Examination Reports</a:t>
            </a:r>
          </a:p>
          <a:p>
            <a:pPr lvl="1"/>
            <a:r>
              <a:rPr lang="en-US" altLang="en-US" sz="2400" dirty="0" smtClean="0"/>
              <a:t>Demand</a:t>
            </a:r>
          </a:p>
          <a:p>
            <a:pPr lvl="1"/>
            <a:r>
              <a:rPr lang="en-US" altLang="en-US" sz="2400" dirty="0" smtClean="0"/>
              <a:t>Distribution by International Authority</a:t>
            </a:r>
          </a:p>
          <a:p>
            <a:pPr lvl="1"/>
            <a:r>
              <a:rPr lang="en-US" altLang="en-US" sz="2400" dirty="0" smtClean="0"/>
              <a:t>Timeliness of Transmission to International Bureau</a:t>
            </a:r>
          </a:p>
          <a:p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11336</TotalTime>
  <Words>1032</Words>
  <Application>Microsoft Office PowerPoint</Application>
  <PresentationFormat>On-screen Show (4:3)</PresentationFormat>
  <Paragraphs>227</Paragraphs>
  <Slides>23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Nouvelle présentation</vt:lpstr>
      <vt:lpstr>Worksheet</vt:lpstr>
      <vt:lpstr>PCT – Statistics</vt:lpstr>
      <vt:lpstr>Outline</vt:lpstr>
      <vt:lpstr>Application Filings and Forecast</vt:lpstr>
      <vt:lpstr>Monthly Trends in Applications Filed</vt:lpstr>
      <vt:lpstr>Medium of Filing</vt:lpstr>
      <vt:lpstr>Top 10 Filing Languages in 2012</vt:lpstr>
      <vt:lpstr>National Phase Entries</vt:lpstr>
      <vt:lpstr>Share of PCT national phase entries in total non-resident filings by selected Patent Office for 2012</vt:lpstr>
      <vt:lpstr>International Authorities</vt:lpstr>
      <vt:lpstr>Distribution of ISRs established by ISA</vt:lpstr>
      <vt:lpstr>Average Timeliness in Transmitting ISRs to the IB</vt:lpstr>
      <vt:lpstr>Timeliness in Transmitting ISRs</vt:lpstr>
      <vt:lpstr>Timeliness in Transmitting ISRs by ISA in 2012</vt:lpstr>
      <vt:lpstr>Overall Timeliness in transmitting ISRs to the IB measured from Date of Receipt of Search Copy</vt:lpstr>
      <vt:lpstr>Timeliness in transmitting ISRs to the IB measured from Date of Receipt of Search Copy by Authority for 2012</vt:lpstr>
      <vt:lpstr>Distribution of SIS Requests</vt:lpstr>
      <vt:lpstr>PowerPoint Presentation</vt:lpstr>
      <vt:lpstr>International Preliminary Examination Reports</vt:lpstr>
      <vt:lpstr>Average Timeliness in Transmitting IPRPs</vt:lpstr>
      <vt:lpstr>Timeliness in Transmitting IPRPs</vt:lpstr>
      <vt:lpstr>Timeliness in Transmitting IPRPs by IPEA in 2012</vt:lpstr>
      <vt:lpstr>PCT-Patent Prosecution Highway</vt:lpstr>
      <vt:lpstr>Further information:  2013 PCT Yearly Review The International Patent System WIPO Publication No:901E/2013  2013 World Intellectual Property Indicators WIPO Publication No:941E/2013  Statistics on the PCT System http://www.wipo.int/ipstats/en/statistics/pct/  Patent Prosecution Highway Portal Site http://www.jpo.go.jp/ppph-portal/index.htm </vt:lpstr>
    </vt:vector>
  </TitlesOfParts>
  <Company>Sheyda Navab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PCT – An Overview</dc:title>
  <dc:creator>Philip Thomas</dc:creator>
  <cp:lastModifiedBy>RICHARDSON Michael</cp:lastModifiedBy>
  <cp:revision>337</cp:revision>
  <cp:lastPrinted>2014-02-10T13:22:29Z</cp:lastPrinted>
  <dcterms:created xsi:type="dcterms:W3CDTF">2010-03-01T11:31:28Z</dcterms:created>
  <dcterms:modified xsi:type="dcterms:W3CDTF">2014-02-27T13:54:37Z</dcterms:modified>
</cp:coreProperties>
</file>