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4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2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3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7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7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0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9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7428-2B1E-43E7-963E-FBADDD9FF6D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948F-77C7-48D1-A758-9ACB1B53A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4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gulas@zis.gov.rs" TargetMode="External"/><Relationship Id="rId2" Type="http://schemas.openxmlformats.org/officeDocument/2006/relationships/hyperlink" Target="http://www.zis.gov.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НАЦИОНАЛНИ ПРАВНИ ОКВИР ПРАВА СЛЕЂЕЊА У РЕПУБЛИЦИ СРБИЈИ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sr-Cyrl-RS" sz="2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аутора на накнаду у случају препродаје његовог дела</a:t>
            </a:r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                                                                                           </a:t>
            </a:r>
            <a:r>
              <a:rPr lang="sr-Cyrl-RS" sz="3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Зорица </a:t>
            </a:r>
            <a:r>
              <a:rPr lang="sr-Cyrl-RS" sz="3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Гулас</a:t>
            </a:r>
            <a:r>
              <a:rPr lang="sr-Cyrl-RS" sz="3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шеф Одсека за ауторско и сродна права</a:t>
            </a:r>
          </a:p>
          <a:p>
            <a:r>
              <a:rPr lang="sr-Cyrl-RS" sz="3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Завод за интелектуалну својину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24" y="361768"/>
            <a:ext cx="1533333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7196"/>
            <a:ext cx="10515600" cy="1325563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слеђења</a:t>
            </a:r>
            <a:b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историјат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sr-Cyrl-RS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Cyrl-RS" dirty="0" smtClean="0">
                <a:solidFill>
                  <a:srgbClr val="002060"/>
                </a:solidFill>
              </a:rPr>
              <a:t>1978</a:t>
            </a:r>
            <a:r>
              <a:rPr lang="sr-Cyrl-RS" dirty="0" smtClean="0">
                <a:solidFill>
                  <a:srgbClr val="002060"/>
                </a:solidFill>
              </a:rPr>
              <a:t>. године први пут признато „право </a:t>
            </a:r>
            <a:r>
              <a:rPr lang="sr-Cyrl-RS" dirty="0" err="1" smtClean="0">
                <a:solidFill>
                  <a:srgbClr val="002060"/>
                </a:solidFill>
              </a:rPr>
              <a:t>следства</a:t>
            </a:r>
            <a:r>
              <a:rPr lang="sr-Cyrl-RS" dirty="0" smtClean="0">
                <a:solidFill>
                  <a:srgbClr val="002060"/>
                </a:solidFill>
              </a:rPr>
              <a:t>“, и то ауторима ликовних дела, као и ауторима музичких, књижевних и научних дела у погледу њихових изворних рукописа. Право </a:t>
            </a:r>
            <a:r>
              <a:rPr lang="sr-Cyrl-RS" dirty="0" err="1" smtClean="0">
                <a:solidFill>
                  <a:srgbClr val="002060"/>
                </a:solidFill>
              </a:rPr>
              <a:t>следства</a:t>
            </a:r>
            <a:r>
              <a:rPr lang="sr-Cyrl-RS" dirty="0" smtClean="0">
                <a:solidFill>
                  <a:srgbClr val="002060"/>
                </a:solidFill>
              </a:rPr>
              <a:t> је било законом дефинисано ка право аутора на одређени удео у продајној цени у случају препродаје оригинала ликовног дела или изворног књижевног, научног или музичког рукописа. Аутор је имао и право да од лица коме је он продао примерак дела захтева обавештење о томе коме је његово дело даље препродато. </a:t>
            </a:r>
          </a:p>
          <a:p>
            <a:pPr marL="0" indent="0" algn="just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80" y="22906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6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5252"/>
            <a:ext cx="10515600" cy="9442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Cyrl-R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слеђења</a:t>
            </a:r>
            <a:b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историјат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године „право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слеђења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и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даље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припада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наведеним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ауторима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али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висина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припада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ауторима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сада се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одређује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Законом.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износила 3% од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цене дела.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2001. године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донета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Директива ЕУ 2001/84 о праву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слеђења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домаћи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пропис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доследно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имплементирана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Законом 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ауторском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сродним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правима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2004 и потом Законом из 2009. године.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Важећи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 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ауторском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сродним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правима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Службени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лист РС»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104/09, 99/11, 119/12, 29/16-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одлука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 и 66/19) 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потпуности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усклађен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Директивом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праву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слеђења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sr-Cyrl-RS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80" y="22906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3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665"/>
            <a:ext cx="10515600" cy="877266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Дефиниција права слеђења и дела на која се ово право односи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оригинал дела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 стране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продат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 да буде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обавештен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новом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власнику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потражује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обиму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прописан Законом.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односи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радње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препродаје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продавци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купци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посредници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укључена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професионално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баве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трговином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уметничким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делима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салони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уметничке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галерије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аукцијске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куће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сл.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Оригинали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ликовних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право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односи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су: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слике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цртежи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колажи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уметничке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слике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гравуре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графике,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литографије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фотографије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таписерије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скулптуре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уметничка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дела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израђена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керамици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стаклу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условом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их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створио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својеручно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Оригиналом дела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ликовне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уметности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сматрају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и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умножени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примерци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тог дела (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репродукције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израдио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сам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лице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овластио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Такви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примерци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морају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буду на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уобичајени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начин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нумерисани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потписани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на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начин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обележени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 стране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80" y="22906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2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72" y="457200"/>
            <a:ext cx="10450799" cy="1185232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Висина накнаде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остварене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износу од 100.000 - 5.000.000 динара;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остварене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износу од 5.000.001 - 20.000.000 динара;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остварене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износу од 20.000.001 - 35.000.000 динара;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0,5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остварене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износу од 35.000.001 - 50.000.000 динара;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0,25% 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остварене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износу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прелази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50.000.001 динара.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Независно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продајне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цене оригинала,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основу права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слеђења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износи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 1.300.000 динара.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80" y="22906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0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774" y="537197"/>
            <a:ext cx="10515600" cy="1013308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Остваривање права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948" y="1550505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Аутор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има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право да, у року од три године од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препродаје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оригинала дела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ликовне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уметности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захтева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од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продавца, купца или посредника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који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професионално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бави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трговином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уметничким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делима, било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коју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информацију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која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је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потребна за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обезбеђење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наплате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накнаде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која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припада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од те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препродаје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Време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заштите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слеђења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траје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 живота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аутора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70 година после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његове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смрти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Остваривање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права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индивидуално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или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колективно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Право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слеђења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признаје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страном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држављанину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искључиво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основу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узајамности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80" y="22906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4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www.zis.gov.rs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zgulas@zis.gov.rs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0885" y="2716411"/>
            <a:ext cx="1530229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7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589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НАЦИОНАЛНИ ПРАВНИ ОКВИР ПРАВА СЛЕЂЕЊА У РЕПУБЛИЦИ СРБИЈИ</vt:lpstr>
      <vt:lpstr>Право слеђења историјат</vt:lpstr>
      <vt:lpstr> Право слеђења  историјат</vt:lpstr>
      <vt:lpstr>Дефиниција права слеђења и дела на која се ово право односи</vt:lpstr>
      <vt:lpstr>Висина накнаде</vt:lpstr>
      <vt:lpstr>Остваривање права</vt:lpstr>
      <vt:lpstr>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УСКЛАЂИВАЊЕ НАЦИОНАЛНОГ ПРОПИСА РЕПУБЛИКЕ СРБИЈЕ СА ДИРЕКТИВОМ 2012/28/ЕУ</dc:title>
  <dc:creator>Zorica Gulas</dc:creator>
  <cp:lastModifiedBy>Zorica Gulas</cp:lastModifiedBy>
  <cp:revision>28</cp:revision>
  <cp:lastPrinted>2020-06-24T12:52:38Z</cp:lastPrinted>
  <dcterms:created xsi:type="dcterms:W3CDTF">2020-06-24T08:00:50Z</dcterms:created>
  <dcterms:modified xsi:type="dcterms:W3CDTF">2022-03-15T09:14:49Z</dcterms:modified>
</cp:coreProperties>
</file>