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4" r:id="rId1"/>
  </p:sldMasterIdLst>
  <p:notesMasterIdLst>
    <p:notesMasterId r:id="rId11"/>
  </p:notesMasterIdLst>
  <p:handoutMasterIdLst>
    <p:handoutMasterId r:id="rId12"/>
  </p:handoutMasterIdLst>
  <p:sldIdLst>
    <p:sldId id="301" r:id="rId2"/>
    <p:sldId id="335" r:id="rId3"/>
    <p:sldId id="322" r:id="rId4"/>
    <p:sldId id="302" r:id="rId5"/>
    <p:sldId id="332" r:id="rId6"/>
    <p:sldId id="336" r:id="rId7"/>
    <p:sldId id="337" r:id="rId8"/>
    <p:sldId id="334" r:id="rId9"/>
    <p:sldId id="319" r:id="rId10"/>
  </p:sldIdLst>
  <p:sldSz cx="9144000" cy="6858000" type="screen4x3"/>
  <p:notesSz cx="6946900" cy="92075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587F"/>
    <a:srgbClr val="EF9721"/>
    <a:srgbClr val="DC690A"/>
    <a:srgbClr val="BC5908"/>
    <a:srgbClr val="C35D09"/>
    <a:srgbClr val="F57E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34" autoAdjust="0"/>
    <p:restoredTop sz="94629" autoAdjust="0"/>
  </p:normalViewPr>
  <p:slideViewPr>
    <p:cSldViewPr>
      <p:cViewPr>
        <p:scale>
          <a:sx n="70" d="100"/>
          <a:sy n="70" d="100"/>
        </p:scale>
        <p:origin x="-1242" y="-5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3009900" cy="460375"/>
          </a:xfrm>
          <a:prstGeom prst="rect">
            <a:avLst/>
          </a:prstGeom>
        </p:spPr>
        <p:txBody>
          <a:bodyPr vert="horz" lIns="91432" tIns="45716" rIns="91432" bIns="45716" rtlCol="0"/>
          <a:lstStyle>
            <a:lvl1pPr algn="l">
              <a:defRPr sz="1200"/>
            </a:lvl1pPr>
          </a:lstStyle>
          <a:p>
            <a:endParaRPr lang="es-MX"/>
          </a:p>
        </p:txBody>
      </p:sp>
      <p:sp>
        <p:nvSpPr>
          <p:cNvPr id="3" name="2 Marcador de fecha"/>
          <p:cNvSpPr>
            <a:spLocks noGrp="1"/>
          </p:cNvSpPr>
          <p:nvPr>
            <p:ph type="dt" sz="quarter" idx="1"/>
          </p:nvPr>
        </p:nvSpPr>
        <p:spPr>
          <a:xfrm>
            <a:off x="3935414" y="1"/>
            <a:ext cx="3009900" cy="460375"/>
          </a:xfrm>
          <a:prstGeom prst="rect">
            <a:avLst/>
          </a:prstGeom>
        </p:spPr>
        <p:txBody>
          <a:bodyPr vert="horz" lIns="91432" tIns="45716" rIns="91432" bIns="45716" rtlCol="0"/>
          <a:lstStyle>
            <a:lvl1pPr algn="r">
              <a:defRPr sz="1200"/>
            </a:lvl1pPr>
          </a:lstStyle>
          <a:p>
            <a:fld id="{8AD389BB-8842-486A-9661-BCCF7A0FB43C}" type="datetimeFigureOut">
              <a:rPr lang="es-MX" smtClean="0"/>
              <a:t>28/abr/2015</a:t>
            </a:fld>
            <a:endParaRPr lang="es-MX"/>
          </a:p>
        </p:txBody>
      </p:sp>
      <p:sp>
        <p:nvSpPr>
          <p:cNvPr id="4" name="3 Marcador de pie de página"/>
          <p:cNvSpPr>
            <a:spLocks noGrp="1"/>
          </p:cNvSpPr>
          <p:nvPr>
            <p:ph type="ftr" sz="quarter" idx="2"/>
          </p:nvPr>
        </p:nvSpPr>
        <p:spPr>
          <a:xfrm>
            <a:off x="1" y="8745538"/>
            <a:ext cx="3009900" cy="460375"/>
          </a:xfrm>
          <a:prstGeom prst="rect">
            <a:avLst/>
          </a:prstGeom>
        </p:spPr>
        <p:txBody>
          <a:bodyPr vert="horz" lIns="91432" tIns="45716" rIns="91432" bIns="45716"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3935414" y="8745538"/>
            <a:ext cx="3009900" cy="460375"/>
          </a:xfrm>
          <a:prstGeom prst="rect">
            <a:avLst/>
          </a:prstGeom>
        </p:spPr>
        <p:txBody>
          <a:bodyPr vert="horz" lIns="91432" tIns="45716" rIns="91432" bIns="45716" rtlCol="0" anchor="b"/>
          <a:lstStyle>
            <a:lvl1pPr algn="r">
              <a:defRPr sz="1200"/>
            </a:lvl1pPr>
          </a:lstStyle>
          <a:p>
            <a:fld id="{CEEC0ABA-2BB3-4F11-A6AE-C717FC40F215}" type="slidenum">
              <a:rPr lang="es-MX" smtClean="0"/>
              <a:t>‹Nº›</a:t>
            </a:fld>
            <a:endParaRPr lang="es-MX"/>
          </a:p>
        </p:txBody>
      </p:sp>
    </p:spTree>
    <p:extLst>
      <p:ext uri="{BB962C8B-B14F-4D97-AF65-F5344CB8AC3E}">
        <p14:creationId xmlns:p14="http://schemas.microsoft.com/office/powerpoint/2010/main" val="1989775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1"/>
            <a:ext cx="3010323" cy="460375"/>
          </a:xfrm>
          <a:prstGeom prst="rect">
            <a:avLst/>
          </a:prstGeom>
        </p:spPr>
        <p:txBody>
          <a:bodyPr vert="horz" lIns="92301" tIns="46150" rIns="92301" bIns="46150" rtlCol="0"/>
          <a:lstStyle>
            <a:lvl1pPr algn="l">
              <a:defRPr sz="1200"/>
            </a:lvl1pPr>
          </a:lstStyle>
          <a:p>
            <a:endParaRPr lang="es-MX"/>
          </a:p>
        </p:txBody>
      </p:sp>
      <p:sp>
        <p:nvSpPr>
          <p:cNvPr id="3" name="2 Marcador de fecha"/>
          <p:cNvSpPr>
            <a:spLocks noGrp="1"/>
          </p:cNvSpPr>
          <p:nvPr>
            <p:ph type="dt" idx="1"/>
          </p:nvPr>
        </p:nvSpPr>
        <p:spPr>
          <a:xfrm>
            <a:off x="3934970" y="1"/>
            <a:ext cx="3010323" cy="460375"/>
          </a:xfrm>
          <a:prstGeom prst="rect">
            <a:avLst/>
          </a:prstGeom>
        </p:spPr>
        <p:txBody>
          <a:bodyPr vert="horz" lIns="92301" tIns="46150" rIns="92301" bIns="46150" rtlCol="0"/>
          <a:lstStyle>
            <a:lvl1pPr algn="r">
              <a:defRPr sz="1200"/>
            </a:lvl1pPr>
          </a:lstStyle>
          <a:p>
            <a:fld id="{8EF8CA1A-BD7B-4179-9C86-D5428558B318}" type="datetimeFigureOut">
              <a:rPr lang="es-MX" smtClean="0"/>
              <a:t>28/abr/2015</a:t>
            </a:fld>
            <a:endParaRPr lang="es-MX"/>
          </a:p>
        </p:txBody>
      </p:sp>
      <p:sp>
        <p:nvSpPr>
          <p:cNvPr id="4" name="3 Marcador de imagen de diapositiva"/>
          <p:cNvSpPr>
            <a:spLocks noGrp="1" noRot="1" noChangeAspect="1"/>
          </p:cNvSpPr>
          <p:nvPr>
            <p:ph type="sldImg" idx="2"/>
          </p:nvPr>
        </p:nvSpPr>
        <p:spPr>
          <a:xfrm>
            <a:off x="1171575" y="690563"/>
            <a:ext cx="4603750" cy="3452812"/>
          </a:xfrm>
          <a:prstGeom prst="rect">
            <a:avLst/>
          </a:prstGeom>
          <a:noFill/>
          <a:ln w="12700">
            <a:solidFill>
              <a:prstClr val="black"/>
            </a:solidFill>
          </a:ln>
        </p:spPr>
        <p:txBody>
          <a:bodyPr vert="horz" lIns="92301" tIns="46150" rIns="92301" bIns="46150" rtlCol="0" anchor="ctr"/>
          <a:lstStyle/>
          <a:p>
            <a:endParaRPr lang="es-MX"/>
          </a:p>
        </p:txBody>
      </p:sp>
      <p:sp>
        <p:nvSpPr>
          <p:cNvPr id="5" name="4 Marcador de notas"/>
          <p:cNvSpPr>
            <a:spLocks noGrp="1"/>
          </p:cNvSpPr>
          <p:nvPr>
            <p:ph type="body" sz="quarter" idx="3"/>
          </p:nvPr>
        </p:nvSpPr>
        <p:spPr>
          <a:xfrm>
            <a:off x="694690" y="4373563"/>
            <a:ext cx="5557520" cy="4143375"/>
          </a:xfrm>
          <a:prstGeom prst="rect">
            <a:avLst/>
          </a:prstGeom>
        </p:spPr>
        <p:txBody>
          <a:bodyPr vert="horz" lIns="92301" tIns="46150" rIns="92301" bIns="4615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745527"/>
            <a:ext cx="3010323" cy="460375"/>
          </a:xfrm>
          <a:prstGeom prst="rect">
            <a:avLst/>
          </a:prstGeom>
        </p:spPr>
        <p:txBody>
          <a:bodyPr vert="horz" lIns="92301" tIns="46150" rIns="92301" bIns="4615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934970" y="8745527"/>
            <a:ext cx="3010323" cy="460375"/>
          </a:xfrm>
          <a:prstGeom prst="rect">
            <a:avLst/>
          </a:prstGeom>
        </p:spPr>
        <p:txBody>
          <a:bodyPr vert="horz" lIns="92301" tIns="46150" rIns="92301" bIns="46150" rtlCol="0" anchor="b"/>
          <a:lstStyle>
            <a:lvl1pPr algn="r">
              <a:defRPr sz="1200"/>
            </a:lvl1pPr>
          </a:lstStyle>
          <a:p>
            <a:fld id="{D3005A3C-E6E2-4E36-8BF6-DC7401665ACC}" type="slidenum">
              <a:rPr lang="es-MX" smtClean="0"/>
              <a:t>‹Nº›</a:t>
            </a:fld>
            <a:endParaRPr lang="es-MX"/>
          </a:p>
        </p:txBody>
      </p:sp>
    </p:spTree>
    <p:extLst>
      <p:ext uri="{BB962C8B-B14F-4D97-AF65-F5344CB8AC3E}">
        <p14:creationId xmlns:p14="http://schemas.microsoft.com/office/powerpoint/2010/main" val="1929321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1575" y="690563"/>
            <a:ext cx="4603750" cy="345281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1773"/>
            <a:fld id="{3A2CC701-D80A-463B-8415-A85485312088}" type="slidenum">
              <a:rPr lang="en-US">
                <a:latin typeface="Century Gothic"/>
              </a:rPr>
              <a:pPr defTabSz="931773"/>
              <a:t>9</a:t>
            </a:fld>
            <a:endParaRPr lang="en-US">
              <a:latin typeface="Century Gothic"/>
            </a:endParaRPr>
          </a:p>
        </p:txBody>
      </p:sp>
    </p:spTree>
    <p:extLst>
      <p:ext uri="{BB962C8B-B14F-4D97-AF65-F5344CB8AC3E}">
        <p14:creationId xmlns:p14="http://schemas.microsoft.com/office/powerpoint/2010/main" val="2250710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FBE53C68-CD52-4BF6-AA3E-F9A78304B64A}" type="datetimeFigureOut">
              <a:rPr lang="es-MX" smtClean="0"/>
              <a:t>28/abr/2015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DAA54C7-F947-4372-85E7-375850E0BE13}" type="slidenum">
              <a:rPr lang="es-MX" smtClean="0"/>
              <a:t>‹Nº›</a:t>
            </a:fld>
            <a:endParaRPr lang="es-MX"/>
          </a:p>
        </p:txBody>
      </p:sp>
    </p:spTree>
    <p:extLst>
      <p:ext uri="{BB962C8B-B14F-4D97-AF65-F5344CB8AC3E}">
        <p14:creationId xmlns:p14="http://schemas.microsoft.com/office/powerpoint/2010/main" val="1540680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BE53C68-CD52-4BF6-AA3E-F9A78304B64A}" type="datetimeFigureOut">
              <a:rPr lang="es-MX" smtClean="0"/>
              <a:t>28/abr/2015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DAA54C7-F947-4372-85E7-375850E0BE13}" type="slidenum">
              <a:rPr lang="es-MX" smtClean="0"/>
              <a:t>‹Nº›</a:t>
            </a:fld>
            <a:endParaRPr lang="es-MX"/>
          </a:p>
        </p:txBody>
      </p:sp>
    </p:spTree>
    <p:extLst>
      <p:ext uri="{BB962C8B-B14F-4D97-AF65-F5344CB8AC3E}">
        <p14:creationId xmlns:p14="http://schemas.microsoft.com/office/powerpoint/2010/main" val="3642731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BE53C68-CD52-4BF6-AA3E-F9A78304B64A}" type="datetimeFigureOut">
              <a:rPr lang="es-MX" smtClean="0"/>
              <a:t>28/abr/2015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DAA54C7-F947-4372-85E7-375850E0BE13}" type="slidenum">
              <a:rPr lang="es-MX" smtClean="0"/>
              <a:t>‹Nº›</a:t>
            </a:fld>
            <a:endParaRPr lang="es-MX"/>
          </a:p>
        </p:txBody>
      </p:sp>
    </p:spTree>
    <p:extLst>
      <p:ext uri="{BB962C8B-B14F-4D97-AF65-F5344CB8AC3E}">
        <p14:creationId xmlns:p14="http://schemas.microsoft.com/office/powerpoint/2010/main" val="21157383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Diapositiva de título">
    <p:spTree>
      <p:nvGrpSpPr>
        <p:cNvPr id="1" name=""/>
        <p:cNvGrpSpPr/>
        <p:nvPr/>
      </p:nvGrpSpPr>
      <p:grpSpPr>
        <a:xfrm>
          <a:off x="0" y="0"/>
          <a:ext cx="0" cy="0"/>
          <a:chOff x="0" y="0"/>
          <a:chExt cx="0" cy="0"/>
        </a:xfrm>
      </p:grpSpPr>
      <p:pic>
        <p:nvPicPr>
          <p:cNvPr id="8" name="7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2246" y="0"/>
            <a:ext cx="9046258" cy="1439177"/>
          </a:xfrm>
          <a:prstGeom prst="rect">
            <a:avLst/>
          </a:prstGeom>
        </p:spPr>
      </p:pic>
    </p:spTree>
    <p:extLst>
      <p:ext uri="{BB962C8B-B14F-4D97-AF65-F5344CB8AC3E}">
        <p14:creationId xmlns:p14="http://schemas.microsoft.com/office/powerpoint/2010/main" val="292627850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72798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6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97487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6061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6837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8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914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9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85372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0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350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FBE53C68-CD52-4BF6-AA3E-F9A78304B64A}" type="datetimeFigureOut">
              <a:rPr lang="es-MX" smtClean="0"/>
              <a:t>28/abr/2015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DAA54C7-F947-4372-85E7-375850E0BE13}" type="slidenum">
              <a:rPr lang="es-MX" smtClean="0"/>
              <a:t>‹Nº›</a:t>
            </a:fld>
            <a:endParaRPr lang="es-MX"/>
          </a:p>
        </p:txBody>
      </p:sp>
    </p:spTree>
    <p:extLst>
      <p:ext uri="{BB962C8B-B14F-4D97-AF65-F5344CB8AC3E}">
        <p14:creationId xmlns:p14="http://schemas.microsoft.com/office/powerpoint/2010/main" val="21355674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1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4262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2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15591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3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63245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4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24374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5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3790117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6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5610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7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2220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BE53C68-CD52-4BF6-AA3E-F9A78304B64A}" type="datetimeFigureOut">
              <a:rPr lang="es-MX" smtClean="0"/>
              <a:t>28/abr/2015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BDAA54C7-F947-4372-85E7-375850E0BE13}" type="slidenum">
              <a:rPr lang="es-MX" smtClean="0"/>
              <a:t>‹Nº›</a:t>
            </a:fld>
            <a:endParaRPr lang="es-MX"/>
          </a:p>
        </p:txBody>
      </p:sp>
    </p:spTree>
    <p:extLst>
      <p:ext uri="{BB962C8B-B14F-4D97-AF65-F5344CB8AC3E}">
        <p14:creationId xmlns:p14="http://schemas.microsoft.com/office/powerpoint/2010/main" val="3174311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FBE53C68-CD52-4BF6-AA3E-F9A78304B64A}" type="datetimeFigureOut">
              <a:rPr lang="es-MX" smtClean="0"/>
              <a:t>28/abr/2015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DAA54C7-F947-4372-85E7-375850E0BE13}" type="slidenum">
              <a:rPr lang="es-MX" smtClean="0"/>
              <a:t>‹Nº›</a:t>
            </a:fld>
            <a:endParaRPr lang="es-MX"/>
          </a:p>
        </p:txBody>
      </p:sp>
    </p:spTree>
    <p:extLst>
      <p:ext uri="{BB962C8B-B14F-4D97-AF65-F5344CB8AC3E}">
        <p14:creationId xmlns:p14="http://schemas.microsoft.com/office/powerpoint/2010/main" val="867491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FBE53C68-CD52-4BF6-AA3E-F9A78304B64A}" type="datetimeFigureOut">
              <a:rPr lang="es-MX" smtClean="0"/>
              <a:t>28/abr/2015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BDAA54C7-F947-4372-85E7-375850E0BE13}" type="slidenum">
              <a:rPr lang="es-MX" smtClean="0"/>
              <a:t>‹Nº›</a:t>
            </a:fld>
            <a:endParaRPr lang="es-MX"/>
          </a:p>
        </p:txBody>
      </p:sp>
    </p:spTree>
    <p:extLst>
      <p:ext uri="{BB962C8B-B14F-4D97-AF65-F5344CB8AC3E}">
        <p14:creationId xmlns:p14="http://schemas.microsoft.com/office/powerpoint/2010/main" val="3822016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FBE53C68-CD52-4BF6-AA3E-F9A78304B64A}" type="datetimeFigureOut">
              <a:rPr lang="es-MX" smtClean="0"/>
              <a:t>28/abr/2015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BDAA54C7-F947-4372-85E7-375850E0BE13}" type="slidenum">
              <a:rPr lang="es-MX" smtClean="0"/>
              <a:t>‹Nº›</a:t>
            </a:fld>
            <a:endParaRPr lang="es-MX"/>
          </a:p>
        </p:txBody>
      </p:sp>
    </p:spTree>
    <p:extLst>
      <p:ext uri="{BB962C8B-B14F-4D97-AF65-F5344CB8AC3E}">
        <p14:creationId xmlns:p14="http://schemas.microsoft.com/office/powerpoint/2010/main" val="883882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BE53C68-CD52-4BF6-AA3E-F9A78304B64A}" type="datetimeFigureOut">
              <a:rPr lang="es-MX" smtClean="0"/>
              <a:t>28/abr/2015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BDAA54C7-F947-4372-85E7-375850E0BE13}" type="slidenum">
              <a:rPr lang="es-MX" smtClean="0"/>
              <a:t>‹Nº›</a:t>
            </a:fld>
            <a:endParaRPr lang="es-MX"/>
          </a:p>
        </p:txBody>
      </p:sp>
    </p:spTree>
    <p:extLst>
      <p:ext uri="{BB962C8B-B14F-4D97-AF65-F5344CB8AC3E}">
        <p14:creationId xmlns:p14="http://schemas.microsoft.com/office/powerpoint/2010/main" val="2873676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BE53C68-CD52-4BF6-AA3E-F9A78304B64A}" type="datetimeFigureOut">
              <a:rPr lang="es-MX" smtClean="0"/>
              <a:t>28/abr/2015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DAA54C7-F947-4372-85E7-375850E0BE13}" type="slidenum">
              <a:rPr lang="es-MX" smtClean="0"/>
              <a:t>‹Nº›</a:t>
            </a:fld>
            <a:endParaRPr lang="es-MX"/>
          </a:p>
        </p:txBody>
      </p:sp>
    </p:spTree>
    <p:extLst>
      <p:ext uri="{BB962C8B-B14F-4D97-AF65-F5344CB8AC3E}">
        <p14:creationId xmlns:p14="http://schemas.microsoft.com/office/powerpoint/2010/main" val="3985847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BE53C68-CD52-4BF6-AA3E-F9A78304B64A}" type="datetimeFigureOut">
              <a:rPr lang="es-MX" smtClean="0"/>
              <a:t>28/abr/2015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BDAA54C7-F947-4372-85E7-375850E0BE13}" type="slidenum">
              <a:rPr lang="es-MX" smtClean="0"/>
              <a:t>‹Nº›</a:t>
            </a:fld>
            <a:endParaRPr lang="es-MX"/>
          </a:p>
        </p:txBody>
      </p:sp>
    </p:spTree>
    <p:extLst>
      <p:ext uri="{BB962C8B-B14F-4D97-AF65-F5344CB8AC3E}">
        <p14:creationId xmlns:p14="http://schemas.microsoft.com/office/powerpoint/2010/main" val="393176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E53C68-CD52-4BF6-AA3E-F9A78304B64A}" type="datetimeFigureOut">
              <a:rPr lang="es-MX" smtClean="0"/>
              <a:t>28/abr/2015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AA54C7-F947-4372-85E7-375850E0BE13}" type="slidenum">
              <a:rPr lang="es-MX" smtClean="0"/>
              <a:t>‹Nº›</a:t>
            </a:fld>
            <a:endParaRPr lang="es-MX"/>
          </a:p>
        </p:txBody>
      </p:sp>
    </p:spTree>
    <p:extLst>
      <p:ext uri="{BB962C8B-B14F-4D97-AF65-F5344CB8AC3E}">
        <p14:creationId xmlns:p14="http://schemas.microsoft.com/office/powerpoint/2010/main" val="1473453015"/>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 id="2147483877" r:id="rId12"/>
    <p:sldLayoutId id="2147483888" r:id="rId13"/>
    <p:sldLayoutId id="2147483889" r:id="rId14"/>
    <p:sldLayoutId id="2147483890" r:id="rId15"/>
    <p:sldLayoutId id="2147483891" r:id="rId16"/>
    <p:sldLayoutId id="2147483892" r:id="rId17"/>
    <p:sldLayoutId id="2147483893" r:id="rId18"/>
    <p:sldLayoutId id="2147483894" r:id="rId19"/>
    <p:sldLayoutId id="2147483895" r:id="rId20"/>
    <p:sldLayoutId id="2147483896" r:id="rId21"/>
    <p:sldLayoutId id="2147483897" r:id="rId22"/>
    <p:sldLayoutId id="2147483898" r:id="rId23"/>
    <p:sldLayoutId id="2147483899" r:id="rId24"/>
    <p:sldLayoutId id="2147483900" r:id="rId25"/>
    <p:sldLayoutId id="2147483901" r:id="rId2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hyperlink" Target="http://www.ibepi.org/wp-content/uploads/2014/12/IBEPI-2014-Agroalimentos.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ibepi.org/infotec-2/" TargetMode="External"/><Relationship Id="rId5" Type="http://schemas.openxmlformats.org/officeDocument/2006/relationships/hyperlink" Target="http://www.cibepyme.com/es/index.html" TargetMode="External"/><Relationship Id="rId4" Type="http://schemas.openxmlformats.org/officeDocument/2006/relationships/hyperlink" Target="http://www.ibepi.org/" TargetMode="External"/><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2801" y="548680"/>
            <a:ext cx="2311327" cy="1358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0" y="1268760"/>
            <a:ext cx="251520" cy="4320480"/>
          </a:xfrm>
          <a:prstGeom prst="rect">
            <a:avLst/>
          </a:prstGeom>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Rectángulo"/>
          <p:cNvSpPr/>
          <p:nvPr/>
        </p:nvSpPr>
        <p:spPr>
          <a:xfrm>
            <a:off x="8883561" y="1268760"/>
            <a:ext cx="251520" cy="4320480"/>
          </a:xfrm>
          <a:prstGeom prst="rect">
            <a:avLst/>
          </a:prstGeom>
          <a:effectLst>
            <a:innerShdw blurRad="63500" dist="50800" dir="135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Rectángulo"/>
          <p:cNvSpPr/>
          <p:nvPr/>
        </p:nvSpPr>
        <p:spPr>
          <a:xfrm>
            <a:off x="971600" y="2204864"/>
            <a:ext cx="7128792" cy="2739211"/>
          </a:xfrm>
          <a:prstGeom prst="rect">
            <a:avLst/>
          </a:prstGeom>
        </p:spPr>
        <p:txBody>
          <a:bodyPr wrap="square">
            <a:spAutoFit/>
          </a:bodyPr>
          <a:lstStyle/>
          <a:p>
            <a:pPr algn="ctr"/>
            <a:r>
              <a:rPr lang="es-MX" sz="3600" b="1" dirty="0"/>
              <a:t>Asociaciones en la cooperación Sur-Sur y la </a:t>
            </a:r>
            <a:r>
              <a:rPr lang="es-MX" sz="3600" b="1" dirty="0" smtClean="0"/>
              <a:t>cooperación triangular </a:t>
            </a:r>
            <a:r>
              <a:rPr lang="es-MX" sz="3600" b="1" dirty="0"/>
              <a:t>para el apoyo a la innovación</a:t>
            </a:r>
            <a:endParaRPr lang="es-MX" sz="2400" b="1" dirty="0"/>
          </a:p>
          <a:p>
            <a:pPr algn="ctr"/>
            <a:endParaRPr lang="es-MX" sz="1200" b="1" dirty="0" smtClean="0"/>
          </a:p>
          <a:p>
            <a:pPr algn="ctr"/>
            <a:r>
              <a:rPr lang="es-MX" sz="2400" b="1" dirty="0" smtClean="0"/>
              <a:t>5 de </a:t>
            </a:r>
            <a:r>
              <a:rPr lang="es-MX" sz="2400" b="1" dirty="0" smtClean="0"/>
              <a:t>mayo de 2015</a:t>
            </a:r>
          </a:p>
          <a:p>
            <a:pPr algn="ctr"/>
            <a:r>
              <a:rPr lang="es-MX" sz="2400" b="1" dirty="0"/>
              <a:t>Lima, </a:t>
            </a:r>
            <a:r>
              <a:rPr lang="es-MX" sz="2400" b="1" dirty="0" smtClean="0"/>
              <a:t>Perú</a:t>
            </a:r>
            <a:endParaRPr lang="es-MX" sz="2400" dirty="0"/>
          </a:p>
        </p:txBody>
      </p:sp>
      <p:sp>
        <p:nvSpPr>
          <p:cNvPr id="8" name="7 Rectángulo"/>
          <p:cNvSpPr/>
          <p:nvPr/>
        </p:nvSpPr>
        <p:spPr>
          <a:xfrm>
            <a:off x="339785" y="5038725"/>
            <a:ext cx="5688631" cy="1846659"/>
          </a:xfrm>
          <a:prstGeom prst="rect">
            <a:avLst/>
          </a:prstGeom>
        </p:spPr>
        <p:txBody>
          <a:bodyPr wrap="square">
            <a:spAutoFit/>
          </a:bodyPr>
          <a:lstStyle/>
          <a:p>
            <a:pPr algn="just">
              <a:lnSpc>
                <a:spcPct val="150000"/>
              </a:lnSpc>
            </a:pPr>
            <a:r>
              <a:rPr lang="es-MX" b="1" dirty="0" smtClean="0">
                <a:solidFill>
                  <a:schemeClr val="tx2">
                    <a:lumMod val="75000"/>
                  </a:schemeClr>
                </a:solidFill>
              </a:rPr>
              <a:t>Moisés Coss Rangel </a:t>
            </a:r>
          </a:p>
          <a:p>
            <a:pPr algn="just">
              <a:lnSpc>
                <a:spcPct val="150000"/>
              </a:lnSpc>
            </a:pPr>
            <a:r>
              <a:rPr lang="es-MX" sz="1400" dirty="0"/>
              <a:t>REUNIÓN INTERREGIONAL DE EXPERTOS</a:t>
            </a:r>
            <a:endParaRPr lang="es-MX" sz="1400" dirty="0" smtClean="0">
              <a:solidFill>
                <a:schemeClr val="tx2">
                  <a:lumMod val="75000"/>
                </a:schemeClr>
              </a:solidFill>
            </a:endParaRPr>
          </a:p>
          <a:p>
            <a:pPr algn="just">
              <a:lnSpc>
                <a:spcPct val="150000"/>
              </a:lnSpc>
            </a:pPr>
            <a:r>
              <a:rPr lang="es-MX" sz="1400" dirty="0" smtClean="0"/>
              <a:t>La cooperación Sur-Sur y la cooperación triangular para el acceso a la información y los conocimientos, el apoyo </a:t>
            </a:r>
            <a:r>
              <a:rPr lang="es-MX" sz="1400" dirty="0"/>
              <a:t>a la </a:t>
            </a:r>
            <a:r>
              <a:rPr lang="es-MX" sz="1400" dirty="0" smtClean="0"/>
              <a:t>innovación y la transferencia de tecnología. </a:t>
            </a:r>
            <a:endParaRPr lang="es-MX" sz="1400" dirty="0"/>
          </a:p>
        </p:txBody>
      </p:sp>
    </p:spTree>
    <p:extLst>
      <p:ext uri="{BB962C8B-B14F-4D97-AF65-F5344CB8AC3E}">
        <p14:creationId xmlns:p14="http://schemas.microsoft.com/office/powerpoint/2010/main" val="4232018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436096" y="764704"/>
            <a:ext cx="2736304" cy="115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CuadroTexto"/>
          <p:cNvSpPr txBox="1"/>
          <p:nvPr/>
        </p:nvSpPr>
        <p:spPr>
          <a:xfrm>
            <a:off x="397876" y="908720"/>
            <a:ext cx="8340942" cy="4893647"/>
          </a:xfrm>
          <a:prstGeom prst="rect">
            <a:avLst/>
          </a:prstGeom>
          <a:noFill/>
        </p:spPr>
        <p:txBody>
          <a:bodyPr wrap="square" rtlCol="0">
            <a:spAutoFit/>
          </a:bodyPr>
          <a:lstStyle/>
          <a:p>
            <a:pPr lvl="0" algn="just"/>
            <a:endParaRPr lang="es-MX" sz="2400" b="1" dirty="0" smtClean="0"/>
          </a:p>
          <a:p>
            <a:pPr lvl="0" algn="just"/>
            <a:r>
              <a:rPr lang="es-MX" sz="2400" b="1" dirty="0" smtClean="0"/>
              <a:t>¿Qué es?</a:t>
            </a:r>
          </a:p>
          <a:p>
            <a:pPr lvl="0" algn="just"/>
            <a:endParaRPr lang="es-MX" sz="2400" b="1" dirty="0" smtClean="0"/>
          </a:p>
          <a:p>
            <a:pPr marL="342900" indent="-342900" algn="just">
              <a:buFont typeface="Arial" panose="020B0604020202020204" pitchFamily="34" charset="0"/>
              <a:buChar char="•"/>
            </a:pPr>
            <a:r>
              <a:rPr lang="es-ES" sz="2400" dirty="0" smtClean="0"/>
              <a:t>Es </a:t>
            </a:r>
            <a:r>
              <a:rPr lang="es-ES" sz="2400" dirty="0"/>
              <a:t>un programa internacional enmarcado en el ámbito de la cooperación iberoamericana, cuyo objetivo es promover el uso estratégico de la propiedad industrial como una herramienta para el desarrollo e integración de las sociedades iberoamericanas. </a:t>
            </a:r>
            <a:endParaRPr lang="es-ES" sz="2400" dirty="0" smtClean="0"/>
          </a:p>
          <a:p>
            <a:pPr algn="just"/>
            <a:endParaRPr lang="es-ES" sz="2400" dirty="0" smtClean="0"/>
          </a:p>
          <a:p>
            <a:pPr marL="342900" indent="-342900" algn="just">
              <a:buFont typeface="Arial" panose="020B0604020202020204" pitchFamily="34" charset="0"/>
              <a:buChar char="•"/>
            </a:pPr>
            <a:r>
              <a:rPr lang="es-ES" sz="2400" dirty="0" smtClean="0"/>
              <a:t>Nació </a:t>
            </a:r>
            <a:r>
              <a:rPr lang="es-ES" sz="2400" dirty="0"/>
              <a:t>de la decisión política de incluir a la Propiedad Industrial en la agenda pública de la región y cooperar en torno a ella para promover el crecimiento, la innovación y el bienestar de los pueblos de Iberoamérica</a:t>
            </a:r>
            <a:r>
              <a:rPr lang="es-ES" sz="2400" dirty="0" smtClean="0"/>
              <a:t>.</a:t>
            </a:r>
            <a:endParaRPr lang="es-MX" sz="2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6210" y="260648"/>
            <a:ext cx="1166270" cy="685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Rectángulo"/>
          <p:cNvSpPr/>
          <p:nvPr/>
        </p:nvSpPr>
        <p:spPr>
          <a:xfrm>
            <a:off x="179512" y="1268760"/>
            <a:ext cx="125760" cy="432048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528793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4"/>
          <p:cNvSpPr txBox="1">
            <a:spLocks noChangeArrowheads="1"/>
          </p:cNvSpPr>
          <p:nvPr/>
        </p:nvSpPr>
        <p:spPr bwMode="auto">
          <a:xfrm>
            <a:off x="709754" y="692696"/>
            <a:ext cx="3216755" cy="564006"/>
          </a:xfrm>
          <a:prstGeom prst="rect">
            <a:avLst/>
          </a:prstGeom>
        </p:spPr>
        <p:txBody>
          <a:bodyPr vert="horz" lIns="91440" tIns="45720" rIns="91440" bIns="45720" rtlCol="0">
            <a:noAutofit/>
          </a:bodyPr>
          <a:lstStyle>
            <a:defPPr>
              <a:defRPr lang="en-US"/>
            </a:defPPr>
            <a:lvl1pPr marL="45720" algn="just">
              <a:lnSpc>
                <a:spcPct val="90000"/>
              </a:lnSpc>
              <a:spcBef>
                <a:spcPts val="1800"/>
              </a:spcBef>
              <a:buClr>
                <a:schemeClr val="tx1"/>
              </a:buClr>
              <a:buSzPct val="80000"/>
              <a:defRPr sz="2400"/>
            </a:lvl1pPr>
          </a:lstStyle>
          <a:p>
            <a:pPr lvl="0" algn="l"/>
            <a:r>
              <a:rPr lang="es-MX" b="1" dirty="0" smtClean="0"/>
              <a:t>Oficinas Participantes:</a:t>
            </a:r>
            <a:endParaRPr lang="es-MX" b="1" dirty="0"/>
          </a:p>
        </p:txBody>
      </p:sp>
      <p:sp>
        <p:nvSpPr>
          <p:cNvPr id="14" name="13 CuadroTexto"/>
          <p:cNvSpPr txBox="1"/>
          <p:nvPr/>
        </p:nvSpPr>
        <p:spPr>
          <a:xfrm>
            <a:off x="1766269" y="1046341"/>
            <a:ext cx="2229667" cy="5262979"/>
          </a:xfrm>
          <a:prstGeom prst="rect">
            <a:avLst/>
          </a:prstGeom>
          <a:noFill/>
        </p:spPr>
        <p:txBody>
          <a:bodyPr wrap="square" rtlCol="0">
            <a:spAutoFit/>
          </a:bodyPr>
          <a:lstStyle/>
          <a:p>
            <a:pPr marL="285750" indent="-285750">
              <a:buFont typeface="Arial" pitchFamily="34" charset="0"/>
              <a:buChar char="•"/>
            </a:pPr>
            <a:r>
              <a:rPr lang="es-MX" sz="2400" dirty="0" smtClean="0"/>
              <a:t>Argentina</a:t>
            </a:r>
          </a:p>
          <a:p>
            <a:pPr marL="285750" indent="-285750">
              <a:buFont typeface="Arial" pitchFamily="34" charset="0"/>
              <a:buChar char="•"/>
            </a:pPr>
            <a:r>
              <a:rPr lang="es-MX" sz="2400" dirty="0" smtClean="0"/>
              <a:t>Brasil</a:t>
            </a:r>
          </a:p>
          <a:p>
            <a:pPr marL="285750" indent="-285750">
              <a:buFont typeface="Arial" pitchFamily="34" charset="0"/>
              <a:buChar char="•"/>
            </a:pPr>
            <a:r>
              <a:rPr lang="es-MX" sz="2400" dirty="0" smtClean="0"/>
              <a:t>Colombia</a:t>
            </a:r>
          </a:p>
          <a:p>
            <a:pPr marL="285750" indent="-285750">
              <a:buFont typeface="Arial" pitchFamily="34" charset="0"/>
              <a:buChar char="•"/>
            </a:pPr>
            <a:r>
              <a:rPr lang="es-MX" sz="2400" dirty="0" smtClean="0"/>
              <a:t>Costa Rica</a:t>
            </a:r>
          </a:p>
          <a:p>
            <a:pPr marL="285750" indent="-285750">
              <a:buFont typeface="Arial" pitchFamily="34" charset="0"/>
              <a:buChar char="•"/>
            </a:pPr>
            <a:r>
              <a:rPr lang="es-MX" sz="2400" dirty="0" smtClean="0"/>
              <a:t>Cuba</a:t>
            </a:r>
          </a:p>
          <a:p>
            <a:pPr marL="285750" indent="-285750">
              <a:buFont typeface="Arial" pitchFamily="34" charset="0"/>
              <a:buChar char="•"/>
            </a:pPr>
            <a:r>
              <a:rPr lang="es-MX" sz="2400" dirty="0" smtClean="0"/>
              <a:t>Ecuador</a:t>
            </a:r>
          </a:p>
          <a:p>
            <a:pPr marL="285750" indent="-285750">
              <a:buFont typeface="Arial" pitchFamily="34" charset="0"/>
              <a:buChar char="•"/>
            </a:pPr>
            <a:r>
              <a:rPr lang="es-MX" sz="2400" dirty="0" smtClean="0"/>
              <a:t>España</a:t>
            </a:r>
          </a:p>
          <a:p>
            <a:pPr marL="285750" indent="-285750">
              <a:buFont typeface="Arial" pitchFamily="34" charset="0"/>
              <a:buChar char="•"/>
            </a:pPr>
            <a:r>
              <a:rPr lang="es-MX" sz="2400" dirty="0" smtClean="0"/>
              <a:t>México</a:t>
            </a:r>
          </a:p>
          <a:p>
            <a:pPr marL="285750" indent="-285750">
              <a:buFont typeface="Arial" pitchFamily="34" charset="0"/>
              <a:buChar char="•"/>
            </a:pPr>
            <a:r>
              <a:rPr lang="es-MX" sz="2400" dirty="0" smtClean="0"/>
              <a:t>Paraguay</a:t>
            </a:r>
          </a:p>
          <a:p>
            <a:pPr marL="285750" indent="-285750">
              <a:buFont typeface="Arial" pitchFamily="34" charset="0"/>
              <a:buChar char="•"/>
            </a:pPr>
            <a:r>
              <a:rPr lang="es-MX" sz="2400" dirty="0" smtClean="0"/>
              <a:t>Perú</a:t>
            </a:r>
          </a:p>
          <a:p>
            <a:pPr marL="285750" indent="-285750">
              <a:buFont typeface="Arial" pitchFamily="34" charset="0"/>
              <a:buChar char="•"/>
            </a:pPr>
            <a:r>
              <a:rPr lang="es-MX" sz="2400" dirty="0" smtClean="0"/>
              <a:t>Portugal</a:t>
            </a:r>
          </a:p>
          <a:p>
            <a:pPr marL="285750" indent="-285750">
              <a:buFont typeface="Arial" pitchFamily="34" charset="0"/>
              <a:buChar char="•"/>
            </a:pPr>
            <a:r>
              <a:rPr lang="es-MX" sz="2400" dirty="0" smtClean="0"/>
              <a:t>República Dominicana</a:t>
            </a:r>
          </a:p>
          <a:p>
            <a:pPr marL="285750" indent="-285750">
              <a:buFont typeface="Arial" pitchFamily="34" charset="0"/>
              <a:buChar char="•"/>
            </a:pPr>
            <a:r>
              <a:rPr lang="es-MX" sz="2400" dirty="0" smtClean="0"/>
              <a:t>Uruguay</a:t>
            </a:r>
            <a:endParaRPr lang="es-MX" sz="2400" dirty="0"/>
          </a:p>
        </p:txBody>
      </p:sp>
      <p:pic>
        <p:nvPicPr>
          <p:cNvPr id="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6210" y="260648"/>
            <a:ext cx="1166270" cy="685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088" y="1046122"/>
            <a:ext cx="1080120" cy="5407214"/>
          </a:xfrm>
          <a:prstGeom prst="rect">
            <a:avLst/>
          </a:prstGeom>
          <a:noFill/>
          <a:ln w="381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Rectángulo"/>
          <p:cNvSpPr/>
          <p:nvPr/>
        </p:nvSpPr>
        <p:spPr>
          <a:xfrm>
            <a:off x="179512" y="1268760"/>
            <a:ext cx="125760" cy="432048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151442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436096" y="764704"/>
            <a:ext cx="2736304" cy="115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6 CuadroTexto"/>
          <p:cNvSpPr txBox="1"/>
          <p:nvPr/>
        </p:nvSpPr>
        <p:spPr>
          <a:xfrm>
            <a:off x="320596" y="903547"/>
            <a:ext cx="8484957" cy="4955203"/>
          </a:xfrm>
          <a:prstGeom prst="rect">
            <a:avLst/>
          </a:prstGeom>
          <a:noFill/>
        </p:spPr>
        <p:txBody>
          <a:bodyPr wrap="square" rtlCol="0">
            <a:spAutoFit/>
          </a:bodyPr>
          <a:lstStyle/>
          <a:p>
            <a:pPr lvl="0" algn="just"/>
            <a:r>
              <a:rPr lang="es-MX" sz="2400" b="1" dirty="0" smtClean="0"/>
              <a:t>Adhesión: </a:t>
            </a:r>
          </a:p>
          <a:p>
            <a:pPr lvl="0" algn="just"/>
            <a:endParaRPr lang="es-MX" sz="2400" b="1" dirty="0" smtClean="0"/>
          </a:p>
          <a:p>
            <a:pPr marL="342900" indent="-342900" algn="just">
              <a:buFont typeface="Arial" panose="020B0604020202020204" pitchFamily="34" charset="0"/>
              <a:buChar char="•"/>
            </a:pPr>
            <a:r>
              <a:rPr lang="es-ES" sz="2000" dirty="0"/>
              <a:t>La adhesión al programa se encuentra abierta a todo país iberoamericano. Estas oficinas se facilitan entre sí el intercambio de experiencias y buenas prácticas, procurando un mejor aprovechamiento de los recursos disponibles.</a:t>
            </a:r>
            <a:endParaRPr lang="es-MX" sz="2000" dirty="0"/>
          </a:p>
          <a:p>
            <a:pPr algn="just"/>
            <a:r>
              <a:rPr lang="es-ES" sz="2000" dirty="0"/>
              <a:t> </a:t>
            </a:r>
            <a:endParaRPr lang="es-MX" sz="2000" dirty="0"/>
          </a:p>
          <a:p>
            <a:pPr lvl="0" algn="just"/>
            <a:r>
              <a:rPr lang="es-MX" sz="2400" b="1" dirty="0" smtClean="0"/>
              <a:t>Programas:</a:t>
            </a:r>
          </a:p>
          <a:p>
            <a:pPr lvl="0" algn="just"/>
            <a:endParaRPr lang="es-MX" sz="2400" b="1" dirty="0" smtClean="0"/>
          </a:p>
          <a:p>
            <a:pPr marL="342900" indent="-342900" algn="just">
              <a:buFont typeface="Arial" panose="020B0604020202020204" pitchFamily="34" charset="0"/>
              <a:buChar char="•"/>
            </a:pPr>
            <a:r>
              <a:rPr lang="es-ES" sz="2000" dirty="0" smtClean="0"/>
              <a:t>Uno </a:t>
            </a:r>
            <a:r>
              <a:rPr lang="es-ES" sz="2000" dirty="0"/>
              <a:t>de ellos es </a:t>
            </a:r>
            <a:r>
              <a:rPr lang="es-ES" sz="2000" b="1" dirty="0" err="1"/>
              <a:t>Cibepyme</a:t>
            </a:r>
            <a:r>
              <a:rPr lang="es-ES" sz="2000" b="1" dirty="0"/>
              <a:t> </a:t>
            </a:r>
            <a:r>
              <a:rPr lang="es-ES" sz="2000" dirty="0"/>
              <a:t>y consiste en una plataforma de apoyo a las PYMES, a través de la cuál se brindan información, servicios y asesoramiento gratuito en materia de propiedad intelectual. Su principal objetivo es promover la gestión de los activos de propiedad intelectual por parte de las PYMES y favorecer un mejor aprovechamiento de los sistemas de registro. </a:t>
            </a:r>
            <a:endParaRPr lang="es-ES" sz="2000" dirty="0" smtClean="0"/>
          </a:p>
          <a:p>
            <a:pPr lvl="0" algn="just"/>
            <a:endParaRPr lang="es-MX" sz="2000" b="1" dirty="0"/>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6210" y="260648"/>
            <a:ext cx="1166270" cy="685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Rectángulo"/>
          <p:cNvSpPr/>
          <p:nvPr/>
        </p:nvSpPr>
        <p:spPr>
          <a:xfrm>
            <a:off x="197768" y="1268760"/>
            <a:ext cx="125760" cy="432048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00398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5436096" y="764704"/>
            <a:ext cx="2736304" cy="115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6210" y="260648"/>
            <a:ext cx="1166270" cy="685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Rectángulo"/>
          <p:cNvSpPr/>
          <p:nvPr/>
        </p:nvSpPr>
        <p:spPr>
          <a:xfrm>
            <a:off x="1011899" y="2459504"/>
            <a:ext cx="7200800" cy="2031325"/>
          </a:xfrm>
          <a:prstGeom prst="rect">
            <a:avLst/>
          </a:prstGeom>
        </p:spPr>
        <p:txBody>
          <a:bodyPr wrap="square">
            <a:spAutoFit/>
          </a:bodyPr>
          <a:lstStyle/>
          <a:p>
            <a:pPr algn="just"/>
            <a:r>
              <a:rPr lang="es-ES" sz="2100" dirty="0"/>
              <a:t>Otro de los programas es </a:t>
            </a:r>
            <a:r>
              <a:rPr lang="es-ES" sz="2100" b="1" dirty="0" err="1"/>
              <a:t>Infotec</a:t>
            </a:r>
            <a:r>
              <a:rPr lang="es-ES" sz="2100" dirty="0"/>
              <a:t>, el cual permite ver el rescate y el procesamiento de información técnica, jurídica y comercial extraída de distintas fuentes de información, principalmente de los documentos de Patentes de Invención contenidos en diferentes bases de datos. Éste servicio es brindado de forma gratuita para los usuarios de </a:t>
            </a:r>
            <a:r>
              <a:rPr lang="es-ES" sz="2100" dirty="0" smtClean="0"/>
              <a:t>Iberoamérica.</a:t>
            </a:r>
            <a:endParaRPr lang="es-ES" sz="21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0234" y="620688"/>
            <a:ext cx="1817590" cy="1900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Rectángulo"/>
          <p:cNvSpPr/>
          <p:nvPr/>
        </p:nvSpPr>
        <p:spPr>
          <a:xfrm>
            <a:off x="179512" y="1268760"/>
            <a:ext cx="125760" cy="432048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62058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6210" y="260648"/>
            <a:ext cx="1166270" cy="685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CuadroTexto"/>
          <p:cNvSpPr txBox="1"/>
          <p:nvPr/>
        </p:nvSpPr>
        <p:spPr>
          <a:xfrm>
            <a:off x="539552" y="603325"/>
            <a:ext cx="1802609" cy="461665"/>
          </a:xfrm>
          <a:prstGeom prst="rect">
            <a:avLst/>
          </a:prstGeom>
          <a:noFill/>
        </p:spPr>
        <p:txBody>
          <a:bodyPr wrap="none" rtlCol="0">
            <a:spAutoFit/>
          </a:bodyPr>
          <a:lstStyle/>
          <a:p>
            <a:r>
              <a:rPr lang="es-MX" sz="2400" b="1" dirty="0" smtClean="0">
                <a:effectLst>
                  <a:outerShdw blurRad="38100" dist="38100" dir="2700000" algn="tl">
                    <a:srgbClr val="000000">
                      <a:alpha val="43137"/>
                    </a:srgbClr>
                  </a:outerShdw>
                </a:effectLst>
              </a:rPr>
              <a:t>Resultados…</a:t>
            </a:r>
            <a:endParaRPr lang="es-MX" sz="2400" b="1" dirty="0">
              <a:effectLst>
                <a:outerShdw blurRad="38100" dist="38100" dir="2700000" algn="tl">
                  <a:srgbClr val="000000">
                    <a:alpha val="43137"/>
                  </a:srgbClr>
                </a:outerShdw>
              </a:effectLst>
            </a:endParaRPr>
          </a:p>
        </p:txBody>
      </p:sp>
      <p:sp>
        <p:nvSpPr>
          <p:cNvPr id="4" name="3 Rectángulo"/>
          <p:cNvSpPr/>
          <p:nvPr/>
        </p:nvSpPr>
        <p:spPr>
          <a:xfrm>
            <a:off x="755576" y="1340768"/>
            <a:ext cx="7632848" cy="461665"/>
          </a:xfrm>
          <a:prstGeom prst="rect">
            <a:avLst/>
          </a:prstGeom>
        </p:spPr>
        <p:txBody>
          <a:bodyPr wrap="square">
            <a:spAutoFit/>
          </a:bodyPr>
          <a:lstStyle/>
          <a:p>
            <a:r>
              <a:rPr lang="es-MX" sz="2400" b="1" dirty="0" smtClean="0"/>
              <a:t>Boletín Iberoamericano </a:t>
            </a:r>
            <a:r>
              <a:rPr lang="es-MX" sz="2400" b="1" dirty="0"/>
              <a:t>de Información Tecnología BIIT</a:t>
            </a:r>
            <a:endParaRPr lang="es-MX" sz="2400" dirty="0"/>
          </a:p>
        </p:txBody>
      </p:sp>
      <p:sp>
        <p:nvSpPr>
          <p:cNvPr id="5" name="4 Rectángulo"/>
          <p:cNvSpPr/>
          <p:nvPr/>
        </p:nvSpPr>
        <p:spPr>
          <a:xfrm>
            <a:off x="827584" y="2204864"/>
            <a:ext cx="7920880" cy="3647152"/>
          </a:xfrm>
          <a:prstGeom prst="rect">
            <a:avLst/>
          </a:prstGeom>
        </p:spPr>
        <p:txBody>
          <a:bodyPr wrap="square">
            <a:spAutoFit/>
          </a:bodyPr>
          <a:lstStyle/>
          <a:p>
            <a:pPr algn="just"/>
            <a:r>
              <a:rPr lang="es-MX" sz="2100" b="1" dirty="0" smtClean="0"/>
              <a:t>Objetivos:</a:t>
            </a:r>
          </a:p>
          <a:p>
            <a:pPr algn="just"/>
            <a:endParaRPr lang="es-MX" sz="2100" b="1" dirty="0" smtClean="0"/>
          </a:p>
          <a:p>
            <a:pPr marL="285750" indent="-285750" algn="just">
              <a:buFont typeface="Arial" panose="020B0604020202020204" pitchFamily="34" charset="0"/>
              <a:buChar char="•"/>
            </a:pPr>
            <a:r>
              <a:rPr lang="es-MX" sz="2100" dirty="0" smtClean="0"/>
              <a:t>Promover la información tecnológica proveniente de las publicaciones de Patentes de Invención y Modelos de Utilidad para fomentar la innovación.</a:t>
            </a:r>
          </a:p>
          <a:p>
            <a:pPr algn="just"/>
            <a:endParaRPr lang="es-MX" sz="2100" dirty="0" smtClean="0"/>
          </a:p>
          <a:p>
            <a:pPr marL="285750" indent="-285750" algn="just">
              <a:buFont typeface="Arial" panose="020B0604020202020204" pitchFamily="34" charset="0"/>
              <a:buChar char="•"/>
            </a:pPr>
            <a:r>
              <a:rPr lang="es-MX" sz="2100" dirty="0" smtClean="0"/>
              <a:t>Poner </a:t>
            </a:r>
            <a:r>
              <a:rPr lang="es-MX" sz="2100" dirty="0"/>
              <a:t>a disposición </a:t>
            </a:r>
            <a:r>
              <a:rPr lang="es-MX" sz="2100" dirty="0" smtClean="0"/>
              <a:t>del público diferentes publicaciones </a:t>
            </a:r>
            <a:r>
              <a:rPr lang="es-MX" sz="2100" dirty="0"/>
              <a:t>electrónicas </a:t>
            </a:r>
            <a:r>
              <a:rPr lang="es-MX" sz="2100" dirty="0" smtClean="0"/>
              <a:t>con información </a:t>
            </a:r>
            <a:r>
              <a:rPr lang="es-MX" sz="2100" dirty="0"/>
              <a:t>gratuita, esquemática y de rápida lectura sobre avances </a:t>
            </a:r>
            <a:r>
              <a:rPr lang="es-MX" sz="2100" dirty="0" smtClean="0"/>
              <a:t>y novedades </a:t>
            </a:r>
            <a:r>
              <a:rPr lang="es-MX" sz="2100" dirty="0"/>
              <a:t>en distintos sectores </a:t>
            </a:r>
            <a:r>
              <a:rPr lang="es-MX" sz="2100" dirty="0" smtClean="0"/>
              <a:t>tecnológicos </a:t>
            </a:r>
            <a:r>
              <a:rPr lang="es-MX" sz="2100" dirty="0"/>
              <a:t>de </a:t>
            </a:r>
            <a:r>
              <a:rPr lang="es-MX" sz="2100" dirty="0" smtClean="0"/>
              <a:t>las Oficinas Nacionales de Propiedad Intelectual (</a:t>
            </a:r>
            <a:r>
              <a:rPr lang="es-MX" sz="2100" dirty="0" err="1" smtClean="0"/>
              <a:t>ONAPI’s</a:t>
            </a:r>
            <a:r>
              <a:rPr lang="es-MX" sz="2100" dirty="0" smtClean="0"/>
              <a:t>) </a:t>
            </a:r>
            <a:r>
              <a:rPr lang="es-MX" sz="2100" dirty="0"/>
              <a:t>de los </a:t>
            </a:r>
            <a:r>
              <a:rPr lang="es-MX" sz="2100" dirty="0" smtClean="0"/>
              <a:t>países miembros </a:t>
            </a:r>
            <a:r>
              <a:rPr lang="es-MX" sz="2100" dirty="0"/>
              <a:t>del Programa. </a:t>
            </a:r>
          </a:p>
        </p:txBody>
      </p:sp>
      <p:sp>
        <p:nvSpPr>
          <p:cNvPr id="7" name="6 Rectángulo"/>
          <p:cNvSpPr/>
          <p:nvPr/>
        </p:nvSpPr>
        <p:spPr>
          <a:xfrm>
            <a:off x="179512" y="1412776"/>
            <a:ext cx="125760" cy="432048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0324516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6210" y="260648"/>
            <a:ext cx="1166270" cy="685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Rectángulo"/>
          <p:cNvSpPr/>
          <p:nvPr/>
        </p:nvSpPr>
        <p:spPr>
          <a:xfrm>
            <a:off x="1005804" y="2780928"/>
            <a:ext cx="7886675" cy="1384995"/>
          </a:xfrm>
          <a:prstGeom prst="rect">
            <a:avLst/>
          </a:prstGeom>
        </p:spPr>
        <p:txBody>
          <a:bodyPr wrap="square">
            <a:spAutoFit/>
          </a:bodyPr>
          <a:lstStyle/>
          <a:p>
            <a:pPr marL="342900" indent="-342900" algn="just">
              <a:buFont typeface="Arial" panose="020B0604020202020204" pitchFamily="34" charset="0"/>
              <a:buChar char="•"/>
            </a:pPr>
            <a:r>
              <a:rPr lang="es-ES" sz="2100" dirty="0" smtClean="0"/>
              <a:t>En el primer Boletín Iberoamericano </a:t>
            </a:r>
            <a:r>
              <a:rPr lang="es-ES" sz="2100" dirty="0"/>
              <a:t>de Información </a:t>
            </a:r>
            <a:r>
              <a:rPr lang="es-ES" sz="2100" dirty="0" smtClean="0"/>
              <a:t>Tecnológica presentamos publicaciones </a:t>
            </a:r>
            <a:r>
              <a:rPr lang="es-ES" sz="2100" dirty="0"/>
              <a:t>de Patentes y Modelos de Utilidad de </a:t>
            </a:r>
            <a:r>
              <a:rPr lang="es-ES" sz="2100" dirty="0" smtClean="0"/>
              <a:t>8 </a:t>
            </a:r>
            <a:r>
              <a:rPr lang="es-ES" sz="2100" dirty="0"/>
              <a:t>países, así como </a:t>
            </a:r>
            <a:r>
              <a:rPr lang="es-ES" sz="2100" dirty="0" smtClean="0"/>
              <a:t>avances </a:t>
            </a:r>
            <a:r>
              <a:rPr lang="es-ES" sz="2100" dirty="0"/>
              <a:t>y novedades en el sector Agroalimentario, </a:t>
            </a:r>
            <a:r>
              <a:rPr lang="es-ES" sz="2100" dirty="0" smtClean="0"/>
              <a:t>estadísticas y </a:t>
            </a:r>
            <a:r>
              <a:rPr lang="es-ES" sz="2100" dirty="0"/>
              <a:t>la información </a:t>
            </a:r>
            <a:r>
              <a:rPr lang="es-ES" sz="2100" dirty="0" smtClean="0"/>
              <a:t>de algunos </a:t>
            </a:r>
            <a:r>
              <a:rPr lang="es-ES" sz="2100" dirty="0"/>
              <a:t>casos de éxito en </a:t>
            </a:r>
            <a:r>
              <a:rPr lang="es-ES" sz="2100" dirty="0" smtClean="0"/>
              <a:t>el sector</a:t>
            </a:r>
            <a:r>
              <a:rPr lang="es-ES" sz="2100" dirty="0"/>
              <a:t>.</a:t>
            </a:r>
            <a:endParaRPr lang="es-MX" sz="2100" dirty="0"/>
          </a:p>
        </p:txBody>
      </p:sp>
      <p:sp>
        <p:nvSpPr>
          <p:cNvPr id="5" name="4 CuadroTexto"/>
          <p:cNvSpPr txBox="1"/>
          <p:nvPr/>
        </p:nvSpPr>
        <p:spPr>
          <a:xfrm>
            <a:off x="971600" y="4365104"/>
            <a:ext cx="7920880" cy="738664"/>
          </a:xfrm>
          <a:prstGeom prst="rect">
            <a:avLst/>
          </a:prstGeom>
          <a:noFill/>
        </p:spPr>
        <p:txBody>
          <a:bodyPr wrap="square" rtlCol="0">
            <a:spAutoFit/>
          </a:bodyPr>
          <a:lstStyle/>
          <a:p>
            <a:pPr marL="285750" indent="-285750" algn="just">
              <a:buFont typeface="Arial" panose="020B0604020202020204" pitchFamily="34" charset="0"/>
              <a:buChar char="•"/>
            </a:pPr>
            <a:r>
              <a:rPr lang="es-MX" sz="2100" dirty="0" smtClean="0"/>
              <a:t>La conformación del Boletín se basa en las herramientas </a:t>
            </a:r>
            <a:r>
              <a:rPr lang="es-MX" sz="2100" dirty="0"/>
              <a:t>de Información </a:t>
            </a:r>
            <a:r>
              <a:rPr lang="es-MX" sz="2100" dirty="0" smtClean="0"/>
              <a:t>Tecnológica de cada ONAPI.</a:t>
            </a:r>
            <a:endParaRPr lang="es-MX" sz="2100"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3456" y="476672"/>
            <a:ext cx="3188903" cy="1979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7 Rectángulo"/>
          <p:cNvSpPr/>
          <p:nvPr/>
        </p:nvSpPr>
        <p:spPr>
          <a:xfrm>
            <a:off x="323528" y="1268760"/>
            <a:ext cx="125760" cy="432048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6513865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4"/>
          <p:cNvSpPr txBox="1">
            <a:spLocks noChangeArrowheads="1"/>
          </p:cNvSpPr>
          <p:nvPr/>
        </p:nvSpPr>
        <p:spPr bwMode="auto">
          <a:xfrm>
            <a:off x="539552" y="1136802"/>
            <a:ext cx="8017686" cy="564006"/>
          </a:xfrm>
          <a:prstGeom prst="rect">
            <a:avLst/>
          </a:prstGeom>
        </p:spPr>
        <p:txBody>
          <a:bodyPr vert="horz" lIns="91440" tIns="45720" rIns="91440" bIns="45720" rtlCol="0">
            <a:noAutofit/>
          </a:bodyPr>
          <a:lstStyle>
            <a:defPPr>
              <a:defRPr lang="en-US"/>
            </a:defPPr>
            <a:lvl1pPr marL="45720" algn="just">
              <a:lnSpc>
                <a:spcPct val="90000"/>
              </a:lnSpc>
              <a:spcBef>
                <a:spcPts val="1800"/>
              </a:spcBef>
              <a:buClr>
                <a:schemeClr val="tx1"/>
              </a:buClr>
              <a:buSzPct val="80000"/>
              <a:defRPr sz="2400"/>
            </a:lvl1pPr>
          </a:lstStyle>
          <a:p>
            <a:pPr lvl="0" algn="ctr"/>
            <a:r>
              <a:rPr lang="es-MX" sz="4000" b="1" dirty="0" smtClean="0"/>
              <a:t>Lecciones Aprendidas</a:t>
            </a:r>
            <a:endParaRPr lang="es-MX" sz="4000" b="1" dirty="0"/>
          </a:p>
        </p:txBody>
      </p:sp>
      <p:sp>
        <p:nvSpPr>
          <p:cNvPr id="10" name="9 CuadroTexto"/>
          <p:cNvSpPr txBox="1"/>
          <p:nvPr/>
        </p:nvSpPr>
        <p:spPr>
          <a:xfrm>
            <a:off x="1074094" y="2031226"/>
            <a:ext cx="7746378" cy="4154984"/>
          </a:xfrm>
          <a:prstGeom prst="rect">
            <a:avLst/>
          </a:prstGeom>
          <a:noFill/>
        </p:spPr>
        <p:txBody>
          <a:bodyPr wrap="square" rtlCol="0">
            <a:spAutoFit/>
          </a:bodyPr>
          <a:lstStyle/>
          <a:p>
            <a:pPr marL="514350" indent="-514350" algn="just">
              <a:lnSpc>
                <a:spcPct val="150000"/>
              </a:lnSpc>
              <a:buFont typeface="+mj-lt"/>
              <a:buAutoNum type="arabicPeriod"/>
            </a:pPr>
            <a:r>
              <a:rPr lang="es-MX" sz="2200" dirty="0" smtClean="0"/>
              <a:t>Es posible el trabajo colaborativo, si se plantean objetivos concretos. </a:t>
            </a:r>
          </a:p>
          <a:p>
            <a:pPr marL="514350" indent="-514350" algn="just">
              <a:lnSpc>
                <a:spcPct val="150000"/>
              </a:lnSpc>
              <a:buFont typeface="+mj-lt"/>
              <a:buAutoNum type="arabicPeriod"/>
            </a:pPr>
            <a:r>
              <a:rPr lang="es-MX" sz="2200" dirty="0" smtClean="0"/>
              <a:t>La elaboración del boletín de información Tecnológica, del sector de agroalimentación, involucró a personal de 8 </a:t>
            </a:r>
            <a:r>
              <a:rPr lang="es-MX" sz="2200" dirty="0" err="1" smtClean="0"/>
              <a:t>ONAPI´s</a:t>
            </a:r>
            <a:r>
              <a:rPr lang="es-MX" sz="2200" dirty="0" smtClean="0"/>
              <a:t>, que tenían como premisa hacer que las cosas sucedan.</a:t>
            </a:r>
          </a:p>
          <a:p>
            <a:pPr marL="514350" indent="-514350" algn="just">
              <a:lnSpc>
                <a:spcPct val="150000"/>
              </a:lnSpc>
              <a:buFont typeface="+mj-lt"/>
              <a:buAutoNum type="arabicPeriod"/>
            </a:pPr>
            <a:r>
              <a:rPr lang="es-MX" sz="2200" dirty="0" smtClean="0"/>
              <a:t>El éxito del proyecto depende ahora de que nuestro boletín tenga una demanda efectiva.</a:t>
            </a:r>
            <a:endParaRPr lang="es-MX" sz="2200" dirty="0"/>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6210" y="260648"/>
            <a:ext cx="1166270" cy="685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5 Rectángulo"/>
          <p:cNvSpPr/>
          <p:nvPr/>
        </p:nvSpPr>
        <p:spPr>
          <a:xfrm>
            <a:off x="179512" y="1268760"/>
            <a:ext cx="125760" cy="432048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146927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26210" y="260648"/>
            <a:ext cx="1166270" cy="685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Rectángulo"/>
          <p:cNvSpPr/>
          <p:nvPr/>
        </p:nvSpPr>
        <p:spPr>
          <a:xfrm>
            <a:off x="2505739" y="1357946"/>
            <a:ext cx="2474121" cy="707886"/>
          </a:xfrm>
          <a:prstGeom prst="rect">
            <a:avLst/>
          </a:prstGeom>
        </p:spPr>
        <p:txBody>
          <a:bodyPr wrap="none">
            <a:spAutoFit/>
          </a:bodyPr>
          <a:lstStyle/>
          <a:p>
            <a:r>
              <a:rPr lang="es-MX" sz="2000" dirty="0">
                <a:hlinkClick r:id="rId4"/>
              </a:rPr>
              <a:t>http://www.ibepi.org</a:t>
            </a:r>
            <a:r>
              <a:rPr lang="es-MX" sz="2000" dirty="0" smtClean="0">
                <a:hlinkClick r:id="rId4"/>
              </a:rPr>
              <a:t>/</a:t>
            </a:r>
            <a:endParaRPr lang="es-MX" sz="2000" dirty="0" smtClean="0"/>
          </a:p>
          <a:p>
            <a:endParaRPr lang="es-MX" sz="2000" dirty="0"/>
          </a:p>
        </p:txBody>
      </p:sp>
      <p:sp>
        <p:nvSpPr>
          <p:cNvPr id="4" name="3 Rectángulo"/>
          <p:cNvSpPr/>
          <p:nvPr/>
        </p:nvSpPr>
        <p:spPr>
          <a:xfrm>
            <a:off x="2533765" y="2568328"/>
            <a:ext cx="4468482" cy="707886"/>
          </a:xfrm>
          <a:prstGeom prst="rect">
            <a:avLst/>
          </a:prstGeom>
        </p:spPr>
        <p:txBody>
          <a:bodyPr wrap="none">
            <a:spAutoFit/>
          </a:bodyPr>
          <a:lstStyle/>
          <a:p>
            <a:r>
              <a:rPr lang="es-MX" sz="2000" dirty="0">
                <a:hlinkClick r:id="rId5"/>
              </a:rPr>
              <a:t>http://</a:t>
            </a:r>
            <a:r>
              <a:rPr lang="es-MX" sz="2000" dirty="0" smtClean="0">
                <a:hlinkClick r:id="rId5"/>
              </a:rPr>
              <a:t>www.cibepyme.com/es/index.html</a:t>
            </a:r>
            <a:endParaRPr lang="es-MX" sz="2000" dirty="0" smtClean="0"/>
          </a:p>
          <a:p>
            <a:endParaRPr lang="es-MX" sz="2000" dirty="0"/>
          </a:p>
        </p:txBody>
      </p:sp>
      <p:sp>
        <p:nvSpPr>
          <p:cNvPr id="6" name="5 Rectángulo"/>
          <p:cNvSpPr/>
          <p:nvPr/>
        </p:nvSpPr>
        <p:spPr>
          <a:xfrm>
            <a:off x="2552436" y="3524743"/>
            <a:ext cx="3485830" cy="707886"/>
          </a:xfrm>
          <a:prstGeom prst="rect">
            <a:avLst/>
          </a:prstGeom>
        </p:spPr>
        <p:txBody>
          <a:bodyPr wrap="none">
            <a:spAutoFit/>
          </a:bodyPr>
          <a:lstStyle/>
          <a:p>
            <a:r>
              <a:rPr lang="es-MX" sz="2000" dirty="0">
                <a:hlinkClick r:id="rId6"/>
              </a:rPr>
              <a:t>http://www.ibepi.org/infotec-2</a:t>
            </a:r>
            <a:r>
              <a:rPr lang="es-MX" sz="2000" dirty="0" smtClean="0">
                <a:hlinkClick r:id="rId6"/>
              </a:rPr>
              <a:t>/</a:t>
            </a:r>
            <a:endParaRPr lang="es-MX" sz="2000" dirty="0" smtClean="0"/>
          </a:p>
          <a:p>
            <a:endParaRPr lang="es-MX" sz="2000" dirty="0"/>
          </a:p>
        </p:txBody>
      </p:sp>
      <p:sp>
        <p:nvSpPr>
          <p:cNvPr id="9" name="8 Rectángulo"/>
          <p:cNvSpPr/>
          <p:nvPr/>
        </p:nvSpPr>
        <p:spPr>
          <a:xfrm>
            <a:off x="2533765" y="4673802"/>
            <a:ext cx="6371036" cy="1015663"/>
          </a:xfrm>
          <a:prstGeom prst="rect">
            <a:avLst/>
          </a:prstGeom>
        </p:spPr>
        <p:txBody>
          <a:bodyPr wrap="square">
            <a:spAutoFit/>
          </a:bodyPr>
          <a:lstStyle/>
          <a:p>
            <a:r>
              <a:rPr lang="es-MX" sz="2000" dirty="0">
                <a:hlinkClick r:id="rId7"/>
              </a:rPr>
              <a:t>http://</a:t>
            </a:r>
            <a:r>
              <a:rPr lang="es-MX" sz="2000" dirty="0" smtClean="0">
                <a:hlinkClick r:id="rId7"/>
              </a:rPr>
              <a:t>www.ibepi.org/wp-content/uploads/2014/12/IBEPI-2014-Agroalimentos.pdf</a:t>
            </a:r>
            <a:endParaRPr lang="es-MX" sz="2000" dirty="0" smtClean="0"/>
          </a:p>
          <a:p>
            <a:endParaRPr lang="es-MX" sz="2000" dirty="0"/>
          </a:p>
        </p:txBody>
      </p:sp>
      <p:pic>
        <p:nvPicPr>
          <p:cNvPr id="205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9552" y="4584552"/>
            <a:ext cx="1557364"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9 CuadroTexto"/>
          <p:cNvSpPr txBox="1"/>
          <p:nvPr/>
        </p:nvSpPr>
        <p:spPr>
          <a:xfrm>
            <a:off x="539552" y="3524743"/>
            <a:ext cx="1452898" cy="523220"/>
          </a:xfrm>
          <a:prstGeom prst="rect">
            <a:avLst/>
          </a:prstGeom>
          <a:noFill/>
        </p:spPr>
        <p:txBody>
          <a:bodyPr wrap="none" rtlCol="0">
            <a:spAutoFit/>
          </a:bodyPr>
          <a:lstStyle/>
          <a:p>
            <a:r>
              <a:rPr lang="es-MX" sz="2800" b="1" dirty="0" smtClean="0">
                <a:solidFill>
                  <a:schemeClr val="tx2"/>
                </a:solidFill>
              </a:rPr>
              <a:t>INFOTEC</a:t>
            </a:r>
            <a:endParaRPr lang="es-MX" sz="2800" b="1" dirty="0">
              <a:solidFill>
                <a:schemeClr val="tx2"/>
              </a:solidFill>
            </a:endParaRPr>
          </a:p>
        </p:txBody>
      </p:sp>
      <p:pic>
        <p:nvPicPr>
          <p:cNvPr id="2051" name="Picture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9552" y="2406445"/>
            <a:ext cx="1619936"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357946"/>
            <a:ext cx="1557363" cy="665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12 Rectángulo"/>
          <p:cNvSpPr/>
          <p:nvPr/>
        </p:nvSpPr>
        <p:spPr>
          <a:xfrm>
            <a:off x="179512" y="1268760"/>
            <a:ext cx="125760" cy="4320480"/>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1949079441"/>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1086</TotalTime>
  <Words>459</Words>
  <Application>Microsoft Office PowerPoint</Application>
  <PresentationFormat>Presentación en pantalla (4:3)</PresentationFormat>
  <Paragraphs>54</Paragraphs>
  <Slides>9</Slides>
  <Notes>1</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Jonathan Anibal Alatorre Serrano</dc:creator>
  <cp:lastModifiedBy>Oliver Toledo Marín</cp:lastModifiedBy>
  <cp:revision>120</cp:revision>
  <cp:lastPrinted>2014-10-14T18:33:08Z</cp:lastPrinted>
  <dcterms:created xsi:type="dcterms:W3CDTF">2014-03-21T22:57:32Z</dcterms:created>
  <dcterms:modified xsi:type="dcterms:W3CDTF">2015-04-28T19:28:45Z</dcterms:modified>
</cp:coreProperties>
</file>