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9"/>
  </p:notesMasterIdLst>
  <p:handoutMasterIdLst>
    <p:handoutMasterId r:id="rId30"/>
  </p:handoutMasterIdLst>
  <p:sldIdLst>
    <p:sldId id="315" r:id="rId3"/>
    <p:sldId id="366" r:id="rId4"/>
    <p:sldId id="367" r:id="rId5"/>
    <p:sldId id="333" r:id="rId6"/>
    <p:sldId id="350" r:id="rId7"/>
    <p:sldId id="355" r:id="rId8"/>
    <p:sldId id="374" r:id="rId9"/>
    <p:sldId id="368" r:id="rId10"/>
    <p:sldId id="277" r:id="rId11"/>
    <p:sldId id="278" r:id="rId12"/>
    <p:sldId id="372" r:id="rId13"/>
    <p:sldId id="349" r:id="rId14"/>
    <p:sldId id="369" r:id="rId15"/>
    <p:sldId id="284" r:id="rId16"/>
    <p:sldId id="338" r:id="rId17"/>
    <p:sldId id="340" r:id="rId18"/>
    <p:sldId id="370" r:id="rId19"/>
    <p:sldId id="342" r:id="rId20"/>
    <p:sldId id="344" r:id="rId21"/>
    <p:sldId id="371" r:id="rId22"/>
    <p:sldId id="347" r:id="rId23"/>
    <p:sldId id="331" r:id="rId24"/>
    <p:sldId id="345" r:id="rId25"/>
    <p:sldId id="363" r:id="rId26"/>
    <p:sldId id="373" r:id="rId27"/>
    <p:sldId id="273" r:id="rId28"/>
  </p:sldIdLst>
  <p:sldSz cx="9144000" cy="6858000" type="screen4x3"/>
  <p:notesSz cx="6761163" cy="9942513"/>
  <p:defaultTextStyle>
    <a:defPPr>
      <a:defRPr lang="en-US"/>
    </a:defPPr>
    <a:lvl1pPr marL="0" algn="l" defTabSz="9140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5" algn="l" defTabSz="9140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71" algn="l" defTabSz="9140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10" algn="l" defTabSz="9140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46" algn="l" defTabSz="9140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81" algn="l" defTabSz="9140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19" algn="l" defTabSz="9140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52" algn="l" defTabSz="9140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291" algn="l" defTabSz="9140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6291" autoAdjust="0"/>
  </p:normalViewPr>
  <p:slideViewPr>
    <p:cSldViewPr>
      <p:cViewPr varScale="1">
        <p:scale>
          <a:sx n="62" d="100"/>
          <a:sy n="62" d="100"/>
        </p:scale>
        <p:origin x="-1315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MD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Tabelle1!$A$2:$A$4</c:f>
              <c:strCache>
                <c:ptCount val="3"/>
                <c:pt idx="0">
                  <c:v>Germany</c:v>
                </c:pt>
                <c:pt idx="1">
                  <c:v>Israel</c:v>
                </c:pt>
                <c:pt idx="2">
                  <c:v>Italy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41</c:v>
                </c:pt>
                <c:pt idx="1">
                  <c:v>47</c:v>
                </c:pt>
                <c:pt idx="2">
                  <c:v>41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DSS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</c:dPt>
          <c:cat>
            <c:strRef>
              <c:f>Tabelle1!$A$2:$A$4</c:f>
              <c:strCache>
                <c:ptCount val="3"/>
                <c:pt idx="0">
                  <c:v>Germany</c:v>
                </c:pt>
                <c:pt idx="1">
                  <c:v>Israel</c:v>
                </c:pt>
                <c:pt idx="2">
                  <c:v>Italy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32</c:v>
                </c:pt>
                <c:pt idx="1">
                  <c:v>29</c:v>
                </c:pt>
                <c:pt idx="2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00675712"/>
        <c:axId val="200740864"/>
      </c:barChart>
      <c:catAx>
        <c:axId val="20067571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200740864"/>
        <c:crosses val="autoZero"/>
        <c:auto val="1"/>
        <c:lblAlgn val="ctr"/>
        <c:lblOffset val="100"/>
        <c:noMultiLvlLbl val="0"/>
      </c:catAx>
      <c:valAx>
        <c:axId val="20074086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2006757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1F216F-8747-4A81-94CA-6E0ED6BC40C5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de-DE"/>
        </a:p>
      </dgm:t>
    </dgm:pt>
    <dgm:pt modelId="{0D69245C-9D16-4F5A-B6BD-1872B3BBDB52}">
      <dgm:prSet/>
      <dgm:spPr/>
      <dgm:t>
        <a:bodyPr/>
        <a:lstStyle/>
        <a:p>
          <a:pPr rtl="0"/>
          <a:r>
            <a:rPr lang="en-US" smtClean="0">
              <a:latin typeface="Arial" panose="020B0604020202020204" pitchFamily="34" charset="0"/>
              <a:cs typeface="Arial" panose="020B0604020202020204" pitchFamily="34" charset="0"/>
            </a:rPr>
            <a:t>Multicenter Prospective </a:t>
          </a:r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5024A3-2B25-455A-BB36-1BF1612104AC}" type="parTrans" cxnId="{CBF1D185-4688-4F5D-83F8-30B373F45D49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BDE95B-123E-4AC4-8A7D-50F2F3C7B481}" type="sibTrans" cxnId="{CBF1D185-4688-4F5D-83F8-30B373F45D49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0F9D50-F09A-4218-B1A1-8376ECB22F96}">
      <dgm:prSet/>
      <dgm:spPr/>
      <dgm:t>
        <a:bodyPr/>
        <a:lstStyle/>
        <a:p>
          <a:pPr rtl="0"/>
          <a:r>
            <a:rPr lang="en-US" smtClean="0">
              <a:latin typeface="Arial" panose="020B0604020202020204" pitchFamily="34" charset="0"/>
              <a:cs typeface="Arial" panose="020B0604020202020204" pitchFamily="34" charset="0"/>
            </a:rPr>
            <a:t>EU study </a:t>
          </a:r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D9E2FE-ECA8-4DDD-B9F1-68C58744A867}" type="parTrans" cxnId="{372280CB-35D7-4197-BB7C-DC6920DBBEBD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5E59A2-0A9E-4349-92CD-38DEF141FC2D}" type="sibTrans" cxnId="{372280CB-35D7-4197-BB7C-DC6920DBBEBD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CBD464-6CEA-4B15-88FF-55602A7E9935}">
      <dgm:prSet/>
      <dgm:spPr/>
      <dgm:t>
        <a:bodyPr/>
        <a:lstStyle/>
        <a:p>
          <a:pPr rtl="0"/>
          <a:r>
            <a:rPr lang="en-US" smtClean="0">
              <a:latin typeface="Arial" panose="020B0604020202020204" pitchFamily="34" charset="0"/>
              <a:cs typeface="Arial" panose="020B0604020202020204" pitchFamily="34" charset="0"/>
            </a:rPr>
            <a:t>24-month study period</a:t>
          </a:r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7B8CD7-3AD6-455B-8565-604C65D7D708}" type="parTrans" cxnId="{7C4E819E-C9F8-43D4-A90C-5529BDFD4833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A371CB-52D8-4018-9722-7F3F35EDF4A6}" type="sibTrans" cxnId="{7C4E819E-C9F8-43D4-A90C-5529BDFD4833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8EE600-357B-4ABB-A5AE-B33E8C1A470F}">
      <dgm:prSet/>
      <dgm:spPr/>
      <dgm:t>
        <a:bodyPr/>
        <a:lstStyle/>
        <a:p>
          <a:pPr rtl="0"/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10,197 patients</a:t>
          </a:r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7593E5-EE9C-4694-84C9-E4E99A275462}" type="parTrans" cxnId="{C145B6F5-F529-424C-B417-3569EB4C3D7F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D178CC-C76F-423D-9921-82437CFB67E3}" type="sibTrans" cxnId="{C145B6F5-F529-424C-B417-3569EB4C3D7F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70AF6E-CBA0-441B-888A-E37314555750}">
      <dgm:prSet/>
      <dgm:spPr/>
      <dgm:t>
        <a:bodyPr/>
        <a:lstStyle/>
        <a:p>
          <a:pPr rtl="0"/>
          <a:r>
            <a:rPr lang="en-US" b="1" smtClean="0">
              <a:latin typeface="Arial" panose="020B0604020202020204" pitchFamily="34" charset="0"/>
              <a:cs typeface="Arial" panose="020B0604020202020204" pitchFamily="34" charset="0"/>
            </a:rPr>
            <a:t>Screening at hospital admission</a:t>
          </a:r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46F95F-1BA2-4588-91C0-4B409929ED6C}" type="parTrans" cxnId="{3BDD828E-48DE-4AA6-BC02-E0ED6F9038B3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202C6E-6968-41FF-8BD6-927AB64BBF53}" type="sibTrans" cxnId="{3BDD828E-48DE-4AA6-BC02-E0ED6F9038B3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B25FA1-B71F-454B-9BA5-5A1C75E45C55}">
      <dgm:prSet/>
      <dgm:spPr/>
      <dgm:t>
        <a:bodyPr/>
        <a:lstStyle/>
        <a:p>
          <a:pPr rtl="0"/>
          <a:r>
            <a:rPr lang="en-US" b="1" smtClean="0">
              <a:latin typeface="Arial" panose="020B0604020202020204" pitchFamily="34" charset="0"/>
              <a:cs typeface="Arial" panose="020B0604020202020204" pitchFamily="34" charset="0"/>
            </a:rPr>
            <a:t>Screening at hospital discharge</a:t>
          </a:r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ED745E-6B4E-474E-8DA1-6158ED23A6FE}" type="parTrans" cxnId="{F14ECCFC-62A0-4E84-9634-B60BF4FA0B2B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0B3203-EB38-4C35-8602-34E8C19B25D8}" type="sibTrans" cxnId="{F14ECCFC-62A0-4E84-9634-B60BF4FA0B2B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13B67A-D66E-45A3-9CE2-E5A831CCE46A}" type="pres">
      <dgm:prSet presAssocID="{071F216F-8747-4A81-94CA-6E0ED6BC40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3F652D5-929D-4506-825D-CCAB72884F1D}" type="pres">
      <dgm:prSet presAssocID="{0D69245C-9D16-4F5A-B6BD-1872B3BBDB52}" presName="parentText" presStyleLbl="node1" presStyleIdx="0" presStyleCnt="6" custScaleX="7309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14944BD-30ED-44A3-A81F-3498C344208D}" type="pres">
      <dgm:prSet presAssocID="{D3BDE95B-123E-4AC4-8A7D-50F2F3C7B481}" presName="spacer" presStyleCnt="0"/>
      <dgm:spPr/>
    </dgm:pt>
    <dgm:pt modelId="{BF4B1863-E8D9-492A-9364-F347E0035E29}" type="pres">
      <dgm:prSet presAssocID="{B90F9D50-F09A-4218-B1A1-8376ECB22F9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937546-6C3B-41A8-A2CD-FCFC50809C49}" type="pres">
      <dgm:prSet presAssocID="{215E59A2-0A9E-4349-92CD-38DEF141FC2D}" presName="spacer" presStyleCnt="0"/>
      <dgm:spPr/>
    </dgm:pt>
    <dgm:pt modelId="{72E06152-32DD-4CD8-A5B4-80E6F478D79F}" type="pres">
      <dgm:prSet presAssocID="{22CBD464-6CEA-4B15-88FF-55602A7E9935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EF22FDF-7EFD-4E18-B4EB-A57026CB6DA2}" type="pres">
      <dgm:prSet presAssocID="{7FA371CB-52D8-4018-9722-7F3F35EDF4A6}" presName="spacer" presStyleCnt="0"/>
      <dgm:spPr/>
    </dgm:pt>
    <dgm:pt modelId="{30B74115-382A-4836-B937-3353FA32A56C}" type="pres">
      <dgm:prSet presAssocID="{B68EE600-357B-4ABB-A5AE-B33E8C1A470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8E94F9D-882D-4BF4-9922-F6A1DD8EA996}" type="pres">
      <dgm:prSet presAssocID="{4ED178CC-C76F-423D-9921-82437CFB67E3}" presName="spacer" presStyleCnt="0"/>
      <dgm:spPr/>
    </dgm:pt>
    <dgm:pt modelId="{A66BEA7E-98C9-49EA-8002-07B73628E9E7}" type="pres">
      <dgm:prSet presAssocID="{8C70AF6E-CBA0-441B-888A-E3731455575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B8069A6-B1A9-4112-9660-CE1E8CCD409E}" type="pres">
      <dgm:prSet presAssocID="{3D202C6E-6968-41FF-8BD6-927AB64BBF53}" presName="spacer" presStyleCnt="0"/>
      <dgm:spPr/>
    </dgm:pt>
    <dgm:pt modelId="{F738AA03-B501-4A76-AC76-7AF621F5F94C}" type="pres">
      <dgm:prSet presAssocID="{60B25FA1-B71F-454B-9BA5-5A1C75E45C5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BF1D185-4688-4F5D-83F8-30B373F45D49}" srcId="{071F216F-8747-4A81-94CA-6E0ED6BC40C5}" destId="{0D69245C-9D16-4F5A-B6BD-1872B3BBDB52}" srcOrd="0" destOrd="0" parTransId="{B35024A3-2B25-455A-BB36-1BF1612104AC}" sibTransId="{D3BDE95B-123E-4AC4-8A7D-50F2F3C7B481}"/>
    <dgm:cxn modelId="{04106993-F244-4FCC-B170-CD1BC18D466B}" type="presOf" srcId="{0D69245C-9D16-4F5A-B6BD-1872B3BBDB52}" destId="{03F652D5-929D-4506-825D-CCAB72884F1D}" srcOrd="0" destOrd="0" presId="urn:microsoft.com/office/officeart/2005/8/layout/vList2"/>
    <dgm:cxn modelId="{9C89E50B-6D4C-4856-9E6C-FE1FD5D9A9FF}" type="presOf" srcId="{B68EE600-357B-4ABB-A5AE-B33E8C1A470F}" destId="{30B74115-382A-4836-B937-3353FA32A56C}" srcOrd="0" destOrd="0" presId="urn:microsoft.com/office/officeart/2005/8/layout/vList2"/>
    <dgm:cxn modelId="{359FA7DF-FD12-47B0-AC82-070A1C73CA44}" type="presOf" srcId="{22CBD464-6CEA-4B15-88FF-55602A7E9935}" destId="{72E06152-32DD-4CD8-A5B4-80E6F478D79F}" srcOrd="0" destOrd="0" presId="urn:microsoft.com/office/officeart/2005/8/layout/vList2"/>
    <dgm:cxn modelId="{253829B2-B0DE-437C-992A-E890267BE9A1}" type="presOf" srcId="{071F216F-8747-4A81-94CA-6E0ED6BC40C5}" destId="{D213B67A-D66E-45A3-9CE2-E5A831CCE46A}" srcOrd="0" destOrd="0" presId="urn:microsoft.com/office/officeart/2005/8/layout/vList2"/>
    <dgm:cxn modelId="{377350AA-05D3-4F38-9263-A3F6DEBE5113}" type="presOf" srcId="{8C70AF6E-CBA0-441B-888A-E37314555750}" destId="{A66BEA7E-98C9-49EA-8002-07B73628E9E7}" srcOrd="0" destOrd="0" presId="urn:microsoft.com/office/officeart/2005/8/layout/vList2"/>
    <dgm:cxn modelId="{372280CB-35D7-4197-BB7C-DC6920DBBEBD}" srcId="{071F216F-8747-4A81-94CA-6E0ED6BC40C5}" destId="{B90F9D50-F09A-4218-B1A1-8376ECB22F96}" srcOrd="1" destOrd="0" parTransId="{3AD9E2FE-ECA8-4DDD-B9F1-68C58744A867}" sibTransId="{215E59A2-0A9E-4349-92CD-38DEF141FC2D}"/>
    <dgm:cxn modelId="{C145B6F5-F529-424C-B417-3569EB4C3D7F}" srcId="{071F216F-8747-4A81-94CA-6E0ED6BC40C5}" destId="{B68EE600-357B-4ABB-A5AE-B33E8C1A470F}" srcOrd="3" destOrd="0" parTransId="{A57593E5-EE9C-4694-84C9-E4E99A275462}" sibTransId="{4ED178CC-C76F-423D-9921-82437CFB67E3}"/>
    <dgm:cxn modelId="{987072D4-0C5C-415F-9102-C8A6429F98B6}" type="presOf" srcId="{B90F9D50-F09A-4218-B1A1-8376ECB22F96}" destId="{BF4B1863-E8D9-492A-9364-F347E0035E29}" srcOrd="0" destOrd="0" presId="urn:microsoft.com/office/officeart/2005/8/layout/vList2"/>
    <dgm:cxn modelId="{F14ECCFC-62A0-4E84-9634-B60BF4FA0B2B}" srcId="{071F216F-8747-4A81-94CA-6E0ED6BC40C5}" destId="{60B25FA1-B71F-454B-9BA5-5A1C75E45C55}" srcOrd="5" destOrd="0" parTransId="{12ED745E-6B4E-474E-8DA1-6158ED23A6FE}" sibTransId="{900B3203-EB38-4C35-8602-34E8C19B25D8}"/>
    <dgm:cxn modelId="{5888D91C-AAC2-4579-B6DF-4D002A2D18C4}" type="presOf" srcId="{60B25FA1-B71F-454B-9BA5-5A1C75E45C55}" destId="{F738AA03-B501-4A76-AC76-7AF621F5F94C}" srcOrd="0" destOrd="0" presId="urn:microsoft.com/office/officeart/2005/8/layout/vList2"/>
    <dgm:cxn modelId="{3BDD828E-48DE-4AA6-BC02-E0ED6F9038B3}" srcId="{071F216F-8747-4A81-94CA-6E0ED6BC40C5}" destId="{8C70AF6E-CBA0-441B-888A-E37314555750}" srcOrd="4" destOrd="0" parTransId="{9446F95F-1BA2-4588-91C0-4B409929ED6C}" sibTransId="{3D202C6E-6968-41FF-8BD6-927AB64BBF53}"/>
    <dgm:cxn modelId="{7C4E819E-C9F8-43D4-A90C-5529BDFD4833}" srcId="{071F216F-8747-4A81-94CA-6E0ED6BC40C5}" destId="{22CBD464-6CEA-4B15-88FF-55602A7E9935}" srcOrd="2" destOrd="0" parTransId="{837B8CD7-3AD6-455B-8565-604C65D7D708}" sibTransId="{7FA371CB-52D8-4018-9722-7F3F35EDF4A6}"/>
    <dgm:cxn modelId="{AD987ADC-AF10-4870-A26A-8C1BB6139D9A}" type="presParOf" srcId="{D213B67A-D66E-45A3-9CE2-E5A831CCE46A}" destId="{03F652D5-929D-4506-825D-CCAB72884F1D}" srcOrd="0" destOrd="0" presId="urn:microsoft.com/office/officeart/2005/8/layout/vList2"/>
    <dgm:cxn modelId="{3990AC22-E557-4EC1-8B21-5FE46BEF0A0C}" type="presParOf" srcId="{D213B67A-D66E-45A3-9CE2-E5A831CCE46A}" destId="{D14944BD-30ED-44A3-A81F-3498C344208D}" srcOrd="1" destOrd="0" presId="urn:microsoft.com/office/officeart/2005/8/layout/vList2"/>
    <dgm:cxn modelId="{808B8E06-F3C2-4F7B-91AF-2C2E42D66856}" type="presParOf" srcId="{D213B67A-D66E-45A3-9CE2-E5A831CCE46A}" destId="{BF4B1863-E8D9-492A-9364-F347E0035E29}" srcOrd="2" destOrd="0" presId="urn:microsoft.com/office/officeart/2005/8/layout/vList2"/>
    <dgm:cxn modelId="{18612FAD-CE98-4CC3-98A3-FF4D862DF3EE}" type="presParOf" srcId="{D213B67A-D66E-45A3-9CE2-E5A831CCE46A}" destId="{47937546-6C3B-41A8-A2CD-FCFC50809C49}" srcOrd="3" destOrd="0" presId="urn:microsoft.com/office/officeart/2005/8/layout/vList2"/>
    <dgm:cxn modelId="{E3C250B5-3E6C-4893-9481-5D3CFBE9DAB5}" type="presParOf" srcId="{D213B67A-D66E-45A3-9CE2-E5A831CCE46A}" destId="{72E06152-32DD-4CD8-A5B4-80E6F478D79F}" srcOrd="4" destOrd="0" presId="urn:microsoft.com/office/officeart/2005/8/layout/vList2"/>
    <dgm:cxn modelId="{63DF7F24-A232-469A-8E45-E00B002B164F}" type="presParOf" srcId="{D213B67A-D66E-45A3-9CE2-E5A831CCE46A}" destId="{DEF22FDF-7EFD-4E18-B4EB-A57026CB6DA2}" srcOrd="5" destOrd="0" presId="urn:microsoft.com/office/officeart/2005/8/layout/vList2"/>
    <dgm:cxn modelId="{4E79F4F9-D9FB-4E2F-B402-F947054D11ED}" type="presParOf" srcId="{D213B67A-D66E-45A3-9CE2-E5A831CCE46A}" destId="{30B74115-382A-4836-B937-3353FA32A56C}" srcOrd="6" destOrd="0" presId="urn:microsoft.com/office/officeart/2005/8/layout/vList2"/>
    <dgm:cxn modelId="{FC740C9E-D700-4C91-A8E5-736FB3738866}" type="presParOf" srcId="{D213B67A-D66E-45A3-9CE2-E5A831CCE46A}" destId="{38E94F9D-882D-4BF4-9922-F6A1DD8EA996}" srcOrd="7" destOrd="0" presId="urn:microsoft.com/office/officeart/2005/8/layout/vList2"/>
    <dgm:cxn modelId="{FEE73FE0-30AE-4537-B80B-E0ECDCFE9FD7}" type="presParOf" srcId="{D213B67A-D66E-45A3-9CE2-E5A831CCE46A}" destId="{A66BEA7E-98C9-49EA-8002-07B73628E9E7}" srcOrd="8" destOrd="0" presId="urn:microsoft.com/office/officeart/2005/8/layout/vList2"/>
    <dgm:cxn modelId="{33B757DF-4B93-4E30-9C6A-2CB0835B1778}" type="presParOf" srcId="{D213B67A-D66E-45A3-9CE2-E5A831CCE46A}" destId="{4B8069A6-B1A9-4112-9660-CE1E8CCD409E}" srcOrd="9" destOrd="0" presId="urn:microsoft.com/office/officeart/2005/8/layout/vList2"/>
    <dgm:cxn modelId="{93D058B0-C24C-4FF7-96C2-932AA7D69AA3}" type="presParOf" srcId="{D213B67A-D66E-45A3-9CE2-E5A831CCE46A}" destId="{F738AA03-B501-4A76-AC76-7AF621F5F94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B1BFEC-FF74-44A1-99CF-AA5A32A940EA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3B50226-822E-48E2-909C-A4EAE8713AD2}">
      <dgm:prSet custT="1"/>
      <dgm:spPr/>
      <dgm:t>
        <a:bodyPr/>
        <a:lstStyle/>
        <a:p>
          <a:pPr rtl="0"/>
          <a:r>
            <a:rPr lang="en-GB" sz="2000" b="1" i="0" cap="small" baseline="0" dirty="0" smtClean="0">
              <a:solidFill>
                <a:srgbClr val="FFFF00"/>
              </a:solidFill>
            </a:rPr>
            <a:t>Major impact</a:t>
          </a:r>
          <a:r>
            <a:rPr lang="en-GB" sz="1600" b="1" i="0" cap="small" baseline="0" dirty="0" smtClean="0"/>
            <a:t> </a:t>
          </a:r>
          <a:endParaRPr lang="de-DE" sz="1600" b="1" i="0" cap="small" baseline="0" dirty="0"/>
        </a:p>
      </dgm:t>
    </dgm:pt>
    <dgm:pt modelId="{415598F9-4D52-48AD-A1AB-931B3869365C}" type="parTrans" cxnId="{7454A69F-4C08-402E-8116-E4963DDDFF5A}">
      <dgm:prSet/>
      <dgm:spPr/>
      <dgm:t>
        <a:bodyPr/>
        <a:lstStyle/>
        <a:p>
          <a:endParaRPr lang="en-GB"/>
        </a:p>
      </dgm:t>
    </dgm:pt>
    <dgm:pt modelId="{AED91361-B12E-4257-8E91-7C38294C65D4}" type="sibTrans" cxnId="{7454A69F-4C08-402E-8116-E4963DDDFF5A}">
      <dgm:prSet/>
      <dgm:spPr/>
      <dgm:t>
        <a:bodyPr/>
        <a:lstStyle/>
        <a:p>
          <a:endParaRPr lang="en-GB"/>
        </a:p>
      </dgm:t>
    </dgm:pt>
    <dgm:pt modelId="{D8A5F14A-6C03-4300-B512-DCCBF25EDBD7}">
      <dgm:prSet/>
      <dgm:spPr/>
      <dgm:t>
        <a:bodyPr/>
        <a:lstStyle/>
        <a:p>
          <a:pPr rtl="0"/>
          <a:r>
            <a:rPr lang="en-GB" smtClean="0"/>
            <a:t>when implemented with </a:t>
          </a:r>
          <a:r>
            <a:rPr lang="en-GB" b="1" smtClean="0">
              <a:solidFill>
                <a:srgbClr val="FFFF00"/>
              </a:solidFill>
            </a:rPr>
            <a:t>hand hygiene </a:t>
          </a:r>
          <a:r>
            <a:rPr lang="en-GB" smtClean="0"/>
            <a:t>programme</a:t>
          </a:r>
          <a:endParaRPr lang="de-DE"/>
        </a:p>
      </dgm:t>
    </dgm:pt>
    <dgm:pt modelId="{31621119-3CB9-4358-8B4D-01408198F672}" type="parTrans" cxnId="{64D504F8-1B45-4283-ACC8-D58108E149F1}">
      <dgm:prSet/>
      <dgm:spPr/>
      <dgm:t>
        <a:bodyPr/>
        <a:lstStyle/>
        <a:p>
          <a:endParaRPr lang="en-GB"/>
        </a:p>
      </dgm:t>
    </dgm:pt>
    <dgm:pt modelId="{DC4726F2-8A37-4090-9F0E-9C0AC641E897}" type="sibTrans" cxnId="{64D504F8-1B45-4283-ACC8-D58108E149F1}">
      <dgm:prSet/>
      <dgm:spPr/>
      <dgm:t>
        <a:bodyPr/>
        <a:lstStyle/>
        <a:p>
          <a:endParaRPr lang="en-GB"/>
        </a:p>
      </dgm:t>
    </dgm:pt>
    <dgm:pt modelId="{ED3641C4-E8DF-4F06-AB83-AFECE6D21D9F}">
      <dgm:prSet/>
      <dgm:spPr/>
      <dgm:t>
        <a:bodyPr/>
        <a:lstStyle/>
        <a:p>
          <a:pPr rtl="0"/>
          <a:r>
            <a:rPr lang="en-GB" smtClean="0"/>
            <a:t>in </a:t>
          </a:r>
          <a:r>
            <a:rPr lang="en-GB" b="1" smtClean="0">
              <a:solidFill>
                <a:srgbClr val="FFFF00"/>
              </a:solidFill>
            </a:rPr>
            <a:t>haematological / immunocompromised </a:t>
          </a:r>
          <a:r>
            <a:rPr lang="en-GB" smtClean="0"/>
            <a:t>patients </a:t>
          </a:r>
          <a:endParaRPr lang="de-DE"/>
        </a:p>
      </dgm:t>
    </dgm:pt>
    <dgm:pt modelId="{2A79F4FC-3CF7-446E-BF1F-2C1DC675C922}" type="parTrans" cxnId="{6DA21EC5-17A5-4680-B8B7-C33D5775F50F}">
      <dgm:prSet/>
      <dgm:spPr/>
      <dgm:t>
        <a:bodyPr/>
        <a:lstStyle/>
        <a:p>
          <a:endParaRPr lang="en-GB"/>
        </a:p>
      </dgm:t>
    </dgm:pt>
    <dgm:pt modelId="{B6CD88FE-1347-4D1C-832B-EB575041D4B1}" type="sibTrans" cxnId="{6DA21EC5-17A5-4680-B8B7-C33D5775F50F}">
      <dgm:prSet/>
      <dgm:spPr/>
      <dgm:t>
        <a:bodyPr/>
        <a:lstStyle/>
        <a:p>
          <a:endParaRPr lang="en-GB"/>
        </a:p>
      </dgm:t>
    </dgm:pt>
    <dgm:pt modelId="{3483D2CF-4FC0-468A-9914-30C2604F48A1}" type="pres">
      <dgm:prSet presAssocID="{7BB1BFEC-FF74-44A1-99CF-AA5A32A940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E26F9B-12B1-4442-8EB6-0DDA2B8DB0EC}" type="pres">
      <dgm:prSet presAssocID="{83B50226-822E-48E2-909C-A4EAE8713AD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E52D42-7C2D-4E69-86A5-3C8196F020BD}" type="pres">
      <dgm:prSet presAssocID="{AED91361-B12E-4257-8E91-7C38294C65D4}" presName="spacer" presStyleCnt="0"/>
      <dgm:spPr/>
    </dgm:pt>
    <dgm:pt modelId="{9091CA4E-956F-461B-9908-68443A64B385}" type="pres">
      <dgm:prSet presAssocID="{D8A5F14A-6C03-4300-B512-DCCBF25EDBD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EFCA23-53A0-4D09-A94E-F154765F726B}" type="pres">
      <dgm:prSet presAssocID="{DC4726F2-8A37-4090-9F0E-9C0AC641E897}" presName="spacer" presStyleCnt="0"/>
      <dgm:spPr/>
    </dgm:pt>
    <dgm:pt modelId="{059BD2BE-C2D6-4D52-BF4E-7409119323B9}" type="pres">
      <dgm:prSet presAssocID="{ED3641C4-E8DF-4F06-AB83-AFECE6D21D9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454A69F-4C08-402E-8116-E4963DDDFF5A}" srcId="{7BB1BFEC-FF74-44A1-99CF-AA5A32A940EA}" destId="{83B50226-822E-48E2-909C-A4EAE8713AD2}" srcOrd="0" destOrd="0" parTransId="{415598F9-4D52-48AD-A1AB-931B3869365C}" sibTransId="{AED91361-B12E-4257-8E91-7C38294C65D4}"/>
    <dgm:cxn modelId="{6DA21EC5-17A5-4680-B8B7-C33D5775F50F}" srcId="{7BB1BFEC-FF74-44A1-99CF-AA5A32A940EA}" destId="{ED3641C4-E8DF-4F06-AB83-AFECE6D21D9F}" srcOrd="2" destOrd="0" parTransId="{2A79F4FC-3CF7-446E-BF1F-2C1DC675C922}" sibTransId="{B6CD88FE-1347-4D1C-832B-EB575041D4B1}"/>
    <dgm:cxn modelId="{64D504F8-1B45-4283-ACC8-D58108E149F1}" srcId="{7BB1BFEC-FF74-44A1-99CF-AA5A32A940EA}" destId="{D8A5F14A-6C03-4300-B512-DCCBF25EDBD7}" srcOrd="1" destOrd="0" parTransId="{31621119-3CB9-4358-8B4D-01408198F672}" sibTransId="{DC4726F2-8A37-4090-9F0E-9C0AC641E897}"/>
    <dgm:cxn modelId="{978954FF-A5B4-4AF3-85EF-282B53A54C9F}" type="presOf" srcId="{ED3641C4-E8DF-4F06-AB83-AFECE6D21D9F}" destId="{059BD2BE-C2D6-4D52-BF4E-7409119323B9}" srcOrd="0" destOrd="0" presId="urn:microsoft.com/office/officeart/2005/8/layout/vList2"/>
    <dgm:cxn modelId="{F4A84119-65A4-4676-A17C-ED958F8FF79E}" type="presOf" srcId="{83B50226-822E-48E2-909C-A4EAE8713AD2}" destId="{1CE26F9B-12B1-4442-8EB6-0DDA2B8DB0EC}" srcOrd="0" destOrd="0" presId="urn:microsoft.com/office/officeart/2005/8/layout/vList2"/>
    <dgm:cxn modelId="{D71B7A26-B2B9-4950-BC95-506A08DB273C}" type="presOf" srcId="{7BB1BFEC-FF74-44A1-99CF-AA5A32A940EA}" destId="{3483D2CF-4FC0-468A-9914-30C2604F48A1}" srcOrd="0" destOrd="0" presId="urn:microsoft.com/office/officeart/2005/8/layout/vList2"/>
    <dgm:cxn modelId="{05378F2F-0764-4B6D-8EF9-1DB757528103}" type="presOf" srcId="{D8A5F14A-6C03-4300-B512-DCCBF25EDBD7}" destId="{9091CA4E-956F-461B-9908-68443A64B385}" srcOrd="0" destOrd="0" presId="urn:microsoft.com/office/officeart/2005/8/layout/vList2"/>
    <dgm:cxn modelId="{A1F852C2-E3BF-4C8C-9327-BA30ED32201F}" type="presParOf" srcId="{3483D2CF-4FC0-468A-9914-30C2604F48A1}" destId="{1CE26F9B-12B1-4442-8EB6-0DDA2B8DB0EC}" srcOrd="0" destOrd="0" presId="urn:microsoft.com/office/officeart/2005/8/layout/vList2"/>
    <dgm:cxn modelId="{365BBCCB-02B7-47C6-B6D2-7A5531999DB7}" type="presParOf" srcId="{3483D2CF-4FC0-468A-9914-30C2604F48A1}" destId="{AFE52D42-7C2D-4E69-86A5-3C8196F020BD}" srcOrd="1" destOrd="0" presId="urn:microsoft.com/office/officeart/2005/8/layout/vList2"/>
    <dgm:cxn modelId="{AAADDCD8-233A-4A6A-B396-B98D9A6C8307}" type="presParOf" srcId="{3483D2CF-4FC0-468A-9914-30C2604F48A1}" destId="{9091CA4E-956F-461B-9908-68443A64B385}" srcOrd="2" destOrd="0" presId="urn:microsoft.com/office/officeart/2005/8/layout/vList2"/>
    <dgm:cxn modelId="{2A8E6A47-BCEB-4DCC-874C-C270013AF05F}" type="presParOf" srcId="{3483D2CF-4FC0-468A-9914-30C2604F48A1}" destId="{00EFCA23-53A0-4D09-A94E-F154765F726B}" srcOrd="3" destOrd="0" presId="urn:microsoft.com/office/officeart/2005/8/layout/vList2"/>
    <dgm:cxn modelId="{8A8C00C2-805D-4828-8051-FA5B01F820E1}" type="presParOf" srcId="{3483D2CF-4FC0-468A-9914-30C2604F48A1}" destId="{059BD2BE-C2D6-4D52-BF4E-7409119323B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652D5-929D-4506-825D-CCAB72884F1D}">
      <dsp:nvSpPr>
        <dsp:cNvPr id="0" name=""/>
        <dsp:cNvSpPr/>
      </dsp:nvSpPr>
      <dsp:spPr>
        <a:xfrm>
          <a:off x="360570" y="286461"/>
          <a:ext cx="1958885" cy="304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>
              <a:latin typeface="Arial" panose="020B0604020202020204" pitchFamily="34" charset="0"/>
              <a:cs typeface="Arial" panose="020B0604020202020204" pitchFamily="34" charset="0"/>
            </a:rPr>
            <a:t>Multicenter Prospective </a:t>
          </a:r>
          <a:endParaRPr lang="de-DE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5420" y="301311"/>
        <a:ext cx="1929185" cy="274500"/>
      </dsp:txXfrm>
    </dsp:sp>
    <dsp:sp modelId="{BF4B1863-E8D9-492A-9364-F347E0035E29}">
      <dsp:nvSpPr>
        <dsp:cNvPr id="0" name=""/>
        <dsp:cNvSpPr/>
      </dsp:nvSpPr>
      <dsp:spPr>
        <a:xfrm>
          <a:off x="0" y="628101"/>
          <a:ext cx="2680026" cy="304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>
              <a:latin typeface="Arial" panose="020B0604020202020204" pitchFamily="34" charset="0"/>
              <a:cs typeface="Arial" panose="020B0604020202020204" pitchFamily="34" charset="0"/>
            </a:rPr>
            <a:t>EU study </a:t>
          </a:r>
          <a:endParaRPr lang="de-DE" sz="13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0" y="642951"/>
        <a:ext cx="2650326" cy="274500"/>
      </dsp:txXfrm>
    </dsp:sp>
    <dsp:sp modelId="{72E06152-32DD-4CD8-A5B4-80E6F478D79F}">
      <dsp:nvSpPr>
        <dsp:cNvPr id="0" name=""/>
        <dsp:cNvSpPr/>
      </dsp:nvSpPr>
      <dsp:spPr>
        <a:xfrm>
          <a:off x="0" y="969741"/>
          <a:ext cx="2680026" cy="304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>
              <a:latin typeface="Arial" panose="020B0604020202020204" pitchFamily="34" charset="0"/>
              <a:cs typeface="Arial" panose="020B0604020202020204" pitchFamily="34" charset="0"/>
            </a:rPr>
            <a:t>24-month study period</a:t>
          </a:r>
          <a:endParaRPr lang="de-DE" sz="13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0" y="984591"/>
        <a:ext cx="2650326" cy="274500"/>
      </dsp:txXfrm>
    </dsp:sp>
    <dsp:sp modelId="{30B74115-382A-4836-B937-3353FA32A56C}">
      <dsp:nvSpPr>
        <dsp:cNvPr id="0" name=""/>
        <dsp:cNvSpPr/>
      </dsp:nvSpPr>
      <dsp:spPr>
        <a:xfrm>
          <a:off x="0" y="1311381"/>
          <a:ext cx="2680026" cy="304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10,197 patients</a:t>
          </a:r>
          <a:endParaRPr lang="de-DE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0" y="1326231"/>
        <a:ext cx="2650326" cy="274500"/>
      </dsp:txXfrm>
    </dsp:sp>
    <dsp:sp modelId="{A66BEA7E-98C9-49EA-8002-07B73628E9E7}">
      <dsp:nvSpPr>
        <dsp:cNvPr id="0" name=""/>
        <dsp:cNvSpPr/>
      </dsp:nvSpPr>
      <dsp:spPr>
        <a:xfrm>
          <a:off x="0" y="1653021"/>
          <a:ext cx="2680026" cy="304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>
              <a:latin typeface="Arial" panose="020B0604020202020204" pitchFamily="34" charset="0"/>
              <a:cs typeface="Arial" panose="020B0604020202020204" pitchFamily="34" charset="0"/>
            </a:rPr>
            <a:t>Screening at hospital admission</a:t>
          </a:r>
          <a:endParaRPr lang="de-DE" sz="13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0" y="1667871"/>
        <a:ext cx="2650326" cy="274500"/>
      </dsp:txXfrm>
    </dsp:sp>
    <dsp:sp modelId="{F738AA03-B501-4A76-AC76-7AF621F5F94C}">
      <dsp:nvSpPr>
        <dsp:cNvPr id="0" name=""/>
        <dsp:cNvSpPr/>
      </dsp:nvSpPr>
      <dsp:spPr>
        <a:xfrm>
          <a:off x="0" y="1994661"/>
          <a:ext cx="2680026" cy="304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>
              <a:latin typeface="Arial" panose="020B0604020202020204" pitchFamily="34" charset="0"/>
              <a:cs typeface="Arial" panose="020B0604020202020204" pitchFamily="34" charset="0"/>
            </a:rPr>
            <a:t>Screening at hospital discharge</a:t>
          </a:r>
          <a:endParaRPr lang="de-DE" sz="13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0" y="2009511"/>
        <a:ext cx="2650326" cy="274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26F9B-12B1-4442-8EB6-0DDA2B8DB0EC}">
      <dsp:nvSpPr>
        <dsp:cNvPr id="0" name=""/>
        <dsp:cNvSpPr/>
      </dsp:nvSpPr>
      <dsp:spPr>
        <a:xfrm>
          <a:off x="0" y="113471"/>
          <a:ext cx="5288626" cy="4674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i="0" kern="1200" cap="small" baseline="0" dirty="0" smtClean="0">
              <a:solidFill>
                <a:srgbClr val="FFFF00"/>
              </a:solidFill>
            </a:rPr>
            <a:t>Major impact</a:t>
          </a:r>
          <a:r>
            <a:rPr lang="en-GB" sz="1600" b="1" i="0" kern="1200" cap="small" baseline="0" dirty="0" smtClean="0"/>
            <a:t> </a:t>
          </a:r>
          <a:endParaRPr lang="de-DE" sz="1600" b="1" i="0" kern="1200" cap="small" baseline="0" dirty="0"/>
        </a:p>
      </dsp:txBody>
      <dsp:txXfrm>
        <a:off x="22817" y="136288"/>
        <a:ext cx="5242992" cy="421781"/>
      </dsp:txXfrm>
    </dsp:sp>
    <dsp:sp modelId="{9091CA4E-956F-461B-9908-68443A64B385}">
      <dsp:nvSpPr>
        <dsp:cNvPr id="0" name=""/>
        <dsp:cNvSpPr/>
      </dsp:nvSpPr>
      <dsp:spPr>
        <a:xfrm>
          <a:off x="0" y="629846"/>
          <a:ext cx="5288626" cy="4674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smtClean="0"/>
            <a:t>when implemented with </a:t>
          </a:r>
          <a:r>
            <a:rPr lang="en-GB" sz="1700" b="1" kern="1200" smtClean="0">
              <a:solidFill>
                <a:srgbClr val="FFFF00"/>
              </a:solidFill>
            </a:rPr>
            <a:t>hand hygiene </a:t>
          </a:r>
          <a:r>
            <a:rPr lang="en-GB" sz="1700" kern="1200" smtClean="0"/>
            <a:t>programme</a:t>
          </a:r>
          <a:endParaRPr lang="de-DE" sz="1700" kern="1200"/>
        </a:p>
      </dsp:txBody>
      <dsp:txXfrm>
        <a:off x="22817" y="652663"/>
        <a:ext cx="5242992" cy="421781"/>
      </dsp:txXfrm>
    </dsp:sp>
    <dsp:sp modelId="{059BD2BE-C2D6-4D52-BF4E-7409119323B9}">
      <dsp:nvSpPr>
        <dsp:cNvPr id="0" name=""/>
        <dsp:cNvSpPr/>
      </dsp:nvSpPr>
      <dsp:spPr>
        <a:xfrm>
          <a:off x="0" y="1146221"/>
          <a:ext cx="5288626" cy="4674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smtClean="0"/>
            <a:t>in </a:t>
          </a:r>
          <a:r>
            <a:rPr lang="en-GB" sz="1700" b="1" kern="1200" smtClean="0">
              <a:solidFill>
                <a:srgbClr val="FFFF00"/>
              </a:solidFill>
            </a:rPr>
            <a:t>haematological / immunocompromised </a:t>
          </a:r>
          <a:r>
            <a:rPr lang="en-GB" sz="1700" kern="1200" smtClean="0"/>
            <a:t>patients </a:t>
          </a:r>
          <a:endParaRPr lang="de-DE" sz="1700" kern="1200"/>
        </a:p>
      </dsp:txBody>
      <dsp:txXfrm>
        <a:off x="22817" y="1169038"/>
        <a:ext cx="5242992" cy="421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7C778-CA76-44C3-A1A0-AF28992BD454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F3380-62F5-471C-B27E-979E9D2D9C7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27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29FC4-A2DA-4613-AC5F-35F634D55F18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B44A9-2F58-4026-8DD7-1DE870F83D3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30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5" algn="l" defTabSz="9140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71" algn="l" defTabSz="9140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10" algn="l" defTabSz="9140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46" algn="l" defTabSz="9140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81" algn="l" defTabSz="9140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19" algn="l" defTabSz="9140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52" algn="l" defTabSz="9140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91" algn="l" defTabSz="9140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96938" y="746125"/>
            <a:ext cx="4967287" cy="37274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313AB-891A-4128-A417-F0B40E9D055C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61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6938" y="746125"/>
            <a:ext cx="4967287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eaLnBrk="1" hangingPunct="1">
              <a:defRPr/>
            </a:pPr>
            <a:fld id="{BC4D9C8C-8AB2-44B0-8945-AE03133E0774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defRPr/>
              </a:pPr>
              <a:t>22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844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6938" y="746125"/>
            <a:ext cx="496728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313AB-891A-4128-A417-F0B40E9D055C}" type="slidenum">
              <a:rPr lang="de-DE" smtClean="0">
                <a:solidFill>
                  <a:prstClr val="black"/>
                </a:solidFill>
              </a:rPr>
              <a:pPr/>
              <a:t>23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801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647" indent="-285647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GB" sz="1200" dirty="0" smtClean="0">
                <a:solidFill>
                  <a:srgbClr val="000000"/>
                </a:solidFill>
                <a:latin typeface="Arial" pitchFamily="34" charset="0"/>
              </a:rPr>
              <a:t>Assessment on ATBS in isolation rather than as part of a bundle of </a:t>
            </a:r>
            <a:r>
              <a:rPr lang="de-DE" sz="1200" smtClean="0">
                <a:solidFill>
                  <a:srgbClr val="000000"/>
                </a:solidFill>
                <a:latin typeface="Arial" pitchFamily="34" charset="0"/>
              </a:rPr>
              <a:t>interventions /</a:t>
            </a:r>
            <a:r>
              <a:rPr lang="en-GB" sz="1200" smtClean="0">
                <a:solidFill>
                  <a:srgbClr val="000000"/>
                </a:solidFill>
                <a:latin typeface="Arial" pitchFamily="34" charset="0"/>
              </a:rPr>
              <a:t> phased introduction of individual measures over time</a:t>
            </a:r>
          </a:p>
          <a:p>
            <a:pPr marL="285647" indent="-285647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endParaRPr lang="de-DE" sz="1200" smtClean="0">
              <a:solidFill>
                <a:srgbClr val="000000"/>
              </a:solidFill>
              <a:latin typeface="Arial" pitchFamily="34" charset="0"/>
            </a:endParaRPr>
          </a:p>
          <a:p>
            <a:pPr marL="285647" indent="-285647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GB" sz="1200" smtClean="0">
                <a:solidFill>
                  <a:srgbClr val="000000"/>
                </a:solidFill>
                <a:latin typeface="Arial" pitchFamily="34" charset="0"/>
              </a:rPr>
              <a:t>Trials with concurrent controls to avoid recognised biases</a:t>
            </a:r>
          </a:p>
          <a:p>
            <a:pPr marL="285647" indent="-285647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endParaRPr lang="en-GB" sz="12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285647" indent="-285647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GB" sz="1200" dirty="0" smtClean="0">
                <a:solidFill>
                  <a:srgbClr val="000000"/>
                </a:solidFill>
                <a:latin typeface="Arial" pitchFamily="34" charset="0"/>
              </a:rPr>
              <a:t>Studies in endemic areas and </a:t>
            </a:r>
            <a:r>
              <a:rPr lang="en-GB" sz="1200" dirty="0" err="1" smtClean="0">
                <a:solidFill>
                  <a:srgbClr val="000000"/>
                </a:solidFill>
                <a:latin typeface="Arial" pitchFamily="34" charset="0"/>
              </a:rPr>
              <a:t>immunocompromsed</a:t>
            </a:r>
            <a:endParaRPr lang="en-GB" sz="12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285647" indent="-285647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GB" sz="1200" dirty="0" smtClean="0">
                <a:solidFill>
                  <a:srgbClr val="000000"/>
                </a:solidFill>
                <a:latin typeface="Arial" pitchFamily="34" charset="0"/>
              </a:rPr>
              <a:t>Studies in community and healthcare setting</a:t>
            </a:r>
          </a:p>
          <a:p>
            <a:pPr marL="285647" indent="-285647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endParaRPr lang="en-GB" sz="12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285647" indent="-285647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GB" altLang="en-US" sz="1200" dirty="0" smtClean="0">
                <a:solidFill>
                  <a:srgbClr val="000000"/>
                </a:solidFill>
                <a:latin typeface="Arial" pitchFamily="34" charset="0"/>
              </a:rPr>
              <a:t>Specific bundle for Pseudomonas and </a:t>
            </a:r>
            <a:r>
              <a:rPr lang="en-GB" altLang="en-US" sz="1200" dirty="0" err="1" smtClean="0">
                <a:solidFill>
                  <a:srgbClr val="000000"/>
                </a:solidFill>
                <a:latin typeface="Arial" pitchFamily="34" charset="0"/>
              </a:rPr>
              <a:t>Klebsiella</a:t>
            </a:r>
            <a:endParaRPr lang="en-GB" altLang="en-US" sz="12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342778" indent="-342778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endParaRPr lang="en-GB" altLang="de-DE" sz="12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285647" indent="-285647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GB" altLang="de-DE" sz="1200" dirty="0" smtClean="0">
                <a:solidFill>
                  <a:srgbClr val="000000"/>
                </a:solidFill>
                <a:latin typeface="Arial" pitchFamily="34" charset="0"/>
              </a:rPr>
              <a:t>Development of  new indicators for outcome assessment  </a:t>
            </a:r>
            <a:endParaRPr lang="en-US" altLang="de-DE" sz="1200" smtClean="0">
              <a:solidFill>
                <a:srgbClr val="000000"/>
              </a:solidFill>
              <a:latin typeface="Arial" pitchFamily="34" charset="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B44A9-2F58-4026-8DD7-1DE870F83D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25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6938" y="746125"/>
            <a:ext cx="4967287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de-DE" dirty="0" smtClean="0"/>
              <a:t>Introduction: The aims of this study were to explore the incidence of in-hospital inappropriate empiric antibiotic</a:t>
            </a:r>
          </a:p>
          <a:p>
            <a:r>
              <a:rPr lang="en-GB" altLang="de-DE" dirty="0" smtClean="0"/>
              <a:t>use in patients with severe infection and to identify its relationship with patient outcomes.</a:t>
            </a:r>
          </a:p>
          <a:p>
            <a:r>
              <a:rPr lang="en-GB" altLang="de-DE" dirty="0" smtClean="0"/>
              <a:t>Methods: Medline (from 2004 to 2014) was systematically searched by using predefined inclusion criteria.</a:t>
            </a:r>
          </a:p>
          <a:p>
            <a:r>
              <a:rPr lang="en-GB" altLang="de-DE" dirty="0" smtClean="0"/>
              <a:t>Reference lists of retrieved articles were screened for additional relevant studies. The systematic review included</a:t>
            </a:r>
          </a:p>
          <a:p>
            <a:r>
              <a:rPr lang="en-GB" altLang="de-DE" dirty="0" smtClean="0"/>
              <a:t>original articles reporting a quantitative measure of the association between the use of (in)appropriate empiric</a:t>
            </a:r>
          </a:p>
          <a:p>
            <a:r>
              <a:rPr lang="en-GB" altLang="de-DE" dirty="0" smtClean="0"/>
              <a:t>antibiotics in patients with severe in-hospital infections and their outcomes. A meta-analysis, using a random-effects</a:t>
            </a:r>
          </a:p>
          <a:p>
            <a:r>
              <a:rPr lang="en-GB" altLang="de-DE" dirty="0" smtClean="0"/>
              <a:t>model, was conducted to quantify the effect on mortality by using risk ratios.</a:t>
            </a:r>
          </a:p>
          <a:p>
            <a:r>
              <a:rPr lang="en-GB" altLang="de-DE" dirty="0" smtClean="0"/>
              <a:t>Results: In total, 27 individual articles fulfilled the inclusion criteria. The percentage of inappropriate empiric</a:t>
            </a:r>
          </a:p>
          <a:p>
            <a:r>
              <a:rPr lang="en-GB" altLang="de-DE" dirty="0" smtClean="0"/>
              <a:t>antibiotic use ranged from 14.1% to 78.9% (Q1-Q3: 28.1% to 57.8%); 13 of 27 studies (48.1%) described an incidence of</a:t>
            </a:r>
          </a:p>
          <a:p>
            <a:r>
              <a:rPr lang="en-GB" altLang="de-DE" dirty="0" smtClean="0"/>
              <a:t>50% or more. A meta-analysis for 30-day mortality and in-hospital mortality showed risk ratios of 0.71 (95% confidence</a:t>
            </a:r>
          </a:p>
          <a:p>
            <a:r>
              <a:rPr lang="en-GB" altLang="de-DE" dirty="0" smtClean="0"/>
              <a:t>interval 0.62 to 0.82) and 0.67 (95% confidence interval 0.56 to 0.80), respectively. Studies with outcome parameter</a:t>
            </a:r>
          </a:p>
          <a:p>
            <a:r>
              <a:rPr lang="en-GB" altLang="de-DE" dirty="0" smtClean="0"/>
              <a:t>28-day and 60-day mortality reported significantly (P ≤0.02) higher mortality rates in patients receiving inappropriate</a:t>
            </a:r>
          </a:p>
          <a:p>
            <a:r>
              <a:rPr lang="en-GB" altLang="de-DE" dirty="0" smtClean="0"/>
              <a:t>antibiotics. Two studies assessed the total costs, which were significantly higher in both studies (P ≤0.01).</a:t>
            </a:r>
          </a:p>
          <a:p>
            <a:r>
              <a:rPr lang="en-GB" altLang="de-DE" dirty="0" smtClean="0"/>
              <a:t>Conclusions: This systematic review with meta-analysis provides evidence that inappropriate use of empiric antibiotics</a:t>
            </a:r>
          </a:p>
          <a:p>
            <a:r>
              <a:rPr lang="en-GB" altLang="de-DE" dirty="0" smtClean="0"/>
              <a:t>increases 30-day and in-hospital mortality in patients with a severe infection.</a:t>
            </a:r>
            <a:endParaRPr lang="de-DE" altLang="de-DE" dirty="0" smtClean="0"/>
          </a:p>
          <a:p>
            <a:endParaRPr lang="de-DE" altLang="de-DE" dirty="0" smtClean="0"/>
          </a:p>
          <a:p>
            <a:endParaRPr lang="de-DE" altLang="de-DE" dirty="0" smtClean="0"/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6" indent="-28445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350" indent="-22847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9290" indent="-22847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6230" indent="-22847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91988" indent="-228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27745" indent="-228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3502" indent="-228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99260" indent="-228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0456C1C-147C-4350-9DA1-01CC57F8BC6D}" type="slidenum">
              <a:rPr lang="de-DE" altLang="de-DE">
                <a:solidFill>
                  <a:srgbClr val="000000"/>
                </a:solidFill>
                <a:latin typeface="Calibri" pitchFamily="34" charset="0"/>
              </a:rPr>
              <a:pPr/>
              <a:t>10</a:t>
            </a:fld>
            <a:endParaRPr lang="de-DE" altLang="de-DE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928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96938" y="746125"/>
            <a:ext cx="4967287" cy="37274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313AB-891A-4128-A417-F0B40E9D055C}" type="slidenum">
              <a:rPr lang="de-DE" smtClean="0">
                <a:solidFill>
                  <a:prstClr val="black"/>
                </a:solidFill>
              </a:rPr>
              <a:pPr/>
              <a:t>11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185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96938" y="746125"/>
            <a:ext cx="4967287" cy="37274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313AB-891A-4128-A417-F0B40E9D055C}" type="slidenum">
              <a:rPr lang="de-DE" smtClean="0">
                <a:solidFill>
                  <a:prstClr val="black"/>
                </a:solidFill>
              </a:rPr>
              <a:pPr/>
              <a:t>12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472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DDAEF3-BCD3-4D78-AB79-B64BD2F23FF7}" type="slidenum">
              <a:rPr lang="it-IT" altLang="en-US">
                <a:solidFill>
                  <a:srgbClr val="000000"/>
                </a:solidFill>
                <a:latin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it-IT" altLang="en-US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 bwMode="auto">
          <a:xfrm>
            <a:off x="896938" y="746125"/>
            <a:ext cx="4967287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900" dirty="0" smtClean="0"/>
              <a:t>Background: Current evidence does not provide a clear definition of the association between </a:t>
            </a:r>
            <a:r>
              <a:rPr lang="en-US" altLang="en-US" sz="900" dirty="0" err="1" smtClean="0"/>
              <a:t>methicillinresistant</a:t>
            </a:r>
            <a:endParaRPr lang="en-US" altLang="en-US" sz="900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900" dirty="0" smtClean="0"/>
              <a:t>Staphylococcus aureus (MRSA) isolation and previous antibiotic use. A systematic review was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900" dirty="0" smtClean="0"/>
              <a:t>performed to determine whether antibiotic exposure is a risk factor for the isolation of MRSA.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900" dirty="0" smtClean="0"/>
              <a:t>Methods: MEDLINE and EMBASE databases were searched to identify studies published between 1976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900" dirty="0" smtClean="0"/>
              <a:t>and 2007 on the role of antibiotics as a risk factor for MRSA isolation in adult patients. The outcome of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900" dirty="0" smtClean="0"/>
              <a:t>interest was MRSA isolation. Summary statistics were risk ratios (RR) comparing MRSA-positive patients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900" dirty="0" smtClean="0"/>
              <a:t>to those without S. aureus isolation or with methicillin-susceptible S. aureus isolation.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900" dirty="0" smtClean="0"/>
              <a:t>Results: Seventy-six studies, including a total of 24 230 patients, met the inclusion criteria. Antibiotic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900" dirty="0" smtClean="0"/>
              <a:t>exposure was determined in the 126 + 184 (mean + SD) days preceding MRSA isolation. The risk of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900" dirty="0" smtClean="0"/>
              <a:t>acquiring MRSA was increased by 1.8-fold [95% confidence interval (CI), 1.7–1.9; P &lt; 0.001] in patients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900" dirty="0" smtClean="0"/>
              <a:t>who had taken antibiotics. The RR for single classes of antibiotics was 3 (95% CI, 2.5–3.5) for quinolones,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900" dirty="0" smtClean="0"/>
              <a:t>2.9 (95% CI, 2.4–3.5) for </a:t>
            </a:r>
            <a:r>
              <a:rPr lang="en-US" altLang="en-US" sz="900" dirty="0" err="1" smtClean="0"/>
              <a:t>glycopeptides</a:t>
            </a:r>
            <a:r>
              <a:rPr lang="en-US" altLang="en-US" sz="900" dirty="0" smtClean="0"/>
              <a:t>, 2.2 (95% CI, 1.7–2.9) for </a:t>
            </a:r>
            <a:r>
              <a:rPr lang="en-US" altLang="en-US" sz="900" dirty="0" err="1" smtClean="0"/>
              <a:t>cephalosporins</a:t>
            </a:r>
            <a:r>
              <a:rPr lang="en-US" altLang="en-US" sz="900" dirty="0" smtClean="0"/>
              <a:t> and 1.9 (95% CI,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900" dirty="0" smtClean="0"/>
              <a:t>1.7–2.2) for other b-lactams. Significant heterogeneity was detected among studies. A regression analysis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900" dirty="0" smtClean="0"/>
              <a:t>revealed that the heterogeneity was linked to the length of time in which antibiotic exposure was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900" dirty="0" smtClean="0"/>
              <a:t>detected before MRSA isolation (more or less than 180 days).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900" dirty="0" smtClean="0"/>
              <a:t>Conclusions: This meta-analysis shows a clear association between exposure to antibiotics and MRSA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900" dirty="0" smtClean="0"/>
              <a:t>isolation. This information may be useful for researchers in designing future studies and for policy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900" dirty="0" smtClean="0"/>
              <a:t>decision-making on the appropriate management of antibiotic therapies.</a:t>
            </a:r>
          </a:p>
        </p:txBody>
      </p:sp>
    </p:spTree>
    <p:extLst>
      <p:ext uri="{BB962C8B-B14F-4D97-AF65-F5344CB8AC3E}">
        <p14:creationId xmlns:p14="http://schemas.microsoft.com/office/powerpoint/2010/main" val="862489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6938" y="746125"/>
            <a:ext cx="496728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/>
          <a:lstStyle/>
          <a:p>
            <a:fld id="{E0FA28D9-CF7A-4D45-B94E-B5F25EF9A2CC}" type="slidenum">
              <a:rPr lang="de-DE" smtClean="0">
                <a:solidFill>
                  <a:prstClr val="black"/>
                </a:solidFill>
              </a:rPr>
              <a:pPr/>
              <a:t>15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480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4339979" y="10387855"/>
            <a:ext cx="3321108" cy="54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 anchor="b"/>
          <a:lstStyle>
            <a:lvl1pPr defTabSz="5095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827088" indent="-317500" defTabSz="5095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273175" indent="-254000" defTabSz="5095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782763" indent="-254000" defTabSz="5095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292350" indent="-254000" defTabSz="5095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749550" indent="-254000" defTabSz="5095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206750" indent="-254000" defTabSz="5095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663950" indent="-254000" defTabSz="5095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121150" indent="-254000" defTabSz="5095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70A06255-392C-46CD-B7A8-1E6DEB2EC3B1}" type="slidenum">
              <a:rPr lang="en-US" altLang="de-DE" sz="1300">
                <a:latin typeface="Agency FB" pitchFamily="34" charset="0"/>
                <a:cs typeface="Arial" panose="020B0604020202020204" pitchFamily="34" charset="0"/>
                <a:sym typeface="Helvetica Light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de-DE" sz="1300">
              <a:latin typeface="Agency FB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4339979" y="10387855"/>
            <a:ext cx="3321108" cy="54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 anchor="b"/>
          <a:lstStyle>
            <a:lvl1pPr defTabSz="10191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827088" indent="-317500" defTabSz="10191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273175" indent="-254000" defTabSz="10191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782763" indent="-254000" defTabSz="10191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292350" indent="-254000" defTabSz="10191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749550" indent="-254000" defTabSz="10191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206750" indent="-254000" defTabSz="10191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663950" indent="-254000" defTabSz="10191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121150" indent="-254000" defTabSz="10191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E3C2D549-EE78-49E2-BD32-FBDBC9AD27A0}" type="slidenum">
              <a:rPr lang="it-IT" altLang="de-DE" sz="1300">
                <a:latin typeface="Agency FB" pitchFamily="34" charset="0"/>
                <a:cs typeface="Arial" panose="020B0604020202020204" pitchFamily="34" charset="0"/>
                <a:sym typeface="Helvetica Light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it-IT" altLang="de-DE" sz="1300">
              <a:latin typeface="Agency FB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366838"/>
            <a:ext cx="4921250" cy="3690937"/>
          </a:xfrm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6891" y="5262973"/>
            <a:ext cx="6128869" cy="430669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/>
          <a:lstStyle/>
          <a:p>
            <a:pPr defTabSz="914400">
              <a:lnSpc>
                <a:spcPct val="80000"/>
              </a:lnSpc>
              <a:spcBef>
                <a:spcPct val="0"/>
              </a:spcBef>
            </a:pPr>
            <a:r>
              <a:rPr lang="en-US" altLang="de-DE" sz="800" b="1" smtClean="0"/>
              <a:t>Accurate assessment of risk factors for nosocomial acquisition of colonization by antibiotic-resistant bacteria</a:t>
            </a:r>
          </a:p>
          <a:p>
            <a:pPr defTabSz="914400">
              <a:lnSpc>
                <a:spcPct val="80000"/>
              </a:lnSpc>
              <a:spcBef>
                <a:spcPct val="0"/>
              </a:spcBef>
            </a:pPr>
            <a:r>
              <a:rPr lang="en-US" altLang="de-DE" sz="800" b="1" smtClean="0"/>
              <a:t>(ARB) is often confounded by scarce data on antibiotic use. A 12-month, nested, multicenter cohort study</a:t>
            </a:r>
          </a:p>
          <a:p>
            <a:pPr defTabSz="914400">
              <a:lnSpc>
                <a:spcPct val="80000"/>
              </a:lnSpc>
              <a:spcBef>
                <a:spcPct val="0"/>
              </a:spcBef>
            </a:pPr>
            <a:r>
              <a:rPr lang="en-US" altLang="de-DE" sz="800" b="1" smtClean="0"/>
              <a:t>was conducted. Target ARB were methicillin (meticillin)-resistant </a:t>
            </a:r>
            <a:r>
              <a:rPr lang="en-US" altLang="de-DE" sz="800" b="1" i="1" smtClean="0"/>
              <a:t>Staphylococcus aureus </a:t>
            </a:r>
            <a:r>
              <a:rPr lang="en-US" altLang="de-DE" sz="800" b="1" smtClean="0"/>
              <a:t>(MRSA), vancomycinresistant</a:t>
            </a:r>
          </a:p>
          <a:p>
            <a:pPr defTabSz="914400">
              <a:lnSpc>
                <a:spcPct val="80000"/>
              </a:lnSpc>
              <a:spcBef>
                <a:spcPct val="0"/>
              </a:spcBef>
            </a:pPr>
            <a:r>
              <a:rPr lang="en-US" altLang="de-DE" sz="800" b="1" smtClean="0"/>
              <a:t>enterococci (VRE), and ciprofloxacin-resistant </a:t>
            </a:r>
            <a:r>
              <a:rPr lang="en-US" altLang="de-DE" sz="800" b="1" i="1" smtClean="0"/>
              <a:t>Pseudomonas aeruginosa </a:t>
            </a:r>
            <a:r>
              <a:rPr lang="en-US" altLang="de-DE" sz="800" b="1" smtClean="0"/>
              <a:t>(CR-PA). Nares and rectal</a:t>
            </a:r>
          </a:p>
          <a:p>
            <a:pPr defTabSz="914400">
              <a:lnSpc>
                <a:spcPct val="80000"/>
              </a:lnSpc>
              <a:spcBef>
                <a:spcPct val="0"/>
              </a:spcBef>
            </a:pPr>
            <a:r>
              <a:rPr lang="en-US" altLang="de-DE" sz="800" b="1" smtClean="0"/>
              <a:t>swabs were obtained before and after starting antibiotics. Pulsed-field gel electrophoresis was done to define</a:t>
            </a:r>
          </a:p>
          <a:p>
            <a:pPr defTabSz="914400">
              <a:lnSpc>
                <a:spcPct val="80000"/>
              </a:lnSpc>
              <a:spcBef>
                <a:spcPct val="0"/>
              </a:spcBef>
            </a:pPr>
            <a:r>
              <a:rPr lang="en-US" altLang="de-DE" sz="800" b="1" smtClean="0"/>
              <a:t>genetic relatedness of the strains. Primary outcomes were (i) the mean time, in days, for acquisition of target</a:t>
            </a:r>
          </a:p>
          <a:p>
            <a:pPr defTabSz="914400">
              <a:lnSpc>
                <a:spcPct val="80000"/>
              </a:lnSpc>
              <a:spcBef>
                <a:spcPct val="0"/>
              </a:spcBef>
            </a:pPr>
            <a:r>
              <a:rPr lang="en-US" altLang="de-DE" sz="800" b="1" smtClean="0"/>
              <a:t>ARB colonization in patients previously not colonized; (ii) the rate of acquisition per 1,000 antibiotic-days</a:t>
            </a:r>
          </a:p>
          <a:p>
            <a:pPr defTabSz="914400">
              <a:lnSpc>
                <a:spcPct val="80000"/>
              </a:lnSpc>
              <a:spcBef>
                <a:spcPct val="0"/>
              </a:spcBef>
            </a:pPr>
            <a:r>
              <a:rPr lang="en-US" altLang="de-DE" sz="800" b="1" smtClean="0"/>
              <a:t>according to different classes of antibiotics; (iii) the rate of infection caused by the same bacteria as those</a:t>
            </a:r>
          </a:p>
          <a:p>
            <a:pPr defTabSz="914400">
              <a:lnSpc>
                <a:spcPct val="80000"/>
              </a:lnSpc>
              <a:spcBef>
                <a:spcPct val="0"/>
              </a:spcBef>
            </a:pPr>
            <a:r>
              <a:rPr lang="en-US" altLang="de-DE" sz="800" b="1" smtClean="0"/>
              <a:t>previously isolated in screening samples; and (iv) the risk factors for ARB acquisition. In total, 6,245 swabs</a:t>
            </a:r>
          </a:p>
          <a:p>
            <a:pPr defTabSz="914400">
              <a:lnSpc>
                <a:spcPct val="80000"/>
              </a:lnSpc>
              <a:spcBef>
                <a:spcPct val="0"/>
              </a:spcBef>
            </a:pPr>
            <a:r>
              <a:rPr lang="en-US" altLang="de-DE" sz="800" b="1" smtClean="0"/>
              <a:t>from 864 inpatients were processed. The rate of acquisition was 3%, 2%, and 1% for MRSA, VRE, and CR-PA,</a:t>
            </a:r>
          </a:p>
          <a:p>
            <a:pPr defTabSz="914400">
              <a:lnSpc>
                <a:spcPct val="80000"/>
              </a:lnSpc>
              <a:spcBef>
                <a:spcPct val="0"/>
              </a:spcBef>
            </a:pPr>
            <a:r>
              <a:rPr lang="en-US" altLang="de-DE" sz="800" b="1" smtClean="0"/>
              <a:t>respectively. The rate of acquisition of ARB per 1,000 antibiotic-days was 14 for carbapenems, 9 for glycopeptides,</a:t>
            </a:r>
          </a:p>
          <a:p>
            <a:pPr defTabSz="914400">
              <a:lnSpc>
                <a:spcPct val="80000"/>
              </a:lnSpc>
              <a:spcBef>
                <a:spcPct val="0"/>
              </a:spcBef>
            </a:pPr>
            <a:r>
              <a:rPr lang="en-US" altLang="de-DE" sz="800" b="1" smtClean="0"/>
              <a:t>and 6 for broad-spectrum cephalosporins and quinolones. The highest rates of acquisition were observed</a:t>
            </a:r>
          </a:p>
          <a:p>
            <a:pPr defTabSz="914400">
              <a:lnSpc>
                <a:spcPct val="80000"/>
              </a:lnSpc>
              <a:spcBef>
                <a:spcPct val="0"/>
              </a:spcBef>
            </a:pPr>
            <a:r>
              <a:rPr lang="en-US" altLang="de-DE" sz="800" b="1" smtClean="0"/>
              <a:t>for carbapenems in dialyzed and diabetic patients. Four risk factors were independently associated with</a:t>
            </a:r>
          </a:p>
          <a:p>
            <a:pPr defTabSz="914400">
              <a:lnSpc>
                <a:spcPct val="80000"/>
              </a:lnSpc>
              <a:spcBef>
                <a:spcPct val="0"/>
              </a:spcBef>
            </a:pPr>
            <a:r>
              <a:rPr lang="en-US" altLang="de-DE" sz="800" b="1" smtClean="0"/>
              <a:t>acquisition of target ARB: use of carbapenems, age of &gt;70 years, hospitalization for &gt;16 days, and human</a:t>
            </a:r>
          </a:p>
          <a:p>
            <a:pPr defTabSz="914400">
              <a:lnSpc>
                <a:spcPct val="80000"/>
              </a:lnSpc>
              <a:spcBef>
                <a:spcPct val="0"/>
              </a:spcBef>
            </a:pPr>
            <a:r>
              <a:rPr lang="en-US" altLang="de-DE" sz="800" b="1" smtClean="0"/>
              <a:t>immunodeficiency virus infection. During the 30-day follow-up, 4 among 42 patients newly colonized by ARB</a:t>
            </a:r>
          </a:p>
          <a:p>
            <a:pPr defTabSz="914400">
              <a:lnSpc>
                <a:spcPct val="80000"/>
              </a:lnSpc>
              <a:spcBef>
                <a:spcPct val="0"/>
              </a:spcBef>
            </a:pPr>
            <a:r>
              <a:rPr lang="en-US" altLang="de-DE" sz="800" b="1" smtClean="0"/>
              <a:t>(9%) suffered from an infection due to the same bacteria as those isolated in a previous screening sample.</a:t>
            </a:r>
          </a:p>
          <a:p>
            <a:pPr defTabSz="914400">
              <a:lnSpc>
                <a:spcPct val="80000"/>
              </a:lnSpc>
              <a:spcBef>
                <a:spcPct val="0"/>
              </a:spcBef>
            </a:pPr>
            <a:r>
              <a:rPr lang="en-US" altLang="de-DE" sz="800" b="1" smtClean="0"/>
              <a:t>Colonizing and infecting strains from single patients were genotypically identical. Identifying ARB colonization</a:t>
            </a:r>
          </a:p>
          <a:p>
            <a:pPr defTabSz="914400">
              <a:lnSpc>
                <a:spcPct val="80000"/>
              </a:lnSpc>
              <a:spcBef>
                <a:spcPct val="0"/>
              </a:spcBef>
            </a:pPr>
            <a:r>
              <a:rPr lang="en-US" altLang="de-DE" sz="800" b="1" smtClean="0"/>
              <a:t>early during antibiotic therapy could target a high-risk hospitalized population that may benefit from intervention</a:t>
            </a:r>
          </a:p>
          <a:p>
            <a:pPr defTabSz="914400">
              <a:lnSpc>
                <a:spcPct val="80000"/>
              </a:lnSpc>
              <a:spcBef>
                <a:spcPct val="0"/>
              </a:spcBef>
            </a:pPr>
            <a:r>
              <a:rPr lang="en-US" altLang="de-DE" sz="800" b="1" smtClean="0"/>
              <a:t>to decrease the risk of subsequent nosocomial infections.</a:t>
            </a:r>
          </a:p>
        </p:txBody>
      </p:sp>
    </p:spTree>
    <p:extLst>
      <p:ext uri="{BB962C8B-B14F-4D97-AF65-F5344CB8AC3E}">
        <p14:creationId xmlns:p14="http://schemas.microsoft.com/office/powerpoint/2010/main" val="1518397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reality no information on </a:t>
            </a:r>
            <a:r>
              <a:rPr lang="en-GB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reisstance</a:t>
            </a:r>
            <a:endParaRPr lang="en-GB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strike="noStrike" dirty="0" smtClean="0">
                <a:effectLst/>
              </a:rPr>
              <a:t>no focus on the resistance-rate</a:t>
            </a:r>
            <a:endParaRPr lang="en-US" sz="1200" b="0" i="0" u="none" strike="noStrike" dirty="0" smtClean="0">
              <a:solidFill>
                <a:srgbClr val="000000"/>
              </a:solidFill>
              <a:effectLst/>
              <a:latin typeface="Arial"/>
            </a:endParaRPr>
          </a:p>
          <a:p>
            <a:endParaRPr lang="en-GB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review and meta-analysis to assess whether antimicrobial stewardship objectives had any eff </a:t>
            </a:r>
            <a:r>
              <a:rPr lang="en-GB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ects</a:t>
            </a: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hospitals and </a:t>
            </a:r>
            <a:r>
              <a:rPr lang="en-GB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longterm</a:t>
            </a:r>
            <a:endParaRPr lang="en-GB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care facilities on four </a:t>
            </a:r>
            <a:r>
              <a:rPr lang="en-GB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</a:t>
            </a: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ned patients’ outcomes: clinical outcomes, adverse events, costs, and bacterial</a:t>
            </a:r>
          </a:p>
          <a:p>
            <a:r>
              <a:rPr lang="de-DE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resistance</a:t>
            </a:r>
            <a:r>
              <a:rPr lang="de-D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rates</a:t>
            </a:r>
            <a:r>
              <a:rPr lang="de-D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Methods We </a:t>
            </a:r>
            <a:r>
              <a:rPr lang="en-GB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identifi</a:t>
            </a: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</a:t>
            </a: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14 stewardship objectives and did a separate systematic search for articles relating to each one</a:t>
            </a:r>
          </a:p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</a:t>
            </a:r>
            <a:r>
              <a:rPr lang="en-GB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Embase</a:t>
            </a: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Ovid MEDLINE, and PubMed. Studies were included if they reported data on any of the four </a:t>
            </a:r>
            <a:r>
              <a:rPr lang="en-GB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</a:t>
            </a: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ned</a:t>
            </a:r>
          </a:p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outcomes in patients in whom the </a:t>
            </a:r>
            <a:r>
              <a:rPr lang="en-GB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</a:t>
            </a: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 antimicrobial stewardship objective was assessed and compared the</a:t>
            </a:r>
          </a:p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 </a:t>
            </a:r>
            <a:r>
              <a:rPr lang="en-GB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ndings</a:t>
            </a: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patients in whom the objective was or was not met. We used a random-eff </a:t>
            </a:r>
            <a:r>
              <a:rPr lang="en-GB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ects</a:t>
            </a: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model to calculate relative</a:t>
            </a:r>
          </a:p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 reductions with relative risks and 95% CIs.</a:t>
            </a:r>
          </a:p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Findings We </a:t>
            </a:r>
            <a:r>
              <a:rPr lang="en-GB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identifi</a:t>
            </a: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</a:t>
            </a: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145 unique studies with data on nine stewardship objectives. Overall, the quality of</a:t>
            </a:r>
          </a:p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evidence was generally low and heterogeneity between studies was mostly moderate to high. For the objectives</a:t>
            </a:r>
          </a:p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empirical therapy according to guidelines, de-escalation of therapy, switch from intravenous to oral treatment,</a:t>
            </a:r>
          </a:p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therapeutic drug monitoring, use of a list of restricted antibiotics, and bedside consultation the overall evidence</a:t>
            </a:r>
          </a:p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showed </a:t>
            </a:r>
            <a:r>
              <a:rPr lang="en-GB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</a:t>
            </a: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cant </a:t>
            </a:r>
            <a:r>
              <a:rPr lang="en-GB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benefi</a:t>
            </a: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ts</a:t>
            </a: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one or more of the four outcomes. Guideline-adherent empirical therapy was</a:t>
            </a:r>
          </a:p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associated with a relative risk reduction for mortality of 35% (relative risk 0·65, 95% CI 0·54–0·80, p&lt;0⋅0001)</a:t>
            </a:r>
          </a:p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for de-escalation of 66% (0·44, 0·30–0·66, p&lt;0⋅0001). Evidence of eff </a:t>
            </a:r>
            <a:r>
              <a:rPr lang="en-GB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ects</a:t>
            </a: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 less clear for adjusting therapy</a:t>
            </a:r>
          </a:p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according to renal function, discontinuing therapy based on lack of clinical or microbiological evidence of</a:t>
            </a:r>
          </a:p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infection, and having a local antibiotic guide. We found no reports for the remaining fi </a:t>
            </a:r>
            <a:r>
              <a:rPr lang="en-GB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</a:t>
            </a: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stewardship objectives</a:t>
            </a:r>
          </a:p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for long-term care facilities.</a:t>
            </a:r>
          </a:p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Interpretation Our fi </a:t>
            </a:r>
            <a:r>
              <a:rPr lang="en-GB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ndings</a:t>
            </a: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n-GB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benefi</a:t>
            </a: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cial</a:t>
            </a: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eff </a:t>
            </a:r>
            <a:r>
              <a:rPr lang="en-GB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ects</a:t>
            </a: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outcomes with nine antimicrobial stewardship objectives</a:t>
            </a:r>
          </a:p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 they can guide stewardship teams in their eff orts to improve the quality of antibiotic use in hospitals.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FB150-5ADE-4B17-88AD-0E6E7AEC1443}" type="slidenum">
              <a:rPr lang="de-DE" smtClean="0">
                <a:solidFill>
                  <a:prstClr val="black"/>
                </a:solidFill>
              </a:rPr>
              <a:pPr/>
              <a:t>18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212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96938" y="746125"/>
            <a:ext cx="4967287" cy="3727450"/>
          </a:xfrm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Summary</a:t>
            </a:r>
          </a:p>
          <a:p>
            <a:pPr>
              <a:defRPr/>
            </a:pPr>
            <a:r>
              <a:rPr lang="en-US" b="1" dirty="0"/>
              <a:t>Background </a:t>
            </a:r>
            <a:r>
              <a:rPr lang="en-US" dirty="0"/>
              <a:t>International travel contributes to the dissemination of antimicrobial resistance. We investigated the</a:t>
            </a:r>
          </a:p>
          <a:p>
            <a:pPr>
              <a:defRPr/>
            </a:pPr>
            <a:r>
              <a:rPr lang="de-DE" dirty="0" err="1"/>
              <a:t>acquisition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extended-spectrum</a:t>
            </a:r>
            <a:r>
              <a:rPr lang="de-DE" dirty="0"/>
              <a:t> </a:t>
            </a:r>
            <a:r>
              <a:rPr lang="el-GR" dirty="0"/>
              <a:t>β-</a:t>
            </a:r>
            <a:r>
              <a:rPr lang="de-DE" dirty="0" err="1"/>
              <a:t>lactamase-producing</a:t>
            </a:r>
            <a:r>
              <a:rPr lang="de-DE" dirty="0"/>
              <a:t> </a:t>
            </a:r>
            <a:r>
              <a:rPr lang="de-DE" dirty="0" err="1"/>
              <a:t>Enterobacteriaceae</a:t>
            </a:r>
            <a:r>
              <a:rPr lang="de-DE" dirty="0"/>
              <a:t> (ESBL-E) </a:t>
            </a:r>
            <a:r>
              <a:rPr lang="de-DE" dirty="0" err="1"/>
              <a:t>during</a:t>
            </a:r>
            <a:r>
              <a:rPr lang="de-DE" dirty="0"/>
              <a:t> international </a:t>
            </a:r>
            <a:r>
              <a:rPr lang="de-DE" dirty="0" err="1"/>
              <a:t>travel</a:t>
            </a:r>
            <a:r>
              <a:rPr lang="de-DE" dirty="0"/>
              <a:t>,</a:t>
            </a:r>
          </a:p>
          <a:p>
            <a:pPr>
              <a:defRPr/>
            </a:pPr>
            <a:r>
              <a:rPr lang="en-US" dirty="0"/>
              <a:t>with a focus on predictive factors for acquisition, duration of </a:t>
            </a:r>
            <a:r>
              <a:rPr lang="en-US" dirty="0" err="1"/>
              <a:t>colonisation</a:t>
            </a:r>
            <a:r>
              <a:rPr lang="en-US" dirty="0"/>
              <a:t>, and probability of onward transmission.</a:t>
            </a:r>
          </a:p>
          <a:p>
            <a:pPr>
              <a:defRPr/>
            </a:pPr>
            <a:r>
              <a:rPr lang="en-US" b="1" dirty="0"/>
              <a:t>Methods</a:t>
            </a:r>
            <a:r>
              <a:rPr lang="en-US" dirty="0"/>
              <a:t> Within the prospective, </a:t>
            </a:r>
            <a:r>
              <a:rPr lang="en-US" dirty="0" err="1"/>
              <a:t>multicentre</a:t>
            </a:r>
            <a:r>
              <a:rPr lang="en-US" dirty="0"/>
              <a:t> COMBAT study, 2001 Dutch </a:t>
            </a:r>
            <a:r>
              <a:rPr lang="en-US" dirty="0" err="1"/>
              <a:t>travellers</a:t>
            </a:r>
            <a:r>
              <a:rPr lang="en-US" dirty="0"/>
              <a:t> and 215 non-travelling</a:t>
            </a:r>
          </a:p>
          <a:p>
            <a:pPr>
              <a:defRPr/>
            </a:pPr>
            <a:r>
              <a:rPr lang="en-US" dirty="0"/>
              <a:t>household members were enrolled. </a:t>
            </a:r>
            <a:r>
              <a:rPr lang="en-US" dirty="0" err="1"/>
              <a:t>Faecal</a:t>
            </a:r>
            <a:r>
              <a:rPr lang="en-US" dirty="0"/>
              <a:t> samples and questionnaires on demographics, illnesses, and </a:t>
            </a:r>
            <a:r>
              <a:rPr lang="en-US" dirty="0" err="1"/>
              <a:t>behaviour</a:t>
            </a:r>
            <a:endParaRPr lang="en-US" dirty="0"/>
          </a:p>
          <a:p>
            <a:pPr>
              <a:defRPr/>
            </a:pPr>
            <a:r>
              <a:rPr lang="en-US" dirty="0"/>
              <a:t>were collected before travel and immediately and 1, 3, 6, and 12 months after return. Samples were screened for the</a:t>
            </a:r>
          </a:p>
          <a:p>
            <a:pPr>
              <a:defRPr/>
            </a:pPr>
            <a:r>
              <a:rPr lang="en-US" dirty="0"/>
              <a:t>presence of ESBL-E. In post-travel samples, ESBL genes were sequenced and PCR with </a:t>
            </a:r>
            <a:r>
              <a:rPr lang="en-US" dirty="0" err="1"/>
              <a:t>specifi</a:t>
            </a:r>
            <a:r>
              <a:rPr lang="en-US" dirty="0"/>
              <a:t> c primers for</a:t>
            </a:r>
          </a:p>
          <a:p>
            <a:pPr>
              <a:defRPr/>
            </a:pPr>
            <a:r>
              <a:rPr lang="en-US" dirty="0"/>
              <a:t>plasmid-encoded β-lactamase enzymes TEM, SHV, and CTX-M group 1, 2, 8, 9, and 25 was used to </a:t>
            </a:r>
            <a:r>
              <a:rPr lang="en-US" dirty="0" err="1"/>
              <a:t>confi</a:t>
            </a:r>
            <a:r>
              <a:rPr lang="en-US" dirty="0"/>
              <a:t> </a:t>
            </a:r>
            <a:r>
              <a:rPr lang="en-US" dirty="0" err="1"/>
              <a:t>rm</a:t>
            </a:r>
            <a:r>
              <a:rPr lang="en-US" dirty="0"/>
              <a:t> the</a:t>
            </a:r>
          </a:p>
          <a:p>
            <a:pPr>
              <a:defRPr/>
            </a:pPr>
            <a:r>
              <a:rPr lang="en-US" dirty="0"/>
              <a:t>presence of ESBL genes in follow-up samples. Multivariable regression analyses and mathematical modelling were</a:t>
            </a:r>
          </a:p>
          <a:p>
            <a:pPr>
              <a:defRPr/>
            </a:pPr>
            <a:r>
              <a:rPr lang="en-US" dirty="0"/>
              <a:t>used to identify predictors for acquisition and sustained carriage, and to determine household transmission rates.</a:t>
            </a:r>
          </a:p>
          <a:p>
            <a:pPr>
              <a:defRPr/>
            </a:pPr>
            <a:r>
              <a:rPr lang="en-US" dirty="0"/>
              <a:t>This study is registered with ClinicalTrials.gov, number NCT01676974.</a:t>
            </a:r>
          </a:p>
          <a:p>
            <a:pPr>
              <a:defRPr/>
            </a:pPr>
            <a:r>
              <a:rPr lang="de-DE" b="1" dirty="0" err="1"/>
              <a:t>Findings</a:t>
            </a:r>
            <a:r>
              <a:rPr lang="de-DE" dirty="0"/>
              <a:t> 633 (34・3%) </a:t>
            </a:r>
            <a:r>
              <a:rPr lang="de-DE" dirty="0" err="1"/>
              <a:t>of</a:t>
            </a:r>
            <a:r>
              <a:rPr lang="de-DE" dirty="0"/>
              <a:t> 1847 </a:t>
            </a:r>
            <a:r>
              <a:rPr lang="de-DE" dirty="0" err="1"/>
              <a:t>travellers</a:t>
            </a:r>
            <a:r>
              <a:rPr lang="de-DE" dirty="0"/>
              <a:t> </a:t>
            </a:r>
            <a:r>
              <a:rPr lang="de-DE" dirty="0" err="1"/>
              <a:t>who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ESBL negative </a:t>
            </a:r>
            <a:r>
              <a:rPr lang="de-DE" dirty="0" err="1"/>
              <a:t>before</a:t>
            </a:r>
            <a:r>
              <a:rPr lang="de-DE" dirty="0"/>
              <a:t> </a:t>
            </a:r>
            <a:r>
              <a:rPr lang="de-DE" dirty="0" err="1"/>
              <a:t>travel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had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samples</a:t>
            </a:r>
            <a:r>
              <a:rPr lang="de-DE" dirty="0"/>
              <a:t> after </a:t>
            </a:r>
            <a:r>
              <a:rPr lang="de-DE" dirty="0" err="1"/>
              <a:t>return</a:t>
            </a:r>
            <a:endParaRPr lang="de-DE" dirty="0"/>
          </a:p>
          <a:p>
            <a:pPr>
              <a:defRPr/>
            </a:pPr>
            <a:r>
              <a:rPr lang="de-DE" dirty="0" err="1"/>
              <a:t>had</a:t>
            </a:r>
            <a:r>
              <a:rPr lang="de-DE" dirty="0"/>
              <a:t> </a:t>
            </a:r>
            <a:r>
              <a:rPr lang="de-DE" dirty="0" err="1"/>
              <a:t>acquired</a:t>
            </a:r>
            <a:r>
              <a:rPr lang="de-DE" dirty="0"/>
              <a:t> ESBL-E </a:t>
            </a:r>
            <a:r>
              <a:rPr lang="de-DE" dirty="0" err="1"/>
              <a:t>during</a:t>
            </a:r>
            <a:r>
              <a:rPr lang="de-DE" dirty="0"/>
              <a:t> international </a:t>
            </a:r>
            <a:r>
              <a:rPr lang="de-DE" dirty="0" err="1"/>
              <a:t>travel</a:t>
            </a:r>
            <a:r>
              <a:rPr lang="de-DE" dirty="0"/>
              <a:t> (95% CI 32・1–36・5),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highest</a:t>
            </a:r>
            <a:r>
              <a:rPr lang="de-DE" dirty="0"/>
              <a:t>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acquisitions</a:t>
            </a:r>
            <a:r>
              <a:rPr lang="de-DE" dirty="0"/>
              <a:t> </a:t>
            </a:r>
            <a:r>
              <a:rPr lang="de-DE" dirty="0" err="1"/>
              <a:t>being</a:t>
            </a:r>
            <a:endParaRPr lang="de-DE" dirty="0"/>
          </a:p>
          <a:p>
            <a:pPr>
              <a:defRPr/>
            </a:pPr>
            <a:r>
              <a:rPr lang="de-DE" dirty="0" err="1"/>
              <a:t>among</a:t>
            </a:r>
            <a:r>
              <a:rPr lang="de-DE" dirty="0"/>
              <a:t> </a:t>
            </a:r>
            <a:r>
              <a:rPr lang="de-DE" dirty="0" err="1"/>
              <a:t>those</a:t>
            </a:r>
            <a:r>
              <a:rPr lang="de-DE" dirty="0"/>
              <a:t> </a:t>
            </a:r>
            <a:r>
              <a:rPr lang="de-DE" dirty="0" err="1"/>
              <a:t>who</a:t>
            </a:r>
            <a:r>
              <a:rPr lang="de-DE" dirty="0"/>
              <a:t> </a:t>
            </a:r>
            <a:r>
              <a:rPr lang="de-DE" dirty="0" err="1"/>
              <a:t>travelled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southern </a:t>
            </a:r>
            <a:r>
              <a:rPr lang="de-DE" dirty="0" err="1"/>
              <a:t>Asia</a:t>
            </a:r>
            <a:r>
              <a:rPr lang="de-DE" dirty="0"/>
              <a:t> in 136 </a:t>
            </a:r>
            <a:r>
              <a:rPr lang="de-DE" dirty="0" err="1"/>
              <a:t>of</a:t>
            </a:r>
            <a:r>
              <a:rPr lang="de-DE" dirty="0"/>
              <a:t> 181 (75・1%, 95% CI 68・4–80・9).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predictors</a:t>
            </a:r>
            <a:r>
              <a:rPr lang="de-DE" dirty="0"/>
              <a:t> </a:t>
            </a:r>
            <a:r>
              <a:rPr lang="de-DE" dirty="0" err="1"/>
              <a:t>for</a:t>
            </a:r>
            <a:endParaRPr lang="de-DE" dirty="0"/>
          </a:p>
          <a:p>
            <a:pPr>
              <a:defRPr/>
            </a:pPr>
            <a:r>
              <a:rPr lang="de-DE" dirty="0" err="1"/>
              <a:t>acquisition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ESBL-E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antibiotic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travel</a:t>
            </a:r>
            <a:r>
              <a:rPr lang="de-DE" dirty="0"/>
              <a:t> (</a:t>
            </a:r>
            <a:r>
              <a:rPr lang="de-DE" dirty="0" err="1"/>
              <a:t>adjusted</a:t>
            </a:r>
            <a:r>
              <a:rPr lang="de-DE" dirty="0"/>
              <a:t> </a:t>
            </a:r>
            <a:r>
              <a:rPr lang="de-DE" dirty="0" err="1"/>
              <a:t>odds</a:t>
            </a:r>
            <a:r>
              <a:rPr lang="de-DE" dirty="0"/>
              <a:t> </a:t>
            </a:r>
            <a:r>
              <a:rPr lang="de-DE" dirty="0" err="1"/>
              <a:t>ratio</a:t>
            </a:r>
            <a:r>
              <a:rPr lang="de-DE" dirty="0"/>
              <a:t> 2・69, 95% CI 1・79–4・05), </a:t>
            </a:r>
            <a:r>
              <a:rPr lang="de-DE" dirty="0" err="1"/>
              <a:t>traveller’s</a:t>
            </a:r>
            <a:endParaRPr lang="de-DE" dirty="0"/>
          </a:p>
          <a:p>
            <a:pPr>
              <a:defRPr/>
            </a:pPr>
            <a:r>
              <a:rPr lang="de-DE" dirty="0" err="1"/>
              <a:t>diarrhoea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persisted</a:t>
            </a:r>
            <a:r>
              <a:rPr lang="de-DE" dirty="0"/>
              <a:t> after </a:t>
            </a:r>
            <a:r>
              <a:rPr lang="de-DE" dirty="0" err="1"/>
              <a:t>return</a:t>
            </a:r>
            <a:r>
              <a:rPr lang="de-DE" dirty="0"/>
              <a:t> (2・31, 1・42–3・76),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pre-existing</a:t>
            </a:r>
            <a:r>
              <a:rPr lang="de-DE" dirty="0"/>
              <a:t> </a:t>
            </a:r>
            <a:r>
              <a:rPr lang="de-DE" dirty="0" err="1"/>
              <a:t>chronic</a:t>
            </a:r>
            <a:r>
              <a:rPr lang="de-DE" dirty="0"/>
              <a:t> </a:t>
            </a:r>
            <a:r>
              <a:rPr lang="de-DE" dirty="0" err="1"/>
              <a:t>bowel</a:t>
            </a:r>
            <a:r>
              <a:rPr lang="de-DE" dirty="0"/>
              <a:t> </a:t>
            </a:r>
            <a:r>
              <a:rPr lang="de-DE" dirty="0" err="1"/>
              <a:t>disease</a:t>
            </a:r>
            <a:r>
              <a:rPr lang="de-DE" dirty="0"/>
              <a:t> (2・10, 1・13–3・90). The</a:t>
            </a:r>
          </a:p>
          <a:p>
            <a:pPr>
              <a:defRPr/>
            </a:pPr>
            <a:r>
              <a:rPr lang="de-DE" dirty="0"/>
              <a:t>median </a:t>
            </a:r>
            <a:r>
              <a:rPr lang="de-DE" dirty="0" err="1"/>
              <a:t>duration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colonisation</a:t>
            </a:r>
            <a:r>
              <a:rPr lang="de-DE" dirty="0"/>
              <a:t> after </a:t>
            </a:r>
            <a:r>
              <a:rPr lang="de-DE" dirty="0" err="1"/>
              <a:t>travel</a:t>
            </a:r>
            <a:r>
              <a:rPr lang="de-DE" dirty="0"/>
              <a:t> was 30 </a:t>
            </a:r>
            <a:r>
              <a:rPr lang="de-DE" dirty="0" err="1"/>
              <a:t>days</a:t>
            </a:r>
            <a:r>
              <a:rPr lang="de-DE" dirty="0"/>
              <a:t> (95% CI 29–33). 65 (11・3%) </a:t>
            </a:r>
            <a:r>
              <a:rPr lang="de-DE" dirty="0" err="1"/>
              <a:t>of</a:t>
            </a:r>
            <a:r>
              <a:rPr lang="de-DE" dirty="0"/>
              <a:t> 577 </a:t>
            </a:r>
            <a:r>
              <a:rPr lang="de-DE" dirty="0" err="1"/>
              <a:t>remained</a:t>
            </a:r>
            <a:r>
              <a:rPr lang="de-DE" dirty="0"/>
              <a:t> </a:t>
            </a:r>
            <a:r>
              <a:rPr lang="de-DE" dirty="0" err="1"/>
              <a:t>colonised</a:t>
            </a:r>
            <a:r>
              <a:rPr lang="de-DE" dirty="0"/>
              <a:t> at</a:t>
            </a:r>
          </a:p>
          <a:p>
            <a:pPr>
              <a:defRPr/>
            </a:pPr>
            <a:r>
              <a:rPr lang="en-US" dirty="0"/>
              <a:t>12 months. CTX-M enzyme group 9 ESBLs were associated with a </a:t>
            </a:r>
            <a:r>
              <a:rPr lang="en-US" dirty="0" err="1"/>
              <a:t>signifi</a:t>
            </a:r>
            <a:r>
              <a:rPr lang="en-US" dirty="0"/>
              <a:t> </a:t>
            </a:r>
            <a:r>
              <a:rPr lang="en-US" dirty="0" err="1"/>
              <a:t>cantly</a:t>
            </a:r>
            <a:r>
              <a:rPr lang="en-US" dirty="0"/>
              <a:t> increased risk of sustained carriage</a:t>
            </a:r>
          </a:p>
          <a:p>
            <a:pPr>
              <a:defRPr/>
            </a:pPr>
            <a:r>
              <a:rPr lang="de-DE" dirty="0"/>
              <a:t>(median </a:t>
            </a:r>
            <a:r>
              <a:rPr lang="de-DE" dirty="0" err="1"/>
              <a:t>duration</a:t>
            </a:r>
            <a:r>
              <a:rPr lang="de-DE" dirty="0"/>
              <a:t> 75 </a:t>
            </a:r>
            <a:r>
              <a:rPr lang="de-DE" dirty="0" err="1"/>
              <a:t>days</a:t>
            </a:r>
            <a:r>
              <a:rPr lang="de-DE" dirty="0"/>
              <a:t>, 95% CI 48–102, p=0・0001). </a:t>
            </a:r>
            <a:r>
              <a:rPr lang="de-DE" dirty="0" err="1"/>
              <a:t>Onward</a:t>
            </a:r>
            <a:r>
              <a:rPr lang="de-DE" dirty="0"/>
              <a:t> </a:t>
            </a:r>
            <a:r>
              <a:rPr lang="de-DE" dirty="0" err="1"/>
              <a:t>trans</a:t>
            </a:r>
            <a:r>
              <a:rPr lang="de-DE" dirty="0"/>
              <a:t> </a:t>
            </a:r>
            <a:r>
              <a:rPr lang="de-DE" dirty="0" err="1"/>
              <a:t>mission</a:t>
            </a:r>
            <a:r>
              <a:rPr lang="de-DE" dirty="0"/>
              <a:t> was </a:t>
            </a:r>
            <a:r>
              <a:rPr lang="de-DE" dirty="0" err="1"/>
              <a:t>found</a:t>
            </a:r>
            <a:r>
              <a:rPr lang="de-DE" dirty="0"/>
              <a:t> in 13 (7・7%) </a:t>
            </a:r>
            <a:r>
              <a:rPr lang="de-DE" dirty="0" err="1"/>
              <a:t>of</a:t>
            </a:r>
            <a:r>
              <a:rPr lang="de-DE" dirty="0"/>
              <a:t> 168 </a:t>
            </a:r>
            <a:r>
              <a:rPr lang="de-DE" dirty="0" err="1"/>
              <a:t>household</a:t>
            </a:r>
            <a:endParaRPr lang="de-DE" dirty="0"/>
          </a:p>
          <a:p>
            <a:pPr>
              <a:defRPr/>
            </a:pPr>
            <a:r>
              <a:rPr lang="en-US" dirty="0"/>
              <a:t>members. The probability of transmitting ESBL-E to another household member was 12% (95% CI 5–18).</a:t>
            </a:r>
          </a:p>
          <a:p>
            <a:pPr>
              <a:defRPr/>
            </a:pPr>
            <a:r>
              <a:rPr lang="en-US" b="1" dirty="0"/>
              <a:t>Interpretation </a:t>
            </a:r>
            <a:r>
              <a:rPr lang="en-US" dirty="0"/>
              <a:t>Acquisition and spread of ESBL-E during and after international travel was substantial and worrisome.</a:t>
            </a:r>
          </a:p>
          <a:p>
            <a:pPr>
              <a:defRPr/>
            </a:pPr>
            <a:r>
              <a:rPr lang="en-US" dirty="0" err="1"/>
              <a:t>Travellers</a:t>
            </a:r>
            <a:r>
              <a:rPr lang="en-US" dirty="0"/>
              <a:t> to areas with a high risk of ESBL-E acquisition should be viewed as potential carriers of ESBL-E for up t</a:t>
            </a:r>
          </a:p>
          <a:p>
            <a:pPr>
              <a:defRPr/>
            </a:pPr>
            <a:r>
              <a:rPr lang="de-DE" dirty="0"/>
              <a:t>12 </a:t>
            </a:r>
            <a:r>
              <a:rPr lang="de-DE" dirty="0" err="1"/>
              <a:t>months</a:t>
            </a:r>
            <a:r>
              <a:rPr lang="de-DE" dirty="0"/>
              <a:t> after </a:t>
            </a:r>
            <a:r>
              <a:rPr lang="de-DE" dirty="0" err="1"/>
              <a:t>return</a:t>
            </a:r>
            <a:r>
              <a:rPr lang="de-DE" dirty="0"/>
              <a:t>.</a:t>
            </a:r>
            <a:r>
              <a:rPr lang="en-US" dirty="0"/>
              <a:t>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21AD54B-A40D-4354-BA87-9608B2DD8796}" type="slidenum">
              <a:rPr lang="de-DE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392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2" y="3398919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37167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A786D-EA1D-494B-B64F-39153C57B4A4}" type="datetimeFigureOut">
              <a:rPr lang="en-US"/>
              <a:pPr>
                <a:defRPr/>
              </a:pPr>
              <a:t>10/25/2016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0F94F-AC91-4A1F-97BA-598928DEEA2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9596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7A3FF-0755-4F23-9C06-1DAA7A755843}" type="datetimeFigureOut">
              <a:rPr lang="en-US"/>
              <a:pPr>
                <a:defRPr/>
              </a:pPr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08374-E560-4D62-A1A7-72F65CC06DE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81688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1"/>
            <a:ext cx="2057400" cy="5867400"/>
          </a:xfrm>
        </p:spPr>
        <p:txBody>
          <a:bodyPr vert="eaVert" anchor="b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601980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12E85-4155-4F18-88AB-6B52014D3BAF}" type="datetimeFigureOut">
              <a:rPr lang="en-US"/>
              <a:pPr>
                <a:defRPr/>
              </a:pPr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7D4F8-B48A-4842-AA05-7897D9DA9D4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02653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13"/>
            <a:ext cx="8229600" cy="4525963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1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1B0D39-68F6-4C29-9695-9DE532FD09CE}" type="slidenum">
              <a:rPr lang="de-DE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4447529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2" y="3398913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371663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A786D-EA1D-494B-B64F-39153C57B4A4}" type="datetimeFigureOut">
              <a:rPr lang="en-US"/>
              <a:pPr>
                <a:defRPr/>
              </a:pPr>
              <a:t>10/25/2016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0F94F-AC91-4A1F-97BA-598928DEEA2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31729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D5186-209C-4172-B519-F557B0339B33}" type="datetimeFigureOut">
              <a:rPr lang="en-US"/>
              <a:pPr>
                <a:defRPr/>
              </a:pPr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88207-5AF3-486A-AACF-E18F15F165C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63600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9" y="4599063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939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0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5DAF3-13F6-404B-A160-C74A4DA12B4C}" type="datetimeFigureOut">
              <a:rPr lang="en-US"/>
              <a:pPr>
                <a:defRPr/>
              </a:pPr>
              <a:t>10/25/2016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3F9C8-CF39-43D5-9829-149E435C9C5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9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556C5-93BC-4D1B-9C51-8F46DDA63A12}" type="datetimeFigureOut">
              <a:rPr lang="en-US"/>
              <a:pPr>
                <a:defRPr/>
              </a:pPr>
              <a:t>10/25/2016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8B42B-F13E-4B52-9EE2-CCBF35ED98C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07206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69" y="4045751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F8F6D-CC2A-4B4C-8AE8-81C2896D3ADF}" type="datetimeFigureOut">
              <a:rPr lang="en-US"/>
              <a:pPr>
                <a:defRPr/>
              </a:pPr>
              <a:t>10/25/2016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080EB-A658-484C-B04A-24D82203A96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09519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40105-9BC6-41ED-9A0B-0AE424ECD50B}" type="datetimeFigureOut">
              <a:rPr lang="en-US"/>
              <a:pPr>
                <a:defRPr/>
              </a:pPr>
              <a:t>10/25/2016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78540-273C-4040-9E76-6BB5478866F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35179"/>
      </p:ext>
    </p:extLst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08FB7-D3CA-4E72-99D2-8BACE396C0CB}" type="datetimeFigureOut">
              <a:rPr lang="en-US"/>
              <a:pPr>
                <a:defRPr/>
              </a:pPr>
              <a:t>10/25/2016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6B48D-8F26-4597-99F9-E2E17B9996B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38630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D5186-209C-4172-B519-F557B0339B33}" type="datetimeFigureOut">
              <a:rPr lang="en-US"/>
              <a:pPr>
                <a:defRPr/>
              </a:pPr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88207-5AF3-486A-AACF-E18F15F165C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2654"/>
      </p:ext>
    </p:extLst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58" y="3580612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2130619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D3BCD-A0AC-476B-A453-BEC79D903E99}" type="datetimeFigureOut">
              <a:rPr lang="en-US"/>
              <a:pPr>
                <a:defRPr/>
              </a:pPr>
              <a:t>10/25/2016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84770-FF09-426F-BBEA-BF43E17E08D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98452"/>
      </p:ext>
    </p:extLst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1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699B7-6FD8-4703-9492-B04872B81B03}" type="datetimeFigureOut">
              <a:rPr lang="en-US"/>
              <a:pPr>
                <a:defRPr/>
              </a:pPr>
              <a:t>10/25/2016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943B1-3F9D-4411-BA3F-E8874D684D8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67111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7A3FF-0755-4F23-9C06-1DAA7A755843}" type="datetimeFigureOut">
              <a:rPr lang="en-US"/>
              <a:pPr>
                <a:defRPr/>
              </a:pPr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08374-E560-4D62-A1A7-72F65CC06DE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01640"/>
      </p:ext>
    </p:extLst>
  </p:cSld>
  <p:clrMapOvr>
    <a:masterClrMapping/>
  </p:clrMapOvr>
  <p:transition spd="slow"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1"/>
            <a:ext cx="2057400" cy="5867400"/>
          </a:xfrm>
        </p:spPr>
        <p:txBody>
          <a:bodyPr vert="eaVert" anchor="b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601980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12E85-4155-4F18-88AB-6B52014D3BAF}" type="datetimeFigureOut">
              <a:rPr lang="en-US"/>
              <a:pPr>
                <a:defRPr/>
              </a:pPr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7D4F8-B48A-4842-AA05-7897D9DA9D4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28621"/>
      </p:ext>
    </p:extLst>
  </p:cSld>
  <p:clrMapOvr>
    <a:masterClrMapping/>
  </p:clrMapOvr>
  <p:transition spd="slow"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13"/>
            <a:ext cx="8229600" cy="4525963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1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1B0D39-68F6-4C29-9695-9DE532FD09CE}" type="slidenum">
              <a:rPr lang="de-DE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8341043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9" y="4599069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945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0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5DAF3-13F6-404B-A160-C74A4DA12B4C}" type="datetimeFigureOut">
              <a:rPr lang="en-US"/>
              <a:pPr>
                <a:defRPr/>
              </a:pPr>
              <a:t>10/25/2016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3F9C8-CF39-43D5-9829-149E435C9C5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79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556C5-93BC-4D1B-9C51-8F46DDA63A12}" type="datetimeFigureOut">
              <a:rPr lang="en-US"/>
              <a:pPr>
                <a:defRPr/>
              </a:pPr>
              <a:t>10/25/2016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8B42B-F13E-4B52-9EE2-CCBF35ED98C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03205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75" y="4045751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F8F6D-CC2A-4B4C-8AE8-81C2896D3ADF}" type="datetimeFigureOut">
              <a:rPr lang="en-US"/>
              <a:pPr>
                <a:defRPr/>
              </a:pPr>
              <a:t>10/25/2016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080EB-A658-484C-B04A-24D82203A96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30277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40105-9BC6-41ED-9A0B-0AE424ECD50B}" type="datetimeFigureOut">
              <a:rPr lang="en-US"/>
              <a:pPr>
                <a:defRPr/>
              </a:pPr>
              <a:t>10/25/2016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78540-273C-4040-9E76-6BB5478866F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18067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08FB7-D3CA-4E72-99D2-8BACE396C0CB}" type="datetimeFigureOut">
              <a:rPr lang="en-US"/>
              <a:pPr>
                <a:defRPr/>
              </a:pPr>
              <a:t>10/25/2016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6B48D-8F26-4597-99F9-E2E17B9996B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54159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58" y="3580612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2130619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D3BCD-A0AC-476B-A453-BEC79D903E99}" type="datetimeFigureOut">
              <a:rPr lang="en-US"/>
              <a:pPr>
                <a:defRPr/>
              </a:pPr>
              <a:t>10/25/2016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84770-FF09-426F-BBEA-BF43E17E08D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70029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1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699B7-6FD8-4703-9492-B04872B81B03}" type="datetimeFigureOut">
              <a:rPr lang="en-US"/>
              <a:pPr>
                <a:defRPr/>
              </a:pPr>
              <a:t>10/25/2016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943B1-3F9D-4411-BA3F-E8874D684D8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98794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1"/>
            <a:ext cx="8229600" cy="990600"/>
          </a:xfrm>
          <a:prstGeom prst="rect">
            <a:avLst/>
          </a:prstGeom>
        </p:spPr>
        <p:txBody>
          <a:bodyPr vert="horz" lIns="91407" tIns="45704" rIns="91407" bIns="45704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584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0" y="73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123"/>
            <a:ext cx="2895600" cy="328613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ECAED27-8F92-498E-BD41-5F8DD65ABDCE}" type="datetimeFigureOut">
              <a:rPr lang="en-US"/>
              <a:pPr>
                <a:defRPr/>
              </a:pPr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2" y="19123"/>
            <a:ext cx="4114800" cy="328613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123"/>
            <a:ext cx="1066800" cy="328613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470F73B-C648-4195-A51A-AEB77B2808B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5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6" r:id="rId12"/>
  </p:sldLayoutIdLst>
  <p:transition spd="slow">
    <p:push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03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071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11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146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497" indent="-18249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indent="-18249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29988" indent="-18249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525" indent="-18249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024" indent="-13647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110" indent="-182814" algn="l" defTabSz="914071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3923" indent="-182814" algn="l" defTabSz="914071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6737" indent="-182814" algn="l" defTabSz="914071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19552" indent="-182814" algn="l" defTabSz="914071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1"/>
            <a:ext cx="8229600" cy="990600"/>
          </a:xfrm>
          <a:prstGeom prst="rect">
            <a:avLst/>
          </a:prstGeom>
        </p:spPr>
        <p:txBody>
          <a:bodyPr vert="horz" lIns="91407" tIns="45704" rIns="91407" bIns="45704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584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0" y="69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118"/>
            <a:ext cx="2895600" cy="328613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ECAED27-8F92-498E-BD41-5F8DD65ABDCE}" type="datetimeFigureOut">
              <a:rPr lang="en-US"/>
              <a:pPr>
                <a:defRPr/>
              </a:pPr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2" y="19118"/>
            <a:ext cx="4114800" cy="328613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118"/>
            <a:ext cx="1066800" cy="328613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470F73B-C648-4195-A51A-AEB77B2808B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5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slow">
    <p:push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03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071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11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146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497" indent="-18249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indent="-18249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29988" indent="-18249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525" indent="-18249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024" indent="-13647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110" indent="-182814" algn="l" defTabSz="914071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3923" indent="-182814" algn="l" defTabSz="914071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6737" indent="-182814" algn="l" defTabSz="914071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19552" indent="-182814" algn="l" defTabSz="914071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tiff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hyperlink" Target="http://www.saturn-project.eu/" TargetMode="External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5.png"/><Relationship Id="rId5" Type="http://schemas.openxmlformats.org/officeDocument/2006/relationships/image" Target="../media/image18.png"/><Relationship Id="rId10" Type="http://schemas.microsoft.com/office/2007/relationships/diagramDrawing" Target="../diagrams/drawing1.xml"/><Relationship Id="rId4" Type="http://schemas.openxmlformats.org/officeDocument/2006/relationships/image" Target="../media/image17.png"/><Relationship Id="rId9" Type="http://schemas.openxmlformats.org/officeDocument/2006/relationships/diagramColors" Target="../diagrams/colors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6" Type="http://schemas.openxmlformats.org/officeDocument/2006/relationships/image" Target="../media/image31.png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7.jpg"/><Relationship Id="rId5" Type="http://schemas.openxmlformats.org/officeDocument/2006/relationships/image" Target="../media/image36.png"/><Relationship Id="rId4" Type="http://schemas.openxmlformats.org/officeDocument/2006/relationships/image" Target="../media/image5.png"/><Relationship Id="rId9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771800" y="1268760"/>
            <a:ext cx="5688632" cy="1927225"/>
          </a:xfrm>
        </p:spPr>
        <p:txBody>
          <a:bodyPr/>
          <a:lstStyle/>
          <a:p>
            <a:r>
              <a:rPr lang="de-DE" sz="2800" dirty="0" err="1">
                <a:latin typeface="Berlin Sans FB" panose="020E0602020502020306" pitchFamily="34" charset="0"/>
              </a:rPr>
              <a:t>Antibiotic</a:t>
            </a:r>
            <a:r>
              <a:rPr lang="de-DE" sz="2800" dirty="0">
                <a:latin typeface="Berlin Sans FB" panose="020E0602020502020306" pitchFamily="34" charset="0"/>
              </a:rPr>
              <a:t> </a:t>
            </a:r>
            <a:r>
              <a:rPr lang="de-DE" sz="2800" dirty="0" err="1">
                <a:latin typeface="Berlin Sans FB" panose="020E0602020502020306" pitchFamily="34" charset="0"/>
              </a:rPr>
              <a:t>usage</a:t>
            </a:r>
            <a:r>
              <a:rPr lang="de-DE" sz="2800" dirty="0">
                <a:latin typeface="Berlin Sans FB" panose="020E0602020502020306" pitchFamily="34" charset="0"/>
              </a:rPr>
              <a:t> </a:t>
            </a:r>
            <a:r>
              <a:rPr lang="de-DE" sz="2800" dirty="0" err="1">
                <a:latin typeface="Berlin Sans FB" panose="020E0602020502020306" pitchFamily="34" charset="0"/>
              </a:rPr>
              <a:t>and</a:t>
            </a:r>
            <a:r>
              <a:rPr lang="de-DE" sz="2800" dirty="0">
                <a:latin typeface="Berlin Sans FB" panose="020E0602020502020306" pitchFamily="34" charset="0"/>
              </a:rPr>
              <a:t> </a:t>
            </a:r>
            <a:r>
              <a:rPr lang="de-DE" sz="2800" dirty="0" err="1">
                <a:latin typeface="Berlin Sans FB" panose="020E0602020502020306" pitchFamily="34" charset="0"/>
              </a:rPr>
              <a:t>resistance</a:t>
            </a:r>
            <a:r>
              <a:rPr lang="de-DE" sz="2800" dirty="0">
                <a:latin typeface="Berlin Sans FB" panose="020E0602020502020306" pitchFamily="34" charset="0"/>
              </a:rPr>
              <a:t> </a:t>
            </a:r>
            <a:r>
              <a:rPr lang="de-DE" sz="2800" dirty="0" err="1">
                <a:latin typeface="Berlin Sans FB" panose="020E0602020502020306" pitchFamily="34" charset="0"/>
              </a:rPr>
              <a:t>unavoidable</a:t>
            </a:r>
            <a:r>
              <a:rPr lang="de-DE" sz="2800" dirty="0">
                <a:latin typeface="Berlin Sans FB" panose="020E0602020502020306" pitchFamily="34" charset="0"/>
              </a:rPr>
              <a:t> link?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180975" y="3660244"/>
            <a:ext cx="4445667" cy="1752600"/>
          </a:xfrm>
        </p:spPr>
        <p:txBody>
          <a:bodyPr/>
          <a:lstStyle/>
          <a:p>
            <a:r>
              <a:rPr lang="de-DE" sz="1600" i="1" dirty="0"/>
              <a:t>Evelina Tacconelli</a:t>
            </a:r>
          </a:p>
          <a:p>
            <a:r>
              <a:rPr lang="de-DE" sz="1600" i="1" dirty="0" err="1"/>
              <a:t>Comprehensive</a:t>
            </a:r>
            <a:r>
              <a:rPr lang="de-DE" sz="1600" i="1" dirty="0"/>
              <a:t> Center </a:t>
            </a:r>
            <a:r>
              <a:rPr lang="de-DE" sz="1600" i="1" dirty="0" err="1"/>
              <a:t>for</a:t>
            </a:r>
            <a:r>
              <a:rPr lang="de-DE" sz="1600" i="1" dirty="0"/>
              <a:t> </a:t>
            </a:r>
            <a:r>
              <a:rPr lang="de-DE" sz="1600" i="1" dirty="0" err="1"/>
              <a:t>Infectious</a:t>
            </a:r>
            <a:r>
              <a:rPr lang="de-DE" sz="1600" i="1" dirty="0"/>
              <a:t> </a:t>
            </a:r>
            <a:r>
              <a:rPr lang="de-DE" sz="1600" i="1" dirty="0" err="1"/>
              <a:t>Diseases</a:t>
            </a:r>
            <a:endParaRPr lang="de-DE" sz="1600" i="1" dirty="0"/>
          </a:p>
          <a:p>
            <a:r>
              <a:rPr lang="de-DE" sz="1600" i="1" dirty="0"/>
              <a:t>DZIF Partner Center </a:t>
            </a:r>
          </a:p>
          <a:p>
            <a:r>
              <a:rPr lang="de-DE" sz="1600" i="1" dirty="0"/>
              <a:t>Tübingen University</a:t>
            </a:r>
          </a:p>
          <a:p>
            <a:r>
              <a:rPr lang="de-DE" sz="1600" i="1" dirty="0"/>
              <a:t>Germany</a:t>
            </a:r>
          </a:p>
          <a:p>
            <a:endParaRPr lang="de-DE" sz="1600" i="1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432" y="6242050"/>
            <a:ext cx="502318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1446088" cy="112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85832"/>
            <a:ext cx="2880319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899894" y="548680"/>
            <a:ext cx="3272506" cy="6549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07" tIns="45704" rIns="91407" bIns="45704" rtlCol="0">
            <a:spAutoFit/>
          </a:bodyPr>
          <a:lstStyle/>
          <a:p>
            <a:r>
              <a:rPr lang="en-US" sz="900" i="1" dirty="0"/>
              <a:t>Antimicrobial Resistance: How to Foster Innovation, Access </a:t>
            </a:r>
          </a:p>
          <a:p>
            <a:r>
              <a:rPr lang="en-US" sz="900" i="1" dirty="0"/>
              <a:t>and </a:t>
            </a:r>
            <a:r>
              <a:rPr lang="de-DE" sz="900" i="1" dirty="0" err="1"/>
              <a:t>Appropriate</a:t>
            </a:r>
            <a:r>
              <a:rPr lang="de-DE" sz="900" i="1" dirty="0"/>
              <a:t> </a:t>
            </a:r>
            <a:r>
              <a:rPr lang="de-DE" sz="900" i="1" dirty="0" err="1"/>
              <a:t>Use</a:t>
            </a:r>
            <a:r>
              <a:rPr lang="de-DE" sz="900" i="1" dirty="0"/>
              <a:t> </a:t>
            </a:r>
            <a:r>
              <a:rPr lang="de-DE" sz="900" i="1" dirty="0" err="1"/>
              <a:t>of</a:t>
            </a:r>
            <a:r>
              <a:rPr lang="de-DE" sz="900" i="1" dirty="0"/>
              <a:t> </a:t>
            </a:r>
            <a:r>
              <a:rPr lang="de-DE" sz="900" i="1" dirty="0" err="1"/>
              <a:t>Antibiotics</a:t>
            </a:r>
            <a:r>
              <a:rPr lang="de-DE" sz="900" i="1" dirty="0"/>
              <a:t>?</a:t>
            </a:r>
          </a:p>
          <a:p>
            <a:endParaRPr lang="de-DE" sz="900" dirty="0"/>
          </a:p>
          <a:p>
            <a:r>
              <a:rPr lang="de-DE" sz="900" b="1" dirty="0" err="1"/>
              <a:t>Geneva</a:t>
            </a:r>
            <a:r>
              <a:rPr lang="de-DE" sz="900" b="1" dirty="0"/>
              <a:t> 25.10.2016</a:t>
            </a:r>
          </a:p>
        </p:txBody>
      </p:sp>
    </p:spTree>
    <p:extLst>
      <p:ext uri="{BB962C8B-B14F-4D97-AF65-F5344CB8AC3E}">
        <p14:creationId xmlns:p14="http://schemas.microsoft.com/office/powerpoint/2010/main" val="23553654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383" y="374650"/>
            <a:ext cx="7405235" cy="1600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200" b="1" dirty="0">
                <a:solidFill>
                  <a:schemeClr val="accent1"/>
                </a:solidFill>
              </a:rPr>
              <a:t>Effect of </a:t>
            </a:r>
            <a:r>
              <a:rPr lang="en-GB" sz="2200" b="1" dirty="0" smtClean="0">
                <a:solidFill>
                  <a:schemeClr val="accent1"/>
                </a:solidFill>
              </a:rPr>
              <a:t>inappropriate </a:t>
            </a:r>
            <a:r>
              <a:rPr lang="en-GB" sz="2200" b="1" dirty="0">
                <a:solidFill>
                  <a:schemeClr val="accent1"/>
                </a:solidFill>
              </a:rPr>
              <a:t>antibiotic therapy </a:t>
            </a:r>
            <a:r>
              <a:rPr lang="en-GB" sz="2200" b="1" dirty="0" smtClean="0">
                <a:solidFill>
                  <a:schemeClr val="accent1"/>
                </a:solidFill>
              </a:rPr>
              <a:t/>
            </a:r>
            <a:br>
              <a:rPr lang="en-GB" sz="2200" b="1" dirty="0" smtClean="0">
                <a:solidFill>
                  <a:schemeClr val="accent1"/>
                </a:solidFill>
              </a:rPr>
            </a:br>
            <a:r>
              <a:rPr lang="en-GB" sz="2200" b="1" dirty="0" smtClean="0">
                <a:solidFill>
                  <a:schemeClr val="accent1"/>
                </a:solidFill>
              </a:rPr>
              <a:t>against </a:t>
            </a:r>
            <a:r>
              <a:rPr lang="en-GB" sz="2200" b="1" dirty="0">
                <a:solidFill>
                  <a:schemeClr val="accent1"/>
                </a:solidFill>
              </a:rPr>
              <a:t>severe infections</a:t>
            </a:r>
            <a:endParaRPr lang="de-DE" sz="2200" b="1" dirty="0">
              <a:solidFill>
                <a:schemeClr val="accent1"/>
              </a:solidFill>
            </a:endParaRPr>
          </a:p>
        </p:txBody>
      </p:sp>
      <p:sp>
        <p:nvSpPr>
          <p:cNvPr id="119811" name="TextBox 4"/>
          <p:cNvSpPr txBox="1">
            <a:spLocks noChangeArrowheads="1"/>
          </p:cNvSpPr>
          <p:nvPr/>
        </p:nvSpPr>
        <p:spPr bwMode="auto">
          <a:xfrm>
            <a:off x="1192398" y="5805264"/>
            <a:ext cx="2194573" cy="33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Marquet</a:t>
            </a:r>
            <a:r>
              <a:rPr lang="de-DE" altLang="de-DE" sz="160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, </a:t>
            </a:r>
            <a:r>
              <a:rPr lang="de-DE" altLang="de-DE" sz="160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Crit</a:t>
            </a:r>
            <a:r>
              <a:rPr lang="de-DE" altLang="de-DE" sz="160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Care 2015</a:t>
            </a:r>
          </a:p>
        </p:txBody>
      </p:sp>
      <p:pic>
        <p:nvPicPr>
          <p:cNvPr id="11981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29" y="1700808"/>
            <a:ext cx="5957058" cy="40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720" y="447905"/>
            <a:ext cx="1107281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44008" y="4869160"/>
            <a:ext cx="432048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762592" y="4869160"/>
            <a:ext cx="1545712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asellaDiTesto 4"/>
          <p:cNvSpPr txBox="1"/>
          <p:nvPr/>
        </p:nvSpPr>
        <p:spPr>
          <a:xfrm>
            <a:off x="4560058" y="5651359"/>
            <a:ext cx="4200189" cy="8002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/>
              <a:t>29%</a:t>
            </a:r>
            <a:r>
              <a:rPr lang="en-US" dirty="0" smtClean="0"/>
              <a:t> increase in mortality in patients </a:t>
            </a:r>
          </a:p>
          <a:p>
            <a:r>
              <a:rPr lang="en-US" dirty="0" smtClean="0"/>
              <a:t>receiving inappropriate therapy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1724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3"/>
          <p:cNvSpPr txBox="1">
            <a:spLocks noChangeArrowheads="1"/>
          </p:cNvSpPr>
          <p:nvPr/>
        </p:nvSpPr>
        <p:spPr>
          <a:xfrm>
            <a:off x="1489744" y="557808"/>
            <a:ext cx="7330728" cy="1143000"/>
          </a:xfrm>
          <a:prstGeom prst="rect">
            <a:avLst/>
          </a:prstGeom>
          <a:noFill/>
          <a:ln/>
        </p:spPr>
        <p:txBody>
          <a:bodyPr vert="horz" lIns="91407" tIns="45704" rIns="91407" bIns="45704" rtlCol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200" b="1" dirty="0">
                <a:solidFill>
                  <a:schemeClr val="accent1"/>
                </a:solidFill>
                <a:latin typeface="Arial" panose="020B0604020202020204" pitchFamily="34" charset="0"/>
              </a:rPr>
              <a:t>Trends in </a:t>
            </a:r>
            <a:r>
              <a:rPr lang="en-US" sz="2200" b="1" dirty="0" err="1">
                <a:solidFill>
                  <a:schemeClr val="accent1"/>
                </a:solidFill>
                <a:latin typeface="Arial" panose="020B0604020202020204" pitchFamily="34" charset="0"/>
              </a:rPr>
              <a:t>glycopeptide</a:t>
            </a:r>
            <a:r>
              <a:rPr lang="en-US" sz="2200" b="1" dirty="0">
                <a:solidFill>
                  <a:schemeClr val="accent1"/>
                </a:solidFill>
                <a:latin typeface="Arial" panose="020B0604020202020204" pitchFamily="34" charset="0"/>
              </a:rPr>
              <a:t> consumption and  MRSA rate</a:t>
            </a:r>
            <a:br>
              <a:rPr lang="en-US" sz="2200" b="1" dirty="0">
                <a:solidFill>
                  <a:schemeClr val="accent1"/>
                </a:solidFill>
                <a:latin typeface="Arial" panose="020B0604020202020204" pitchFamily="34" charset="0"/>
              </a:rPr>
            </a:br>
            <a:r>
              <a:rPr lang="en-US" sz="22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Correlation between resistance rate and consumption</a:t>
            </a:r>
            <a:endParaRPr lang="de-DE" sz="22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83568" y="6165304"/>
            <a:ext cx="2638669" cy="338522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r>
              <a:rPr lang="de-DE" sz="16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Tacconelli</a:t>
            </a:r>
            <a:r>
              <a:rPr lang="de-DE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de-DE" sz="16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under</a:t>
            </a:r>
            <a:r>
              <a:rPr lang="de-DE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submission</a:t>
            </a:r>
            <a:r>
              <a:rPr lang="de-DE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de-DE" sz="16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87"/>
          <a:stretch/>
        </p:blipFill>
        <p:spPr bwMode="auto">
          <a:xfrm>
            <a:off x="611560" y="1547664"/>
            <a:ext cx="5731510" cy="4476263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720" y="447905"/>
            <a:ext cx="1107281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42585" y="2348880"/>
            <a:ext cx="2559041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i="1" dirty="0" smtClean="0"/>
              <a:t>In the “red” country there is an increasing usage of antibiotics although rate of resistance are significantly decreasing  </a:t>
            </a:r>
            <a:endParaRPr lang="en-GB" i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53" y="404482"/>
            <a:ext cx="1737377" cy="44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8714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48" y="1412503"/>
            <a:ext cx="388778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852514"/>
            <a:ext cx="65722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331914" y="692160"/>
            <a:ext cx="67802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477" tIns="50241" rIns="100477" bIns="50241"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300">
                <a:solidFill>
                  <a:schemeClr val="tx2"/>
                </a:solidFill>
                <a:latin typeface="Agency FB" pitchFamily="34" charset="0"/>
              </a:defRPr>
            </a:lvl1pPr>
            <a:lvl2pPr marL="592138" indent="-271463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100">
                <a:solidFill>
                  <a:schemeClr val="tx2"/>
                </a:solidFill>
                <a:latin typeface="Agency FB" pitchFamily="34" charset="0"/>
              </a:defRPr>
            </a:lvl2pPr>
            <a:lvl3pPr marL="868363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900">
                <a:solidFill>
                  <a:schemeClr val="tx2"/>
                </a:solidFill>
                <a:latin typeface="Agency FB" pitchFamily="34" charset="0"/>
              </a:defRPr>
            </a:lvl3pPr>
            <a:lvl4pPr marL="11430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Agency FB" pitchFamily="34" charset="0"/>
              </a:defRPr>
            </a:lvl4pPr>
            <a:lvl5pPr marL="1370013" indent="-227013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Agency FB" pitchFamily="34" charset="0"/>
              </a:defRPr>
            </a:lvl5pPr>
            <a:lvl6pPr marL="18272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Agency FB" pitchFamily="34" charset="0"/>
              </a:defRPr>
            </a:lvl6pPr>
            <a:lvl7pPr marL="22844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Agency FB" pitchFamily="34" charset="0"/>
              </a:defRPr>
            </a:lvl7pPr>
            <a:lvl8pPr marL="27416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Agency FB" pitchFamily="34" charset="0"/>
              </a:defRPr>
            </a:lvl8pPr>
            <a:lvl9pPr marL="31988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Agency FB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pitchFamily="34" charset="0"/>
              <a:buNone/>
            </a:pPr>
            <a:r>
              <a:rPr lang="en-US" altLang="de-DE" sz="2400" b="1" dirty="0">
                <a:latin typeface="Arial" panose="020B0604020202020204" pitchFamily="34" charset="0"/>
                <a:sym typeface="Arial" pitchFamily="34" charset="0"/>
              </a:rPr>
              <a:t>Antibiotics </a:t>
            </a:r>
            <a:r>
              <a:rPr lang="en-US" altLang="de-DE" sz="2400" b="1" dirty="0" smtClean="0">
                <a:latin typeface="Arial" panose="020B0604020202020204" pitchFamily="34" charset="0"/>
                <a:sym typeface="Arial" pitchFamily="34" charset="0"/>
              </a:rPr>
              <a:t>prescription by general practitioners (40M individuals)</a:t>
            </a:r>
            <a:endParaRPr lang="en-US" altLang="de-DE" sz="2400" b="1" dirty="0">
              <a:latin typeface="Arial" panose="020B0604020202020204" pitchFamily="34" charset="0"/>
              <a:sym typeface="Arial" pitchFamily="34" charset="0"/>
            </a:endParaRPr>
          </a:p>
        </p:txBody>
      </p:sp>
      <p:sp>
        <p:nvSpPr>
          <p:cNvPr id="90118" name="Textfeld 9"/>
          <p:cNvSpPr txBox="1">
            <a:spLocks noChangeArrowheads="1"/>
          </p:cNvSpPr>
          <p:nvPr/>
        </p:nvSpPr>
        <p:spPr bwMode="auto">
          <a:xfrm>
            <a:off x="1652017" y="5805490"/>
            <a:ext cx="1642627" cy="30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/>
          <a:p>
            <a:r>
              <a:rPr lang="de-DE" altLang="de-DE" sz="14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Tacconelli</a:t>
            </a:r>
            <a:r>
              <a:rPr lang="de-DE" altLang="de-DE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, </a:t>
            </a:r>
            <a:r>
              <a:rPr lang="de-DE" altLang="de-DE" sz="1400" dirty="0">
                <a:solidFill>
                  <a:prstClr val="black"/>
                </a:solidFill>
                <a:latin typeface="Calibri" panose="020F0502020204030204" pitchFamily="34" charset="0"/>
              </a:rPr>
              <a:t>JAC 2016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720" y="447905"/>
            <a:ext cx="1107281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5364088" y="3645024"/>
            <a:ext cx="576064" cy="79208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tangle 2"/>
          <p:cNvSpPr/>
          <p:nvPr/>
        </p:nvSpPr>
        <p:spPr>
          <a:xfrm>
            <a:off x="2473330" y="1484784"/>
            <a:ext cx="469095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/>
              <a:t>The amount of antibiotics prescribed to women i</a:t>
            </a:r>
            <a:r>
              <a:rPr lang="en-GB" dirty="0" smtClean="0"/>
              <a:t>s </a:t>
            </a:r>
            <a:r>
              <a:rPr lang="en-GB" dirty="0"/>
              <a:t>36% </a:t>
            </a:r>
            <a:r>
              <a:rPr lang="en-GB" dirty="0" smtClean="0"/>
              <a:t>higher </a:t>
            </a:r>
            <a:r>
              <a:rPr lang="en-GB" dirty="0"/>
              <a:t>than that prescribed for men in the 16 to 34 years age group and 40% </a:t>
            </a:r>
            <a:r>
              <a:rPr lang="en-GB" dirty="0" smtClean="0"/>
              <a:t>greater </a:t>
            </a:r>
            <a:r>
              <a:rPr lang="en-GB" dirty="0"/>
              <a:t>in the 35 to 54 years age </a:t>
            </a:r>
            <a:r>
              <a:rPr lang="en-GB" dirty="0" smtClean="0"/>
              <a:t>group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2941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728483" y="1124935"/>
            <a:ext cx="4431491" cy="761963"/>
            <a:chOff x="205963" y="1259422"/>
            <a:chExt cx="5908655" cy="761963"/>
          </a:xfrm>
        </p:grpSpPr>
        <p:grpSp>
          <p:nvGrpSpPr>
            <p:cNvPr id="9" name="Group 8"/>
            <p:cNvGrpSpPr/>
            <p:nvPr/>
          </p:nvGrpSpPr>
          <p:grpSpPr>
            <a:xfrm>
              <a:off x="205963" y="1259422"/>
              <a:ext cx="5908655" cy="761963"/>
              <a:chOff x="205963" y="1259422"/>
              <a:chExt cx="5908655" cy="761963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344039" y="1259422"/>
                <a:ext cx="5770579" cy="761963"/>
              </a:xfrm>
              <a:prstGeom prst="roundRect">
                <a:avLst>
                  <a:gd name="adj" fmla="val 40104"/>
                </a:avLst>
              </a:prstGeom>
              <a:noFill/>
              <a:ln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05963" y="1460468"/>
                <a:ext cx="377228" cy="37349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598723" y="1497367"/>
              <a:ext cx="531268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 smtClean="0">
                  <a:solidFill>
                    <a:schemeClr val="bg1">
                      <a:lumMod val="75000"/>
                    </a:schemeClr>
                  </a:solidFill>
                </a:rPr>
                <a:t>Antibiotic as ethic issue</a:t>
              </a:r>
              <a:endParaRPr lang="en-US" sz="15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518240" y="914622"/>
            <a:ext cx="1202822" cy="5157216"/>
            <a:chOff x="3770119" y="600905"/>
            <a:chExt cx="1603762" cy="6150070"/>
          </a:xfrm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grpSpPr>
        <p:grpSp>
          <p:nvGrpSpPr>
            <p:cNvPr id="14" name="Group 13"/>
            <p:cNvGrpSpPr/>
            <p:nvPr/>
          </p:nvGrpSpPr>
          <p:grpSpPr>
            <a:xfrm>
              <a:off x="3770119" y="600905"/>
              <a:ext cx="1603762" cy="6150070"/>
              <a:chOff x="6034506" y="660368"/>
              <a:chExt cx="1800678" cy="6905200"/>
            </a:xfrm>
            <a:scene3d>
              <a:camera prst="orthographicFront"/>
              <a:lightRig rig="threePt" dir="t"/>
            </a:scene3d>
          </p:grpSpPr>
          <p:sp>
            <p:nvSpPr>
              <p:cNvPr id="21" name="Rectangle 5"/>
              <p:cNvSpPr/>
              <p:nvPr/>
            </p:nvSpPr>
            <p:spPr>
              <a:xfrm>
                <a:off x="6206359" y="660368"/>
                <a:ext cx="1447870" cy="1792218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823242 w 2069854"/>
                  <a:gd name="connsiteY12" fmla="*/ 2167002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823242 w 2069854"/>
                  <a:gd name="connsiteY12" fmla="*/ 2167002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772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69223" h="2561350">
                    <a:moveTo>
                      <a:pt x="1029052" y="3"/>
                    </a:moveTo>
                    <a:cubicBezTo>
                      <a:pt x="1198121" y="-691"/>
                      <a:pt x="1366104" y="120921"/>
                      <a:pt x="1243365" y="286050"/>
                    </a:cubicBezTo>
                    <a:cubicBezTo>
                      <a:pt x="1227255" y="315682"/>
                      <a:pt x="1215473" y="348101"/>
                      <a:pt x="1221229" y="389002"/>
                    </a:cubicBezTo>
                    <a:cubicBezTo>
                      <a:pt x="1226297" y="528261"/>
                      <a:pt x="1696392" y="461119"/>
                      <a:pt x="1960083" y="361648"/>
                    </a:cubicBezTo>
                    <a:cubicBezTo>
                      <a:pt x="2053938" y="496394"/>
                      <a:pt x="2071127" y="822506"/>
                      <a:pt x="2067846" y="961234"/>
                    </a:cubicBezTo>
                    <a:cubicBezTo>
                      <a:pt x="2071715" y="1080232"/>
                      <a:pt x="2015018" y="1106744"/>
                      <a:pt x="1881338" y="1030865"/>
                    </a:cubicBezTo>
                    <a:cubicBezTo>
                      <a:pt x="1484062" y="845572"/>
                      <a:pt x="1585310" y="1699608"/>
                      <a:pt x="1847663" y="1535481"/>
                    </a:cubicBezTo>
                    <a:cubicBezTo>
                      <a:pt x="1929415" y="1495441"/>
                      <a:pt x="2055329" y="1373504"/>
                      <a:pt x="2065360" y="1597847"/>
                    </a:cubicBezTo>
                    <a:cubicBezTo>
                      <a:pt x="2080367" y="1677957"/>
                      <a:pt x="2053974" y="2093695"/>
                      <a:pt x="1945162" y="2187725"/>
                    </a:cubicBezTo>
                    <a:cubicBezTo>
                      <a:pt x="1805733" y="2151252"/>
                      <a:pt x="1398565" y="2030230"/>
                      <a:pt x="1223492" y="2167002"/>
                    </a:cubicBezTo>
                    <a:cubicBezTo>
                      <a:pt x="1210011" y="2193452"/>
                      <a:pt x="1212813" y="2230274"/>
                      <a:pt x="1243365" y="2275300"/>
                    </a:cubicBezTo>
                    <a:cubicBezTo>
                      <a:pt x="1483871" y="2660267"/>
                      <a:pt x="591323" y="2652331"/>
                      <a:pt x="803256" y="2277680"/>
                    </a:cubicBezTo>
                    <a:cubicBezTo>
                      <a:pt x="852179" y="2213432"/>
                      <a:pt x="836244" y="2132321"/>
                      <a:pt x="723771" y="2109806"/>
                    </a:cubicBezTo>
                    <a:cubicBezTo>
                      <a:pt x="609542" y="2086940"/>
                      <a:pt x="401355" y="2119754"/>
                      <a:pt x="117884" y="2215080"/>
                    </a:cubicBezTo>
                    <a:cubicBezTo>
                      <a:pt x="25248" y="2145089"/>
                      <a:pt x="-7310" y="1771407"/>
                      <a:pt x="1340" y="1657531"/>
                    </a:cubicBezTo>
                    <a:cubicBezTo>
                      <a:pt x="24910" y="1416831"/>
                      <a:pt x="118063" y="1502066"/>
                      <a:pt x="271736" y="1561668"/>
                    </a:cubicBezTo>
                    <a:cubicBezTo>
                      <a:pt x="483918" y="1635999"/>
                      <a:pt x="591326" y="1022800"/>
                      <a:pt x="249462" y="1045298"/>
                    </a:cubicBezTo>
                    <a:cubicBezTo>
                      <a:pt x="168753" y="1050498"/>
                      <a:pt x="31973" y="1183628"/>
                      <a:pt x="8800" y="1018431"/>
                    </a:cubicBezTo>
                    <a:cubicBezTo>
                      <a:pt x="-14373" y="907943"/>
                      <a:pt x="14056" y="478572"/>
                      <a:pt x="110423" y="382371"/>
                    </a:cubicBezTo>
                    <a:cubicBezTo>
                      <a:pt x="506629" y="514999"/>
                      <a:pt x="790102" y="488473"/>
                      <a:pt x="828213" y="389002"/>
                    </a:cubicBezTo>
                    <a:cubicBezTo>
                      <a:pt x="838534" y="365427"/>
                      <a:pt x="828962" y="333342"/>
                      <a:pt x="793309" y="283670"/>
                    </a:cubicBezTo>
                    <a:cubicBezTo>
                      <a:pt x="687343" y="96344"/>
                      <a:pt x="859983" y="698"/>
                      <a:pt x="1029052" y="3"/>
                    </a:cubicBezTo>
                    <a:close/>
                  </a:path>
                </a:pathLst>
              </a:custGeom>
              <a:gradFill flip="none" rotWithShape="1">
                <a:gsLst>
                  <a:gs pos="94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Rectangle 5"/>
              <p:cNvSpPr/>
              <p:nvPr/>
            </p:nvSpPr>
            <p:spPr>
              <a:xfrm rot="5400000">
                <a:off x="6216710" y="1947991"/>
                <a:ext cx="1427811" cy="1792219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362 w 2069164"/>
                  <a:gd name="connsiteY0" fmla="*/ 3 h 2561350"/>
                  <a:gd name="connsiteX1" fmla="*/ 1242675 w 2069164"/>
                  <a:gd name="connsiteY1" fmla="*/ 286050 h 2561350"/>
                  <a:gd name="connsiteX2" fmla="*/ 1220539 w 2069164"/>
                  <a:gd name="connsiteY2" fmla="*/ 389002 h 2561350"/>
                  <a:gd name="connsiteX3" fmla="*/ 1959393 w 2069164"/>
                  <a:gd name="connsiteY3" fmla="*/ 361648 h 2561350"/>
                  <a:gd name="connsiteX4" fmla="*/ 2067156 w 2069164"/>
                  <a:gd name="connsiteY4" fmla="*/ 961234 h 2561350"/>
                  <a:gd name="connsiteX5" fmla="*/ 1880648 w 2069164"/>
                  <a:gd name="connsiteY5" fmla="*/ 1030865 h 2561350"/>
                  <a:gd name="connsiteX6" fmla="*/ 1846973 w 2069164"/>
                  <a:gd name="connsiteY6" fmla="*/ 1535481 h 2561350"/>
                  <a:gd name="connsiteX7" fmla="*/ 2064670 w 2069164"/>
                  <a:gd name="connsiteY7" fmla="*/ 1597847 h 2561350"/>
                  <a:gd name="connsiteX8" fmla="*/ 1951933 w 2069164"/>
                  <a:gd name="connsiteY8" fmla="*/ 2180265 h 2561350"/>
                  <a:gd name="connsiteX9" fmla="*/ 1222802 w 2069164"/>
                  <a:gd name="connsiteY9" fmla="*/ 2167002 h 2561350"/>
                  <a:gd name="connsiteX10" fmla="*/ 1242675 w 2069164"/>
                  <a:gd name="connsiteY10" fmla="*/ 2275300 h 2561350"/>
                  <a:gd name="connsiteX11" fmla="*/ 792619 w 2069164"/>
                  <a:gd name="connsiteY11" fmla="*/ 2277680 h 2561350"/>
                  <a:gd name="connsiteX12" fmla="*/ 822552 w 2069164"/>
                  <a:gd name="connsiteY12" fmla="*/ 2167002 h 2561350"/>
                  <a:gd name="connsiteX13" fmla="*/ 129627 w 2069164"/>
                  <a:gd name="connsiteY13" fmla="*/ 2200159 h 2561350"/>
                  <a:gd name="connsiteX14" fmla="*/ 650 w 2069164"/>
                  <a:gd name="connsiteY14" fmla="*/ 1657531 h 2561350"/>
                  <a:gd name="connsiteX15" fmla="*/ 258083 w 2069164"/>
                  <a:gd name="connsiteY15" fmla="*/ 1557347 h 2561350"/>
                  <a:gd name="connsiteX16" fmla="*/ 270377 w 2069164"/>
                  <a:gd name="connsiteY16" fmla="*/ 1028015 h 2561350"/>
                  <a:gd name="connsiteX17" fmla="*/ 29715 w 2069164"/>
                  <a:gd name="connsiteY17" fmla="*/ 1005469 h 2561350"/>
                  <a:gd name="connsiteX18" fmla="*/ 109733 w 2069164"/>
                  <a:gd name="connsiteY18" fmla="*/ 382371 h 2561350"/>
                  <a:gd name="connsiteX19" fmla="*/ 827523 w 2069164"/>
                  <a:gd name="connsiteY19" fmla="*/ 389002 h 2561350"/>
                  <a:gd name="connsiteX20" fmla="*/ 792619 w 2069164"/>
                  <a:gd name="connsiteY20" fmla="*/ 283670 h 2561350"/>
                  <a:gd name="connsiteX21" fmla="*/ 1028362 w 206916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64020 w 2066875"/>
                  <a:gd name="connsiteY7" fmla="*/ 1597847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952"/>
                  <a:gd name="connsiteY0" fmla="*/ 3 h 2561350"/>
                  <a:gd name="connsiteX1" fmla="*/ 1242025 w 2066952"/>
                  <a:gd name="connsiteY1" fmla="*/ 286050 h 2561350"/>
                  <a:gd name="connsiteX2" fmla="*/ 1219889 w 2066952"/>
                  <a:gd name="connsiteY2" fmla="*/ 389002 h 2561350"/>
                  <a:gd name="connsiteX3" fmla="*/ 1963063 w 2066952"/>
                  <a:gd name="connsiteY3" fmla="*/ 357327 h 2561350"/>
                  <a:gd name="connsiteX4" fmla="*/ 2066506 w 2066952"/>
                  <a:gd name="connsiteY4" fmla="*/ 961234 h 2561350"/>
                  <a:gd name="connsiteX5" fmla="*/ 1862717 w 2066952"/>
                  <a:gd name="connsiteY5" fmla="*/ 1056790 h 2561350"/>
                  <a:gd name="connsiteX6" fmla="*/ 1824721 w 2066952"/>
                  <a:gd name="connsiteY6" fmla="*/ 1531159 h 2561350"/>
                  <a:gd name="connsiteX7" fmla="*/ 2042416 w 2066952"/>
                  <a:gd name="connsiteY7" fmla="*/ 1619452 h 2561350"/>
                  <a:gd name="connsiteX8" fmla="*/ 1951283 w 2066952"/>
                  <a:gd name="connsiteY8" fmla="*/ 2180265 h 2561350"/>
                  <a:gd name="connsiteX9" fmla="*/ 1222152 w 2066952"/>
                  <a:gd name="connsiteY9" fmla="*/ 2167002 h 2561350"/>
                  <a:gd name="connsiteX10" fmla="*/ 1242025 w 2066952"/>
                  <a:gd name="connsiteY10" fmla="*/ 2275300 h 2561350"/>
                  <a:gd name="connsiteX11" fmla="*/ 791969 w 2066952"/>
                  <a:gd name="connsiteY11" fmla="*/ 2277680 h 2561350"/>
                  <a:gd name="connsiteX12" fmla="*/ 821902 w 2066952"/>
                  <a:gd name="connsiteY12" fmla="*/ 2167002 h 2561350"/>
                  <a:gd name="connsiteX13" fmla="*/ 128977 w 2066952"/>
                  <a:gd name="connsiteY13" fmla="*/ 2200159 h 2561350"/>
                  <a:gd name="connsiteX14" fmla="*/ 0 w 2066952"/>
                  <a:gd name="connsiteY14" fmla="*/ 1657531 h 2561350"/>
                  <a:gd name="connsiteX15" fmla="*/ 257433 w 2066952"/>
                  <a:gd name="connsiteY15" fmla="*/ 1557347 h 2561350"/>
                  <a:gd name="connsiteX16" fmla="*/ 239483 w 2066952"/>
                  <a:gd name="connsiteY16" fmla="*/ 1049619 h 2561350"/>
                  <a:gd name="connsiteX17" fmla="*/ 29065 w 2066952"/>
                  <a:gd name="connsiteY17" fmla="*/ 1005469 h 2561350"/>
                  <a:gd name="connsiteX18" fmla="*/ 100444 w 2066952"/>
                  <a:gd name="connsiteY18" fmla="*/ 369408 h 2561350"/>
                  <a:gd name="connsiteX19" fmla="*/ 826873 w 2066952"/>
                  <a:gd name="connsiteY19" fmla="*/ 389002 h 2561350"/>
                  <a:gd name="connsiteX20" fmla="*/ 791969 w 2066952"/>
                  <a:gd name="connsiteY20" fmla="*/ 283670 h 2561350"/>
                  <a:gd name="connsiteX21" fmla="*/ 1027712 w 2066952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6650"/>
                  <a:gd name="connsiteY0" fmla="*/ 3 h 2561350"/>
                  <a:gd name="connsiteX1" fmla="*/ 1242025 w 2066650"/>
                  <a:gd name="connsiteY1" fmla="*/ 286050 h 2561350"/>
                  <a:gd name="connsiteX2" fmla="*/ 1219889 w 2066650"/>
                  <a:gd name="connsiteY2" fmla="*/ 389002 h 2561350"/>
                  <a:gd name="connsiteX3" fmla="*/ 1967384 w 2066650"/>
                  <a:gd name="connsiteY3" fmla="*/ 344364 h 2561350"/>
                  <a:gd name="connsiteX4" fmla="*/ 2066506 w 2066650"/>
                  <a:gd name="connsiteY4" fmla="*/ 961234 h 2561350"/>
                  <a:gd name="connsiteX5" fmla="*/ 1862717 w 2066650"/>
                  <a:gd name="connsiteY5" fmla="*/ 1056790 h 2561350"/>
                  <a:gd name="connsiteX6" fmla="*/ 1824721 w 2066650"/>
                  <a:gd name="connsiteY6" fmla="*/ 1531159 h 2561350"/>
                  <a:gd name="connsiteX7" fmla="*/ 2042416 w 2066650"/>
                  <a:gd name="connsiteY7" fmla="*/ 1619452 h 2561350"/>
                  <a:gd name="connsiteX8" fmla="*/ 1951283 w 2066650"/>
                  <a:gd name="connsiteY8" fmla="*/ 2180265 h 2561350"/>
                  <a:gd name="connsiteX9" fmla="*/ 1222152 w 2066650"/>
                  <a:gd name="connsiteY9" fmla="*/ 2167002 h 2561350"/>
                  <a:gd name="connsiteX10" fmla="*/ 1242025 w 2066650"/>
                  <a:gd name="connsiteY10" fmla="*/ 2275300 h 2561350"/>
                  <a:gd name="connsiteX11" fmla="*/ 791969 w 2066650"/>
                  <a:gd name="connsiteY11" fmla="*/ 2277680 h 2561350"/>
                  <a:gd name="connsiteX12" fmla="*/ 821902 w 2066650"/>
                  <a:gd name="connsiteY12" fmla="*/ 2167002 h 2561350"/>
                  <a:gd name="connsiteX13" fmla="*/ 128977 w 2066650"/>
                  <a:gd name="connsiteY13" fmla="*/ 2200159 h 2561350"/>
                  <a:gd name="connsiteX14" fmla="*/ 0 w 2066650"/>
                  <a:gd name="connsiteY14" fmla="*/ 1657531 h 2561350"/>
                  <a:gd name="connsiteX15" fmla="*/ 257433 w 2066650"/>
                  <a:gd name="connsiteY15" fmla="*/ 1557347 h 2561350"/>
                  <a:gd name="connsiteX16" fmla="*/ 239483 w 2066650"/>
                  <a:gd name="connsiteY16" fmla="*/ 1049619 h 2561350"/>
                  <a:gd name="connsiteX17" fmla="*/ 29065 w 2066650"/>
                  <a:gd name="connsiteY17" fmla="*/ 1005469 h 2561350"/>
                  <a:gd name="connsiteX18" fmla="*/ 100444 w 2066650"/>
                  <a:gd name="connsiteY18" fmla="*/ 369408 h 2561350"/>
                  <a:gd name="connsiteX19" fmla="*/ 826873 w 2066650"/>
                  <a:gd name="connsiteY19" fmla="*/ 389002 h 2561350"/>
                  <a:gd name="connsiteX20" fmla="*/ 791969 w 2066650"/>
                  <a:gd name="connsiteY20" fmla="*/ 283670 h 2561350"/>
                  <a:gd name="connsiteX21" fmla="*/ 1027712 w 2066650"/>
                  <a:gd name="connsiteY21" fmla="*/ 3 h 2561350"/>
                  <a:gd name="connsiteX0" fmla="*/ 1027712 w 2049409"/>
                  <a:gd name="connsiteY0" fmla="*/ 3 h 2561350"/>
                  <a:gd name="connsiteX1" fmla="*/ 1242025 w 2049409"/>
                  <a:gd name="connsiteY1" fmla="*/ 286050 h 2561350"/>
                  <a:gd name="connsiteX2" fmla="*/ 1219889 w 2049409"/>
                  <a:gd name="connsiteY2" fmla="*/ 389002 h 2561350"/>
                  <a:gd name="connsiteX3" fmla="*/ 1967384 w 2049409"/>
                  <a:gd name="connsiteY3" fmla="*/ 344364 h 2561350"/>
                  <a:gd name="connsiteX4" fmla="*/ 2049225 w 2049409"/>
                  <a:gd name="connsiteY4" fmla="*/ 926667 h 2561350"/>
                  <a:gd name="connsiteX5" fmla="*/ 1862717 w 2049409"/>
                  <a:gd name="connsiteY5" fmla="*/ 1056790 h 2561350"/>
                  <a:gd name="connsiteX6" fmla="*/ 1824721 w 2049409"/>
                  <a:gd name="connsiteY6" fmla="*/ 1531159 h 2561350"/>
                  <a:gd name="connsiteX7" fmla="*/ 2042416 w 2049409"/>
                  <a:gd name="connsiteY7" fmla="*/ 1619452 h 2561350"/>
                  <a:gd name="connsiteX8" fmla="*/ 1951283 w 2049409"/>
                  <a:gd name="connsiteY8" fmla="*/ 2180265 h 2561350"/>
                  <a:gd name="connsiteX9" fmla="*/ 1222152 w 2049409"/>
                  <a:gd name="connsiteY9" fmla="*/ 2167002 h 2561350"/>
                  <a:gd name="connsiteX10" fmla="*/ 1242025 w 2049409"/>
                  <a:gd name="connsiteY10" fmla="*/ 2275300 h 2561350"/>
                  <a:gd name="connsiteX11" fmla="*/ 791969 w 2049409"/>
                  <a:gd name="connsiteY11" fmla="*/ 2277680 h 2561350"/>
                  <a:gd name="connsiteX12" fmla="*/ 821902 w 2049409"/>
                  <a:gd name="connsiteY12" fmla="*/ 2167002 h 2561350"/>
                  <a:gd name="connsiteX13" fmla="*/ 128977 w 2049409"/>
                  <a:gd name="connsiteY13" fmla="*/ 2200159 h 2561350"/>
                  <a:gd name="connsiteX14" fmla="*/ 0 w 2049409"/>
                  <a:gd name="connsiteY14" fmla="*/ 1657531 h 2561350"/>
                  <a:gd name="connsiteX15" fmla="*/ 257433 w 2049409"/>
                  <a:gd name="connsiteY15" fmla="*/ 1557347 h 2561350"/>
                  <a:gd name="connsiteX16" fmla="*/ 239483 w 2049409"/>
                  <a:gd name="connsiteY16" fmla="*/ 1049619 h 2561350"/>
                  <a:gd name="connsiteX17" fmla="*/ 29065 w 2049409"/>
                  <a:gd name="connsiteY17" fmla="*/ 1005469 h 2561350"/>
                  <a:gd name="connsiteX18" fmla="*/ 100444 w 2049409"/>
                  <a:gd name="connsiteY18" fmla="*/ 369408 h 2561350"/>
                  <a:gd name="connsiteX19" fmla="*/ 826873 w 2049409"/>
                  <a:gd name="connsiteY19" fmla="*/ 389002 h 2561350"/>
                  <a:gd name="connsiteX20" fmla="*/ 791969 w 2049409"/>
                  <a:gd name="connsiteY20" fmla="*/ 283670 h 2561350"/>
                  <a:gd name="connsiteX21" fmla="*/ 1027712 w 2049409"/>
                  <a:gd name="connsiteY21" fmla="*/ 3 h 2561350"/>
                  <a:gd name="connsiteX0" fmla="*/ 1027712 w 2049338"/>
                  <a:gd name="connsiteY0" fmla="*/ 3 h 2561350"/>
                  <a:gd name="connsiteX1" fmla="*/ 1242025 w 2049338"/>
                  <a:gd name="connsiteY1" fmla="*/ 286050 h 2561350"/>
                  <a:gd name="connsiteX2" fmla="*/ 1219889 w 2049338"/>
                  <a:gd name="connsiteY2" fmla="*/ 389002 h 2561350"/>
                  <a:gd name="connsiteX3" fmla="*/ 1967384 w 2049338"/>
                  <a:gd name="connsiteY3" fmla="*/ 344364 h 2561350"/>
                  <a:gd name="connsiteX4" fmla="*/ 2049225 w 2049338"/>
                  <a:gd name="connsiteY4" fmla="*/ 926667 h 2561350"/>
                  <a:gd name="connsiteX5" fmla="*/ 1862717 w 2049338"/>
                  <a:gd name="connsiteY5" fmla="*/ 1056790 h 2561350"/>
                  <a:gd name="connsiteX6" fmla="*/ 1824721 w 2049338"/>
                  <a:gd name="connsiteY6" fmla="*/ 1531159 h 2561350"/>
                  <a:gd name="connsiteX7" fmla="*/ 2042416 w 2049338"/>
                  <a:gd name="connsiteY7" fmla="*/ 1619452 h 2561350"/>
                  <a:gd name="connsiteX8" fmla="*/ 1951283 w 2049338"/>
                  <a:gd name="connsiteY8" fmla="*/ 2180265 h 2561350"/>
                  <a:gd name="connsiteX9" fmla="*/ 1222152 w 2049338"/>
                  <a:gd name="connsiteY9" fmla="*/ 2167002 h 2561350"/>
                  <a:gd name="connsiteX10" fmla="*/ 1242025 w 2049338"/>
                  <a:gd name="connsiteY10" fmla="*/ 2275300 h 2561350"/>
                  <a:gd name="connsiteX11" fmla="*/ 791969 w 2049338"/>
                  <a:gd name="connsiteY11" fmla="*/ 2277680 h 2561350"/>
                  <a:gd name="connsiteX12" fmla="*/ 821902 w 2049338"/>
                  <a:gd name="connsiteY12" fmla="*/ 2167002 h 2561350"/>
                  <a:gd name="connsiteX13" fmla="*/ 128977 w 2049338"/>
                  <a:gd name="connsiteY13" fmla="*/ 2200159 h 2561350"/>
                  <a:gd name="connsiteX14" fmla="*/ 0 w 2049338"/>
                  <a:gd name="connsiteY14" fmla="*/ 1657531 h 2561350"/>
                  <a:gd name="connsiteX15" fmla="*/ 257433 w 2049338"/>
                  <a:gd name="connsiteY15" fmla="*/ 1557347 h 2561350"/>
                  <a:gd name="connsiteX16" fmla="*/ 239483 w 2049338"/>
                  <a:gd name="connsiteY16" fmla="*/ 1049619 h 2561350"/>
                  <a:gd name="connsiteX17" fmla="*/ 29065 w 2049338"/>
                  <a:gd name="connsiteY17" fmla="*/ 1005469 h 2561350"/>
                  <a:gd name="connsiteX18" fmla="*/ 100444 w 2049338"/>
                  <a:gd name="connsiteY18" fmla="*/ 369408 h 2561350"/>
                  <a:gd name="connsiteX19" fmla="*/ 826873 w 2049338"/>
                  <a:gd name="connsiteY19" fmla="*/ 389002 h 2561350"/>
                  <a:gd name="connsiteX20" fmla="*/ 791969 w 2049338"/>
                  <a:gd name="connsiteY20" fmla="*/ 283670 h 2561350"/>
                  <a:gd name="connsiteX21" fmla="*/ 1027712 w 2049338"/>
                  <a:gd name="connsiteY21" fmla="*/ 3 h 2561350"/>
                  <a:gd name="connsiteX0" fmla="*/ 1027712 w 2053522"/>
                  <a:gd name="connsiteY0" fmla="*/ 3 h 2561350"/>
                  <a:gd name="connsiteX1" fmla="*/ 1242025 w 2053522"/>
                  <a:gd name="connsiteY1" fmla="*/ 286050 h 2561350"/>
                  <a:gd name="connsiteX2" fmla="*/ 1219889 w 2053522"/>
                  <a:gd name="connsiteY2" fmla="*/ 389002 h 2561350"/>
                  <a:gd name="connsiteX3" fmla="*/ 1967384 w 2053522"/>
                  <a:gd name="connsiteY3" fmla="*/ 344364 h 2561350"/>
                  <a:gd name="connsiteX4" fmla="*/ 2049225 w 2053522"/>
                  <a:gd name="connsiteY4" fmla="*/ 926667 h 2561350"/>
                  <a:gd name="connsiteX5" fmla="*/ 1862717 w 2053522"/>
                  <a:gd name="connsiteY5" fmla="*/ 1056790 h 2561350"/>
                  <a:gd name="connsiteX6" fmla="*/ 1824721 w 2053522"/>
                  <a:gd name="connsiteY6" fmla="*/ 1531159 h 2561350"/>
                  <a:gd name="connsiteX7" fmla="*/ 2042416 w 2053522"/>
                  <a:gd name="connsiteY7" fmla="*/ 1619452 h 2561350"/>
                  <a:gd name="connsiteX8" fmla="*/ 1951283 w 2053522"/>
                  <a:gd name="connsiteY8" fmla="*/ 2180265 h 2561350"/>
                  <a:gd name="connsiteX9" fmla="*/ 1222152 w 2053522"/>
                  <a:gd name="connsiteY9" fmla="*/ 2167002 h 2561350"/>
                  <a:gd name="connsiteX10" fmla="*/ 1242025 w 2053522"/>
                  <a:gd name="connsiteY10" fmla="*/ 2275300 h 2561350"/>
                  <a:gd name="connsiteX11" fmla="*/ 791969 w 2053522"/>
                  <a:gd name="connsiteY11" fmla="*/ 2277680 h 2561350"/>
                  <a:gd name="connsiteX12" fmla="*/ 821902 w 2053522"/>
                  <a:gd name="connsiteY12" fmla="*/ 2167002 h 2561350"/>
                  <a:gd name="connsiteX13" fmla="*/ 128977 w 2053522"/>
                  <a:gd name="connsiteY13" fmla="*/ 2200159 h 2561350"/>
                  <a:gd name="connsiteX14" fmla="*/ 0 w 2053522"/>
                  <a:gd name="connsiteY14" fmla="*/ 1657531 h 2561350"/>
                  <a:gd name="connsiteX15" fmla="*/ 257433 w 2053522"/>
                  <a:gd name="connsiteY15" fmla="*/ 1557347 h 2561350"/>
                  <a:gd name="connsiteX16" fmla="*/ 239483 w 2053522"/>
                  <a:gd name="connsiteY16" fmla="*/ 1049619 h 2561350"/>
                  <a:gd name="connsiteX17" fmla="*/ 29065 w 2053522"/>
                  <a:gd name="connsiteY17" fmla="*/ 1005469 h 2561350"/>
                  <a:gd name="connsiteX18" fmla="*/ 100444 w 2053522"/>
                  <a:gd name="connsiteY18" fmla="*/ 369408 h 2561350"/>
                  <a:gd name="connsiteX19" fmla="*/ 826873 w 2053522"/>
                  <a:gd name="connsiteY19" fmla="*/ 389002 h 2561350"/>
                  <a:gd name="connsiteX20" fmla="*/ 791969 w 2053522"/>
                  <a:gd name="connsiteY20" fmla="*/ 283670 h 2561350"/>
                  <a:gd name="connsiteX21" fmla="*/ 1027712 w 2053522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6166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60129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40556" h="2561350">
                    <a:moveTo>
                      <a:pt x="1014747" y="3"/>
                    </a:moveTo>
                    <a:cubicBezTo>
                      <a:pt x="1183816" y="-691"/>
                      <a:pt x="1351799" y="120921"/>
                      <a:pt x="1229060" y="286050"/>
                    </a:cubicBezTo>
                    <a:cubicBezTo>
                      <a:pt x="1212950" y="315682"/>
                      <a:pt x="1201168" y="348101"/>
                      <a:pt x="1206924" y="389002"/>
                    </a:cubicBezTo>
                    <a:cubicBezTo>
                      <a:pt x="1211992" y="528261"/>
                      <a:pt x="1716654" y="452477"/>
                      <a:pt x="1954419" y="344364"/>
                    </a:cubicBezTo>
                    <a:cubicBezTo>
                      <a:pt x="1970498" y="474789"/>
                      <a:pt x="2061145" y="783619"/>
                      <a:pt x="2036260" y="926667"/>
                    </a:cubicBezTo>
                    <a:cubicBezTo>
                      <a:pt x="2027166" y="1024060"/>
                      <a:pt x="1970476" y="1153289"/>
                      <a:pt x="1849752" y="1060129"/>
                    </a:cubicBezTo>
                    <a:cubicBezTo>
                      <a:pt x="1475468" y="853624"/>
                      <a:pt x="1487545" y="1649324"/>
                      <a:pt x="1811756" y="1531159"/>
                    </a:cubicBezTo>
                    <a:cubicBezTo>
                      <a:pt x="1923754" y="1469515"/>
                      <a:pt x="1987209" y="1400411"/>
                      <a:pt x="2036129" y="1616113"/>
                    </a:cubicBezTo>
                    <a:cubicBezTo>
                      <a:pt x="2051136" y="1730790"/>
                      <a:pt x="1956393" y="2051666"/>
                      <a:pt x="1938318" y="2180265"/>
                    </a:cubicBezTo>
                    <a:cubicBezTo>
                      <a:pt x="1741694" y="2153739"/>
                      <a:pt x="1359392" y="2007849"/>
                      <a:pt x="1209187" y="2167002"/>
                    </a:cubicBezTo>
                    <a:cubicBezTo>
                      <a:pt x="1195706" y="2193452"/>
                      <a:pt x="1198508" y="2230274"/>
                      <a:pt x="1229060" y="2275300"/>
                    </a:cubicBezTo>
                    <a:cubicBezTo>
                      <a:pt x="1469566" y="2660267"/>
                      <a:pt x="567071" y="2652331"/>
                      <a:pt x="779004" y="2277680"/>
                    </a:cubicBezTo>
                    <a:cubicBezTo>
                      <a:pt x="817979" y="2223379"/>
                      <a:pt x="825787" y="2190096"/>
                      <a:pt x="808937" y="2167002"/>
                    </a:cubicBezTo>
                    <a:cubicBezTo>
                      <a:pt x="706169" y="2021111"/>
                      <a:pt x="364670" y="2147108"/>
                      <a:pt x="116012" y="2200159"/>
                    </a:cubicBezTo>
                    <a:cubicBezTo>
                      <a:pt x="57942" y="2073996"/>
                      <a:pt x="976" y="1794778"/>
                      <a:pt x="0" y="1657530"/>
                    </a:cubicBezTo>
                    <a:cubicBezTo>
                      <a:pt x="23569" y="1399547"/>
                      <a:pt x="142648" y="1475748"/>
                      <a:pt x="248790" y="1539671"/>
                    </a:cubicBezTo>
                    <a:cubicBezTo>
                      <a:pt x="563771" y="1555589"/>
                      <a:pt x="485163" y="925406"/>
                      <a:pt x="226518" y="1049619"/>
                    </a:cubicBezTo>
                    <a:cubicBezTo>
                      <a:pt x="150003" y="1086365"/>
                      <a:pt x="56561" y="1164379"/>
                      <a:pt x="16100" y="1005469"/>
                    </a:cubicBezTo>
                    <a:cubicBezTo>
                      <a:pt x="-32993" y="864734"/>
                      <a:pt x="47286" y="478570"/>
                      <a:pt x="87479" y="369408"/>
                    </a:cubicBezTo>
                    <a:cubicBezTo>
                      <a:pt x="483685" y="502036"/>
                      <a:pt x="775797" y="488473"/>
                      <a:pt x="813908" y="389002"/>
                    </a:cubicBezTo>
                    <a:cubicBezTo>
                      <a:pt x="824229" y="365427"/>
                      <a:pt x="814657" y="333342"/>
                      <a:pt x="779004" y="283670"/>
                    </a:cubicBezTo>
                    <a:cubicBezTo>
                      <a:pt x="673038" y="96344"/>
                      <a:pt x="845678" y="698"/>
                      <a:pt x="1014747" y="3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accent2">
                      <a:lumMod val="75000"/>
                    </a:schemeClr>
                  </a:gs>
                  <a:gs pos="0">
                    <a:schemeClr val="accent2"/>
                  </a:gs>
                </a:gsLst>
                <a:lin ang="0" scaled="0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tangle 5"/>
              <p:cNvSpPr/>
              <p:nvPr/>
            </p:nvSpPr>
            <p:spPr>
              <a:xfrm flipV="1">
                <a:off x="6213670" y="3226986"/>
                <a:ext cx="1448109" cy="1792218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69564" h="2561350">
                    <a:moveTo>
                      <a:pt x="1028762" y="3"/>
                    </a:moveTo>
                    <a:cubicBezTo>
                      <a:pt x="1197831" y="-691"/>
                      <a:pt x="1365814" y="120921"/>
                      <a:pt x="1243075" y="286050"/>
                    </a:cubicBezTo>
                    <a:cubicBezTo>
                      <a:pt x="1226965" y="315682"/>
                      <a:pt x="1215183" y="348101"/>
                      <a:pt x="1220939" y="389002"/>
                    </a:cubicBezTo>
                    <a:cubicBezTo>
                      <a:pt x="1226007" y="528261"/>
                      <a:pt x="1696102" y="461119"/>
                      <a:pt x="1959793" y="361648"/>
                    </a:cubicBezTo>
                    <a:cubicBezTo>
                      <a:pt x="2053648" y="496394"/>
                      <a:pt x="2070837" y="822506"/>
                      <a:pt x="2067556" y="961234"/>
                    </a:cubicBezTo>
                    <a:cubicBezTo>
                      <a:pt x="2071425" y="1080232"/>
                      <a:pt x="2014728" y="1106744"/>
                      <a:pt x="1881048" y="1030865"/>
                    </a:cubicBezTo>
                    <a:cubicBezTo>
                      <a:pt x="1483772" y="845572"/>
                      <a:pt x="1585020" y="1699608"/>
                      <a:pt x="1847373" y="1535481"/>
                    </a:cubicBezTo>
                    <a:cubicBezTo>
                      <a:pt x="1929125" y="1495441"/>
                      <a:pt x="2055039" y="1373504"/>
                      <a:pt x="2065070" y="1597847"/>
                    </a:cubicBezTo>
                    <a:cubicBezTo>
                      <a:pt x="2080077" y="1677957"/>
                      <a:pt x="2061145" y="2086235"/>
                      <a:pt x="1952333" y="2180265"/>
                    </a:cubicBezTo>
                    <a:cubicBezTo>
                      <a:pt x="1755709" y="2153739"/>
                      <a:pt x="1373407" y="2007849"/>
                      <a:pt x="1223202" y="2167002"/>
                    </a:cubicBezTo>
                    <a:cubicBezTo>
                      <a:pt x="1209721" y="2193452"/>
                      <a:pt x="1212523" y="2230274"/>
                      <a:pt x="1243075" y="2275300"/>
                    </a:cubicBezTo>
                    <a:cubicBezTo>
                      <a:pt x="1483581" y="2660267"/>
                      <a:pt x="581086" y="2652331"/>
                      <a:pt x="793019" y="2277680"/>
                    </a:cubicBezTo>
                    <a:cubicBezTo>
                      <a:pt x="831994" y="2223379"/>
                      <a:pt x="839802" y="2190096"/>
                      <a:pt x="822952" y="2167002"/>
                    </a:cubicBezTo>
                    <a:cubicBezTo>
                      <a:pt x="720184" y="2021111"/>
                      <a:pt x="378685" y="2147108"/>
                      <a:pt x="130027" y="2200159"/>
                    </a:cubicBezTo>
                    <a:cubicBezTo>
                      <a:pt x="37391" y="2130168"/>
                      <a:pt x="-7600" y="1771407"/>
                      <a:pt x="1050" y="1657531"/>
                    </a:cubicBezTo>
                    <a:cubicBezTo>
                      <a:pt x="24620" y="1416831"/>
                      <a:pt x="117773" y="1502066"/>
                      <a:pt x="271446" y="1561668"/>
                    </a:cubicBezTo>
                    <a:cubicBezTo>
                      <a:pt x="483628" y="1635999"/>
                      <a:pt x="591036" y="1022800"/>
                      <a:pt x="249172" y="1045298"/>
                    </a:cubicBezTo>
                    <a:cubicBezTo>
                      <a:pt x="168463" y="1050498"/>
                      <a:pt x="31683" y="1183628"/>
                      <a:pt x="8510" y="1018431"/>
                    </a:cubicBezTo>
                    <a:cubicBezTo>
                      <a:pt x="-14663" y="907943"/>
                      <a:pt x="13766" y="478572"/>
                      <a:pt x="110133" y="382371"/>
                    </a:cubicBezTo>
                    <a:cubicBezTo>
                      <a:pt x="506339" y="514999"/>
                      <a:pt x="789812" y="488473"/>
                      <a:pt x="827923" y="389002"/>
                    </a:cubicBezTo>
                    <a:cubicBezTo>
                      <a:pt x="838244" y="365427"/>
                      <a:pt x="828672" y="333342"/>
                      <a:pt x="793019" y="283670"/>
                    </a:cubicBezTo>
                    <a:cubicBezTo>
                      <a:pt x="687053" y="96344"/>
                      <a:pt x="859693" y="698"/>
                      <a:pt x="102876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Rectangle 5"/>
              <p:cNvSpPr/>
              <p:nvPr/>
            </p:nvSpPr>
            <p:spPr>
              <a:xfrm rot="5400000">
                <a:off x="6225169" y="4496805"/>
                <a:ext cx="1427811" cy="1792219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362 w 2069164"/>
                  <a:gd name="connsiteY0" fmla="*/ 3 h 2561350"/>
                  <a:gd name="connsiteX1" fmla="*/ 1242675 w 2069164"/>
                  <a:gd name="connsiteY1" fmla="*/ 286050 h 2561350"/>
                  <a:gd name="connsiteX2" fmla="*/ 1220539 w 2069164"/>
                  <a:gd name="connsiteY2" fmla="*/ 389002 h 2561350"/>
                  <a:gd name="connsiteX3" fmla="*/ 1959393 w 2069164"/>
                  <a:gd name="connsiteY3" fmla="*/ 361648 h 2561350"/>
                  <a:gd name="connsiteX4" fmla="*/ 2067156 w 2069164"/>
                  <a:gd name="connsiteY4" fmla="*/ 961234 h 2561350"/>
                  <a:gd name="connsiteX5" fmla="*/ 1880648 w 2069164"/>
                  <a:gd name="connsiteY5" fmla="*/ 1030865 h 2561350"/>
                  <a:gd name="connsiteX6" fmla="*/ 1846973 w 2069164"/>
                  <a:gd name="connsiteY6" fmla="*/ 1535481 h 2561350"/>
                  <a:gd name="connsiteX7" fmla="*/ 2064670 w 2069164"/>
                  <a:gd name="connsiteY7" fmla="*/ 1597847 h 2561350"/>
                  <a:gd name="connsiteX8" fmla="*/ 1951933 w 2069164"/>
                  <a:gd name="connsiteY8" fmla="*/ 2180265 h 2561350"/>
                  <a:gd name="connsiteX9" fmla="*/ 1222802 w 2069164"/>
                  <a:gd name="connsiteY9" fmla="*/ 2167002 h 2561350"/>
                  <a:gd name="connsiteX10" fmla="*/ 1242675 w 2069164"/>
                  <a:gd name="connsiteY10" fmla="*/ 2275300 h 2561350"/>
                  <a:gd name="connsiteX11" fmla="*/ 792619 w 2069164"/>
                  <a:gd name="connsiteY11" fmla="*/ 2277680 h 2561350"/>
                  <a:gd name="connsiteX12" fmla="*/ 822552 w 2069164"/>
                  <a:gd name="connsiteY12" fmla="*/ 2167002 h 2561350"/>
                  <a:gd name="connsiteX13" fmla="*/ 129627 w 2069164"/>
                  <a:gd name="connsiteY13" fmla="*/ 2200159 h 2561350"/>
                  <a:gd name="connsiteX14" fmla="*/ 650 w 2069164"/>
                  <a:gd name="connsiteY14" fmla="*/ 1657531 h 2561350"/>
                  <a:gd name="connsiteX15" fmla="*/ 258083 w 2069164"/>
                  <a:gd name="connsiteY15" fmla="*/ 1557347 h 2561350"/>
                  <a:gd name="connsiteX16" fmla="*/ 270377 w 2069164"/>
                  <a:gd name="connsiteY16" fmla="*/ 1028015 h 2561350"/>
                  <a:gd name="connsiteX17" fmla="*/ 29715 w 2069164"/>
                  <a:gd name="connsiteY17" fmla="*/ 1005469 h 2561350"/>
                  <a:gd name="connsiteX18" fmla="*/ 109733 w 2069164"/>
                  <a:gd name="connsiteY18" fmla="*/ 382371 h 2561350"/>
                  <a:gd name="connsiteX19" fmla="*/ 827523 w 2069164"/>
                  <a:gd name="connsiteY19" fmla="*/ 389002 h 2561350"/>
                  <a:gd name="connsiteX20" fmla="*/ 792619 w 2069164"/>
                  <a:gd name="connsiteY20" fmla="*/ 283670 h 2561350"/>
                  <a:gd name="connsiteX21" fmla="*/ 1028362 w 206916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64020 w 2066875"/>
                  <a:gd name="connsiteY7" fmla="*/ 1597847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952"/>
                  <a:gd name="connsiteY0" fmla="*/ 3 h 2561350"/>
                  <a:gd name="connsiteX1" fmla="*/ 1242025 w 2066952"/>
                  <a:gd name="connsiteY1" fmla="*/ 286050 h 2561350"/>
                  <a:gd name="connsiteX2" fmla="*/ 1219889 w 2066952"/>
                  <a:gd name="connsiteY2" fmla="*/ 389002 h 2561350"/>
                  <a:gd name="connsiteX3" fmla="*/ 1963063 w 2066952"/>
                  <a:gd name="connsiteY3" fmla="*/ 357327 h 2561350"/>
                  <a:gd name="connsiteX4" fmla="*/ 2066506 w 2066952"/>
                  <a:gd name="connsiteY4" fmla="*/ 961234 h 2561350"/>
                  <a:gd name="connsiteX5" fmla="*/ 1862717 w 2066952"/>
                  <a:gd name="connsiteY5" fmla="*/ 1056790 h 2561350"/>
                  <a:gd name="connsiteX6" fmla="*/ 1824721 w 2066952"/>
                  <a:gd name="connsiteY6" fmla="*/ 1531159 h 2561350"/>
                  <a:gd name="connsiteX7" fmla="*/ 2042416 w 2066952"/>
                  <a:gd name="connsiteY7" fmla="*/ 1619452 h 2561350"/>
                  <a:gd name="connsiteX8" fmla="*/ 1951283 w 2066952"/>
                  <a:gd name="connsiteY8" fmla="*/ 2180265 h 2561350"/>
                  <a:gd name="connsiteX9" fmla="*/ 1222152 w 2066952"/>
                  <a:gd name="connsiteY9" fmla="*/ 2167002 h 2561350"/>
                  <a:gd name="connsiteX10" fmla="*/ 1242025 w 2066952"/>
                  <a:gd name="connsiteY10" fmla="*/ 2275300 h 2561350"/>
                  <a:gd name="connsiteX11" fmla="*/ 791969 w 2066952"/>
                  <a:gd name="connsiteY11" fmla="*/ 2277680 h 2561350"/>
                  <a:gd name="connsiteX12" fmla="*/ 821902 w 2066952"/>
                  <a:gd name="connsiteY12" fmla="*/ 2167002 h 2561350"/>
                  <a:gd name="connsiteX13" fmla="*/ 128977 w 2066952"/>
                  <a:gd name="connsiteY13" fmla="*/ 2200159 h 2561350"/>
                  <a:gd name="connsiteX14" fmla="*/ 0 w 2066952"/>
                  <a:gd name="connsiteY14" fmla="*/ 1657531 h 2561350"/>
                  <a:gd name="connsiteX15" fmla="*/ 257433 w 2066952"/>
                  <a:gd name="connsiteY15" fmla="*/ 1557347 h 2561350"/>
                  <a:gd name="connsiteX16" fmla="*/ 239483 w 2066952"/>
                  <a:gd name="connsiteY16" fmla="*/ 1049619 h 2561350"/>
                  <a:gd name="connsiteX17" fmla="*/ 29065 w 2066952"/>
                  <a:gd name="connsiteY17" fmla="*/ 1005469 h 2561350"/>
                  <a:gd name="connsiteX18" fmla="*/ 100444 w 2066952"/>
                  <a:gd name="connsiteY18" fmla="*/ 369408 h 2561350"/>
                  <a:gd name="connsiteX19" fmla="*/ 826873 w 2066952"/>
                  <a:gd name="connsiteY19" fmla="*/ 389002 h 2561350"/>
                  <a:gd name="connsiteX20" fmla="*/ 791969 w 2066952"/>
                  <a:gd name="connsiteY20" fmla="*/ 283670 h 2561350"/>
                  <a:gd name="connsiteX21" fmla="*/ 1027712 w 2066952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6650"/>
                  <a:gd name="connsiteY0" fmla="*/ 3 h 2561350"/>
                  <a:gd name="connsiteX1" fmla="*/ 1242025 w 2066650"/>
                  <a:gd name="connsiteY1" fmla="*/ 286050 h 2561350"/>
                  <a:gd name="connsiteX2" fmla="*/ 1219889 w 2066650"/>
                  <a:gd name="connsiteY2" fmla="*/ 389002 h 2561350"/>
                  <a:gd name="connsiteX3" fmla="*/ 1967384 w 2066650"/>
                  <a:gd name="connsiteY3" fmla="*/ 344364 h 2561350"/>
                  <a:gd name="connsiteX4" fmla="*/ 2066506 w 2066650"/>
                  <a:gd name="connsiteY4" fmla="*/ 961234 h 2561350"/>
                  <a:gd name="connsiteX5" fmla="*/ 1862717 w 2066650"/>
                  <a:gd name="connsiteY5" fmla="*/ 1056790 h 2561350"/>
                  <a:gd name="connsiteX6" fmla="*/ 1824721 w 2066650"/>
                  <a:gd name="connsiteY6" fmla="*/ 1531159 h 2561350"/>
                  <a:gd name="connsiteX7" fmla="*/ 2042416 w 2066650"/>
                  <a:gd name="connsiteY7" fmla="*/ 1619452 h 2561350"/>
                  <a:gd name="connsiteX8" fmla="*/ 1951283 w 2066650"/>
                  <a:gd name="connsiteY8" fmla="*/ 2180265 h 2561350"/>
                  <a:gd name="connsiteX9" fmla="*/ 1222152 w 2066650"/>
                  <a:gd name="connsiteY9" fmla="*/ 2167002 h 2561350"/>
                  <a:gd name="connsiteX10" fmla="*/ 1242025 w 2066650"/>
                  <a:gd name="connsiteY10" fmla="*/ 2275300 h 2561350"/>
                  <a:gd name="connsiteX11" fmla="*/ 791969 w 2066650"/>
                  <a:gd name="connsiteY11" fmla="*/ 2277680 h 2561350"/>
                  <a:gd name="connsiteX12" fmla="*/ 821902 w 2066650"/>
                  <a:gd name="connsiteY12" fmla="*/ 2167002 h 2561350"/>
                  <a:gd name="connsiteX13" fmla="*/ 128977 w 2066650"/>
                  <a:gd name="connsiteY13" fmla="*/ 2200159 h 2561350"/>
                  <a:gd name="connsiteX14" fmla="*/ 0 w 2066650"/>
                  <a:gd name="connsiteY14" fmla="*/ 1657531 h 2561350"/>
                  <a:gd name="connsiteX15" fmla="*/ 257433 w 2066650"/>
                  <a:gd name="connsiteY15" fmla="*/ 1557347 h 2561350"/>
                  <a:gd name="connsiteX16" fmla="*/ 239483 w 2066650"/>
                  <a:gd name="connsiteY16" fmla="*/ 1049619 h 2561350"/>
                  <a:gd name="connsiteX17" fmla="*/ 29065 w 2066650"/>
                  <a:gd name="connsiteY17" fmla="*/ 1005469 h 2561350"/>
                  <a:gd name="connsiteX18" fmla="*/ 100444 w 2066650"/>
                  <a:gd name="connsiteY18" fmla="*/ 369408 h 2561350"/>
                  <a:gd name="connsiteX19" fmla="*/ 826873 w 2066650"/>
                  <a:gd name="connsiteY19" fmla="*/ 389002 h 2561350"/>
                  <a:gd name="connsiteX20" fmla="*/ 791969 w 2066650"/>
                  <a:gd name="connsiteY20" fmla="*/ 283670 h 2561350"/>
                  <a:gd name="connsiteX21" fmla="*/ 1027712 w 2066650"/>
                  <a:gd name="connsiteY21" fmla="*/ 3 h 2561350"/>
                  <a:gd name="connsiteX0" fmla="*/ 1027712 w 2049409"/>
                  <a:gd name="connsiteY0" fmla="*/ 3 h 2561350"/>
                  <a:gd name="connsiteX1" fmla="*/ 1242025 w 2049409"/>
                  <a:gd name="connsiteY1" fmla="*/ 286050 h 2561350"/>
                  <a:gd name="connsiteX2" fmla="*/ 1219889 w 2049409"/>
                  <a:gd name="connsiteY2" fmla="*/ 389002 h 2561350"/>
                  <a:gd name="connsiteX3" fmla="*/ 1967384 w 2049409"/>
                  <a:gd name="connsiteY3" fmla="*/ 344364 h 2561350"/>
                  <a:gd name="connsiteX4" fmla="*/ 2049225 w 2049409"/>
                  <a:gd name="connsiteY4" fmla="*/ 926667 h 2561350"/>
                  <a:gd name="connsiteX5" fmla="*/ 1862717 w 2049409"/>
                  <a:gd name="connsiteY5" fmla="*/ 1056790 h 2561350"/>
                  <a:gd name="connsiteX6" fmla="*/ 1824721 w 2049409"/>
                  <a:gd name="connsiteY6" fmla="*/ 1531159 h 2561350"/>
                  <a:gd name="connsiteX7" fmla="*/ 2042416 w 2049409"/>
                  <a:gd name="connsiteY7" fmla="*/ 1619452 h 2561350"/>
                  <a:gd name="connsiteX8" fmla="*/ 1951283 w 2049409"/>
                  <a:gd name="connsiteY8" fmla="*/ 2180265 h 2561350"/>
                  <a:gd name="connsiteX9" fmla="*/ 1222152 w 2049409"/>
                  <a:gd name="connsiteY9" fmla="*/ 2167002 h 2561350"/>
                  <a:gd name="connsiteX10" fmla="*/ 1242025 w 2049409"/>
                  <a:gd name="connsiteY10" fmla="*/ 2275300 h 2561350"/>
                  <a:gd name="connsiteX11" fmla="*/ 791969 w 2049409"/>
                  <a:gd name="connsiteY11" fmla="*/ 2277680 h 2561350"/>
                  <a:gd name="connsiteX12" fmla="*/ 821902 w 2049409"/>
                  <a:gd name="connsiteY12" fmla="*/ 2167002 h 2561350"/>
                  <a:gd name="connsiteX13" fmla="*/ 128977 w 2049409"/>
                  <a:gd name="connsiteY13" fmla="*/ 2200159 h 2561350"/>
                  <a:gd name="connsiteX14" fmla="*/ 0 w 2049409"/>
                  <a:gd name="connsiteY14" fmla="*/ 1657531 h 2561350"/>
                  <a:gd name="connsiteX15" fmla="*/ 257433 w 2049409"/>
                  <a:gd name="connsiteY15" fmla="*/ 1557347 h 2561350"/>
                  <a:gd name="connsiteX16" fmla="*/ 239483 w 2049409"/>
                  <a:gd name="connsiteY16" fmla="*/ 1049619 h 2561350"/>
                  <a:gd name="connsiteX17" fmla="*/ 29065 w 2049409"/>
                  <a:gd name="connsiteY17" fmla="*/ 1005469 h 2561350"/>
                  <a:gd name="connsiteX18" fmla="*/ 100444 w 2049409"/>
                  <a:gd name="connsiteY18" fmla="*/ 369408 h 2561350"/>
                  <a:gd name="connsiteX19" fmla="*/ 826873 w 2049409"/>
                  <a:gd name="connsiteY19" fmla="*/ 389002 h 2561350"/>
                  <a:gd name="connsiteX20" fmla="*/ 791969 w 2049409"/>
                  <a:gd name="connsiteY20" fmla="*/ 283670 h 2561350"/>
                  <a:gd name="connsiteX21" fmla="*/ 1027712 w 2049409"/>
                  <a:gd name="connsiteY21" fmla="*/ 3 h 2561350"/>
                  <a:gd name="connsiteX0" fmla="*/ 1027712 w 2049338"/>
                  <a:gd name="connsiteY0" fmla="*/ 3 h 2561350"/>
                  <a:gd name="connsiteX1" fmla="*/ 1242025 w 2049338"/>
                  <a:gd name="connsiteY1" fmla="*/ 286050 h 2561350"/>
                  <a:gd name="connsiteX2" fmla="*/ 1219889 w 2049338"/>
                  <a:gd name="connsiteY2" fmla="*/ 389002 h 2561350"/>
                  <a:gd name="connsiteX3" fmla="*/ 1967384 w 2049338"/>
                  <a:gd name="connsiteY3" fmla="*/ 344364 h 2561350"/>
                  <a:gd name="connsiteX4" fmla="*/ 2049225 w 2049338"/>
                  <a:gd name="connsiteY4" fmla="*/ 926667 h 2561350"/>
                  <a:gd name="connsiteX5" fmla="*/ 1862717 w 2049338"/>
                  <a:gd name="connsiteY5" fmla="*/ 1056790 h 2561350"/>
                  <a:gd name="connsiteX6" fmla="*/ 1824721 w 2049338"/>
                  <a:gd name="connsiteY6" fmla="*/ 1531159 h 2561350"/>
                  <a:gd name="connsiteX7" fmla="*/ 2042416 w 2049338"/>
                  <a:gd name="connsiteY7" fmla="*/ 1619452 h 2561350"/>
                  <a:gd name="connsiteX8" fmla="*/ 1951283 w 2049338"/>
                  <a:gd name="connsiteY8" fmla="*/ 2180265 h 2561350"/>
                  <a:gd name="connsiteX9" fmla="*/ 1222152 w 2049338"/>
                  <a:gd name="connsiteY9" fmla="*/ 2167002 h 2561350"/>
                  <a:gd name="connsiteX10" fmla="*/ 1242025 w 2049338"/>
                  <a:gd name="connsiteY10" fmla="*/ 2275300 h 2561350"/>
                  <a:gd name="connsiteX11" fmla="*/ 791969 w 2049338"/>
                  <a:gd name="connsiteY11" fmla="*/ 2277680 h 2561350"/>
                  <a:gd name="connsiteX12" fmla="*/ 821902 w 2049338"/>
                  <a:gd name="connsiteY12" fmla="*/ 2167002 h 2561350"/>
                  <a:gd name="connsiteX13" fmla="*/ 128977 w 2049338"/>
                  <a:gd name="connsiteY13" fmla="*/ 2200159 h 2561350"/>
                  <a:gd name="connsiteX14" fmla="*/ 0 w 2049338"/>
                  <a:gd name="connsiteY14" fmla="*/ 1657531 h 2561350"/>
                  <a:gd name="connsiteX15" fmla="*/ 257433 w 2049338"/>
                  <a:gd name="connsiteY15" fmla="*/ 1557347 h 2561350"/>
                  <a:gd name="connsiteX16" fmla="*/ 239483 w 2049338"/>
                  <a:gd name="connsiteY16" fmla="*/ 1049619 h 2561350"/>
                  <a:gd name="connsiteX17" fmla="*/ 29065 w 2049338"/>
                  <a:gd name="connsiteY17" fmla="*/ 1005469 h 2561350"/>
                  <a:gd name="connsiteX18" fmla="*/ 100444 w 2049338"/>
                  <a:gd name="connsiteY18" fmla="*/ 369408 h 2561350"/>
                  <a:gd name="connsiteX19" fmla="*/ 826873 w 2049338"/>
                  <a:gd name="connsiteY19" fmla="*/ 389002 h 2561350"/>
                  <a:gd name="connsiteX20" fmla="*/ 791969 w 2049338"/>
                  <a:gd name="connsiteY20" fmla="*/ 283670 h 2561350"/>
                  <a:gd name="connsiteX21" fmla="*/ 1027712 w 2049338"/>
                  <a:gd name="connsiteY21" fmla="*/ 3 h 2561350"/>
                  <a:gd name="connsiteX0" fmla="*/ 1027712 w 2053522"/>
                  <a:gd name="connsiteY0" fmla="*/ 3 h 2561350"/>
                  <a:gd name="connsiteX1" fmla="*/ 1242025 w 2053522"/>
                  <a:gd name="connsiteY1" fmla="*/ 286050 h 2561350"/>
                  <a:gd name="connsiteX2" fmla="*/ 1219889 w 2053522"/>
                  <a:gd name="connsiteY2" fmla="*/ 389002 h 2561350"/>
                  <a:gd name="connsiteX3" fmla="*/ 1967384 w 2053522"/>
                  <a:gd name="connsiteY3" fmla="*/ 344364 h 2561350"/>
                  <a:gd name="connsiteX4" fmla="*/ 2049225 w 2053522"/>
                  <a:gd name="connsiteY4" fmla="*/ 926667 h 2561350"/>
                  <a:gd name="connsiteX5" fmla="*/ 1862717 w 2053522"/>
                  <a:gd name="connsiteY5" fmla="*/ 1056790 h 2561350"/>
                  <a:gd name="connsiteX6" fmla="*/ 1824721 w 2053522"/>
                  <a:gd name="connsiteY6" fmla="*/ 1531159 h 2561350"/>
                  <a:gd name="connsiteX7" fmla="*/ 2042416 w 2053522"/>
                  <a:gd name="connsiteY7" fmla="*/ 1619452 h 2561350"/>
                  <a:gd name="connsiteX8" fmla="*/ 1951283 w 2053522"/>
                  <a:gd name="connsiteY8" fmla="*/ 2180265 h 2561350"/>
                  <a:gd name="connsiteX9" fmla="*/ 1222152 w 2053522"/>
                  <a:gd name="connsiteY9" fmla="*/ 2167002 h 2561350"/>
                  <a:gd name="connsiteX10" fmla="*/ 1242025 w 2053522"/>
                  <a:gd name="connsiteY10" fmla="*/ 2275300 h 2561350"/>
                  <a:gd name="connsiteX11" fmla="*/ 791969 w 2053522"/>
                  <a:gd name="connsiteY11" fmla="*/ 2277680 h 2561350"/>
                  <a:gd name="connsiteX12" fmla="*/ 821902 w 2053522"/>
                  <a:gd name="connsiteY12" fmla="*/ 2167002 h 2561350"/>
                  <a:gd name="connsiteX13" fmla="*/ 128977 w 2053522"/>
                  <a:gd name="connsiteY13" fmla="*/ 2200159 h 2561350"/>
                  <a:gd name="connsiteX14" fmla="*/ 0 w 2053522"/>
                  <a:gd name="connsiteY14" fmla="*/ 1657531 h 2561350"/>
                  <a:gd name="connsiteX15" fmla="*/ 257433 w 2053522"/>
                  <a:gd name="connsiteY15" fmla="*/ 1557347 h 2561350"/>
                  <a:gd name="connsiteX16" fmla="*/ 239483 w 2053522"/>
                  <a:gd name="connsiteY16" fmla="*/ 1049619 h 2561350"/>
                  <a:gd name="connsiteX17" fmla="*/ 29065 w 2053522"/>
                  <a:gd name="connsiteY17" fmla="*/ 1005469 h 2561350"/>
                  <a:gd name="connsiteX18" fmla="*/ 100444 w 2053522"/>
                  <a:gd name="connsiteY18" fmla="*/ 369408 h 2561350"/>
                  <a:gd name="connsiteX19" fmla="*/ 826873 w 2053522"/>
                  <a:gd name="connsiteY19" fmla="*/ 389002 h 2561350"/>
                  <a:gd name="connsiteX20" fmla="*/ 791969 w 2053522"/>
                  <a:gd name="connsiteY20" fmla="*/ 283670 h 2561350"/>
                  <a:gd name="connsiteX21" fmla="*/ 1027712 w 2053522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6166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60129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40556" h="2561350">
                    <a:moveTo>
                      <a:pt x="1014747" y="3"/>
                    </a:moveTo>
                    <a:cubicBezTo>
                      <a:pt x="1183816" y="-691"/>
                      <a:pt x="1351799" y="120921"/>
                      <a:pt x="1229060" y="286050"/>
                    </a:cubicBezTo>
                    <a:cubicBezTo>
                      <a:pt x="1212950" y="315682"/>
                      <a:pt x="1201168" y="348101"/>
                      <a:pt x="1206924" y="389002"/>
                    </a:cubicBezTo>
                    <a:cubicBezTo>
                      <a:pt x="1211992" y="528261"/>
                      <a:pt x="1716654" y="452477"/>
                      <a:pt x="1954419" y="344364"/>
                    </a:cubicBezTo>
                    <a:cubicBezTo>
                      <a:pt x="1970498" y="474789"/>
                      <a:pt x="2061145" y="783619"/>
                      <a:pt x="2036260" y="926667"/>
                    </a:cubicBezTo>
                    <a:cubicBezTo>
                      <a:pt x="2027166" y="1024060"/>
                      <a:pt x="1970476" y="1153289"/>
                      <a:pt x="1849752" y="1060129"/>
                    </a:cubicBezTo>
                    <a:cubicBezTo>
                      <a:pt x="1475468" y="853624"/>
                      <a:pt x="1487545" y="1649324"/>
                      <a:pt x="1811756" y="1531159"/>
                    </a:cubicBezTo>
                    <a:cubicBezTo>
                      <a:pt x="1923754" y="1469515"/>
                      <a:pt x="1987209" y="1400411"/>
                      <a:pt x="2036129" y="1616113"/>
                    </a:cubicBezTo>
                    <a:cubicBezTo>
                      <a:pt x="2051136" y="1730790"/>
                      <a:pt x="1956393" y="2051666"/>
                      <a:pt x="1938318" y="2180265"/>
                    </a:cubicBezTo>
                    <a:cubicBezTo>
                      <a:pt x="1741694" y="2153739"/>
                      <a:pt x="1359392" y="2007849"/>
                      <a:pt x="1209187" y="2167002"/>
                    </a:cubicBezTo>
                    <a:cubicBezTo>
                      <a:pt x="1195706" y="2193452"/>
                      <a:pt x="1198508" y="2230274"/>
                      <a:pt x="1229060" y="2275300"/>
                    </a:cubicBezTo>
                    <a:cubicBezTo>
                      <a:pt x="1469566" y="2660267"/>
                      <a:pt x="567071" y="2652331"/>
                      <a:pt x="779004" y="2277680"/>
                    </a:cubicBezTo>
                    <a:cubicBezTo>
                      <a:pt x="817979" y="2223379"/>
                      <a:pt x="825787" y="2190096"/>
                      <a:pt x="808937" y="2167002"/>
                    </a:cubicBezTo>
                    <a:cubicBezTo>
                      <a:pt x="706169" y="2021111"/>
                      <a:pt x="364670" y="2147108"/>
                      <a:pt x="116012" y="2200159"/>
                    </a:cubicBezTo>
                    <a:cubicBezTo>
                      <a:pt x="57942" y="2073996"/>
                      <a:pt x="976" y="1794778"/>
                      <a:pt x="0" y="1657530"/>
                    </a:cubicBezTo>
                    <a:cubicBezTo>
                      <a:pt x="23569" y="1399547"/>
                      <a:pt x="142648" y="1475748"/>
                      <a:pt x="248790" y="1539671"/>
                    </a:cubicBezTo>
                    <a:cubicBezTo>
                      <a:pt x="563771" y="1555589"/>
                      <a:pt x="485163" y="925406"/>
                      <a:pt x="226518" y="1049619"/>
                    </a:cubicBezTo>
                    <a:cubicBezTo>
                      <a:pt x="150003" y="1086365"/>
                      <a:pt x="56561" y="1164379"/>
                      <a:pt x="16100" y="1005469"/>
                    </a:cubicBezTo>
                    <a:cubicBezTo>
                      <a:pt x="-32993" y="864734"/>
                      <a:pt x="47286" y="478570"/>
                      <a:pt x="87479" y="369408"/>
                    </a:cubicBezTo>
                    <a:cubicBezTo>
                      <a:pt x="483685" y="502036"/>
                      <a:pt x="775797" y="488473"/>
                      <a:pt x="813908" y="389002"/>
                    </a:cubicBezTo>
                    <a:cubicBezTo>
                      <a:pt x="824229" y="365427"/>
                      <a:pt x="814657" y="333342"/>
                      <a:pt x="779004" y="283670"/>
                    </a:cubicBezTo>
                    <a:cubicBezTo>
                      <a:pt x="673038" y="96344"/>
                      <a:pt x="845678" y="698"/>
                      <a:pt x="1014747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50000"/>
                    </a:schemeClr>
                  </a:gs>
                  <a:gs pos="100000">
                    <a:schemeClr val="accent4"/>
                  </a:gs>
                </a:gsLst>
                <a:lin ang="10800000" scaled="1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 5"/>
              <p:cNvSpPr/>
              <p:nvPr/>
            </p:nvSpPr>
            <p:spPr>
              <a:xfrm flipV="1">
                <a:off x="6213670" y="5773350"/>
                <a:ext cx="1448109" cy="1792218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69564" h="2561350">
                    <a:moveTo>
                      <a:pt x="1028762" y="3"/>
                    </a:moveTo>
                    <a:cubicBezTo>
                      <a:pt x="1197831" y="-691"/>
                      <a:pt x="1365814" y="120921"/>
                      <a:pt x="1243075" y="286050"/>
                    </a:cubicBezTo>
                    <a:cubicBezTo>
                      <a:pt x="1226965" y="315682"/>
                      <a:pt x="1215183" y="348101"/>
                      <a:pt x="1220939" y="389002"/>
                    </a:cubicBezTo>
                    <a:cubicBezTo>
                      <a:pt x="1226007" y="528261"/>
                      <a:pt x="1696102" y="461119"/>
                      <a:pt x="1959793" y="361648"/>
                    </a:cubicBezTo>
                    <a:cubicBezTo>
                      <a:pt x="2053648" y="496394"/>
                      <a:pt x="2070837" y="822506"/>
                      <a:pt x="2067556" y="961234"/>
                    </a:cubicBezTo>
                    <a:cubicBezTo>
                      <a:pt x="2071425" y="1080232"/>
                      <a:pt x="2014728" y="1106744"/>
                      <a:pt x="1881048" y="1030865"/>
                    </a:cubicBezTo>
                    <a:cubicBezTo>
                      <a:pt x="1483772" y="845572"/>
                      <a:pt x="1585020" y="1699608"/>
                      <a:pt x="1847373" y="1535481"/>
                    </a:cubicBezTo>
                    <a:cubicBezTo>
                      <a:pt x="1929125" y="1495441"/>
                      <a:pt x="2055039" y="1373504"/>
                      <a:pt x="2065070" y="1597847"/>
                    </a:cubicBezTo>
                    <a:cubicBezTo>
                      <a:pt x="2080077" y="1677957"/>
                      <a:pt x="2061145" y="2086235"/>
                      <a:pt x="1952333" y="2180265"/>
                    </a:cubicBezTo>
                    <a:cubicBezTo>
                      <a:pt x="1755709" y="2153739"/>
                      <a:pt x="1373407" y="2007849"/>
                      <a:pt x="1223202" y="2167002"/>
                    </a:cubicBezTo>
                    <a:cubicBezTo>
                      <a:pt x="1209721" y="2193452"/>
                      <a:pt x="1212523" y="2230274"/>
                      <a:pt x="1243075" y="2275300"/>
                    </a:cubicBezTo>
                    <a:cubicBezTo>
                      <a:pt x="1483581" y="2660267"/>
                      <a:pt x="581086" y="2652331"/>
                      <a:pt x="793019" y="2277680"/>
                    </a:cubicBezTo>
                    <a:cubicBezTo>
                      <a:pt x="831994" y="2223379"/>
                      <a:pt x="839802" y="2190096"/>
                      <a:pt x="822952" y="2167002"/>
                    </a:cubicBezTo>
                    <a:cubicBezTo>
                      <a:pt x="720184" y="2021111"/>
                      <a:pt x="378685" y="2147108"/>
                      <a:pt x="130027" y="2200159"/>
                    </a:cubicBezTo>
                    <a:cubicBezTo>
                      <a:pt x="37391" y="2130168"/>
                      <a:pt x="-7600" y="1771407"/>
                      <a:pt x="1050" y="1657531"/>
                    </a:cubicBezTo>
                    <a:cubicBezTo>
                      <a:pt x="24620" y="1416831"/>
                      <a:pt x="117773" y="1502066"/>
                      <a:pt x="271446" y="1561668"/>
                    </a:cubicBezTo>
                    <a:cubicBezTo>
                      <a:pt x="483628" y="1635999"/>
                      <a:pt x="591036" y="1022800"/>
                      <a:pt x="249172" y="1045298"/>
                    </a:cubicBezTo>
                    <a:cubicBezTo>
                      <a:pt x="168463" y="1050498"/>
                      <a:pt x="31683" y="1183628"/>
                      <a:pt x="8510" y="1018431"/>
                    </a:cubicBezTo>
                    <a:cubicBezTo>
                      <a:pt x="-14663" y="907943"/>
                      <a:pt x="13766" y="478572"/>
                      <a:pt x="110133" y="382371"/>
                    </a:cubicBezTo>
                    <a:cubicBezTo>
                      <a:pt x="506339" y="514999"/>
                      <a:pt x="789812" y="488473"/>
                      <a:pt x="827923" y="389002"/>
                    </a:cubicBezTo>
                    <a:cubicBezTo>
                      <a:pt x="838244" y="365427"/>
                      <a:pt x="828672" y="333342"/>
                      <a:pt x="793019" y="283670"/>
                    </a:cubicBezTo>
                    <a:cubicBezTo>
                      <a:pt x="687053" y="96344"/>
                      <a:pt x="859693" y="698"/>
                      <a:pt x="102876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100000">
                    <a:schemeClr val="accent5"/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388482" y="1097274"/>
              <a:ext cx="367037" cy="5238880"/>
              <a:chOff x="4388482" y="1097274"/>
              <a:chExt cx="367037" cy="5238880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4388482" y="1097274"/>
                <a:ext cx="367037" cy="697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388482" y="2232656"/>
                <a:ext cx="367037" cy="697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388482" y="3368038"/>
                <a:ext cx="367037" cy="697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388482" y="4503420"/>
                <a:ext cx="367037" cy="697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388482" y="5638800"/>
                <a:ext cx="367037" cy="697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>
            <a:off x="111617" y="540160"/>
            <a:ext cx="6686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97D"/>
                </a:solidFill>
                <a:cs typeface="Aharoni" pitchFamily="2" charset="-79"/>
              </a:rPr>
              <a:t>Road map</a:t>
            </a:r>
            <a:endParaRPr lang="en-US" sz="2800" b="1" dirty="0">
              <a:solidFill>
                <a:srgbClr val="1F497D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2728483" y="2115813"/>
            <a:ext cx="4431491" cy="761963"/>
            <a:chOff x="205963" y="1259422"/>
            <a:chExt cx="5908655" cy="761963"/>
          </a:xfrm>
        </p:grpSpPr>
        <p:grpSp>
          <p:nvGrpSpPr>
            <p:cNvPr id="59" name="Group 58"/>
            <p:cNvGrpSpPr/>
            <p:nvPr/>
          </p:nvGrpSpPr>
          <p:grpSpPr>
            <a:xfrm>
              <a:off x="205963" y="1259422"/>
              <a:ext cx="5908655" cy="761963"/>
              <a:chOff x="205963" y="1259422"/>
              <a:chExt cx="5908655" cy="761963"/>
            </a:xfrm>
          </p:grpSpPr>
          <p:sp>
            <p:nvSpPr>
              <p:cNvPr id="61" name="Rounded Rectangle 60"/>
              <p:cNvSpPr/>
              <p:nvPr/>
            </p:nvSpPr>
            <p:spPr>
              <a:xfrm>
                <a:off x="344039" y="1259422"/>
                <a:ext cx="5770579" cy="761963"/>
              </a:xfrm>
              <a:prstGeom prst="roundRect">
                <a:avLst>
                  <a:gd name="adj" fmla="val 40104"/>
                </a:avLst>
              </a:prstGeom>
              <a:noFill/>
              <a:ln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05963" y="1460468"/>
                <a:ext cx="377228" cy="37349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598723" y="1492489"/>
              <a:ext cx="3479976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 smtClean="0">
                  <a:solidFill>
                    <a:schemeClr val="bg1">
                      <a:lumMod val="75000"/>
                    </a:schemeClr>
                  </a:solidFill>
                </a:rPr>
                <a:t>Prescribing and outcome  </a:t>
              </a:r>
              <a:endParaRPr lang="en-US" sz="15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728483" y="3051336"/>
            <a:ext cx="4431491" cy="761963"/>
            <a:chOff x="205963" y="1259422"/>
            <a:chExt cx="5908655" cy="761963"/>
          </a:xfrm>
        </p:grpSpPr>
        <p:grpSp>
          <p:nvGrpSpPr>
            <p:cNvPr id="71" name="Group 70"/>
            <p:cNvGrpSpPr/>
            <p:nvPr/>
          </p:nvGrpSpPr>
          <p:grpSpPr>
            <a:xfrm>
              <a:off x="205963" y="1259422"/>
              <a:ext cx="5908655" cy="761963"/>
              <a:chOff x="205963" y="1259422"/>
              <a:chExt cx="5908655" cy="761963"/>
            </a:xfrm>
          </p:grpSpPr>
          <p:sp>
            <p:nvSpPr>
              <p:cNvPr id="73" name="Rounded Rectangle 72"/>
              <p:cNvSpPr/>
              <p:nvPr/>
            </p:nvSpPr>
            <p:spPr>
              <a:xfrm>
                <a:off x="344039" y="1259422"/>
                <a:ext cx="5770579" cy="761963"/>
              </a:xfrm>
              <a:prstGeom prst="roundRect">
                <a:avLst>
                  <a:gd name="adj" fmla="val 40104"/>
                </a:avLst>
              </a:prstGeom>
              <a:noFill/>
              <a:ln>
                <a:gradFill flip="none" rotWithShape="1">
                  <a:gsLst>
                    <a:gs pos="0">
                      <a:schemeClr val="tx2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205963" y="1460468"/>
                <a:ext cx="377228" cy="373493"/>
              </a:xfrm>
              <a:prstGeom prst="ellipse">
                <a:avLst/>
              </a:prstGeom>
              <a:gradFill flip="none" rotWithShape="1">
                <a:gsLst>
                  <a:gs pos="75000">
                    <a:schemeClr val="tx2"/>
                  </a:gs>
                  <a:gs pos="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2" name="Rectangle 71"/>
            <p:cNvSpPr/>
            <p:nvPr/>
          </p:nvSpPr>
          <p:spPr>
            <a:xfrm>
              <a:off x="598723" y="1497367"/>
              <a:ext cx="531268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 smtClean="0">
                  <a:solidFill>
                    <a:prstClr val="black"/>
                  </a:solidFill>
                </a:rPr>
                <a:t>Antibiotic and resistance</a:t>
              </a:r>
              <a:endParaRPr lang="en-US" sz="15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728483" y="4031182"/>
            <a:ext cx="4431491" cy="761963"/>
            <a:chOff x="205963" y="1259422"/>
            <a:chExt cx="5908655" cy="761963"/>
          </a:xfrm>
        </p:grpSpPr>
        <p:grpSp>
          <p:nvGrpSpPr>
            <p:cNvPr id="83" name="Group 82"/>
            <p:cNvGrpSpPr/>
            <p:nvPr/>
          </p:nvGrpSpPr>
          <p:grpSpPr>
            <a:xfrm>
              <a:off x="205963" y="1259422"/>
              <a:ext cx="5908655" cy="761963"/>
              <a:chOff x="205963" y="1259422"/>
              <a:chExt cx="5908655" cy="761963"/>
            </a:xfrm>
          </p:grpSpPr>
          <p:sp>
            <p:nvSpPr>
              <p:cNvPr id="85" name="Rounded Rectangle 84"/>
              <p:cNvSpPr/>
              <p:nvPr/>
            </p:nvSpPr>
            <p:spPr>
              <a:xfrm>
                <a:off x="344039" y="1259422"/>
                <a:ext cx="5770579" cy="761963"/>
              </a:xfrm>
              <a:prstGeom prst="roundRect">
                <a:avLst>
                  <a:gd name="adj" fmla="val 40104"/>
                </a:avLst>
              </a:prstGeom>
              <a:noFill/>
              <a:ln>
                <a:gradFill flip="none" rotWithShape="1">
                  <a:gsLst>
                    <a:gs pos="0">
                      <a:schemeClr val="accent4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205963" y="1460468"/>
                <a:ext cx="377228" cy="37349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4" name="Rectangle 83"/>
            <p:cNvSpPr/>
            <p:nvPr/>
          </p:nvSpPr>
          <p:spPr>
            <a:xfrm>
              <a:off x="598723" y="1515655"/>
              <a:ext cx="531268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 smtClean="0">
                  <a:solidFill>
                    <a:schemeClr val="bg1">
                      <a:lumMod val="75000"/>
                    </a:schemeClr>
                  </a:solidFill>
                </a:rPr>
                <a:t>Antibiotic stewardship</a:t>
              </a:r>
              <a:endParaRPr lang="en-US" sz="15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728483" y="5091665"/>
            <a:ext cx="4431491" cy="761963"/>
            <a:chOff x="205963" y="1259422"/>
            <a:chExt cx="5908655" cy="761963"/>
          </a:xfrm>
        </p:grpSpPr>
        <p:grpSp>
          <p:nvGrpSpPr>
            <p:cNvPr id="101" name="Group 100"/>
            <p:cNvGrpSpPr/>
            <p:nvPr/>
          </p:nvGrpSpPr>
          <p:grpSpPr>
            <a:xfrm>
              <a:off x="205963" y="1259422"/>
              <a:ext cx="5908655" cy="761963"/>
              <a:chOff x="205963" y="1259422"/>
              <a:chExt cx="5908655" cy="761963"/>
            </a:xfrm>
          </p:grpSpPr>
          <p:sp>
            <p:nvSpPr>
              <p:cNvPr id="103" name="Rounded Rectangle 102"/>
              <p:cNvSpPr/>
              <p:nvPr/>
            </p:nvSpPr>
            <p:spPr>
              <a:xfrm>
                <a:off x="344039" y="1259422"/>
                <a:ext cx="5770579" cy="761963"/>
              </a:xfrm>
              <a:prstGeom prst="roundRect">
                <a:avLst>
                  <a:gd name="adj" fmla="val 40104"/>
                </a:avLst>
              </a:prstGeom>
              <a:noFill/>
              <a:ln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205963" y="1460468"/>
                <a:ext cx="377228" cy="37349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2" name="Rectangle 101"/>
            <p:cNvSpPr/>
            <p:nvPr/>
          </p:nvSpPr>
          <p:spPr>
            <a:xfrm>
              <a:off x="598723" y="1469935"/>
              <a:ext cx="531268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 smtClean="0">
                  <a:solidFill>
                    <a:schemeClr val="bg1">
                      <a:lumMod val="75000"/>
                    </a:schemeClr>
                  </a:solidFill>
                </a:rPr>
                <a:t>Keys actions</a:t>
              </a:r>
              <a:endParaRPr lang="en-US" sz="15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719" y="447898"/>
            <a:ext cx="1107281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60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632">
        <p14:prism/>
      </p:transition>
    </mc:Choice>
    <mc:Fallback xmlns="">
      <p:transition spd="slow" advTm="46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2"/>
          <p:cNvSpPr>
            <a:spLocks noChangeArrowheads="1"/>
          </p:cNvSpPr>
          <p:nvPr/>
        </p:nvSpPr>
        <p:spPr bwMode="auto">
          <a:xfrm>
            <a:off x="899599" y="6044578"/>
            <a:ext cx="1891477" cy="33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7" tIns="45704" rIns="91407" bIns="45704">
            <a:spAutoFit/>
          </a:bodyPr>
          <a:lstStyle/>
          <a:p>
            <a:r>
              <a:rPr lang="en-US" alt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Tacconelli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, JAC  2008</a:t>
            </a:r>
          </a:p>
        </p:txBody>
      </p:sp>
      <p:pic>
        <p:nvPicPr>
          <p:cNvPr id="21401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2060848"/>
            <a:ext cx="8352928" cy="33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019" name="Rectangle 5"/>
          <p:cNvSpPr>
            <a:spLocks noChangeArrowheads="1"/>
          </p:cNvSpPr>
          <p:nvPr/>
        </p:nvSpPr>
        <p:spPr bwMode="auto">
          <a:xfrm>
            <a:off x="971600" y="777007"/>
            <a:ext cx="7262564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4" rIns="91407" bIns="45704" anchor="ctr" anchorCtr="1"/>
          <a:lstStyle/>
          <a:p>
            <a:pPr algn="ctr"/>
            <a:r>
              <a:rPr lang="it-IT" altLang="en-US" sz="2400" b="1" dirty="0" smtClean="0">
                <a:solidFill>
                  <a:schemeClr val="accent1"/>
                </a:solidFill>
                <a:latin typeface="Arial Unicode MS" pitchFamily="34" charset="-128"/>
              </a:rPr>
              <a:t>Previous </a:t>
            </a:r>
            <a:r>
              <a:rPr lang="it-IT" altLang="en-US" sz="2200" b="1" dirty="0" smtClean="0">
                <a:solidFill>
                  <a:schemeClr val="accent1"/>
                </a:solidFill>
                <a:latin typeface="Arial Unicode MS" pitchFamily="34" charset="-128"/>
              </a:rPr>
              <a:t>antibiotics</a:t>
            </a:r>
            <a:r>
              <a:rPr lang="it-IT" altLang="en-US" sz="2400" b="1" dirty="0" smtClean="0">
                <a:solidFill>
                  <a:schemeClr val="accent1"/>
                </a:solidFill>
                <a:latin typeface="Arial Unicode MS" pitchFamily="34" charset="-128"/>
              </a:rPr>
              <a:t> </a:t>
            </a:r>
            <a:r>
              <a:rPr lang="it-IT" altLang="en-US" sz="2400" b="1" dirty="0">
                <a:solidFill>
                  <a:schemeClr val="accent1"/>
                </a:solidFill>
                <a:latin typeface="Arial Unicode MS" pitchFamily="34" charset="-128"/>
              </a:rPr>
              <a:t>usage </a:t>
            </a:r>
            <a:r>
              <a:rPr lang="it-IT" altLang="en-US" sz="2400" b="1" dirty="0" smtClean="0">
                <a:solidFill>
                  <a:schemeClr val="accent1"/>
                </a:solidFill>
                <a:latin typeface="Arial Unicode MS" pitchFamily="34" charset="-128"/>
              </a:rPr>
              <a:t>and MRSA</a:t>
            </a:r>
          </a:p>
          <a:p>
            <a:pPr algn="ctr"/>
            <a:r>
              <a:rPr lang="en-US" altLang="en-US" sz="2400" dirty="0" smtClean="0"/>
              <a:t>26 studies</a:t>
            </a:r>
            <a:r>
              <a:rPr lang="en-US" altLang="en-US" sz="2400" dirty="0"/>
              <a:t>, </a:t>
            </a:r>
            <a:r>
              <a:rPr lang="en-US" altLang="en-US" sz="2400" dirty="0" smtClean="0"/>
              <a:t>24 </a:t>
            </a:r>
            <a:r>
              <a:rPr lang="en-US" altLang="en-US" sz="2400" dirty="0"/>
              <a:t>230 patients</a:t>
            </a:r>
            <a:r>
              <a:rPr lang="it-IT" altLang="en-US" sz="2400" b="1" dirty="0" smtClean="0">
                <a:solidFill>
                  <a:schemeClr val="accent1"/>
                </a:solidFill>
                <a:latin typeface="Arial Unicode MS" pitchFamily="34" charset="-128"/>
              </a:rPr>
              <a:t>  </a:t>
            </a:r>
            <a:endParaRPr lang="it-IT" altLang="en-US" sz="2400" b="1" dirty="0">
              <a:solidFill>
                <a:schemeClr val="accent1"/>
              </a:solidFill>
              <a:latin typeface="Arial Unicode MS" pitchFamily="34" charset="-128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357754" y="4581128"/>
            <a:ext cx="270030" cy="28803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516216" y="4653136"/>
            <a:ext cx="270030" cy="28803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725" y="447909"/>
            <a:ext cx="1107281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0523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Textfeld 1"/>
          <p:cNvSpPr txBox="1">
            <a:spLocks noChangeArrowheads="1"/>
          </p:cNvSpPr>
          <p:nvPr/>
        </p:nvSpPr>
        <p:spPr bwMode="auto">
          <a:xfrm>
            <a:off x="790638" y="5739521"/>
            <a:ext cx="2131752" cy="56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429" tIns="38225" rIns="76429" bIns="38225">
            <a:spAutoFit/>
          </a:bodyPr>
          <a:lstStyle/>
          <a:p>
            <a:pPr defTabSz="764319"/>
            <a:r>
              <a:rPr lang="de-DE" altLang="de-DE" sz="1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Helvetica Light"/>
              </a:rPr>
              <a:t> </a:t>
            </a:r>
            <a:r>
              <a:rPr lang="de-DE" altLang="de-DE" sz="160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Helvetica Light"/>
                <a:hlinkClick r:id="rId3"/>
              </a:rPr>
              <a:t>www.saturn-project.eu</a:t>
            </a:r>
            <a:endParaRPr lang="de-DE" altLang="de-DE" sz="16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  <a:sym typeface="Helvetica Light"/>
            </a:endParaRPr>
          </a:p>
          <a:p>
            <a:pPr defTabSz="764319"/>
            <a:r>
              <a:rPr lang="de-DE" altLang="de-DE" sz="160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Helvetica Light"/>
              </a:rPr>
              <a:t> Tacconelli, AAC 2009</a:t>
            </a:r>
            <a:endParaRPr lang="de-DE" altLang="de-DE" sz="16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  <a:sym typeface="Helvetica Light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29" y="538061"/>
            <a:ext cx="3656325" cy="144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98" y="1980404"/>
            <a:ext cx="2971662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687021515"/>
              </p:ext>
            </p:extLst>
          </p:nvPr>
        </p:nvGraphicFramePr>
        <p:xfrm>
          <a:off x="1426935" y="2407037"/>
          <a:ext cx="2680027" cy="2585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725" y="447909"/>
            <a:ext cx="1107281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po 8"/>
          <p:cNvGrpSpPr/>
          <p:nvPr/>
        </p:nvGrpSpPr>
        <p:grpSpPr>
          <a:xfrm>
            <a:off x="1017730" y="4941168"/>
            <a:ext cx="3318074" cy="421199"/>
            <a:chOff x="0" y="204946"/>
            <a:chExt cx="3318074" cy="421199"/>
          </a:xfrm>
        </p:grpSpPr>
        <p:sp>
          <p:nvSpPr>
            <p:cNvPr id="12" name="Rettangolo arrotondato 11"/>
            <p:cNvSpPr/>
            <p:nvPr/>
          </p:nvSpPr>
          <p:spPr>
            <a:xfrm>
              <a:off x="0" y="204946"/>
              <a:ext cx="3318074" cy="4211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ttangolo 12"/>
            <p:cNvSpPr/>
            <p:nvPr/>
          </p:nvSpPr>
          <p:spPr>
            <a:xfrm>
              <a:off x="20561" y="225507"/>
              <a:ext cx="3276952" cy="3800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Screening samples: 58,804</a:t>
              </a:r>
              <a:endParaRPr lang="de-DE" sz="1800" b="1" kern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4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536167"/>
              </p:ext>
            </p:extLst>
          </p:nvPr>
        </p:nvGraphicFramePr>
        <p:xfrm>
          <a:off x="5004048" y="1833834"/>
          <a:ext cx="3816424" cy="3127895"/>
        </p:xfrm>
        <a:graphic>
          <a:graphicData uri="http://schemas.openxmlformats.org/drawingml/2006/table">
            <a:tbl>
              <a:tblPr firstRow="1" firstCol="1" bandRow="1" bandCol="1">
                <a:tableStyleId>{B301B821-A1FF-4177-AEE7-76D212191A09}</a:tableStyleId>
              </a:tblPr>
              <a:tblGrid>
                <a:gridCol w="1872208"/>
                <a:gridCol w="936104"/>
                <a:gridCol w="1008112"/>
              </a:tblGrid>
              <a:tr h="66238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165" marR="3616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ESBL+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%</a:t>
                      </a:r>
                      <a:endParaRPr lang="de-DE" sz="16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165" marR="3616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MRSA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%</a:t>
                      </a:r>
                      <a:endParaRPr lang="de-DE" sz="16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165" marR="36165" marT="0" marB="0"/>
                </a:tc>
              </a:tr>
              <a:tr h="67268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b="0" dirty="0" smtClean="0">
                          <a:effectLst/>
                        </a:rPr>
                        <a:t>At </a:t>
                      </a:r>
                      <a:r>
                        <a:rPr lang="en-GB" sz="1600" b="0" dirty="0">
                          <a:effectLst/>
                        </a:rPr>
                        <a:t>hospital admission</a:t>
                      </a:r>
                      <a:endParaRPr lang="de-DE" sz="16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165" marR="3616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11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165" marR="3616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3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165" marR="36165" marT="0" marB="0"/>
                </a:tc>
              </a:tr>
              <a:tr h="89641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b="0" dirty="0" smtClean="0">
                          <a:effectLst/>
                        </a:rPr>
                        <a:t>At discharge without taking antibiotics</a:t>
                      </a:r>
                      <a:endParaRPr lang="de-DE" sz="16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165" marR="3616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11</a:t>
                      </a:r>
                      <a:endParaRPr lang="de-DE" sz="16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165" marR="3616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2</a:t>
                      </a:r>
                      <a:endParaRPr lang="de-DE" sz="16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165" marR="36165" marT="0" marB="0">
                    <a:solidFill>
                      <a:schemeClr val="bg1"/>
                    </a:solidFill>
                  </a:tcPr>
                </a:tc>
              </a:tr>
              <a:tr h="89641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b="0" dirty="0" smtClean="0">
                          <a:effectLst/>
                        </a:rPr>
                        <a:t>At discharge after taking antibiotics</a:t>
                      </a:r>
                      <a:endParaRPr lang="de-DE" sz="1600" b="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165" marR="3616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28</a:t>
                      </a:r>
                      <a:endParaRPr lang="de-DE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165" marR="3616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4</a:t>
                      </a:r>
                      <a:endParaRPr lang="de-DE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165" marR="36165" marT="0" marB="0"/>
                </a:tc>
              </a:tr>
            </a:tbl>
          </a:graphicData>
        </a:graphic>
      </p:graphicFrame>
      <p:sp>
        <p:nvSpPr>
          <p:cNvPr id="15" name="Rectangle 3"/>
          <p:cNvSpPr/>
          <p:nvPr/>
        </p:nvSpPr>
        <p:spPr>
          <a:xfrm>
            <a:off x="6876256" y="2420888"/>
            <a:ext cx="1229467" cy="3600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3"/>
          <p:cNvSpPr/>
          <p:nvPr/>
        </p:nvSpPr>
        <p:spPr>
          <a:xfrm>
            <a:off x="6870925" y="3140968"/>
            <a:ext cx="1229467" cy="3600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3"/>
          <p:cNvSpPr/>
          <p:nvPr/>
        </p:nvSpPr>
        <p:spPr>
          <a:xfrm>
            <a:off x="6870925" y="4005064"/>
            <a:ext cx="1229467" cy="3600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eccia in giù 1"/>
          <p:cNvSpPr/>
          <p:nvPr/>
        </p:nvSpPr>
        <p:spPr>
          <a:xfrm>
            <a:off x="6876256" y="4581128"/>
            <a:ext cx="288032" cy="1158393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ccia in giù 17"/>
          <p:cNvSpPr/>
          <p:nvPr/>
        </p:nvSpPr>
        <p:spPr>
          <a:xfrm>
            <a:off x="7740352" y="4581128"/>
            <a:ext cx="288032" cy="1158393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6133237" y="5839674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mRR</a:t>
            </a:r>
            <a:r>
              <a:rPr lang="en-US" b="1" dirty="0" smtClean="0"/>
              <a:t>: 3.2</a:t>
            </a:r>
            <a:endParaRPr lang="en-US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7632580" y="586798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mRR</a:t>
            </a:r>
            <a:r>
              <a:rPr lang="en-US" b="1" dirty="0" smtClean="0"/>
              <a:t>: 2.1</a:t>
            </a:r>
            <a:endParaRPr lang="en-US" b="1" dirty="0"/>
          </a:p>
        </p:txBody>
      </p:sp>
      <p:sp>
        <p:nvSpPr>
          <p:cNvPr id="21" name="Textfeld 2"/>
          <p:cNvSpPr txBox="1"/>
          <p:nvPr/>
        </p:nvSpPr>
        <p:spPr>
          <a:xfrm>
            <a:off x="5081387" y="2055995"/>
            <a:ext cx="1866877" cy="292885"/>
          </a:xfrm>
          <a:prstGeom prst="rect">
            <a:avLst/>
          </a:prstGeom>
          <a:noFill/>
        </p:spPr>
        <p:txBody>
          <a:bodyPr wrap="none" lIns="76686" tIns="38346" rIns="76686" bIns="38346" rtlCol="0">
            <a:spAutoFit/>
          </a:bodyPr>
          <a:lstStyle/>
          <a:p>
            <a:pPr defTabSz="342438"/>
            <a:r>
              <a:rPr lang="de-DE" sz="1400" kern="0" dirty="0">
                <a:solidFill>
                  <a:schemeClr val="bg1"/>
                </a:solidFill>
                <a:latin typeface="Franklin Gothic Book"/>
                <a:sym typeface="Helvetica Light"/>
              </a:rPr>
              <a:t>Rates </a:t>
            </a:r>
            <a:r>
              <a:rPr lang="de-DE" sz="1400" kern="0" dirty="0" err="1">
                <a:solidFill>
                  <a:schemeClr val="bg1"/>
                </a:solidFill>
                <a:latin typeface="Franklin Gothic Book"/>
                <a:sym typeface="Helvetica Light"/>
              </a:rPr>
              <a:t>of</a:t>
            </a:r>
            <a:r>
              <a:rPr lang="de-DE" sz="1400" kern="0" dirty="0">
                <a:solidFill>
                  <a:schemeClr val="bg1"/>
                </a:solidFill>
                <a:latin typeface="Franklin Gothic Book"/>
                <a:sym typeface="Helvetica Light"/>
              </a:rPr>
              <a:t> </a:t>
            </a:r>
            <a:r>
              <a:rPr lang="de-DE" sz="1400" kern="0" dirty="0" err="1">
                <a:solidFill>
                  <a:schemeClr val="bg1"/>
                </a:solidFill>
                <a:latin typeface="Franklin Gothic Book"/>
                <a:sym typeface="Helvetica Light"/>
              </a:rPr>
              <a:t>colonization</a:t>
            </a:r>
            <a:r>
              <a:rPr lang="de-DE" sz="1400" kern="0" dirty="0">
                <a:solidFill>
                  <a:schemeClr val="bg1"/>
                </a:solidFill>
                <a:latin typeface="Franklin Gothic Book"/>
                <a:sym typeface="Helvetica Ligh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15278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" grpId="0" animBg="1"/>
      <p:bldP spid="18" grpId="0" animBg="1"/>
      <p:bldP spid="4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7504" y="447909"/>
            <a:ext cx="4929961" cy="365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tangolo 1"/>
          <p:cNvSpPr>
            <a:spLocks noChangeArrowheads="1"/>
          </p:cNvSpPr>
          <p:nvPr/>
        </p:nvSpPr>
        <p:spPr bwMode="auto">
          <a:xfrm>
            <a:off x="4527376" y="1268760"/>
            <a:ext cx="3429000" cy="11160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478" tIns="38248" rIns="76478" bIns="3824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64803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700" dirty="0">
                <a:solidFill>
                  <a:srgbClr val="000000"/>
                </a:solidFill>
                <a:cs typeface="Arial" panose="020B0604020202020204" pitchFamily="34" charset="0"/>
                <a:sym typeface="Helvetica Light"/>
              </a:rPr>
              <a:t>ESBL </a:t>
            </a:r>
            <a:r>
              <a:rPr lang="en-US" altLang="de-DE" sz="1700" dirty="0" err="1">
                <a:solidFill>
                  <a:srgbClr val="000000"/>
                </a:solidFill>
                <a:cs typeface="Arial" panose="020B0604020202020204" pitchFamily="34" charset="0"/>
                <a:sym typeface="Helvetica Light"/>
              </a:rPr>
              <a:t>colonisation</a:t>
            </a:r>
            <a:r>
              <a:rPr lang="en-US" altLang="de-DE" sz="1700" dirty="0">
                <a:solidFill>
                  <a:srgbClr val="000000"/>
                </a:solidFill>
                <a:cs typeface="Arial" panose="020B0604020202020204" pitchFamily="34" charset="0"/>
                <a:sym typeface="Helvetica Light"/>
              </a:rPr>
              <a:t> develops in 18% of patients taking cephalosporins </a:t>
            </a:r>
          </a:p>
          <a:p>
            <a:pPr defTabSz="764803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700" dirty="0">
                <a:solidFill>
                  <a:srgbClr val="000000"/>
                </a:solidFill>
                <a:cs typeface="Arial" panose="020B0604020202020204" pitchFamily="34" charset="0"/>
                <a:sym typeface="Helvetica Light"/>
              </a:rPr>
              <a:t>(</a:t>
            </a:r>
            <a:r>
              <a:rPr lang="en-US" altLang="de-DE" sz="1700" b="1" dirty="0">
                <a:solidFill>
                  <a:srgbClr val="000000"/>
                </a:solidFill>
                <a:cs typeface="Arial" panose="020B0604020202020204" pitchFamily="34" charset="0"/>
                <a:sym typeface="Helvetica Light"/>
              </a:rPr>
              <a:t>very</a:t>
            </a:r>
            <a:r>
              <a:rPr lang="en-US" altLang="de-DE" sz="1700" dirty="0">
                <a:solidFill>
                  <a:srgbClr val="000000"/>
                </a:solidFill>
                <a:cs typeface="Arial" panose="020B0604020202020204" pitchFamily="34" charset="0"/>
                <a:sym typeface="Helvetica Light"/>
              </a:rPr>
              <a:t> </a:t>
            </a:r>
            <a:r>
              <a:rPr lang="en-US" altLang="de-DE" sz="1700" b="1" dirty="0">
                <a:solidFill>
                  <a:srgbClr val="000000"/>
                </a:solidFill>
                <a:cs typeface="Arial" panose="020B0604020202020204" pitchFamily="34" charset="0"/>
                <a:sym typeface="Helvetica Light"/>
              </a:rPr>
              <a:t>common AE</a:t>
            </a:r>
            <a:r>
              <a:rPr lang="en-US" altLang="de-DE" sz="1700" dirty="0" smtClean="0">
                <a:solidFill>
                  <a:srgbClr val="000000"/>
                </a:solidFill>
                <a:cs typeface="Arial" panose="020B0604020202020204" pitchFamily="34" charset="0"/>
                <a:sym typeface="Helvetica Light"/>
              </a:rPr>
              <a:t>)</a:t>
            </a:r>
            <a:endParaRPr lang="en-US" altLang="de-DE" sz="1700" dirty="0">
              <a:solidFill>
                <a:srgbClr val="000000"/>
              </a:solidFill>
              <a:cs typeface="Arial" panose="020B0604020202020204" pitchFamily="34" charset="0"/>
              <a:sym typeface="Helvetica Ligh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725" y="447909"/>
            <a:ext cx="1107281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99599" y="6044578"/>
            <a:ext cx="2225864" cy="33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7" tIns="45704" rIns="91407" bIns="45704">
            <a:spAutoFit/>
          </a:bodyPr>
          <a:lstStyle/>
          <a:p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Tacconelli, </a:t>
            </a:r>
            <a:r>
              <a:rPr lang="en-US" alt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ECCMID 2016</a:t>
            </a:r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4929961" cy="16464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95936" y="4902533"/>
            <a:ext cx="4969888" cy="10467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76486" tIns="38252" rIns="76486" bIns="38252">
            <a:spAutoFit/>
          </a:bodyPr>
          <a:lstStyle/>
          <a:p>
            <a:pPr algn="ctr" defTabSz="764881">
              <a:defRPr/>
            </a:pPr>
            <a:r>
              <a:rPr lang="de-DE" sz="1500" b="1" dirty="0" smtClean="0">
                <a:solidFill>
                  <a:srgbClr val="000000"/>
                </a:solidFill>
                <a:latin typeface="Arial" panose="020B0604020202020204" pitchFamily="34" charset="0"/>
                <a:sym typeface="Helvetica Light"/>
              </a:rPr>
              <a:t>Hospital </a:t>
            </a:r>
            <a:r>
              <a:rPr lang="de-DE" sz="1500" b="1" dirty="0" err="1" smtClean="0">
                <a:solidFill>
                  <a:srgbClr val="000000"/>
                </a:solidFill>
                <a:latin typeface="Arial" panose="020B0604020202020204" pitchFamily="34" charset="0"/>
                <a:sym typeface="Helvetica Light"/>
              </a:rPr>
              <a:t>stay</a:t>
            </a:r>
            <a:r>
              <a:rPr lang="de-DE" sz="1500" b="1" dirty="0" smtClean="0">
                <a:solidFill>
                  <a:srgbClr val="000000"/>
                </a:solidFill>
                <a:latin typeface="Arial" panose="020B0604020202020204" pitchFamily="34" charset="0"/>
                <a:sym typeface="Helvetica Light"/>
              </a:rPr>
              <a:t> (</a:t>
            </a:r>
            <a:r>
              <a:rPr lang="de-DE" sz="1500" b="1" dirty="0" err="1" smtClean="0">
                <a:solidFill>
                  <a:srgbClr val="000000"/>
                </a:solidFill>
                <a:latin typeface="Arial" panose="020B0604020202020204" pitchFamily="34" charset="0"/>
                <a:sym typeface="Helvetica Light"/>
              </a:rPr>
              <a:t>days</a:t>
            </a:r>
            <a:r>
              <a:rPr lang="de-DE" sz="1500" b="1" dirty="0" smtClean="0">
                <a:solidFill>
                  <a:srgbClr val="000000"/>
                </a:solidFill>
                <a:latin typeface="Arial" panose="020B0604020202020204" pitchFamily="34" charset="0"/>
                <a:sym typeface="Helvetica Light"/>
              </a:rPr>
              <a:t>) in </a:t>
            </a:r>
            <a:r>
              <a:rPr lang="de-DE" sz="1500" b="1" dirty="0" err="1" smtClean="0">
                <a:solidFill>
                  <a:srgbClr val="000000"/>
                </a:solidFill>
                <a:latin typeface="Arial" panose="020B0604020202020204" pitchFamily="34" charset="0"/>
                <a:sym typeface="Helvetica Light"/>
              </a:rPr>
              <a:t>antibiotic</a:t>
            </a:r>
            <a:r>
              <a:rPr lang="de-DE" sz="1500" b="1" dirty="0" smtClean="0">
                <a:solidFill>
                  <a:srgbClr val="000000"/>
                </a:solidFill>
                <a:latin typeface="Arial" panose="020B0604020202020204" pitchFamily="34" charset="0"/>
                <a:sym typeface="Helvetica Light"/>
              </a:rPr>
              <a:t> </a:t>
            </a:r>
            <a:r>
              <a:rPr lang="de-DE" sz="1500" b="1" dirty="0" err="1" smtClean="0">
                <a:solidFill>
                  <a:srgbClr val="000000"/>
                </a:solidFill>
                <a:latin typeface="Arial" panose="020B0604020202020204" pitchFamily="34" charset="0"/>
                <a:sym typeface="Helvetica Light"/>
              </a:rPr>
              <a:t>resistant</a:t>
            </a:r>
            <a:r>
              <a:rPr lang="de-DE" sz="1500" b="1" dirty="0" smtClean="0">
                <a:solidFill>
                  <a:srgbClr val="000000"/>
                </a:solidFill>
                <a:latin typeface="Arial" panose="020B0604020202020204" pitchFamily="34" charset="0"/>
                <a:sym typeface="Helvetica Light"/>
              </a:rPr>
              <a:t> </a:t>
            </a:r>
            <a:r>
              <a:rPr lang="de-DE" sz="1500" b="1" dirty="0" err="1" smtClean="0">
                <a:solidFill>
                  <a:srgbClr val="000000"/>
                </a:solidFill>
                <a:latin typeface="Arial" panose="020B0604020202020204" pitchFamily="34" charset="0"/>
                <a:sym typeface="Helvetica Light"/>
              </a:rPr>
              <a:t>infections</a:t>
            </a:r>
            <a:endParaRPr lang="de-DE" sz="1500" b="1" dirty="0" smtClean="0">
              <a:solidFill>
                <a:srgbClr val="000000"/>
              </a:solidFill>
              <a:latin typeface="Arial" panose="020B0604020202020204" pitchFamily="34" charset="0"/>
              <a:sym typeface="Helvetica Light"/>
            </a:endParaRPr>
          </a:p>
          <a:p>
            <a:pPr algn="ctr" defTabSz="764881">
              <a:defRPr/>
            </a:pPr>
            <a:r>
              <a:rPr lang="de-DE" sz="1500" b="1" dirty="0" err="1">
                <a:solidFill>
                  <a:srgbClr val="000000"/>
                </a:solidFill>
                <a:latin typeface="Arial" panose="020B0604020202020204" pitchFamily="34" charset="0"/>
                <a:sym typeface="Helvetica Light"/>
              </a:rPr>
              <a:t>v</a:t>
            </a:r>
            <a:r>
              <a:rPr lang="de-DE" sz="1500" b="1" dirty="0" err="1" smtClean="0">
                <a:solidFill>
                  <a:srgbClr val="000000"/>
                </a:solidFill>
                <a:latin typeface="Arial" panose="020B0604020202020204" pitchFamily="34" charset="0"/>
                <a:sym typeface="Helvetica Light"/>
              </a:rPr>
              <a:t>s</a:t>
            </a:r>
            <a:r>
              <a:rPr lang="de-DE" sz="1500" b="1" dirty="0" smtClean="0">
                <a:solidFill>
                  <a:srgbClr val="000000"/>
                </a:solidFill>
                <a:latin typeface="Arial" panose="020B0604020202020204" pitchFamily="34" charset="0"/>
                <a:sym typeface="Helvetica Light"/>
              </a:rPr>
              <a:t> sensitive </a:t>
            </a:r>
            <a:r>
              <a:rPr lang="de-DE" sz="1500" b="1" dirty="0" err="1" smtClean="0">
                <a:solidFill>
                  <a:srgbClr val="000000"/>
                </a:solidFill>
                <a:latin typeface="Arial" panose="020B0604020202020204" pitchFamily="34" charset="0"/>
                <a:sym typeface="Helvetica Light"/>
              </a:rPr>
              <a:t>infections</a:t>
            </a:r>
            <a:endParaRPr lang="de-DE" sz="1500" b="1" dirty="0" smtClean="0">
              <a:solidFill>
                <a:srgbClr val="000000"/>
              </a:solidFill>
              <a:latin typeface="Arial" panose="020B0604020202020204" pitchFamily="34" charset="0"/>
              <a:sym typeface="Helvetica Light"/>
            </a:endParaRPr>
          </a:p>
          <a:p>
            <a:pPr defTabSz="764881">
              <a:defRPr/>
            </a:pPr>
            <a:endParaRPr lang="de-DE" sz="1500" dirty="0">
              <a:solidFill>
                <a:srgbClr val="000000"/>
              </a:solidFill>
              <a:latin typeface="Arial" panose="020B0604020202020204" pitchFamily="34" charset="0"/>
              <a:sym typeface="Helvetica Light"/>
            </a:endParaRPr>
          </a:p>
          <a:p>
            <a:pPr algn="ctr" defTabSz="764881">
              <a:defRPr/>
            </a:pPr>
            <a:r>
              <a:rPr lang="de-DE" b="1" dirty="0" smtClean="0">
                <a:solidFill>
                  <a:schemeClr val="tx2"/>
                </a:solidFill>
                <a:latin typeface="Arial" panose="020B0604020202020204" pitchFamily="34" charset="0"/>
                <a:sym typeface="Helvetica Light"/>
              </a:rPr>
              <a:t>16.3 </a:t>
            </a:r>
            <a:r>
              <a:rPr lang="de-DE" b="1" dirty="0">
                <a:solidFill>
                  <a:schemeClr val="tx2"/>
                </a:solidFill>
                <a:latin typeface="Arial" panose="020B0604020202020204" pitchFamily="34" charset="0"/>
                <a:sym typeface="Helvetica Light"/>
              </a:rPr>
              <a:t>(12) vs 7.1 (11) </a:t>
            </a:r>
            <a:r>
              <a:rPr lang="de-DE" b="1" dirty="0" err="1">
                <a:solidFill>
                  <a:schemeClr val="tx2"/>
                </a:solidFill>
                <a:latin typeface="Arial" panose="020B0604020202020204" pitchFamily="34" charset="0"/>
                <a:sym typeface="Helvetica Light"/>
              </a:rPr>
              <a:t>days</a:t>
            </a:r>
            <a:endParaRPr lang="de-DE" b="1" dirty="0">
              <a:solidFill>
                <a:schemeClr val="tx2"/>
              </a:solidFill>
              <a:latin typeface="Arial" panose="020B0604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8805787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728483" y="1124935"/>
            <a:ext cx="4431491" cy="761963"/>
            <a:chOff x="205963" y="1259422"/>
            <a:chExt cx="5908655" cy="761963"/>
          </a:xfrm>
        </p:grpSpPr>
        <p:grpSp>
          <p:nvGrpSpPr>
            <p:cNvPr id="9" name="Group 8"/>
            <p:cNvGrpSpPr/>
            <p:nvPr/>
          </p:nvGrpSpPr>
          <p:grpSpPr>
            <a:xfrm>
              <a:off x="205963" y="1259422"/>
              <a:ext cx="5908655" cy="761963"/>
              <a:chOff x="205963" y="1259422"/>
              <a:chExt cx="5908655" cy="761963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344039" y="1259422"/>
                <a:ext cx="5770579" cy="761963"/>
              </a:xfrm>
              <a:prstGeom prst="roundRect">
                <a:avLst>
                  <a:gd name="adj" fmla="val 40104"/>
                </a:avLst>
              </a:prstGeom>
              <a:noFill/>
              <a:ln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05963" y="1460468"/>
                <a:ext cx="377228" cy="37349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598723" y="1497367"/>
              <a:ext cx="531268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 smtClean="0">
                  <a:solidFill>
                    <a:schemeClr val="bg1">
                      <a:lumMod val="75000"/>
                    </a:schemeClr>
                  </a:solidFill>
                </a:rPr>
                <a:t>Antibiotic as ethic issue</a:t>
              </a:r>
              <a:endParaRPr lang="en-US" sz="15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518240" y="914622"/>
            <a:ext cx="1202822" cy="5157216"/>
            <a:chOff x="3770119" y="600905"/>
            <a:chExt cx="1603762" cy="6150070"/>
          </a:xfrm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grpSpPr>
        <p:grpSp>
          <p:nvGrpSpPr>
            <p:cNvPr id="14" name="Group 13"/>
            <p:cNvGrpSpPr/>
            <p:nvPr/>
          </p:nvGrpSpPr>
          <p:grpSpPr>
            <a:xfrm>
              <a:off x="3770119" y="600905"/>
              <a:ext cx="1603762" cy="6150070"/>
              <a:chOff x="6034506" y="660368"/>
              <a:chExt cx="1800678" cy="6905200"/>
            </a:xfrm>
            <a:scene3d>
              <a:camera prst="orthographicFront"/>
              <a:lightRig rig="threePt" dir="t"/>
            </a:scene3d>
          </p:grpSpPr>
          <p:sp>
            <p:nvSpPr>
              <p:cNvPr id="21" name="Rectangle 5"/>
              <p:cNvSpPr/>
              <p:nvPr/>
            </p:nvSpPr>
            <p:spPr>
              <a:xfrm>
                <a:off x="6206359" y="660368"/>
                <a:ext cx="1447870" cy="1792218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823242 w 2069854"/>
                  <a:gd name="connsiteY12" fmla="*/ 2167002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823242 w 2069854"/>
                  <a:gd name="connsiteY12" fmla="*/ 2167002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772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69223" h="2561350">
                    <a:moveTo>
                      <a:pt x="1029052" y="3"/>
                    </a:moveTo>
                    <a:cubicBezTo>
                      <a:pt x="1198121" y="-691"/>
                      <a:pt x="1366104" y="120921"/>
                      <a:pt x="1243365" y="286050"/>
                    </a:cubicBezTo>
                    <a:cubicBezTo>
                      <a:pt x="1227255" y="315682"/>
                      <a:pt x="1215473" y="348101"/>
                      <a:pt x="1221229" y="389002"/>
                    </a:cubicBezTo>
                    <a:cubicBezTo>
                      <a:pt x="1226297" y="528261"/>
                      <a:pt x="1696392" y="461119"/>
                      <a:pt x="1960083" y="361648"/>
                    </a:cubicBezTo>
                    <a:cubicBezTo>
                      <a:pt x="2053938" y="496394"/>
                      <a:pt x="2071127" y="822506"/>
                      <a:pt x="2067846" y="961234"/>
                    </a:cubicBezTo>
                    <a:cubicBezTo>
                      <a:pt x="2071715" y="1080232"/>
                      <a:pt x="2015018" y="1106744"/>
                      <a:pt x="1881338" y="1030865"/>
                    </a:cubicBezTo>
                    <a:cubicBezTo>
                      <a:pt x="1484062" y="845572"/>
                      <a:pt x="1585310" y="1699608"/>
                      <a:pt x="1847663" y="1535481"/>
                    </a:cubicBezTo>
                    <a:cubicBezTo>
                      <a:pt x="1929415" y="1495441"/>
                      <a:pt x="2055329" y="1373504"/>
                      <a:pt x="2065360" y="1597847"/>
                    </a:cubicBezTo>
                    <a:cubicBezTo>
                      <a:pt x="2080367" y="1677957"/>
                      <a:pt x="2053974" y="2093695"/>
                      <a:pt x="1945162" y="2187725"/>
                    </a:cubicBezTo>
                    <a:cubicBezTo>
                      <a:pt x="1805733" y="2151252"/>
                      <a:pt x="1398565" y="2030230"/>
                      <a:pt x="1223492" y="2167002"/>
                    </a:cubicBezTo>
                    <a:cubicBezTo>
                      <a:pt x="1210011" y="2193452"/>
                      <a:pt x="1212813" y="2230274"/>
                      <a:pt x="1243365" y="2275300"/>
                    </a:cubicBezTo>
                    <a:cubicBezTo>
                      <a:pt x="1483871" y="2660267"/>
                      <a:pt x="591323" y="2652331"/>
                      <a:pt x="803256" y="2277680"/>
                    </a:cubicBezTo>
                    <a:cubicBezTo>
                      <a:pt x="852179" y="2213432"/>
                      <a:pt x="836244" y="2132321"/>
                      <a:pt x="723771" y="2109806"/>
                    </a:cubicBezTo>
                    <a:cubicBezTo>
                      <a:pt x="609542" y="2086940"/>
                      <a:pt x="401355" y="2119754"/>
                      <a:pt x="117884" y="2215080"/>
                    </a:cubicBezTo>
                    <a:cubicBezTo>
                      <a:pt x="25248" y="2145089"/>
                      <a:pt x="-7310" y="1771407"/>
                      <a:pt x="1340" y="1657531"/>
                    </a:cubicBezTo>
                    <a:cubicBezTo>
                      <a:pt x="24910" y="1416831"/>
                      <a:pt x="118063" y="1502066"/>
                      <a:pt x="271736" y="1561668"/>
                    </a:cubicBezTo>
                    <a:cubicBezTo>
                      <a:pt x="483918" y="1635999"/>
                      <a:pt x="591326" y="1022800"/>
                      <a:pt x="249462" y="1045298"/>
                    </a:cubicBezTo>
                    <a:cubicBezTo>
                      <a:pt x="168753" y="1050498"/>
                      <a:pt x="31973" y="1183628"/>
                      <a:pt x="8800" y="1018431"/>
                    </a:cubicBezTo>
                    <a:cubicBezTo>
                      <a:pt x="-14373" y="907943"/>
                      <a:pt x="14056" y="478572"/>
                      <a:pt x="110423" y="382371"/>
                    </a:cubicBezTo>
                    <a:cubicBezTo>
                      <a:pt x="506629" y="514999"/>
                      <a:pt x="790102" y="488473"/>
                      <a:pt x="828213" y="389002"/>
                    </a:cubicBezTo>
                    <a:cubicBezTo>
                      <a:pt x="838534" y="365427"/>
                      <a:pt x="828962" y="333342"/>
                      <a:pt x="793309" y="283670"/>
                    </a:cubicBezTo>
                    <a:cubicBezTo>
                      <a:pt x="687343" y="96344"/>
                      <a:pt x="859983" y="698"/>
                      <a:pt x="1029052" y="3"/>
                    </a:cubicBezTo>
                    <a:close/>
                  </a:path>
                </a:pathLst>
              </a:custGeom>
              <a:gradFill flip="none" rotWithShape="1">
                <a:gsLst>
                  <a:gs pos="94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Rectangle 5"/>
              <p:cNvSpPr/>
              <p:nvPr/>
            </p:nvSpPr>
            <p:spPr>
              <a:xfrm rot="5400000">
                <a:off x="6216710" y="1947991"/>
                <a:ext cx="1427811" cy="1792219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362 w 2069164"/>
                  <a:gd name="connsiteY0" fmla="*/ 3 h 2561350"/>
                  <a:gd name="connsiteX1" fmla="*/ 1242675 w 2069164"/>
                  <a:gd name="connsiteY1" fmla="*/ 286050 h 2561350"/>
                  <a:gd name="connsiteX2" fmla="*/ 1220539 w 2069164"/>
                  <a:gd name="connsiteY2" fmla="*/ 389002 h 2561350"/>
                  <a:gd name="connsiteX3" fmla="*/ 1959393 w 2069164"/>
                  <a:gd name="connsiteY3" fmla="*/ 361648 h 2561350"/>
                  <a:gd name="connsiteX4" fmla="*/ 2067156 w 2069164"/>
                  <a:gd name="connsiteY4" fmla="*/ 961234 h 2561350"/>
                  <a:gd name="connsiteX5" fmla="*/ 1880648 w 2069164"/>
                  <a:gd name="connsiteY5" fmla="*/ 1030865 h 2561350"/>
                  <a:gd name="connsiteX6" fmla="*/ 1846973 w 2069164"/>
                  <a:gd name="connsiteY6" fmla="*/ 1535481 h 2561350"/>
                  <a:gd name="connsiteX7" fmla="*/ 2064670 w 2069164"/>
                  <a:gd name="connsiteY7" fmla="*/ 1597847 h 2561350"/>
                  <a:gd name="connsiteX8" fmla="*/ 1951933 w 2069164"/>
                  <a:gd name="connsiteY8" fmla="*/ 2180265 h 2561350"/>
                  <a:gd name="connsiteX9" fmla="*/ 1222802 w 2069164"/>
                  <a:gd name="connsiteY9" fmla="*/ 2167002 h 2561350"/>
                  <a:gd name="connsiteX10" fmla="*/ 1242675 w 2069164"/>
                  <a:gd name="connsiteY10" fmla="*/ 2275300 h 2561350"/>
                  <a:gd name="connsiteX11" fmla="*/ 792619 w 2069164"/>
                  <a:gd name="connsiteY11" fmla="*/ 2277680 h 2561350"/>
                  <a:gd name="connsiteX12" fmla="*/ 822552 w 2069164"/>
                  <a:gd name="connsiteY12" fmla="*/ 2167002 h 2561350"/>
                  <a:gd name="connsiteX13" fmla="*/ 129627 w 2069164"/>
                  <a:gd name="connsiteY13" fmla="*/ 2200159 h 2561350"/>
                  <a:gd name="connsiteX14" fmla="*/ 650 w 2069164"/>
                  <a:gd name="connsiteY14" fmla="*/ 1657531 h 2561350"/>
                  <a:gd name="connsiteX15" fmla="*/ 258083 w 2069164"/>
                  <a:gd name="connsiteY15" fmla="*/ 1557347 h 2561350"/>
                  <a:gd name="connsiteX16" fmla="*/ 270377 w 2069164"/>
                  <a:gd name="connsiteY16" fmla="*/ 1028015 h 2561350"/>
                  <a:gd name="connsiteX17" fmla="*/ 29715 w 2069164"/>
                  <a:gd name="connsiteY17" fmla="*/ 1005469 h 2561350"/>
                  <a:gd name="connsiteX18" fmla="*/ 109733 w 2069164"/>
                  <a:gd name="connsiteY18" fmla="*/ 382371 h 2561350"/>
                  <a:gd name="connsiteX19" fmla="*/ 827523 w 2069164"/>
                  <a:gd name="connsiteY19" fmla="*/ 389002 h 2561350"/>
                  <a:gd name="connsiteX20" fmla="*/ 792619 w 2069164"/>
                  <a:gd name="connsiteY20" fmla="*/ 283670 h 2561350"/>
                  <a:gd name="connsiteX21" fmla="*/ 1028362 w 206916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64020 w 2066875"/>
                  <a:gd name="connsiteY7" fmla="*/ 1597847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952"/>
                  <a:gd name="connsiteY0" fmla="*/ 3 h 2561350"/>
                  <a:gd name="connsiteX1" fmla="*/ 1242025 w 2066952"/>
                  <a:gd name="connsiteY1" fmla="*/ 286050 h 2561350"/>
                  <a:gd name="connsiteX2" fmla="*/ 1219889 w 2066952"/>
                  <a:gd name="connsiteY2" fmla="*/ 389002 h 2561350"/>
                  <a:gd name="connsiteX3" fmla="*/ 1963063 w 2066952"/>
                  <a:gd name="connsiteY3" fmla="*/ 357327 h 2561350"/>
                  <a:gd name="connsiteX4" fmla="*/ 2066506 w 2066952"/>
                  <a:gd name="connsiteY4" fmla="*/ 961234 h 2561350"/>
                  <a:gd name="connsiteX5" fmla="*/ 1862717 w 2066952"/>
                  <a:gd name="connsiteY5" fmla="*/ 1056790 h 2561350"/>
                  <a:gd name="connsiteX6" fmla="*/ 1824721 w 2066952"/>
                  <a:gd name="connsiteY6" fmla="*/ 1531159 h 2561350"/>
                  <a:gd name="connsiteX7" fmla="*/ 2042416 w 2066952"/>
                  <a:gd name="connsiteY7" fmla="*/ 1619452 h 2561350"/>
                  <a:gd name="connsiteX8" fmla="*/ 1951283 w 2066952"/>
                  <a:gd name="connsiteY8" fmla="*/ 2180265 h 2561350"/>
                  <a:gd name="connsiteX9" fmla="*/ 1222152 w 2066952"/>
                  <a:gd name="connsiteY9" fmla="*/ 2167002 h 2561350"/>
                  <a:gd name="connsiteX10" fmla="*/ 1242025 w 2066952"/>
                  <a:gd name="connsiteY10" fmla="*/ 2275300 h 2561350"/>
                  <a:gd name="connsiteX11" fmla="*/ 791969 w 2066952"/>
                  <a:gd name="connsiteY11" fmla="*/ 2277680 h 2561350"/>
                  <a:gd name="connsiteX12" fmla="*/ 821902 w 2066952"/>
                  <a:gd name="connsiteY12" fmla="*/ 2167002 h 2561350"/>
                  <a:gd name="connsiteX13" fmla="*/ 128977 w 2066952"/>
                  <a:gd name="connsiteY13" fmla="*/ 2200159 h 2561350"/>
                  <a:gd name="connsiteX14" fmla="*/ 0 w 2066952"/>
                  <a:gd name="connsiteY14" fmla="*/ 1657531 h 2561350"/>
                  <a:gd name="connsiteX15" fmla="*/ 257433 w 2066952"/>
                  <a:gd name="connsiteY15" fmla="*/ 1557347 h 2561350"/>
                  <a:gd name="connsiteX16" fmla="*/ 239483 w 2066952"/>
                  <a:gd name="connsiteY16" fmla="*/ 1049619 h 2561350"/>
                  <a:gd name="connsiteX17" fmla="*/ 29065 w 2066952"/>
                  <a:gd name="connsiteY17" fmla="*/ 1005469 h 2561350"/>
                  <a:gd name="connsiteX18" fmla="*/ 100444 w 2066952"/>
                  <a:gd name="connsiteY18" fmla="*/ 369408 h 2561350"/>
                  <a:gd name="connsiteX19" fmla="*/ 826873 w 2066952"/>
                  <a:gd name="connsiteY19" fmla="*/ 389002 h 2561350"/>
                  <a:gd name="connsiteX20" fmla="*/ 791969 w 2066952"/>
                  <a:gd name="connsiteY20" fmla="*/ 283670 h 2561350"/>
                  <a:gd name="connsiteX21" fmla="*/ 1027712 w 2066952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6650"/>
                  <a:gd name="connsiteY0" fmla="*/ 3 h 2561350"/>
                  <a:gd name="connsiteX1" fmla="*/ 1242025 w 2066650"/>
                  <a:gd name="connsiteY1" fmla="*/ 286050 h 2561350"/>
                  <a:gd name="connsiteX2" fmla="*/ 1219889 w 2066650"/>
                  <a:gd name="connsiteY2" fmla="*/ 389002 h 2561350"/>
                  <a:gd name="connsiteX3" fmla="*/ 1967384 w 2066650"/>
                  <a:gd name="connsiteY3" fmla="*/ 344364 h 2561350"/>
                  <a:gd name="connsiteX4" fmla="*/ 2066506 w 2066650"/>
                  <a:gd name="connsiteY4" fmla="*/ 961234 h 2561350"/>
                  <a:gd name="connsiteX5" fmla="*/ 1862717 w 2066650"/>
                  <a:gd name="connsiteY5" fmla="*/ 1056790 h 2561350"/>
                  <a:gd name="connsiteX6" fmla="*/ 1824721 w 2066650"/>
                  <a:gd name="connsiteY6" fmla="*/ 1531159 h 2561350"/>
                  <a:gd name="connsiteX7" fmla="*/ 2042416 w 2066650"/>
                  <a:gd name="connsiteY7" fmla="*/ 1619452 h 2561350"/>
                  <a:gd name="connsiteX8" fmla="*/ 1951283 w 2066650"/>
                  <a:gd name="connsiteY8" fmla="*/ 2180265 h 2561350"/>
                  <a:gd name="connsiteX9" fmla="*/ 1222152 w 2066650"/>
                  <a:gd name="connsiteY9" fmla="*/ 2167002 h 2561350"/>
                  <a:gd name="connsiteX10" fmla="*/ 1242025 w 2066650"/>
                  <a:gd name="connsiteY10" fmla="*/ 2275300 h 2561350"/>
                  <a:gd name="connsiteX11" fmla="*/ 791969 w 2066650"/>
                  <a:gd name="connsiteY11" fmla="*/ 2277680 h 2561350"/>
                  <a:gd name="connsiteX12" fmla="*/ 821902 w 2066650"/>
                  <a:gd name="connsiteY12" fmla="*/ 2167002 h 2561350"/>
                  <a:gd name="connsiteX13" fmla="*/ 128977 w 2066650"/>
                  <a:gd name="connsiteY13" fmla="*/ 2200159 h 2561350"/>
                  <a:gd name="connsiteX14" fmla="*/ 0 w 2066650"/>
                  <a:gd name="connsiteY14" fmla="*/ 1657531 h 2561350"/>
                  <a:gd name="connsiteX15" fmla="*/ 257433 w 2066650"/>
                  <a:gd name="connsiteY15" fmla="*/ 1557347 h 2561350"/>
                  <a:gd name="connsiteX16" fmla="*/ 239483 w 2066650"/>
                  <a:gd name="connsiteY16" fmla="*/ 1049619 h 2561350"/>
                  <a:gd name="connsiteX17" fmla="*/ 29065 w 2066650"/>
                  <a:gd name="connsiteY17" fmla="*/ 1005469 h 2561350"/>
                  <a:gd name="connsiteX18" fmla="*/ 100444 w 2066650"/>
                  <a:gd name="connsiteY18" fmla="*/ 369408 h 2561350"/>
                  <a:gd name="connsiteX19" fmla="*/ 826873 w 2066650"/>
                  <a:gd name="connsiteY19" fmla="*/ 389002 h 2561350"/>
                  <a:gd name="connsiteX20" fmla="*/ 791969 w 2066650"/>
                  <a:gd name="connsiteY20" fmla="*/ 283670 h 2561350"/>
                  <a:gd name="connsiteX21" fmla="*/ 1027712 w 2066650"/>
                  <a:gd name="connsiteY21" fmla="*/ 3 h 2561350"/>
                  <a:gd name="connsiteX0" fmla="*/ 1027712 w 2049409"/>
                  <a:gd name="connsiteY0" fmla="*/ 3 h 2561350"/>
                  <a:gd name="connsiteX1" fmla="*/ 1242025 w 2049409"/>
                  <a:gd name="connsiteY1" fmla="*/ 286050 h 2561350"/>
                  <a:gd name="connsiteX2" fmla="*/ 1219889 w 2049409"/>
                  <a:gd name="connsiteY2" fmla="*/ 389002 h 2561350"/>
                  <a:gd name="connsiteX3" fmla="*/ 1967384 w 2049409"/>
                  <a:gd name="connsiteY3" fmla="*/ 344364 h 2561350"/>
                  <a:gd name="connsiteX4" fmla="*/ 2049225 w 2049409"/>
                  <a:gd name="connsiteY4" fmla="*/ 926667 h 2561350"/>
                  <a:gd name="connsiteX5" fmla="*/ 1862717 w 2049409"/>
                  <a:gd name="connsiteY5" fmla="*/ 1056790 h 2561350"/>
                  <a:gd name="connsiteX6" fmla="*/ 1824721 w 2049409"/>
                  <a:gd name="connsiteY6" fmla="*/ 1531159 h 2561350"/>
                  <a:gd name="connsiteX7" fmla="*/ 2042416 w 2049409"/>
                  <a:gd name="connsiteY7" fmla="*/ 1619452 h 2561350"/>
                  <a:gd name="connsiteX8" fmla="*/ 1951283 w 2049409"/>
                  <a:gd name="connsiteY8" fmla="*/ 2180265 h 2561350"/>
                  <a:gd name="connsiteX9" fmla="*/ 1222152 w 2049409"/>
                  <a:gd name="connsiteY9" fmla="*/ 2167002 h 2561350"/>
                  <a:gd name="connsiteX10" fmla="*/ 1242025 w 2049409"/>
                  <a:gd name="connsiteY10" fmla="*/ 2275300 h 2561350"/>
                  <a:gd name="connsiteX11" fmla="*/ 791969 w 2049409"/>
                  <a:gd name="connsiteY11" fmla="*/ 2277680 h 2561350"/>
                  <a:gd name="connsiteX12" fmla="*/ 821902 w 2049409"/>
                  <a:gd name="connsiteY12" fmla="*/ 2167002 h 2561350"/>
                  <a:gd name="connsiteX13" fmla="*/ 128977 w 2049409"/>
                  <a:gd name="connsiteY13" fmla="*/ 2200159 h 2561350"/>
                  <a:gd name="connsiteX14" fmla="*/ 0 w 2049409"/>
                  <a:gd name="connsiteY14" fmla="*/ 1657531 h 2561350"/>
                  <a:gd name="connsiteX15" fmla="*/ 257433 w 2049409"/>
                  <a:gd name="connsiteY15" fmla="*/ 1557347 h 2561350"/>
                  <a:gd name="connsiteX16" fmla="*/ 239483 w 2049409"/>
                  <a:gd name="connsiteY16" fmla="*/ 1049619 h 2561350"/>
                  <a:gd name="connsiteX17" fmla="*/ 29065 w 2049409"/>
                  <a:gd name="connsiteY17" fmla="*/ 1005469 h 2561350"/>
                  <a:gd name="connsiteX18" fmla="*/ 100444 w 2049409"/>
                  <a:gd name="connsiteY18" fmla="*/ 369408 h 2561350"/>
                  <a:gd name="connsiteX19" fmla="*/ 826873 w 2049409"/>
                  <a:gd name="connsiteY19" fmla="*/ 389002 h 2561350"/>
                  <a:gd name="connsiteX20" fmla="*/ 791969 w 2049409"/>
                  <a:gd name="connsiteY20" fmla="*/ 283670 h 2561350"/>
                  <a:gd name="connsiteX21" fmla="*/ 1027712 w 2049409"/>
                  <a:gd name="connsiteY21" fmla="*/ 3 h 2561350"/>
                  <a:gd name="connsiteX0" fmla="*/ 1027712 w 2049338"/>
                  <a:gd name="connsiteY0" fmla="*/ 3 h 2561350"/>
                  <a:gd name="connsiteX1" fmla="*/ 1242025 w 2049338"/>
                  <a:gd name="connsiteY1" fmla="*/ 286050 h 2561350"/>
                  <a:gd name="connsiteX2" fmla="*/ 1219889 w 2049338"/>
                  <a:gd name="connsiteY2" fmla="*/ 389002 h 2561350"/>
                  <a:gd name="connsiteX3" fmla="*/ 1967384 w 2049338"/>
                  <a:gd name="connsiteY3" fmla="*/ 344364 h 2561350"/>
                  <a:gd name="connsiteX4" fmla="*/ 2049225 w 2049338"/>
                  <a:gd name="connsiteY4" fmla="*/ 926667 h 2561350"/>
                  <a:gd name="connsiteX5" fmla="*/ 1862717 w 2049338"/>
                  <a:gd name="connsiteY5" fmla="*/ 1056790 h 2561350"/>
                  <a:gd name="connsiteX6" fmla="*/ 1824721 w 2049338"/>
                  <a:gd name="connsiteY6" fmla="*/ 1531159 h 2561350"/>
                  <a:gd name="connsiteX7" fmla="*/ 2042416 w 2049338"/>
                  <a:gd name="connsiteY7" fmla="*/ 1619452 h 2561350"/>
                  <a:gd name="connsiteX8" fmla="*/ 1951283 w 2049338"/>
                  <a:gd name="connsiteY8" fmla="*/ 2180265 h 2561350"/>
                  <a:gd name="connsiteX9" fmla="*/ 1222152 w 2049338"/>
                  <a:gd name="connsiteY9" fmla="*/ 2167002 h 2561350"/>
                  <a:gd name="connsiteX10" fmla="*/ 1242025 w 2049338"/>
                  <a:gd name="connsiteY10" fmla="*/ 2275300 h 2561350"/>
                  <a:gd name="connsiteX11" fmla="*/ 791969 w 2049338"/>
                  <a:gd name="connsiteY11" fmla="*/ 2277680 h 2561350"/>
                  <a:gd name="connsiteX12" fmla="*/ 821902 w 2049338"/>
                  <a:gd name="connsiteY12" fmla="*/ 2167002 h 2561350"/>
                  <a:gd name="connsiteX13" fmla="*/ 128977 w 2049338"/>
                  <a:gd name="connsiteY13" fmla="*/ 2200159 h 2561350"/>
                  <a:gd name="connsiteX14" fmla="*/ 0 w 2049338"/>
                  <a:gd name="connsiteY14" fmla="*/ 1657531 h 2561350"/>
                  <a:gd name="connsiteX15" fmla="*/ 257433 w 2049338"/>
                  <a:gd name="connsiteY15" fmla="*/ 1557347 h 2561350"/>
                  <a:gd name="connsiteX16" fmla="*/ 239483 w 2049338"/>
                  <a:gd name="connsiteY16" fmla="*/ 1049619 h 2561350"/>
                  <a:gd name="connsiteX17" fmla="*/ 29065 w 2049338"/>
                  <a:gd name="connsiteY17" fmla="*/ 1005469 h 2561350"/>
                  <a:gd name="connsiteX18" fmla="*/ 100444 w 2049338"/>
                  <a:gd name="connsiteY18" fmla="*/ 369408 h 2561350"/>
                  <a:gd name="connsiteX19" fmla="*/ 826873 w 2049338"/>
                  <a:gd name="connsiteY19" fmla="*/ 389002 h 2561350"/>
                  <a:gd name="connsiteX20" fmla="*/ 791969 w 2049338"/>
                  <a:gd name="connsiteY20" fmla="*/ 283670 h 2561350"/>
                  <a:gd name="connsiteX21" fmla="*/ 1027712 w 2049338"/>
                  <a:gd name="connsiteY21" fmla="*/ 3 h 2561350"/>
                  <a:gd name="connsiteX0" fmla="*/ 1027712 w 2053522"/>
                  <a:gd name="connsiteY0" fmla="*/ 3 h 2561350"/>
                  <a:gd name="connsiteX1" fmla="*/ 1242025 w 2053522"/>
                  <a:gd name="connsiteY1" fmla="*/ 286050 h 2561350"/>
                  <a:gd name="connsiteX2" fmla="*/ 1219889 w 2053522"/>
                  <a:gd name="connsiteY2" fmla="*/ 389002 h 2561350"/>
                  <a:gd name="connsiteX3" fmla="*/ 1967384 w 2053522"/>
                  <a:gd name="connsiteY3" fmla="*/ 344364 h 2561350"/>
                  <a:gd name="connsiteX4" fmla="*/ 2049225 w 2053522"/>
                  <a:gd name="connsiteY4" fmla="*/ 926667 h 2561350"/>
                  <a:gd name="connsiteX5" fmla="*/ 1862717 w 2053522"/>
                  <a:gd name="connsiteY5" fmla="*/ 1056790 h 2561350"/>
                  <a:gd name="connsiteX6" fmla="*/ 1824721 w 2053522"/>
                  <a:gd name="connsiteY6" fmla="*/ 1531159 h 2561350"/>
                  <a:gd name="connsiteX7" fmla="*/ 2042416 w 2053522"/>
                  <a:gd name="connsiteY7" fmla="*/ 1619452 h 2561350"/>
                  <a:gd name="connsiteX8" fmla="*/ 1951283 w 2053522"/>
                  <a:gd name="connsiteY8" fmla="*/ 2180265 h 2561350"/>
                  <a:gd name="connsiteX9" fmla="*/ 1222152 w 2053522"/>
                  <a:gd name="connsiteY9" fmla="*/ 2167002 h 2561350"/>
                  <a:gd name="connsiteX10" fmla="*/ 1242025 w 2053522"/>
                  <a:gd name="connsiteY10" fmla="*/ 2275300 h 2561350"/>
                  <a:gd name="connsiteX11" fmla="*/ 791969 w 2053522"/>
                  <a:gd name="connsiteY11" fmla="*/ 2277680 h 2561350"/>
                  <a:gd name="connsiteX12" fmla="*/ 821902 w 2053522"/>
                  <a:gd name="connsiteY12" fmla="*/ 2167002 h 2561350"/>
                  <a:gd name="connsiteX13" fmla="*/ 128977 w 2053522"/>
                  <a:gd name="connsiteY13" fmla="*/ 2200159 h 2561350"/>
                  <a:gd name="connsiteX14" fmla="*/ 0 w 2053522"/>
                  <a:gd name="connsiteY14" fmla="*/ 1657531 h 2561350"/>
                  <a:gd name="connsiteX15" fmla="*/ 257433 w 2053522"/>
                  <a:gd name="connsiteY15" fmla="*/ 1557347 h 2561350"/>
                  <a:gd name="connsiteX16" fmla="*/ 239483 w 2053522"/>
                  <a:gd name="connsiteY16" fmla="*/ 1049619 h 2561350"/>
                  <a:gd name="connsiteX17" fmla="*/ 29065 w 2053522"/>
                  <a:gd name="connsiteY17" fmla="*/ 1005469 h 2561350"/>
                  <a:gd name="connsiteX18" fmla="*/ 100444 w 2053522"/>
                  <a:gd name="connsiteY18" fmla="*/ 369408 h 2561350"/>
                  <a:gd name="connsiteX19" fmla="*/ 826873 w 2053522"/>
                  <a:gd name="connsiteY19" fmla="*/ 389002 h 2561350"/>
                  <a:gd name="connsiteX20" fmla="*/ 791969 w 2053522"/>
                  <a:gd name="connsiteY20" fmla="*/ 283670 h 2561350"/>
                  <a:gd name="connsiteX21" fmla="*/ 1027712 w 2053522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6166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60129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40556" h="2561350">
                    <a:moveTo>
                      <a:pt x="1014747" y="3"/>
                    </a:moveTo>
                    <a:cubicBezTo>
                      <a:pt x="1183816" y="-691"/>
                      <a:pt x="1351799" y="120921"/>
                      <a:pt x="1229060" y="286050"/>
                    </a:cubicBezTo>
                    <a:cubicBezTo>
                      <a:pt x="1212950" y="315682"/>
                      <a:pt x="1201168" y="348101"/>
                      <a:pt x="1206924" y="389002"/>
                    </a:cubicBezTo>
                    <a:cubicBezTo>
                      <a:pt x="1211992" y="528261"/>
                      <a:pt x="1716654" y="452477"/>
                      <a:pt x="1954419" y="344364"/>
                    </a:cubicBezTo>
                    <a:cubicBezTo>
                      <a:pt x="1970498" y="474789"/>
                      <a:pt x="2061145" y="783619"/>
                      <a:pt x="2036260" y="926667"/>
                    </a:cubicBezTo>
                    <a:cubicBezTo>
                      <a:pt x="2027166" y="1024060"/>
                      <a:pt x="1970476" y="1153289"/>
                      <a:pt x="1849752" y="1060129"/>
                    </a:cubicBezTo>
                    <a:cubicBezTo>
                      <a:pt x="1475468" y="853624"/>
                      <a:pt x="1487545" y="1649324"/>
                      <a:pt x="1811756" y="1531159"/>
                    </a:cubicBezTo>
                    <a:cubicBezTo>
                      <a:pt x="1923754" y="1469515"/>
                      <a:pt x="1987209" y="1400411"/>
                      <a:pt x="2036129" y="1616113"/>
                    </a:cubicBezTo>
                    <a:cubicBezTo>
                      <a:pt x="2051136" y="1730790"/>
                      <a:pt x="1956393" y="2051666"/>
                      <a:pt x="1938318" y="2180265"/>
                    </a:cubicBezTo>
                    <a:cubicBezTo>
                      <a:pt x="1741694" y="2153739"/>
                      <a:pt x="1359392" y="2007849"/>
                      <a:pt x="1209187" y="2167002"/>
                    </a:cubicBezTo>
                    <a:cubicBezTo>
                      <a:pt x="1195706" y="2193452"/>
                      <a:pt x="1198508" y="2230274"/>
                      <a:pt x="1229060" y="2275300"/>
                    </a:cubicBezTo>
                    <a:cubicBezTo>
                      <a:pt x="1469566" y="2660267"/>
                      <a:pt x="567071" y="2652331"/>
                      <a:pt x="779004" y="2277680"/>
                    </a:cubicBezTo>
                    <a:cubicBezTo>
                      <a:pt x="817979" y="2223379"/>
                      <a:pt x="825787" y="2190096"/>
                      <a:pt x="808937" y="2167002"/>
                    </a:cubicBezTo>
                    <a:cubicBezTo>
                      <a:pt x="706169" y="2021111"/>
                      <a:pt x="364670" y="2147108"/>
                      <a:pt x="116012" y="2200159"/>
                    </a:cubicBezTo>
                    <a:cubicBezTo>
                      <a:pt x="57942" y="2073996"/>
                      <a:pt x="976" y="1794778"/>
                      <a:pt x="0" y="1657530"/>
                    </a:cubicBezTo>
                    <a:cubicBezTo>
                      <a:pt x="23569" y="1399547"/>
                      <a:pt x="142648" y="1475748"/>
                      <a:pt x="248790" y="1539671"/>
                    </a:cubicBezTo>
                    <a:cubicBezTo>
                      <a:pt x="563771" y="1555589"/>
                      <a:pt x="485163" y="925406"/>
                      <a:pt x="226518" y="1049619"/>
                    </a:cubicBezTo>
                    <a:cubicBezTo>
                      <a:pt x="150003" y="1086365"/>
                      <a:pt x="56561" y="1164379"/>
                      <a:pt x="16100" y="1005469"/>
                    </a:cubicBezTo>
                    <a:cubicBezTo>
                      <a:pt x="-32993" y="864734"/>
                      <a:pt x="47286" y="478570"/>
                      <a:pt x="87479" y="369408"/>
                    </a:cubicBezTo>
                    <a:cubicBezTo>
                      <a:pt x="483685" y="502036"/>
                      <a:pt x="775797" y="488473"/>
                      <a:pt x="813908" y="389002"/>
                    </a:cubicBezTo>
                    <a:cubicBezTo>
                      <a:pt x="824229" y="365427"/>
                      <a:pt x="814657" y="333342"/>
                      <a:pt x="779004" y="283670"/>
                    </a:cubicBezTo>
                    <a:cubicBezTo>
                      <a:pt x="673038" y="96344"/>
                      <a:pt x="845678" y="698"/>
                      <a:pt x="1014747" y="3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accent2">
                      <a:lumMod val="75000"/>
                    </a:schemeClr>
                  </a:gs>
                  <a:gs pos="0">
                    <a:schemeClr val="accent2"/>
                  </a:gs>
                </a:gsLst>
                <a:lin ang="0" scaled="0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tangle 5"/>
              <p:cNvSpPr/>
              <p:nvPr/>
            </p:nvSpPr>
            <p:spPr>
              <a:xfrm flipV="1">
                <a:off x="6213670" y="3226986"/>
                <a:ext cx="1448109" cy="1792218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69564" h="2561350">
                    <a:moveTo>
                      <a:pt x="1028762" y="3"/>
                    </a:moveTo>
                    <a:cubicBezTo>
                      <a:pt x="1197831" y="-691"/>
                      <a:pt x="1365814" y="120921"/>
                      <a:pt x="1243075" y="286050"/>
                    </a:cubicBezTo>
                    <a:cubicBezTo>
                      <a:pt x="1226965" y="315682"/>
                      <a:pt x="1215183" y="348101"/>
                      <a:pt x="1220939" y="389002"/>
                    </a:cubicBezTo>
                    <a:cubicBezTo>
                      <a:pt x="1226007" y="528261"/>
                      <a:pt x="1696102" y="461119"/>
                      <a:pt x="1959793" y="361648"/>
                    </a:cubicBezTo>
                    <a:cubicBezTo>
                      <a:pt x="2053648" y="496394"/>
                      <a:pt x="2070837" y="822506"/>
                      <a:pt x="2067556" y="961234"/>
                    </a:cubicBezTo>
                    <a:cubicBezTo>
                      <a:pt x="2071425" y="1080232"/>
                      <a:pt x="2014728" y="1106744"/>
                      <a:pt x="1881048" y="1030865"/>
                    </a:cubicBezTo>
                    <a:cubicBezTo>
                      <a:pt x="1483772" y="845572"/>
                      <a:pt x="1585020" y="1699608"/>
                      <a:pt x="1847373" y="1535481"/>
                    </a:cubicBezTo>
                    <a:cubicBezTo>
                      <a:pt x="1929125" y="1495441"/>
                      <a:pt x="2055039" y="1373504"/>
                      <a:pt x="2065070" y="1597847"/>
                    </a:cubicBezTo>
                    <a:cubicBezTo>
                      <a:pt x="2080077" y="1677957"/>
                      <a:pt x="2061145" y="2086235"/>
                      <a:pt x="1952333" y="2180265"/>
                    </a:cubicBezTo>
                    <a:cubicBezTo>
                      <a:pt x="1755709" y="2153739"/>
                      <a:pt x="1373407" y="2007849"/>
                      <a:pt x="1223202" y="2167002"/>
                    </a:cubicBezTo>
                    <a:cubicBezTo>
                      <a:pt x="1209721" y="2193452"/>
                      <a:pt x="1212523" y="2230274"/>
                      <a:pt x="1243075" y="2275300"/>
                    </a:cubicBezTo>
                    <a:cubicBezTo>
                      <a:pt x="1483581" y="2660267"/>
                      <a:pt x="581086" y="2652331"/>
                      <a:pt x="793019" y="2277680"/>
                    </a:cubicBezTo>
                    <a:cubicBezTo>
                      <a:pt x="831994" y="2223379"/>
                      <a:pt x="839802" y="2190096"/>
                      <a:pt x="822952" y="2167002"/>
                    </a:cubicBezTo>
                    <a:cubicBezTo>
                      <a:pt x="720184" y="2021111"/>
                      <a:pt x="378685" y="2147108"/>
                      <a:pt x="130027" y="2200159"/>
                    </a:cubicBezTo>
                    <a:cubicBezTo>
                      <a:pt x="37391" y="2130168"/>
                      <a:pt x="-7600" y="1771407"/>
                      <a:pt x="1050" y="1657531"/>
                    </a:cubicBezTo>
                    <a:cubicBezTo>
                      <a:pt x="24620" y="1416831"/>
                      <a:pt x="117773" y="1502066"/>
                      <a:pt x="271446" y="1561668"/>
                    </a:cubicBezTo>
                    <a:cubicBezTo>
                      <a:pt x="483628" y="1635999"/>
                      <a:pt x="591036" y="1022800"/>
                      <a:pt x="249172" y="1045298"/>
                    </a:cubicBezTo>
                    <a:cubicBezTo>
                      <a:pt x="168463" y="1050498"/>
                      <a:pt x="31683" y="1183628"/>
                      <a:pt x="8510" y="1018431"/>
                    </a:cubicBezTo>
                    <a:cubicBezTo>
                      <a:pt x="-14663" y="907943"/>
                      <a:pt x="13766" y="478572"/>
                      <a:pt x="110133" y="382371"/>
                    </a:cubicBezTo>
                    <a:cubicBezTo>
                      <a:pt x="506339" y="514999"/>
                      <a:pt x="789812" y="488473"/>
                      <a:pt x="827923" y="389002"/>
                    </a:cubicBezTo>
                    <a:cubicBezTo>
                      <a:pt x="838244" y="365427"/>
                      <a:pt x="828672" y="333342"/>
                      <a:pt x="793019" y="283670"/>
                    </a:cubicBezTo>
                    <a:cubicBezTo>
                      <a:pt x="687053" y="96344"/>
                      <a:pt x="859693" y="698"/>
                      <a:pt x="102876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Rectangle 5"/>
              <p:cNvSpPr/>
              <p:nvPr/>
            </p:nvSpPr>
            <p:spPr>
              <a:xfrm rot="5400000">
                <a:off x="6225169" y="4496805"/>
                <a:ext cx="1427811" cy="1792219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362 w 2069164"/>
                  <a:gd name="connsiteY0" fmla="*/ 3 h 2561350"/>
                  <a:gd name="connsiteX1" fmla="*/ 1242675 w 2069164"/>
                  <a:gd name="connsiteY1" fmla="*/ 286050 h 2561350"/>
                  <a:gd name="connsiteX2" fmla="*/ 1220539 w 2069164"/>
                  <a:gd name="connsiteY2" fmla="*/ 389002 h 2561350"/>
                  <a:gd name="connsiteX3" fmla="*/ 1959393 w 2069164"/>
                  <a:gd name="connsiteY3" fmla="*/ 361648 h 2561350"/>
                  <a:gd name="connsiteX4" fmla="*/ 2067156 w 2069164"/>
                  <a:gd name="connsiteY4" fmla="*/ 961234 h 2561350"/>
                  <a:gd name="connsiteX5" fmla="*/ 1880648 w 2069164"/>
                  <a:gd name="connsiteY5" fmla="*/ 1030865 h 2561350"/>
                  <a:gd name="connsiteX6" fmla="*/ 1846973 w 2069164"/>
                  <a:gd name="connsiteY6" fmla="*/ 1535481 h 2561350"/>
                  <a:gd name="connsiteX7" fmla="*/ 2064670 w 2069164"/>
                  <a:gd name="connsiteY7" fmla="*/ 1597847 h 2561350"/>
                  <a:gd name="connsiteX8" fmla="*/ 1951933 w 2069164"/>
                  <a:gd name="connsiteY8" fmla="*/ 2180265 h 2561350"/>
                  <a:gd name="connsiteX9" fmla="*/ 1222802 w 2069164"/>
                  <a:gd name="connsiteY9" fmla="*/ 2167002 h 2561350"/>
                  <a:gd name="connsiteX10" fmla="*/ 1242675 w 2069164"/>
                  <a:gd name="connsiteY10" fmla="*/ 2275300 h 2561350"/>
                  <a:gd name="connsiteX11" fmla="*/ 792619 w 2069164"/>
                  <a:gd name="connsiteY11" fmla="*/ 2277680 h 2561350"/>
                  <a:gd name="connsiteX12" fmla="*/ 822552 w 2069164"/>
                  <a:gd name="connsiteY12" fmla="*/ 2167002 h 2561350"/>
                  <a:gd name="connsiteX13" fmla="*/ 129627 w 2069164"/>
                  <a:gd name="connsiteY13" fmla="*/ 2200159 h 2561350"/>
                  <a:gd name="connsiteX14" fmla="*/ 650 w 2069164"/>
                  <a:gd name="connsiteY14" fmla="*/ 1657531 h 2561350"/>
                  <a:gd name="connsiteX15" fmla="*/ 258083 w 2069164"/>
                  <a:gd name="connsiteY15" fmla="*/ 1557347 h 2561350"/>
                  <a:gd name="connsiteX16" fmla="*/ 270377 w 2069164"/>
                  <a:gd name="connsiteY16" fmla="*/ 1028015 h 2561350"/>
                  <a:gd name="connsiteX17" fmla="*/ 29715 w 2069164"/>
                  <a:gd name="connsiteY17" fmla="*/ 1005469 h 2561350"/>
                  <a:gd name="connsiteX18" fmla="*/ 109733 w 2069164"/>
                  <a:gd name="connsiteY18" fmla="*/ 382371 h 2561350"/>
                  <a:gd name="connsiteX19" fmla="*/ 827523 w 2069164"/>
                  <a:gd name="connsiteY19" fmla="*/ 389002 h 2561350"/>
                  <a:gd name="connsiteX20" fmla="*/ 792619 w 2069164"/>
                  <a:gd name="connsiteY20" fmla="*/ 283670 h 2561350"/>
                  <a:gd name="connsiteX21" fmla="*/ 1028362 w 206916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64020 w 2066875"/>
                  <a:gd name="connsiteY7" fmla="*/ 1597847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952"/>
                  <a:gd name="connsiteY0" fmla="*/ 3 h 2561350"/>
                  <a:gd name="connsiteX1" fmla="*/ 1242025 w 2066952"/>
                  <a:gd name="connsiteY1" fmla="*/ 286050 h 2561350"/>
                  <a:gd name="connsiteX2" fmla="*/ 1219889 w 2066952"/>
                  <a:gd name="connsiteY2" fmla="*/ 389002 h 2561350"/>
                  <a:gd name="connsiteX3" fmla="*/ 1963063 w 2066952"/>
                  <a:gd name="connsiteY3" fmla="*/ 357327 h 2561350"/>
                  <a:gd name="connsiteX4" fmla="*/ 2066506 w 2066952"/>
                  <a:gd name="connsiteY4" fmla="*/ 961234 h 2561350"/>
                  <a:gd name="connsiteX5" fmla="*/ 1862717 w 2066952"/>
                  <a:gd name="connsiteY5" fmla="*/ 1056790 h 2561350"/>
                  <a:gd name="connsiteX6" fmla="*/ 1824721 w 2066952"/>
                  <a:gd name="connsiteY6" fmla="*/ 1531159 h 2561350"/>
                  <a:gd name="connsiteX7" fmla="*/ 2042416 w 2066952"/>
                  <a:gd name="connsiteY7" fmla="*/ 1619452 h 2561350"/>
                  <a:gd name="connsiteX8" fmla="*/ 1951283 w 2066952"/>
                  <a:gd name="connsiteY8" fmla="*/ 2180265 h 2561350"/>
                  <a:gd name="connsiteX9" fmla="*/ 1222152 w 2066952"/>
                  <a:gd name="connsiteY9" fmla="*/ 2167002 h 2561350"/>
                  <a:gd name="connsiteX10" fmla="*/ 1242025 w 2066952"/>
                  <a:gd name="connsiteY10" fmla="*/ 2275300 h 2561350"/>
                  <a:gd name="connsiteX11" fmla="*/ 791969 w 2066952"/>
                  <a:gd name="connsiteY11" fmla="*/ 2277680 h 2561350"/>
                  <a:gd name="connsiteX12" fmla="*/ 821902 w 2066952"/>
                  <a:gd name="connsiteY12" fmla="*/ 2167002 h 2561350"/>
                  <a:gd name="connsiteX13" fmla="*/ 128977 w 2066952"/>
                  <a:gd name="connsiteY13" fmla="*/ 2200159 h 2561350"/>
                  <a:gd name="connsiteX14" fmla="*/ 0 w 2066952"/>
                  <a:gd name="connsiteY14" fmla="*/ 1657531 h 2561350"/>
                  <a:gd name="connsiteX15" fmla="*/ 257433 w 2066952"/>
                  <a:gd name="connsiteY15" fmla="*/ 1557347 h 2561350"/>
                  <a:gd name="connsiteX16" fmla="*/ 239483 w 2066952"/>
                  <a:gd name="connsiteY16" fmla="*/ 1049619 h 2561350"/>
                  <a:gd name="connsiteX17" fmla="*/ 29065 w 2066952"/>
                  <a:gd name="connsiteY17" fmla="*/ 1005469 h 2561350"/>
                  <a:gd name="connsiteX18" fmla="*/ 100444 w 2066952"/>
                  <a:gd name="connsiteY18" fmla="*/ 369408 h 2561350"/>
                  <a:gd name="connsiteX19" fmla="*/ 826873 w 2066952"/>
                  <a:gd name="connsiteY19" fmla="*/ 389002 h 2561350"/>
                  <a:gd name="connsiteX20" fmla="*/ 791969 w 2066952"/>
                  <a:gd name="connsiteY20" fmla="*/ 283670 h 2561350"/>
                  <a:gd name="connsiteX21" fmla="*/ 1027712 w 2066952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6650"/>
                  <a:gd name="connsiteY0" fmla="*/ 3 h 2561350"/>
                  <a:gd name="connsiteX1" fmla="*/ 1242025 w 2066650"/>
                  <a:gd name="connsiteY1" fmla="*/ 286050 h 2561350"/>
                  <a:gd name="connsiteX2" fmla="*/ 1219889 w 2066650"/>
                  <a:gd name="connsiteY2" fmla="*/ 389002 h 2561350"/>
                  <a:gd name="connsiteX3" fmla="*/ 1967384 w 2066650"/>
                  <a:gd name="connsiteY3" fmla="*/ 344364 h 2561350"/>
                  <a:gd name="connsiteX4" fmla="*/ 2066506 w 2066650"/>
                  <a:gd name="connsiteY4" fmla="*/ 961234 h 2561350"/>
                  <a:gd name="connsiteX5" fmla="*/ 1862717 w 2066650"/>
                  <a:gd name="connsiteY5" fmla="*/ 1056790 h 2561350"/>
                  <a:gd name="connsiteX6" fmla="*/ 1824721 w 2066650"/>
                  <a:gd name="connsiteY6" fmla="*/ 1531159 h 2561350"/>
                  <a:gd name="connsiteX7" fmla="*/ 2042416 w 2066650"/>
                  <a:gd name="connsiteY7" fmla="*/ 1619452 h 2561350"/>
                  <a:gd name="connsiteX8" fmla="*/ 1951283 w 2066650"/>
                  <a:gd name="connsiteY8" fmla="*/ 2180265 h 2561350"/>
                  <a:gd name="connsiteX9" fmla="*/ 1222152 w 2066650"/>
                  <a:gd name="connsiteY9" fmla="*/ 2167002 h 2561350"/>
                  <a:gd name="connsiteX10" fmla="*/ 1242025 w 2066650"/>
                  <a:gd name="connsiteY10" fmla="*/ 2275300 h 2561350"/>
                  <a:gd name="connsiteX11" fmla="*/ 791969 w 2066650"/>
                  <a:gd name="connsiteY11" fmla="*/ 2277680 h 2561350"/>
                  <a:gd name="connsiteX12" fmla="*/ 821902 w 2066650"/>
                  <a:gd name="connsiteY12" fmla="*/ 2167002 h 2561350"/>
                  <a:gd name="connsiteX13" fmla="*/ 128977 w 2066650"/>
                  <a:gd name="connsiteY13" fmla="*/ 2200159 h 2561350"/>
                  <a:gd name="connsiteX14" fmla="*/ 0 w 2066650"/>
                  <a:gd name="connsiteY14" fmla="*/ 1657531 h 2561350"/>
                  <a:gd name="connsiteX15" fmla="*/ 257433 w 2066650"/>
                  <a:gd name="connsiteY15" fmla="*/ 1557347 h 2561350"/>
                  <a:gd name="connsiteX16" fmla="*/ 239483 w 2066650"/>
                  <a:gd name="connsiteY16" fmla="*/ 1049619 h 2561350"/>
                  <a:gd name="connsiteX17" fmla="*/ 29065 w 2066650"/>
                  <a:gd name="connsiteY17" fmla="*/ 1005469 h 2561350"/>
                  <a:gd name="connsiteX18" fmla="*/ 100444 w 2066650"/>
                  <a:gd name="connsiteY18" fmla="*/ 369408 h 2561350"/>
                  <a:gd name="connsiteX19" fmla="*/ 826873 w 2066650"/>
                  <a:gd name="connsiteY19" fmla="*/ 389002 h 2561350"/>
                  <a:gd name="connsiteX20" fmla="*/ 791969 w 2066650"/>
                  <a:gd name="connsiteY20" fmla="*/ 283670 h 2561350"/>
                  <a:gd name="connsiteX21" fmla="*/ 1027712 w 2066650"/>
                  <a:gd name="connsiteY21" fmla="*/ 3 h 2561350"/>
                  <a:gd name="connsiteX0" fmla="*/ 1027712 w 2049409"/>
                  <a:gd name="connsiteY0" fmla="*/ 3 h 2561350"/>
                  <a:gd name="connsiteX1" fmla="*/ 1242025 w 2049409"/>
                  <a:gd name="connsiteY1" fmla="*/ 286050 h 2561350"/>
                  <a:gd name="connsiteX2" fmla="*/ 1219889 w 2049409"/>
                  <a:gd name="connsiteY2" fmla="*/ 389002 h 2561350"/>
                  <a:gd name="connsiteX3" fmla="*/ 1967384 w 2049409"/>
                  <a:gd name="connsiteY3" fmla="*/ 344364 h 2561350"/>
                  <a:gd name="connsiteX4" fmla="*/ 2049225 w 2049409"/>
                  <a:gd name="connsiteY4" fmla="*/ 926667 h 2561350"/>
                  <a:gd name="connsiteX5" fmla="*/ 1862717 w 2049409"/>
                  <a:gd name="connsiteY5" fmla="*/ 1056790 h 2561350"/>
                  <a:gd name="connsiteX6" fmla="*/ 1824721 w 2049409"/>
                  <a:gd name="connsiteY6" fmla="*/ 1531159 h 2561350"/>
                  <a:gd name="connsiteX7" fmla="*/ 2042416 w 2049409"/>
                  <a:gd name="connsiteY7" fmla="*/ 1619452 h 2561350"/>
                  <a:gd name="connsiteX8" fmla="*/ 1951283 w 2049409"/>
                  <a:gd name="connsiteY8" fmla="*/ 2180265 h 2561350"/>
                  <a:gd name="connsiteX9" fmla="*/ 1222152 w 2049409"/>
                  <a:gd name="connsiteY9" fmla="*/ 2167002 h 2561350"/>
                  <a:gd name="connsiteX10" fmla="*/ 1242025 w 2049409"/>
                  <a:gd name="connsiteY10" fmla="*/ 2275300 h 2561350"/>
                  <a:gd name="connsiteX11" fmla="*/ 791969 w 2049409"/>
                  <a:gd name="connsiteY11" fmla="*/ 2277680 h 2561350"/>
                  <a:gd name="connsiteX12" fmla="*/ 821902 w 2049409"/>
                  <a:gd name="connsiteY12" fmla="*/ 2167002 h 2561350"/>
                  <a:gd name="connsiteX13" fmla="*/ 128977 w 2049409"/>
                  <a:gd name="connsiteY13" fmla="*/ 2200159 h 2561350"/>
                  <a:gd name="connsiteX14" fmla="*/ 0 w 2049409"/>
                  <a:gd name="connsiteY14" fmla="*/ 1657531 h 2561350"/>
                  <a:gd name="connsiteX15" fmla="*/ 257433 w 2049409"/>
                  <a:gd name="connsiteY15" fmla="*/ 1557347 h 2561350"/>
                  <a:gd name="connsiteX16" fmla="*/ 239483 w 2049409"/>
                  <a:gd name="connsiteY16" fmla="*/ 1049619 h 2561350"/>
                  <a:gd name="connsiteX17" fmla="*/ 29065 w 2049409"/>
                  <a:gd name="connsiteY17" fmla="*/ 1005469 h 2561350"/>
                  <a:gd name="connsiteX18" fmla="*/ 100444 w 2049409"/>
                  <a:gd name="connsiteY18" fmla="*/ 369408 h 2561350"/>
                  <a:gd name="connsiteX19" fmla="*/ 826873 w 2049409"/>
                  <a:gd name="connsiteY19" fmla="*/ 389002 h 2561350"/>
                  <a:gd name="connsiteX20" fmla="*/ 791969 w 2049409"/>
                  <a:gd name="connsiteY20" fmla="*/ 283670 h 2561350"/>
                  <a:gd name="connsiteX21" fmla="*/ 1027712 w 2049409"/>
                  <a:gd name="connsiteY21" fmla="*/ 3 h 2561350"/>
                  <a:gd name="connsiteX0" fmla="*/ 1027712 w 2049338"/>
                  <a:gd name="connsiteY0" fmla="*/ 3 h 2561350"/>
                  <a:gd name="connsiteX1" fmla="*/ 1242025 w 2049338"/>
                  <a:gd name="connsiteY1" fmla="*/ 286050 h 2561350"/>
                  <a:gd name="connsiteX2" fmla="*/ 1219889 w 2049338"/>
                  <a:gd name="connsiteY2" fmla="*/ 389002 h 2561350"/>
                  <a:gd name="connsiteX3" fmla="*/ 1967384 w 2049338"/>
                  <a:gd name="connsiteY3" fmla="*/ 344364 h 2561350"/>
                  <a:gd name="connsiteX4" fmla="*/ 2049225 w 2049338"/>
                  <a:gd name="connsiteY4" fmla="*/ 926667 h 2561350"/>
                  <a:gd name="connsiteX5" fmla="*/ 1862717 w 2049338"/>
                  <a:gd name="connsiteY5" fmla="*/ 1056790 h 2561350"/>
                  <a:gd name="connsiteX6" fmla="*/ 1824721 w 2049338"/>
                  <a:gd name="connsiteY6" fmla="*/ 1531159 h 2561350"/>
                  <a:gd name="connsiteX7" fmla="*/ 2042416 w 2049338"/>
                  <a:gd name="connsiteY7" fmla="*/ 1619452 h 2561350"/>
                  <a:gd name="connsiteX8" fmla="*/ 1951283 w 2049338"/>
                  <a:gd name="connsiteY8" fmla="*/ 2180265 h 2561350"/>
                  <a:gd name="connsiteX9" fmla="*/ 1222152 w 2049338"/>
                  <a:gd name="connsiteY9" fmla="*/ 2167002 h 2561350"/>
                  <a:gd name="connsiteX10" fmla="*/ 1242025 w 2049338"/>
                  <a:gd name="connsiteY10" fmla="*/ 2275300 h 2561350"/>
                  <a:gd name="connsiteX11" fmla="*/ 791969 w 2049338"/>
                  <a:gd name="connsiteY11" fmla="*/ 2277680 h 2561350"/>
                  <a:gd name="connsiteX12" fmla="*/ 821902 w 2049338"/>
                  <a:gd name="connsiteY12" fmla="*/ 2167002 h 2561350"/>
                  <a:gd name="connsiteX13" fmla="*/ 128977 w 2049338"/>
                  <a:gd name="connsiteY13" fmla="*/ 2200159 h 2561350"/>
                  <a:gd name="connsiteX14" fmla="*/ 0 w 2049338"/>
                  <a:gd name="connsiteY14" fmla="*/ 1657531 h 2561350"/>
                  <a:gd name="connsiteX15" fmla="*/ 257433 w 2049338"/>
                  <a:gd name="connsiteY15" fmla="*/ 1557347 h 2561350"/>
                  <a:gd name="connsiteX16" fmla="*/ 239483 w 2049338"/>
                  <a:gd name="connsiteY16" fmla="*/ 1049619 h 2561350"/>
                  <a:gd name="connsiteX17" fmla="*/ 29065 w 2049338"/>
                  <a:gd name="connsiteY17" fmla="*/ 1005469 h 2561350"/>
                  <a:gd name="connsiteX18" fmla="*/ 100444 w 2049338"/>
                  <a:gd name="connsiteY18" fmla="*/ 369408 h 2561350"/>
                  <a:gd name="connsiteX19" fmla="*/ 826873 w 2049338"/>
                  <a:gd name="connsiteY19" fmla="*/ 389002 h 2561350"/>
                  <a:gd name="connsiteX20" fmla="*/ 791969 w 2049338"/>
                  <a:gd name="connsiteY20" fmla="*/ 283670 h 2561350"/>
                  <a:gd name="connsiteX21" fmla="*/ 1027712 w 2049338"/>
                  <a:gd name="connsiteY21" fmla="*/ 3 h 2561350"/>
                  <a:gd name="connsiteX0" fmla="*/ 1027712 w 2053522"/>
                  <a:gd name="connsiteY0" fmla="*/ 3 h 2561350"/>
                  <a:gd name="connsiteX1" fmla="*/ 1242025 w 2053522"/>
                  <a:gd name="connsiteY1" fmla="*/ 286050 h 2561350"/>
                  <a:gd name="connsiteX2" fmla="*/ 1219889 w 2053522"/>
                  <a:gd name="connsiteY2" fmla="*/ 389002 h 2561350"/>
                  <a:gd name="connsiteX3" fmla="*/ 1967384 w 2053522"/>
                  <a:gd name="connsiteY3" fmla="*/ 344364 h 2561350"/>
                  <a:gd name="connsiteX4" fmla="*/ 2049225 w 2053522"/>
                  <a:gd name="connsiteY4" fmla="*/ 926667 h 2561350"/>
                  <a:gd name="connsiteX5" fmla="*/ 1862717 w 2053522"/>
                  <a:gd name="connsiteY5" fmla="*/ 1056790 h 2561350"/>
                  <a:gd name="connsiteX6" fmla="*/ 1824721 w 2053522"/>
                  <a:gd name="connsiteY6" fmla="*/ 1531159 h 2561350"/>
                  <a:gd name="connsiteX7" fmla="*/ 2042416 w 2053522"/>
                  <a:gd name="connsiteY7" fmla="*/ 1619452 h 2561350"/>
                  <a:gd name="connsiteX8" fmla="*/ 1951283 w 2053522"/>
                  <a:gd name="connsiteY8" fmla="*/ 2180265 h 2561350"/>
                  <a:gd name="connsiteX9" fmla="*/ 1222152 w 2053522"/>
                  <a:gd name="connsiteY9" fmla="*/ 2167002 h 2561350"/>
                  <a:gd name="connsiteX10" fmla="*/ 1242025 w 2053522"/>
                  <a:gd name="connsiteY10" fmla="*/ 2275300 h 2561350"/>
                  <a:gd name="connsiteX11" fmla="*/ 791969 w 2053522"/>
                  <a:gd name="connsiteY11" fmla="*/ 2277680 h 2561350"/>
                  <a:gd name="connsiteX12" fmla="*/ 821902 w 2053522"/>
                  <a:gd name="connsiteY12" fmla="*/ 2167002 h 2561350"/>
                  <a:gd name="connsiteX13" fmla="*/ 128977 w 2053522"/>
                  <a:gd name="connsiteY13" fmla="*/ 2200159 h 2561350"/>
                  <a:gd name="connsiteX14" fmla="*/ 0 w 2053522"/>
                  <a:gd name="connsiteY14" fmla="*/ 1657531 h 2561350"/>
                  <a:gd name="connsiteX15" fmla="*/ 257433 w 2053522"/>
                  <a:gd name="connsiteY15" fmla="*/ 1557347 h 2561350"/>
                  <a:gd name="connsiteX16" fmla="*/ 239483 w 2053522"/>
                  <a:gd name="connsiteY16" fmla="*/ 1049619 h 2561350"/>
                  <a:gd name="connsiteX17" fmla="*/ 29065 w 2053522"/>
                  <a:gd name="connsiteY17" fmla="*/ 1005469 h 2561350"/>
                  <a:gd name="connsiteX18" fmla="*/ 100444 w 2053522"/>
                  <a:gd name="connsiteY18" fmla="*/ 369408 h 2561350"/>
                  <a:gd name="connsiteX19" fmla="*/ 826873 w 2053522"/>
                  <a:gd name="connsiteY19" fmla="*/ 389002 h 2561350"/>
                  <a:gd name="connsiteX20" fmla="*/ 791969 w 2053522"/>
                  <a:gd name="connsiteY20" fmla="*/ 283670 h 2561350"/>
                  <a:gd name="connsiteX21" fmla="*/ 1027712 w 2053522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6166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60129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40556" h="2561350">
                    <a:moveTo>
                      <a:pt x="1014747" y="3"/>
                    </a:moveTo>
                    <a:cubicBezTo>
                      <a:pt x="1183816" y="-691"/>
                      <a:pt x="1351799" y="120921"/>
                      <a:pt x="1229060" y="286050"/>
                    </a:cubicBezTo>
                    <a:cubicBezTo>
                      <a:pt x="1212950" y="315682"/>
                      <a:pt x="1201168" y="348101"/>
                      <a:pt x="1206924" y="389002"/>
                    </a:cubicBezTo>
                    <a:cubicBezTo>
                      <a:pt x="1211992" y="528261"/>
                      <a:pt x="1716654" y="452477"/>
                      <a:pt x="1954419" y="344364"/>
                    </a:cubicBezTo>
                    <a:cubicBezTo>
                      <a:pt x="1970498" y="474789"/>
                      <a:pt x="2061145" y="783619"/>
                      <a:pt x="2036260" y="926667"/>
                    </a:cubicBezTo>
                    <a:cubicBezTo>
                      <a:pt x="2027166" y="1024060"/>
                      <a:pt x="1970476" y="1153289"/>
                      <a:pt x="1849752" y="1060129"/>
                    </a:cubicBezTo>
                    <a:cubicBezTo>
                      <a:pt x="1475468" y="853624"/>
                      <a:pt x="1487545" y="1649324"/>
                      <a:pt x="1811756" y="1531159"/>
                    </a:cubicBezTo>
                    <a:cubicBezTo>
                      <a:pt x="1923754" y="1469515"/>
                      <a:pt x="1987209" y="1400411"/>
                      <a:pt x="2036129" y="1616113"/>
                    </a:cubicBezTo>
                    <a:cubicBezTo>
                      <a:pt x="2051136" y="1730790"/>
                      <a:pt x="1956393" y="2051666"/>
                      <a:pt x="1938318" y="2180265"/>
                    </a:cubicBezTo>
                    <a:cubicBezTo>
                      <a:pt x="1741694" y="2153739"/>
                      <a:pt x="1359392" y="2007849"/>
                      <a:pt x="1209187" y="2167002"/>
                    </a:cubicBezTo>
                    <a:cubicBezTo>
                      <a:pt x="1195706" y="2193452"/>
                      <a:pt x="1198508" y="2230274"/>
                      <a:pt x="1229060" y="2275300"/>
                    </a:cubicBezTo>
                    <a:cubicBezTo>
                      <a:pt x="1469566" y="2660267"/>
                      <a:pt x="567071" y="2652331"/>
                      <a:pt x="779004" y="2277680"/>
                    </a:cubicBezTo>
                    <a:cubicBezTo>
                      <a:pt x="817979" y="2223379"/>
                      <a:pt x="825787" y="2190096"/>
                      <a:pt x="808937" y="2167002"/>
                    </a:cubicBezTo>
                    <a:cubicBezTo>
                      <a:pt x="706169" y="2021111"/>
                      <a:pt x="364670" y="2147108"/>
                      <a:pt x="116012" y="2200159"/>
                    </a:cubicBezTo>
                    <a:cubicBezTo>
                      <a:pt x="57942" y="2073996"/>
                      <a:pt x="976" y="1794778"/>
                      <a:pt x="0" y="1657530"/>
                    </a:cubicBezTo>
                    <a:cubicBezTo>
                      <a:pt x="23569" y="1399547"/>
                      <a:pt x="142648" y="1475748"/>
                      <a:pt x="248790" y="1539671"/>
                    </a:cubicBezTo>
                    <a:cubicBezTo>
                      <a:pt x="563771" y="1555589"/>
                      <a:pt x="485163" y="925406"/>
                      <a:pt x="226518" y="1049619"/>
                    </a:cubicBezTo>
                    <a:cubicBezTo>
                      <a:pt x="150003" y="1086365"/>
                      <a:pt x="56561" y="1164379"/>
                      <a:pt x="16100" y="1005469"/>
                    </a:cubicBezTo>
                    <a:cubicBezTo>
                      <a:pt x="-32993" y="864734"/>
                      <a:pt x="47286" y="478570"/>
                      <a:pt x="87479" y="369408"/>
                    </a:cubicBezTo>
                    <a:cubicBezTo>
                      <a:pt x="483685" y="502036"/>
                      <a:pt x="775797" y="488473"/>
                      <a:pt x="813908" y="389002"/>
                    </a:cubicBezTo>
                    <a:cubicBezTo>
                      <a:pt x="824229" y="365427"/>
                      <a:pt x="814657" y="333342"/>
                      <a:pt x="779004" y="283670"/>
                    </a:cubicBezTo>
                    <a:cubicBezTo>
                      <a:pt x="673038" y="96344"/>
                      <a:pt x="845678" y="698"/>
                      <a:pt x="1014747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50000"/>
                    </a:schemeClr>
                  </a:gs>
                  <a:gs pos="100000">
                    <a:schemeClr val="accent4"/>
                  </a:gs>
                </a:gsLst>
                <a:lin ang="10800000" scaled="1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 5"/>
              <p:cNvSpPr/>
              <p:nvPr/>
            </p:nvSpPr>
            <p:spPr>
              <a:xfrm flipV="1">
                <a:off x="6213670" y="5773350"/>
                <a:ext cx="1448109" cy="1792218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69564" h="2561350">
                    <a:moveTo>
                      <a:pt x="1028762" y="3"/>
                    </a:moveTo>
                    <a:cubicBezTo>
                      <a:pt x="1197831" y="-691"/>
                      <a:pt x="1365814" y="120921"/>
                      <a:pt x="1243075" y="286050"/>
                    </a:cubicBezTo>
                    <a:cubicBezTo>
                      <a:pt x="1226965" y="315682"/>
                      <a:pt x="1215183" y="348101"/>
                      <a:pt x="1220939" y="389002"/>
                    </a:cubicBezTo>
                    <a:cubicBezTo>
                      <a:pt x="1226007" y="528261"/>
                      <a:pt x="1696102" y="461119"/>
                      <a:pt x="1959793" y="361648"/>
                    </a:cubicBezTo>
                    <a:cubicBezTo>
                      <a:pt x="2053648" y="496394"/>
                      <a:pt x="2070837" y="822506"/>
                      <a:pt x="2067556" y="961234"/>
                    </a:cubicBezTo>
                    <a:cubicBezTo>
                      <a:pt x="2071425" y="1080232"/>
                      <a:pt x="2014728" y="1106744"/>
                      <a:pt x="1881048" y="1030865"/>
                    </a:cubicBezTo>
                    <a:cubicBezTo>
                      <a:pt x="1483772" y="845572"/>
                      <a:pt x="1585020" y="1699608"/>
                      <a:pt x="1847373" y="1535481"/>
                    </a:cubicBezTo>
                    <a:cubicBezTo>
                      <a:pt x="1929125" y="1495441"/>
                      <a:pt x="2055039" y="1373504"/>
                      <a:pt x="2065070" y="1597847"/>
                    </a:cubicBezTo>
                    <a:cubicBezTo>
                      <a:pt x="2080077" y="1677957"/>
                      <a:pt x="2061145" y="2086235"/>
                      <a:pt x="1952333" y="2180265"/>
                    </a:cubicBezTo>
                    <a:cubicBezTo>
                      <a:pt x="1755709" y="2153739"/>
                      <a:pt x="1373407" y="2007849"/>
                      <a:pt x="1223202" y="2167002"/>
                    </a:cubicBezTo>
                    <a:cubicBezTo>
                      <a:pt x="1209721" y="2193452"/>
                      <a:pt x="1212523" y="2230274"/>
                      <a:pt x="1243075" y="2275300"/>
                    </a:cubicBezTo>
                    <a:cubicBezTo>
                      <a:pt x="1483581" y="2660267"/>
                      <a:pt x="581086" y="2652331"/>
                      <a:pt x="793019" y="2277680"/>
                    </a:cubicBezTo>
                    <a:cubicBezTo>
                      <a:pt x="831994" y="2223379"/>
                      <a:pt x="839802" y="2190096"/>
                      <a:pt x="822952" y="2167002"/>
                    </a:cubicBezTo>
                    <a:cubicBezTo>
                      <a:pt x="720184" y="2021111"/>
                      <a:pt x="378685" y="2147108"/>
                      <a:pt x="130027" y="2200159"/>
                    </a:cubicBezTo>
                    <a:cubicBezTo>
                      <a:pt x="37391" y="2130168"/>
                      <a:pt x="-7600" y="1771407"/>
                      <a:pt x="1050" y="1657531"/>
                    </a:cubicBezTo>
                    <a:cubicBezTo>
                      <a:pt x="24620" y="1416831"/>
                      <a:pt x="117773" y="1502066"/>
                      <a:pt x="271446" y="1561668"/>
                    </a:cubicBezTo>
                    <a:cubicBezTo>
                      <a:pt x="483628" y="1635999"/>
                      <a:pt x="591036" y="1022800"/>
                      <a:pt x="249172" y="1045298"/>
                    </a:cubicBezTo>
                    <a:cubicBezTo>
                      <a:pt x="168463" y="1050498"/>
                      <a:pt x="31683" y="1183628"/>
                      <a:pt x="8510" y="1018431"/>
                    </a:cubicBezTo>
                    <a:cubicBezTo>
                      <a:pt x="-14663" y="907943"/>
                      <a:pt x="13766" y="478572"/>
                      <a:pt x="110133" y="382371"/>
                    </a:cubicBezTo>
                    <a:cubicBezTo>
                      <a:pt x="506339" y="514999"/>
                      <a:pt x="789812" y="488473"/>
                      <a:pt x="827923" y="389002"/>
                    </a:cubicBezTo>
                    <a:cubicBezTo>
                      <a:pt x="838244" y="365427"/>
                      <a:pt x="828672" y="333342"/>
                      <a:pt x="793019" y="283670"/>
                    </a:cubicBezTo>
                    <a:cubicBezTo>
                      <a:pt x="687053" y="96344"/>
                      <a:pt x="859693" y="698"/>
                      <a:pt x="102876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100000">
                    <a:schemeClr val="accent5"/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388482" y="1097274"/>
              <a:ext cx="367037" cy="5238880"/>
              <a:chOff x="4388482" y="1097274"/>
              <a:chExt cx="367037" cy="5238880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4388482" y="1097274"/>
                <a:ext cx="367037" cy="697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388482" y="2232656"/>
                <a:ext cx="367037" cy="697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388482" y="3368038"/>
                <a:ext cx="367037" cy="697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388482" y="4503420"/>
                <a:ext cx="367037" cy="697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388482" y="5638800"/>
                <a:ext cx="367037" cy="697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>
            <a:off x="111617" y="540160"/>
            <a:ext cx="6686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97D"/>
                </a:solidFill>
                <a:cs typeface="Aharoni" pitchFamily="2" charset="-79"/>
              </a:rPr>
              <a:t>Road map</a:t>
            </a:r>
            <a:endParaRPr lang="en-US" sz="2800" b="1" dirty="0">
              <a:solidFill>
                <a:srgbClr val="1F497D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2728483" y="2115813"/>
            <a:ext cx="4431491" cy="761963"/>
            <a:chOff x="205963" y="1259422"/>
            <a:chExt cx="5908655" cy="761963"/>
          </a:xfrm>
        </p:grpSpPr>
        <p:grpSp>
          <p:nvGrpSpPr>
            <p:cNvPr id="59" name="Group 58"/>
            <p:cNvGrpSpPr/>
            <p:nvPr/>
          </p:nvGrpSpPr>
          <p:grpSpPr>
            <a:xfrm>
              <a:off x="205963" y="1259422"/>
              <a:ext cx="5908655" cy="761963"/>
              <a:chOff x="205963" y="1259422"/>
              <a:chExt cx="5908655" cy="761963"/>
            </a:xfrm>
          </p:grpSpPr>
          <p:sp>
            <p:nvSpPr>
              <p:cNvPr id="61" name="Rounded Rectangle 60"/>
              <p:cNvSpPr/>
              <p:nvPr/>
            </p:nvSpPr>
            <p:spPr>
              <a:xfrm>
                <a:off x="344039" y="1259422"/>
                <a:ext cx="5770579" cy="761963"/>
              </a:xfrm>
              <a:prstGeom prst="roundRect">
                <a:avLst>
                  <a:gd name="adj" fmla="val 40104"/>
                </a:avLst>
              </a:prstGeom>
              <a:noFill/>
              <a:ln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05963" y="1460468"/>
                <a:ext cx="377228" cy="37349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598723" y="1492489"/>
              <a:ext cx="3479976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 smtClean="0">
                  <a:solidFill>
                    <a:schemeClr val="bg1">
                      <a:lumMod val="75000"/>
                    </a:schemeClr>
                  </a:solidFill>
                </a:rPr>
                <a:t>Prescribing and outcome  </a:t>
              </a:r>
              <a:endParaRPr lang="en-US" sz="15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728483" y="3051336"/>
            <a:ext cx="4431491" cy="761963"/>
            <a:chOff x="205963" y="1259422"/>
            <a:chExt cx="5908655" cy="761963"/>
          </a:xfrm>
        </p:grpSpPr>
        <p:grpSp>
          <p:nvGrpSpPr>
            <p:cNvPr id="71" name="Group 70"/>
            <p:cNvGrpSpPr/>
            <p:nvPr/>
          </p:nvGrpSpPr>
          <p:grpSpPr>
            <a:xfrm>
              <a:off x="205963" y="1259422"/>
              <a:ext cx="5908655" cy="761963"/>
              <a:chOff x="205963" y="1259422"/>
              <a:chExt cx="5908655" cy="761963"/>
            </a:xfrm>
          </p:grpSpPr>
          <p:sp>
            <p:nvSpPr>
              <p:cNvPr id="73" name="Rounded Rectangle 72"/>
              <p:cNvSpPr/>
              <p:nvPr/>
            </p:nvSpPr>
            <p:spPr>
              <a:xfrm>
                <a:off x="344039" y="1259422"/>
                <a:ext cx="5770579" cy="761963"/>
              </a:xfrm>
              <a:prstGeom prst="roundRect">
                <a:avLst>
                  <a:gd name="adj" fmla="val 40104"/>
                </a:avLst>
              </a:prstGeom>
              <a:noFill/>
              <a:ln>
                <a:gradFill flip="none" rotWithShape="1">
                  <a:gsLst>
                    <a:gs pos="0">
                      <a:schemeClr val="tx2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205963" y="1460468"/>
                <a:ext cx="377228" cy="37349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2" name="Rectangle 71"/>
            <p:cNvSpPr/>
            <p:nvPr/>
          </p:nvSpPr>
          <p:spPr>
            <a:xfrm>
              <a:off x="598723" y="1497367"/>
              <a:ext cx="531268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 smtClean="0">
                  <a:solidFill>
                    <a:schemeClr val="bg1">
                      <a:lumMod val="75000"/>
                    </a:schemeClr>
                  </a:solidFill>
                </a:rPr>
                <a:t>Antibiotic and resistance</a:t>
              </a:r>
              <a:endParaRPr lang="en-US" sz="15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728483" y="4031182"/>
            <a:ext cx="4431491" cy="761963"/>
            <a:chOff x="205963" y="1259422"/>
            <a:chExt cx="5908655" cy="761963"/>
          </a:xfrm>
        </p:grpSpPr>
        <p:grpSp>
          <p:nvGrpSpPr>
            <p:cNvPr id="83" name="Group 82"/>
            <p:cNvGrpSpPr/>
            <p:nvPr/>
          </p:nvGrpSpPr>
          <p:grpSpPr>
            <a:xfrm>
              <a:off x="205963" y="1259422"/>
              <a:ext cx="5908655" cy="761963"/>
              <a:chOff x="205963" y="1259422"/>
              <a:chExt cx="5908655" cy="761963"/>
            </a:xfrm>
          </p:grpSpPr>
          <p:sp>
            <p:nvSpPr>
              <p:cNvPr id="85" name="Rounded Rectangle 84"/>
              <p:cNvSpPr/>
              <p:nvPr/>
            </p:nvSpPr>
            <p:spPr>
              <a:xfrm>
                <a:off x="344039" y="1259422"/>
                <a:ext cx="5770579" cy="761963"/>
              </a:xfrm>
              <a:prstGeom prst="roundRect">
                <a:avLst>
                  <a:gd name="adj" fmla="val 40104"/>
                </a:avLst>
              </a:prstGeom>
              <a:noFill/>
              <a:ln>
                <a:gradFill flip="none" rotWithShape="1">
                  <a:gsLst>
                    <a:gs pos="0">
                      <a:schemeClr val="accent4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205963" y="1460468"/>
                <a:ext cx="377228" cy="373493"/>
              </a:xfrm>
              <a:prstGeom prst="ellipse">
                <a:avLst/>
              </a:prstGeom>
              <a:gradFill flip="none" rotWithShape="1">
                <a:gsLst>
                  <a:gs pos="75000">
                    <a:schemeClr val="accent4"/>
                  </a:gs>
                  <a:gs pos="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4" name="Rectangle 83"/>
            <p:cNvSpPr/>
            <p:nvPr/>
          </p:nvSpPr>
          <p:spPr>
            <a:xfrm>
              <a:off x="598723" y="1515655"/>
              <a:ext cx="531268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 smtClean="0">
                  <a:solidFill>
                    <a:prstClr val="black"/>
                  </a:solidFill>
                </a:rPr>
                <a:t>Antibiotic stewardship</a:t>
              </a:r>
              <a:endParaRPr lang="en-US" sz="15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728483" y="5091665"/>
            <a:ext cx="4431491" cy="761963"/>
            <a:chOff x="205963" y="1259422"/>
            <a:chExt cx="5908655" cy="761963"/>
          </a:xfrm>
        </p:grpSpPr>
        <p:grpSp>
          <p:nvGrpSpPr>
            <p:cNvPr id="101" name="Group 100"/>
            <p:cNvGrpSpPr/>
            <p:nvPr/>
          </p:nvGrpSpPr>
          <p:grpSpPr>
            <a:xfrm>
              <a:off x="205963" y="1259422"/>
              <a:ext cx="5908655" cy="761963"/>
              <a:chOff x="205963" y="1259422"/>
              <a:chExt cx="5908655" cy="761963"/>
            </a:xfrm>
          </p:grpSpPr>
          <p:sp>
            <p:nvSpPr>
              <p:cNvPr id="103" name="Rounded Rectangle 102"/>
              <p:cNvSpPr/>
              <p:nvPr/>
            </p:nvSpPr>
            <p:spPr>
              <a:xfrm>
                <a:off x="344039" y="1259422"/>
                <a:ext cx="5770579" cy="761963"/>
              </a:xfrm>
              <a:prstGeom prst="roundRect">
                <a:avLst>
                  <a:gd name="adj" fmla="val 40104"/>
                </a:avLst>
              </a:prstGeom>
              <a:noFill/>
              <a:ln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205963" y="1460468"/>
                <a:ext cx="377228" cy="37349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2" name="Rectangle 101"/>
            <p:cNvSpPr/>
            <p:nvPr/>
          </p:nvSpPr>
          <p:spPr>
            <a:xfrm>
              <a:off x="598723" y="1469935"/>
              <a:ext cx="531268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 smtClean="0">
                  <a:solidFill>
                    <a:schemeClr val="bg1">
                      <a:lumMod val="75000"/>
                    </a:schemeClr>
                  </a:solidFill>
                </a:rPr>
                <a:t>Keys actions</a:t>
              </a:r>
              <a:endParaRPr lang="en-US" sz="15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719" y="447898"/>
            <a:ext cx="1107281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93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632">
        <p14:prism/>
      </p:transition>
    </mc:Choice>
    <mc:Fallback xmlns="">
      <p:transition spd="slow" advTm="46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495" y="1059594"/>
            <a:ext cx="5864469" cy="55039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199" y="5852201"/>
            <a:ext cx="15552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de-DE" sz="1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Schuts</a:t>
            </a:r>
            <a:r>
              <a:rPr lang="de-DE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LID 2016</a:t>
            </a:r>
            <a:endParaRPr lang="de-DE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656" y="2374729"/>
            <a:ext cx="3217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endParaRPr lang="en-GB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Guideline-adherent 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 therapy was</a:t>
            </a:r>
          </a:p>
          <a:p>
            <a:pPr defTabSz="457200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associated with a 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 for mortality 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35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defTabSz="457200"/>
            <a:endParaRPr lang="en-GB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539388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b="1" dirty="0">
                <a:solidFill>
                  <a:srgbClr val="0F6F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</a:t>
            </a:r>
            <a:r>
              <a:rPr lang="en-GB" b="1" dirty="0" smtClean="0">
                <a:solidFill>
                  <a:srgbClr val="0F6F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antimicrobial stewardship </a:t>
            </a:r>
            <a:r>
              <a:rPr lang="en-GB" b="1" dirty="0">
                <a:solidFill>
                  <a:srgbClr val="0F6F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GB" b="1" dirty="0" smtClean="0">
                <a:solidFill>
                  <a:srgbClr val="0F6F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hospitalized patients</a:t>
            </a:r>
            <a:endParaRPr lang="en-GB" b="1" dirty="0">
              <a:solidFill>
                <a:srgbClr val="0F6F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73173" y="1953690"/>
            <a:ext cx="290335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457200"/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145 </a:t>
            </a:r>
            <a:r>
              <a:rPr lang="de-DE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14 </a:t>
            </a:r>
            <a:r>
              <a:rPr lang="de-DE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720" y="447905"/>
            <a:ext cx="1107281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173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/>
        </p:nvSpPr>
        <p:spPr>
          <a:xfrm>
            <a:off x="715993" y="325334"/>
            <a:ext cx="8262602" cy="7877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22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Effectiveness</a:t>
            </a:r>
            <a:r>
              <a:rPr lang="de-DE" sz="2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AMS on </a:t>
            </a:r>
            <a:r>
              <a:rPr lang="de-DE" sz="22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</a:t>
            </a:r>
            <a:r>
              <a:rPr lang="de-DE" sz="2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rate</a:t>
            </a:r>
          </a:p>
          <a:p>
            <a:pPr algn="ctr"/>
            <a:r>
              <a:rPr lang="de-DE" sz="22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Carbapenems</a:t>
            </a:r>
            <a:r>
              <a:rPr lang="de-DE" sz="2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resistant</a:t>
            </a:r>
            <a:r>
              <a:rPr lang="de-DE" sz="2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bacteria</a:t>
            </a:r>
            <a:r>
              <a:rPr lang="de-DE" sz="2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899599" y="6114814"/>
            <a:ext cx="2225864" cy="33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7" tIns="45704" rIns="91407" bIns="45704">
            <a:spAutoFit/>
          </a:bodyPr>
          <a:lstStyle/>
          <a:p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Tacconelli, </a:t>
            </a:r>
            <a:r>
              <a:rPr lang="en-US" alt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ECCMID 2016</a:t>
            </a:r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720" y="447905"/>
            <a:ext cx="1107281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148" y="1148804"/>
            <a:ext cx="74295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Diagram 2"/>
          <p:cNvGraphicFramePr/>
          <p:nvPr>
            <p:extLst>
              <p:ext uri="{D42A27DB-BD31-4B8C-83A1-F6EECF244321}">
                <p14:modId xmlns:p14="http://schemas.microsoft.com/office/powerpoint/2010/main" val="1364662337"/>
              </p:ext>
            </p:extLst>
          </p:nvPr>
        </p:nvGraphicFramePr>
        <p:xfrm>
          <a:off x="2241176" y="1148804"/>
          <a:ext cx="5288627" cy="1727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6" name="Group 9"/>
          <p:cNvGrpSpPr/>
          <p:nvPr/>
        </p:nvGrpSpPr>
        <p:grpSpPr>
          <a:xfrm>
            <a:off x="2483223" y="3645024"/>
            <a:ext cx="4572000" cy="1247287"/>
            <a:chOff x="0" y="609"/>
            <a:chExt cx="4572000" cy="1247287"/>
          </a:xfrm>
        </p:grpSpPr>
        <p:sp>
          <p:nvSpPr>
            <p:cNvPr id="17" name="Rounded Rectangle 10"/>
            <p:cNvSpPr/>
            <p:nvPr/>
          </p:nvSpPr>
          <p:spPr>
            <a:xfrm>
              <a:off x="0" y="609"/>
              <a:ext cx="4572000" cy="1247287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60888" y="61497"/>
              <a:ext cx="4450224" cy="11255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0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Overall </a:t>
              </a:r>
              <a:r>
                <a:rPr lang="en-US" sz="20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reduction of the CR rate in gram negative by </a:t>
              </a: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52% (32% to 66%)</a:t>
              </a:r>
              <a:endParaRPr lang="de-DE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61964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728483" y="1124935"/>
            <a:ext cx="4431491" cy="761963"/>
            <a:chOff x="205963" y="1259422"/>
            <a:chExt cx="5908655" cy="761963"/>
          </a:xfrm>
        </p:grpSpPr>
        <p:grpSp>
          <p:nvGrpSpPr>
            <p:cNvPr id="9" name="Group 8"/>
            <p:cNvGrpSpPr/>
            <p:nvPr/>
          </p:nvGrpSpPr>
          <p:grpSpPr>
            <a:xfrm>
              <a:off x="205963" y="1259422"/>
              <a:ext cx="5908655" cy="761963"/>
              <a:chOff x="205963" y="1259422"/>
              <a:chExt cx="5908655" cy="761963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344039" y="1259422"/>
                <a:ext cx="5770579" cy="761963"/>
              </a:xfrm>
              <a:prstGeom prst="roundRect">
                <a:avLst>
                  <a:gd name="adj" fmla="val 40104"/>
                </a:avLst>
              </a:prstGeom>
              <a:noFill/>
              <a:ln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05963" y="1460468"/>
                <a:ext cx="377228" cy="373493"/>
              </a:xfrm>
              <a:prstGeom prst="ellipse">
                <a:avLst/>
              </a:prstGeom>
              <a:gradFill flip="none" rotWithShape="1">
                <a:gsLst>
                  <a:gs pos="75000">
                    <a:schemeClr val="accent1"/>
                  </a:gs>
                  <a:gs pos="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598723" y="1403247"/>
              <a:ext cx="531268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 smtClean="0">
                  <a:solidFill>
                    <a:prstClr val="black"/>
                  </a:solidFill>
                </a:rPr>
                <a:t>Antibiotic usage </a:t>
              </a:r>
            </a:p>
            <a:p>
              <a:r>
                <a:rPr lang="en-US" sz="1500" b="1" dirty="0" smtClean="0">
                  <a:solidFill>
                    <a:prstClr val="black"/>
                  </a:solidFill>
                </a:rPr>
                <a:t>as ethic issue</a:t>
              </a:r>
              <a:endParaRPr lang="en-US" sz="15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518240" y="914622"/>
            <a:ext cx="1202822" cy="5157216"/>
            <a:chOff x="3770119" y="600905"/>
            <a:chExt cx="1603762" cy="6150070"/>
          </a:xfrm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grpSpPr>
        <p:grpSp>
          <p:nvGrpSpPr>
            <p:cNvPr id="14" name="Group 13"/>
            <p:cNvGrpSpPr/>
            <p:nvPr/>
          </p:nvGrpSpPr>
          <p:grpSpPr>
            <a:xfrm>
              <a:off x="3770119" y="600905"/>
              <a:ext cx="1603762" cy="6150070"/>
              <a:chOff x="6034506" y="660368"/>
              <a:chExt cx="1800678" cy="6905200"/>
            </a:xfrm>
            <a:scene3d>
              <a:camera prst="orthographicFront"/>
              <a:lightRig rig="threePt" dir="t"/>
            </a:scene3d>
          </p:grpSpPr>
          <p:sp>
            <p:nvSpPr>
              <p:cNvPr id="21" name="Rectangle 5"/>
              <p:cNvSpPr/>
              <p:nvPr/>
            </p:nvSpPr>
            <p:spPr>
              <a:xfrm>
                <a:off x="6206359" y="660368"/>
                <a:ext cx="1447870" cy="1792218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823242 w 2069854"/>
                  <a:gd name="connsiteY12" fmla="*/ 2167002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823242 w 2069854"/>
                  <a:gd name="connsiteY12" fmla="*/ 2167002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772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69223" h="2561350">
                    <a:moveTo>
                      <a:pt x="1029052" y="3"/>
                    </a:moveTo>
                    <a:cubicBezTo>
                      <a:pt x="1198121" y="-691"/>
                      <a:pt x="1366104" y="120921"/>
                      <a:pt x="1243365" y="286050"/>
                    </a:cubicBezTo>
                    <a:cubicBezTo>
                      <a:pt x="1227255" y="315682"/>
                      <a:pt x="1215473" y="348101"/>
                      <a:pt x="1221229" y="389002"/>
                    </a:cubicBezTo>
                    <a:cubicBezTo>
                      <a:pt x="1226297" y="528261"/>
                      <a:pt x="1696392" y="461119"/>
                      <a:pt x="1960083" y="361648"/>
                    </a:cubicBezTo>
                    <a:cubicBezTo>
                      <a:pt x="2053938" y="496394"/>
                      <a:pt x="2071127" y="822506"/>
                      <a:pt x="2067846" y="961234"/>
                    </a:cubicBezTo>
                    <a:cubicBezTo>
                      <a:pt x="2071715" y="1080232"/>
                      <a:pt x="2015018" y="1106744"/>
                      <a:pt x="1881338" y="1030865"/>
                    </a:cubicBezTo>
                    <a:cubicBezTo>
                      <a:pt x="1484062" y="845572"/>
                      <a:pt x="1585310" y="1699608"/>
                      <a:pt x="1847663" y="1535481"/>
                    </a:cubicBezTo>
                    <a:cubicBezTo>
                      <a:pt x="1929415" y="1495441"/>
                      <a:pt x="2055329" y="1373504"/>
                      <a:pt x="2065360" y="1597847"/>
                    </a:cubicBezTo>
                    <a:cubicBezTo>
                      <a:pt x="2080367" y="1677957"/>
                      <a:pt x="2053974" y="2093695"/>
                      <a:pt x="1945162" y="2187725"/>
                    </a:cubicBezTo>
                    <a:cubicBezTo>
                      <a:pt x="1805733" y="2151252"/>
                      <a:pt x="1398565" y="2030230"/>
                      <a:pt x="1223492" y="2167002"/>
                    </a:cubicBezTo>
                    <a:cubicBezTo>
                      <a:pt x="1210011" y="2193452"/>
                      <a:pt x="1212813" y="2230274"/>
                      <a:pt x="1243365" y="2275300"/>
                    </a:cubicBezTo>
                    <a:cubicBezTo>
                      <a:pt x="1483871" y="2660267"/>
                      <a:pt x="591323" y="2652331"/>
                      <a:pt x="803256" y="2277680"/>
                    </a:cubicBezTo>
                    <a:cubicBezTo>
                      <a:pt x="852179" y="2213432"/>
                      <a:pt x="836244" y="2132321"/>
                      <a:pt x="723771" y="2109806"/>
                    </a:cubicBezTo>
                    <a:cubicBezTo>
                      <a:pt x="609542" y="2086940"/>
                      <a:pt x="401355" y="2119754"/>
                      <a:pt x="117884" y="2215080"/>
                    </a:cubicBezTo>
                    <a:cubicBezTo>
                      <a:pt x="25248" y="2145089"/>
                      <a:pt x="-7310" y="1771407"/>
                      <a:pt x="1340" y="1657531"/>
                    </a:cubicBezTo>
                    <a:cubicBezTo>
                      <a:pt x="24910" y="1416831"/>
                      <a:pt x="118063" y="1502066"/>
                      <a:pt x="271736" y="1561668"/>
                    </a:cubicBezTo>
                    <a:cubicBezTo>
                      <a:pt x="483918" y="1635999"/>
                      <a:pt x="591326" y="1022800"/>
                      <a:pt x="249462" y="1045298"/>
                    </a:cubicBezTo>
                    <a:cubicBezTo>
                      <a:pt x="168753" y="1050498"/>
                      <a:pt x="31973" y="1183628"/>
                      <a:pt x="8800" y="1018431"/>
                    </a:cubicBezTo>
                    <a:cubicBezTo>
                      <a:pt x="-14373" y="907943"/>
                      <a:pt x="14056" y="478572"/>
                      <a:pt x="110423" y="382371"/>
                    </a:cubicBezTo>
                    <a:cubicBezTo>
                      <a:pt x="506629" y="514999"/>
                      <a:pt x="790102" y="488473"/>
                      <a:pt x="828213" y="389002"/>
                    </a:cubicBezTo>
                    <a:cubicBezTo>
                      <a:pt x="838534" y="365427"/>
                      <a:pt x="828962" y="333342"/>
                      <a:pt x="793309" y="283670"/>
                    </a:cubicBezTo>
                    <a:cubicBezTo>
                      <a:pt x="687343" y="96344"/>
                      <a:pt x="859983" y="698"/>
                      <a:pt x="1029052" y="3"/>
                    </a:cubicBezTo>
                    <a:close/>
                  </a:path>
                </a:pathLst>
              </a:custGeom>
              <a:gradFill flip="none" rotWithShape="1">
                <a:gsLst>
                  <a:gs pos="94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Rectangle 5"/>
              <p:cNvSpPr/>
              <p:nvPr/>
            </p:nvSpPr>
            <p:spPr>
              <a:xfrm rot="5400000">
                <a:off x="6216710" y="1947991"/>
                <a:ext cx="1427811" cy="1792219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362 w 2069164"/>
                  <a:gd name="connsiteY0" fmla="*/ 3 h 2561350"/>
                  <a:gd name="connsiteX1" fmla="*/ 1242675 w 2069164"/>
                  <a:gd name="connsiteY1" fmla="*/ 286050 h 2561350"/>
                  <a:gd name="connsiteX2" fmla="*/ 1220539 w 2069164"/>
                  <a:gd name="connsiteY2" fmla="*/ 389002 h 2561350"/>
                  <a:gd name="connsiteX3" fmla="*/ 1959393 w 2069164"/>
                  <a:gd name="connsiteY3" fmla="*/ 361648 h 2561350"/>
                  <a:gd name="connsiteX4" fmla="*/ 2067156 w 2069164"/>
                  <a:gd name="connsiteY4" fmla="*/ 961234 h 2561350"/>
                  <a:gd name="connsiteX5" fmla="*/ 1880648 w 2069164"/>
                  <a:gd name="connsiteY5" fmla="*/ 1030865 h 2561350"/>
                  <a:gd name="connsiteX6" fmla="*/ 1846973 w 2069164"/>
                  <a:gd name="connsiteY6" fmla="*/ 1535481 h 2561350"/>
                  <a:gd name="connsiteX7" fmla="*/ 2064670 w 2069164"/>
                  <a:gd name="connsiteY7" fmla="*/ 1597847 h 2561350"/>
                  <a:gd name="connsiteX8" fmla="*/ 1951933 w 2069164"/>
                  <a:gd name="connsiteY8" fmla="*/ 2180265 h 2561350"/>
                  <a:gd name="connsiteX9" fmla="*/ 1222802 w 2069164"/>
                  <a:gd name="connsiteY9" fmla="*/ 2167002 h 2561350"/>
                  <a:gd name="connsiteX10" fmla="*/ 1242675 w 2069164"/>
                  <a:gd name="connsiteY10" fmla="*/ 2275300 h 2561350"/>
                  <a:gd name="connsiteX11" fmla="*/ 792619 w 2069164"/>
                  <a:gd name="connsiteY11" fmla="*/ 2277680 h 2561350"/>
                  <a:gd name="connsiteX12" fmla="*/ 822552 w 2069164"/>
                  <a:gd name="connsiteY12" fmla="*/ 2167002 h 2561350"/>
                  <a:gd name="connsiteX13" fmla="*/ 129627 w 2069164"/>
                  <a:gd name="connsiteY13" fmla="*/ 2200159 h 2561350"/>
                  <a:gd name="connsiteX14" fmla="*/ 650 w 2069164"/>
                  <a:gd name="connsiteY14" fmla="*/ 1657531 h 2561350"/>
                  <a:gd name="connsiteX15" fmla="*/ 258083 w 2069164"/>
                  <a:gd name="connsiteY15" fmla="*/ 1557347 h 2561350"/>
                  <a:gd name="connsiteX16" fmla="*/ 270377 w 2069164"/>
                  <a:gd name="connsiteY16" fmla="*/ 1028015 h 2561350"/>
                  <a:gd name="connsiteX17" fmla="*/ 29715 w 2069164"/>
                  <a:gd name="connsiteY17" fmla="*/ 1005469 h 2561350"/>
                  <a:gd name="connsiteX18" fmla="*/ 109733 w 2069164"/>
                  <a:gd name="connsiteY18" fmla="*/ 382371 h 2561350"/>
                  <a:gd name="connsiteX19" fmla="*/ 827523 w 2069164"/>
                  <a:gd name="connsiteY19" fmla="*/ 389002 h 2561350"/>
                  <a:gd name="connsiteX20" fmla="*/ 792619 w 2069164"/>
                  <a:gd name="connsiteY20" fmla="*/ 283670 h 2561350"/>
                  <a:gd name="connsiteX21" fmla="*/ 1028362 w 206916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64020 w 2066875"/>
                  <a:gd name="connsiteY7" fmla="*/ 1597847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952"/>
                  <a:gd name="connsiteY0" fmla="*/ 3 h 2561350"/>
                  <a:gd name="connsiteX1" fmla="*/ 1242025 w 2066952"/>
                  <a:gd name="connsiteY1" fmla="*/ 286050 h 2561350"/>
                  <a:gd name="connsiteX2" fmla="*/ 1219889 w 2066952"/>
                  <a:gd name="connsiteY2" fmla="*/ 389002 h 2561350"/>
                  <a:gd name="connsiteX3" fmla="*/ 1963063 w 2066952"/>
                  <a:gd name="connsiteY3" fmla="*/ 357327 h 2561350"/>
                  <a:gd name="connsiteX4" fmla="*/ 2066506 w 2066952"/>
                  <a:gd name="connsiteY4" fmla="*/ 961234 h 2561350"/>
                  <a:gd name="connsiteX5" fmla="*/ 1862717 w 2066952"/>
                  <a:gd name="connsiteY5" fmla="*/ 1056790 h 2561350"/>
                  <a:gd name="connsiteX6" fmla="*/ 1824721 w 2066952"/>
                  <a:gd name="connsiteY6" fmla="*/ 1531159 h 2561350"/>
                  <a:gd name="connsiteX7" fmla="*/ 2042416 w 2066952"/>
                  <a:gd name="connsiteY7" fmla="*/ 1619452 h 2561350"/>
                  <a:gd name="connsiteX8" fmla="*/ 1951283 w 2066952"/>
                  <a:gd name="connsiteY8" fmla="*/ 2180265 h 2561350"/>
                  <a:gd name="connsiteX9" fmla="*/ 1222152 w 2066952"/>
                  <a:gd name="connsiteY9" fmla="*/ 2167002 h 2561350"/>
                  <a:gd name="connsiteX10" fmla="*/ 1242025 w 2066952"/>
                  <a:gd name="connsiteY10" fmla="*/ 2275300 h 2561350"/>
                  <a:gd name="connsiteX11" fmla="*/ 791969 w 2066952"/>
                  <a:gd name="connsiteY11" fmla="*/ 2277680 h 2561350"/>
                  <a:gd name="connsiteX12" fmla="*/ 821902 w 2066952"/>
                  <a:gd name="connsiteY12" fmla="*/ 2167002 h 2561350"/>
                  <a:gd name="connsiteX13" fmla="*/ 128977 w 2066952"/>
                  <a:gd name="connsiteY13" fmla="*/ 2200159 h 2561350"/>
                  <a:gd name="connsiteX14" fmla="*/ 0 w 2066952"/>
                  <a:gd name="connsiteY14" fmla="*/ 1657531 h 2561350"/>
                  <a:gd name="connsiteX15" fmla="*/ 257433 w 2066952"/>
                  <a:gd name="connsiteY15" fmla="*/ 1557347 h 2561350"/>
                  <a:gd name="connsiteX16" fmla="*/ 239483 w 2066952"/>
                  <a:gd name="connsiteY16" fmla="*/ 1049619 h 2561350"/>
                  <a:gd name="connsiteX17" fmla="*/ 29065 w 2066952"/>
                  <a:gd name="connsiteY17" fmla="*/ 1005469 h 2561350"/>
                  <a:gd name="connsiteX18" fmla="*/ 100444 w 2066952"/>
                  <a:gd name="connsiteY18" fmla="*/ 369408 h 2561350"/>
                  <a:gd name="connsiteX19" fmla="*/ 826873 w 2066952"/>
                  <a:gd name="connsiteY19" fmla="*/ 389002 h 2561350"/>
                  <a:gd name="connsiteX20" fmla="*/ 791969 w 2066952"/>
                  <a:gd name="connsiteY20" fmla="*/ 283670 h 2561350"/>
                  <a:gd name="connsiteX21" fmla="*/ 1027712 w 2066952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6650"/>
                  <a:gd name="connsiteY0" fmla="*/ 3 h 2561350"/>
                  <a:gd name="connsiteX1" fmla="*/ 1242025 w 2066650"/>
                  <a:gd name="connsiteY1" fmla="*/ 286050 h 2561350"/>
                  <a:gd name="connsiteX2" fmla="*/ 1219889 w 2066650"/>
                  <a:gd name="connsiteY2" fmla="*/ 389002 h 2561350"/>
                  <a:gd name="connsiteX3" fmla="*/ 1967384 w 2066650"/>
                  <a:gd name="connsiteY3" fmla="*/ 344364 h 2561350"/>
                  <a:gd name="connsiteX4" fmla="*/ 2066506 w 2066650"/>
                  <a:gd name="connsiteY4" fmla="*/ 961234 h 2561350"/>
                  <a:gd name="connsiteX5" fmla="*/ 1862717 w 2066650"/>
                  <a:gd name="connsiteY5" fmla="*/ 1056790 h 2561350"/>
                  <a:gd name="connsiteX6" fmla="*/ 1824721 w 2066650"/>
                  <a:gd name="connsiteY6" fmla="*/ 1531159 h 2561350"/>
                  <a:gd name="connsiteX7" fmla="*/ 2042416 w 2066650"/>
                  <a:gd name="connsiteY7" fmla="*/ 1619452 h 2561350"/>
                  <a:gd name="connsiteX8" fmla="*/ 1951283 w 2066650"/>
                  <a:gd name="connsiteY8" fmla="*/ 2180265 h 2561350"/>
                  <a:gd name="connsiteX9" fmla="*/ 1222152 w 2066650"/>
                  <a:gd name="connsiteY9" fmla="*/ 2167002 h 2561350"/>
                  <a:gd name="connsiteX10" fmla="*/ 1242025 w 2066650"/>
                  <a:gd name="connsiteY10" fmla="*/ 2275300 h 2561350"/>
                  <a:gd name="connsiteX11" fmla="*/ 791969 w 2066650"/>
                  <a:gd name="connsiteY11" fmla="*/ 2277680 h 2561350"/>
                  <a:gd name="connsiteX12" fmla="*/ 821902 w 2066650"/>
                  <a:gd name="connsiteY12" fmla="*/ 2167002 h 2561350"/>
                  <a:gd name="connsiteX13" fmla="*/ 128977 w 2066650"/>
                  <a:gd name="connsiteY13" fmla="*/ 2200159 h 2561350"/>
                  <a:gd name="connsiteX14" fmla="*/ 0 w 2066650"/>
                  <a:gd name="connsiteY14" fmla="*/ 1657531 h 2561350"/>
                  <a:gd name="connsiteX15" fmla="*/ 257433 w 2066650"/>
                  <a:gd name="connsiteY15" fmla="*/ 1557347 h 2561350"/>
                  <a:gd name="connsiteX16" fmla="*/ 239483 w 2066650"/>
                  <a:gd name="connsiteY16" fmla="*/ 1049619 h 2561350"/>
                  <a:gd name="connsiteX17" fmla="*/ 29065 w 2066650"/>
                  <a:gd name="connsiteY17" fmla="*/ 1005469 h 2561350"/>
                  <a:gd name="connsiteX18" fmla="*/ 100444 w 2066650"/>
                  <a:gd name="connsiteY18" fmla="*/ 369408 h 2561350"/>
                  <a:gd name="connsiteX19" fmla="*/ 826873 w 2066650"/>
                  <a:gd name="connsiteY19" fmla="*/ 389002 h 2561350"/>
                  <a:gd name="connsiteX20" fmla="*/ 791969 w 2066650"/>
                  <a:gd name="connsiteY20" fmla="*/ 283670 h 2561350"/>
                  <a:gd name="connsiteX21" fmla="*/ 1027712 w 2066650"/>
                  <a:gd name="connsiteY21" fmla="*/ 3 h 2561350"/>
                  <a:gd name="connsiteX0" fmla="*/ 1027712 w 2049409"/>
                  <a:gd name="connsiteY0" fmla="*/ 3 h 2561350"/>
                  <a:gd name="connsiteX1" fmla="*/ 1242025 w 2049409"/>
                  <a:gd name="connsiteY1" fmla="*/ 286050 h 2561350"/>
                  <a:gd name="connsiteX2" fmla="*/ 1219889 w 2049409"/>
                  <a:gd name="connsiteY2" fmla="*/ 389002 h 2561350"/>
                  <a:gd name="connsiteX3" fmla="*/ 1967384 w 2049409"/>
                  <a:gd name="connsiteY3" fmla="*/ 344364 h 2561350"/>
                  <a:gd name="connsiteX4" fmla="*/ 2049225 w 2049409"/>
                  <a:gd name="connsiteY4" fmla="*/ 926667 h 2561350"/>
                  <a:gd name="connsiteX5" fmla="*/ 1862717 w 2049409"/>
                  <a:gd name="connsiteY5" fmla="*/ 1056790 h 2561350"/>
                  <a:gd name="connsiteX6" fmla="*/ 1824721 w 2049409"/>
                  <a:gd name="connsiteY6" fmla="*/ 1531159 h 2561350"/>
                  <a:gd name="connsiteX7" fmla="*/ 2042416 w 2049409"/>
                  <a:gd name="connsiteY7" fmla="*/ 1619452 h 2561350"/>
                  <a:gd name="connsiteX8" fmla="*/ 1951283 w 2049409"/>
                  <a:gd name="connsiteY8" fmla="*/ 2180265 h 2561350"/>
                  <a:gd name="connsiteX9" fmla="*/ 1222152 w 2049409"/>
                  <a:gd name="connsiteY9" fmla="*/ 2167002 h 2561350"/>
                  <a:gd name="connsiteX10" fmla="*/ 1242025 w 2049409"/>
                  <a:gd name="connsiteY10" fmla="*/ 2275300 h 2561350"/>
                  <a:gd name="connsiteX11" fmla="*/ 791969 w 2049409"/>
                  <a:gd name="connsiteY11" fmla="*/ 2277680 h 2561350"/>
                  <a:gd name="connsiteX12" fmla="*/ 821902 w 2049409"/>
                  <a:gd name="connsiteY12" fmla="*/ 2167002 h 2561350"/>
                  <a:gd name="connsiteX13" fmla="*/ 128977 w 2049409"/>
                  <a:gd name="connsiteY13" fmla="*/ 2200159 h 2561350"/>
                  <a:gd name="connsiteX14" fmla="*/ 0 w 2049409"/>
                  <a:gd name="connsiteY14" fmla="*/ 1657531 h 2561350"/>
                  <a:gd name="connsiteX15" fmla="*/ 257433 w 2049409"/>
                  <a:gd name="connsiteY15" fmla="*/ 1557347 h 2561350"/>
                  <a:gd name="connsiteX16" fmla="*/ 239483 w 2049409"/>
                  <a:gd name="connsiteY16" fmla="*/ 1049619 h 2561350"/>
                  <a:gd name="connsiteX17" fmla="*/ 29065 w 2049409"/>
                  <a:gd name="connsiteY17" fmla="*/ 1005469 h 2561350"/>
                  <a:gd name="connsiteX18" fmla="*/ 100444 w 2049409"/>
                  <a:gd name="connsiteY18" fmla="*/ 369408 h 2561350"/>
                  <a:gd name="connsiteX19" fmla="*/ 826873 w 2049409"/>
                  <a:gd name="connsiteY19" fmla="*/ 389002 h 2561350"/>
                  <a:gd name="connsiteX20" fmla="*/ 791969 w 2049409"/>
                  <a:gd name="connsiteY20" fmla="*/ 283670 h 2561350"/>
                  <a:gd name="connsiteX21" fmla="*/ 1027712 w 2049409"/>
                  <a:gd name="connsiteY21" fmla="*/ 3 h 2561350"/>
                  <a:gd name="connsiteX0" fmla="*/ 1027712 w 2049338"/>
                  <a:gd name="connsiteY0" fmla="*/ 3 h 2561350"/>
                  <a:gd name="connsiteX1" fmla="*/ 1242025 w 2049338"/>
                  <a:gd name="connsiteY1" fmla="*/ 286050 h 2561350"/>
                  <a:gd name="connsiteX2" fmla="*/ 1219889 w 2049338"/>
                  <a:gd name="connsiteY2" fmla="*/ 389002 h 2561350"/>
                  <a:gd name="connsiteX3" fmla="*/ 1967384 w 2049338"/>
                  <a:gd name="connsiteY3" fmla="*/ 344364 h 2561350"/>
                  <a:gd name="connsiteX4" fmla="*/ 2049225 w 2049338"/>
                  <a:gd name="connsiteY4" fmla="*/ 926667 h 2561350"/>
                  <a:gd name="connsiteX5" fmla="*/ 1862717 w 2049338"/>
                  <a:gd name="connsiteY5" fmla="*/ 1056790 h 2561350"/>
                  <a:gd name="connsiteX6" fmla="*/ 1824721 w 2049338"/>
                  <a:gd name="connsiteY6" fmla="*/ 1531159 h 2561350"/>
                  <a:gd name="connsiteX7" fmla="*/ 2042416 w 2049338"/>
                  <a:gd name="connsiteY7" fmla="*/ 1619452 h 2561350"/>
                  <a:gd name="connsiteX8" fmla="*/ 1951283 w 2049338"/>
                  <a:gd name="connsiteY8" fmla="*/ 2180265 h 2561350"/>
                  <a:gd name="connsiteX9" fmla="*/ 1222152 w 2049338"/>
                  <a:gd name="connsiteY9" fmla="*/ 2167002 h 2561350"/>
                  <a:gd name="connsiteX10" fmla="*/ 1242025 w 2049338"/>
                  <a:gd name="connsiteY10" fmla="*/ 2275300 h 2561350"/>
                  <a:gd name="connsiteX11" fmla="*/ 791969 w 2049338"/>
                  <a:gd name="connsiteY11" fmla="*/ 2277680 h 2561350"/>
                  <a:gd name="connsiteX12" fmla="*/ 821902 w 2049338"/>
                  <a:gd name="connsiteY12" fmla="*/ 2167002 h 2561350"/>
                  <a:gd name="connsiteX13" fmla="*/ 128977 w 2049338"/>
                  <a:gd name="connsiteY13" fmla="*/ 2200159 h 2561350"/>
                  <a:gd name="connsiteX14" fmla="*/ 0 w 2049338"/>
                  <a:gd name="connsiteY14" fmla="*/ 1657531 h 2561350"/>
                  <a:gd name="connsiteX15" fmla="*/ 257433 w 2049338"/>
                  <a:gd name="connsiteY15" fmla="*/ 1557347 h 2561350"/>
                  <a:gd name="connsiteX16" fmla="*/ 239483 w 2049338"/>
                  <a:gd name="connsiteY16" fmla="*/ 1049619 h 2561350"/>
                  <a:gd name="connsiteX17" fmla="*/ 29065 w 2049338"/>
                  <a:gd name="connsiteY17" fmla="*/ 1005469 h 2561350"/>
                  <a:gd name="connsiteX18" fmla="*/ 100444 w 2049338"/>
                  <a:gd name="connsiteY18" fmla="*/ 369408 h 2561350"/>
                  <a:gd name="connsiteX19" fmla="*/ 826873 w 2049338"/>
                  <a:gd name="connsiteY19" fmla="*/ 389002 h 2561350"/>
                  <a:gd name="connsiteX20" fmla="*/ 791969 w 2049338"/>
                  <a:gd name="connsiteY20" fmla="*/ 283670 h 2561350"/>
                  <a:gd name="connsiteX21" fmla="*/ 1027712 w 2049338"/>
                  <a:gd name="connsiteY21" fmla="*/ 3 h 2561350"/>
                  <a:gd name="connsiteX0" fmla="*/ 1027712 w 2053522"/>
                  <a:gd name="connsiteY0" fmla="*/ 3 h 2561350"/>
                  <a:gd name="connsiteX1" fmla="*/ 1242025 w 2053522"/>
                  <a:gd name="connsiteY1" fmla="*/ 286050 h 2561350"/>
                  <a:gd name="connsiteX2" fmla="*/ 1219889 w 2053522"/>
                  <a:gd name="connsiteY2" fmla="*/ 389002 h 2561350"/>
                  <a:gd name="connsiteX3" fmla="*/ 1967384 w 2053522"/>
                  <a:gd name="connsiteY3" fmla="*/ 344364 h 2561350"/>
                  <a:gd name="connsiteX4" fmla="*/ 2049225 w 2053522"/>
                  <a:gd name="connsiteY4" fmla="*/ 926667 h 2561350"/>
                  <a:gd name="connsiteX5" fmla="*/ 1862717 w 2053522"/>
                  <a:gd name="connsiteY5" fmla="*/ 1056790 h 2561350"/>
                  <a:gd name="connsiteX6" fmla="*/ 1824721 w 2053522"/>
                  <a:gd name="connsiteY6" fmla="*/ 1531159 h 2561350"/>
                  <a:gd name="connsiteX7" fmla="*/ 2042416 w 2053522"/>
                  <a:gd name="connsiteY7" fmla="*/ 1619452 h 2561350"/>
                  <a:gd name="connsiteX8" fmla="*/ 1951283 w 2053522"/>
                  <a:gd name="connsiteY8" fmla="*/ 2180265 h 2561350"/>
                  <a:gd name="connsiteX9" fmla="*/ 1222152 w 2053522"/>
                  <a:gd name="connsiteY9" fmla="*/ 2167002 h 2561350"/>
                  <a:gd name="connsiteX10" fmla="*/ 1242025 w 2053522"/>
                  <a:gd name="connsiteY10" fmla="*/ 2275300 h 2561350"/>
                  <a:gd name="connsiteX11" fmla="*/ 791969 w 2053522"/>
                  <a:gd name="connsiteY11" fmla="*/ 2277680 h 2561350"/>
                  <a:gd name="connsiteX12" fmla="*/ 821902 w 2053522"/>
                  <a:gd name="connsiteY12" fmla="*/ 2167002 h 2561350"/>
                  <a:gd name="connsiteX13" fmla="*/ 128977 w 2053522"/>
                  <a:gd name="connsiteY13" fmla="*/ 2200159 h 2561350"/>
                  <a:gd name="connsiteX14" fmla="*/ 0 w 2053522"/>
                  <a:gd name="connsiteY14" fmla="*/ 1657531 h 2561350"/>
                  <a:gd name="connsiteX15" fmla="*/ 257433 w 2053522"/>
                  <a:gd name="connsiteY15" fmla="*/ 1557347 h 2561350"/>
                  <a:gd name="connsiteX16" fmla="*/ 239483 w 2053522"/>
                  <a:gd name="connsiteY16" fmla="*/ 1049619 h 2561350"/>
                  <a:gd name="connsiteX17" fmla="*/ 29065 w 2053522"/>
                  <a:gd name="connsiteY17" fmla="*/ 1005469 h 2561350"/>
                  <a:gd name="connsiteX18" fmla="*/ 100444 w 2053522"/>
                  <a:gd name="connsiteY18" fmla="*/ 369408 h 2561350"/>
                  <a:gd name="connsiteX19" fmla="*/ 826873 w 2053522"/>
                  <a:gd name="connsiteY19" fmla="*/ 389002 h 2561350"/>
                  <a:gd name="connsiteX20" fmla="*/ 791969 w 2053522"/>
                  <a:gd name="connsiteY20" fmla="*/ 283670 h 2561350"/>
                  <a:gd name="connsiteX21" fmla="*/ 1027712 w 2053522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6166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60129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40556" h="2561350">
                    <a:moveTo>
                      <a:pt x="1014747" y="3"/>
                    </a:moveTo>
                    <a:cubicBezTo>
                      <a:pt x="1183816" y="-691"/>
                      <a:pt x="1351799" y="120921"/>
                      <a:pt x="1229060" y="286050"/>
                    </a:cubicBezTo>
                    <a:cubicBezTo>
                      <a:pt x="1212950" y="315682"/>
                      <a:pt x="1201168" y="348101"/>
                      <a:pt x="1206924" y="389002"/>
                    </a:cubicBezTo>
                    <a:cubicBezTo>
                      <a:pt x="1211992" y="528261"/>
                      <a:pt x="1716654" y="452477"/>
                      <a:pt x="1954419" y="344364"/>
                    </a:cubicBezTo>
                    <a:cubicBezTo>
                      <a:pt x="1970498" y="474789"/>
                      <a:pt x="2061145" y="783619"/>
                      <a:pt x="2036260" y="926667"/>
                    </a:cubicBezTo>
                    <a:cubicBezTo>
                      <a:pt x="2027166" y="1024060"/>
                      <a:pt x="1970476" y="1153289"/>
                      <a:pt x="1849752" y="1060129"/>
                    </a:cubicBezTo>
                    <a:cubicBezTo>
                      <a:pt x="1475468" y="853624"/>
                      <a:pt x="1487545" y="1649324"/>
                      <a:pt x="1811756" y="1531159"/>
                    </a:cubicBezTo>
                    <a:cubicBezTo>
                      <a:pt x="1923754" y="1469515"/>
                      <a:pt x="1987209" y="1400411"/>
                      <a:pt x="2036129" y="1616113"/>
                    </a:cubicBezTo>
                    <a:cubicBezTo>
                      <a:pt x="2051136" y="1730790"/>
                      <a:pt x="1956393" y="2051666"/>
                      <a:pt x="1938318" y="2180265"/>
                    </a:cubicBezTo>
                    <a:cubicBezTo>
                      <a:pt x="1741694" y="2153739"/>
                      <a:pt x="1359392" y="2007849"/>
                      <a:pt x="1209187" y="2167002"/>
                    </a:cubicBezTo>
                    <a:cubicBezTo>
                      <a:pt x="1195706" y="2193452"/>
                      <a:pt x="1198508" y="2230274"/>
                      <a:pt x="1229060" y="2275300"/>
                    </a:cubicBezTo>
                    <a:cubicBezTo>
                      <a:pt x="1469566" y="2660267"/>
                      <a:pt x="567071" y="2652331"/>
                      <a:pt x="779004" y="2277680"/>
                    </a:cubicBezTo>
                    <a:cubicBezTo>
                      <a:pt x="817979" y="2223379"/>
                      <a:pt x="825787" y="2190096"/>
                      <a:pt x="808937" y="2167002"/>
                    </a:cubicBezTo>
                    <a:cubicBezTo>
                      <a:pt x="706169" y="2021111"/>
                      <a:pt x="364670" y="2147108"/>
                      <a:pt x="116012" y="2200159"/>
                    </a:cubicBezTo>
                    <a:cubicBezTo>
                      <a:pt x="57942" y="2073996"/>
                      <a:pt x="976" y="1794778"/>
                      <a:pt x="0" y="1657530"/>
                    </a:cubicBezTo>
                    <a:cubicBezTo>
                      <a:pt x="23569" y="1399547"/>
                      <a:pt x="142648" y="1475748"/>
                      <a:pt x="248790" y="1539671"/>
                    </a:cubicBezTo>
                    <a:cubicBezTo>
                      <a:pt x="563771" y="1555589"/>
                      <a:pt x="485163" y="925406"/>
                      <a:pt x="226518" y="1049619"/>
                    </a:cubicBezTo>
                    <a:cubicBezTo>
                      <a:pt x="150003" y="1086365"/>
                      <a:pt x="56561" y="1164379"/>
                      <a:pt x="16100" y="1005469"/>
                    </a:cubicBezTo>
                    <a:cubicBezTo>
                      <a:pt x="-32993" y="864734"/>
                      <a:pt x="47286" y="478570"/>
                      <a:pt x="87479" y="369408"/>
                    </a:cubicBezTo>
                    <a:cubicBezTo>
                      <a:pt x="483685" y="502036"/>
                      <a:pt x="775797" y="488473"/>
                      <a:pt x="813908" y="389002"/>
                    </a:cubicBezTo>
                    <a:cubicBezTo>
                      <a:pt x="824229" y="365427"/>
                      <a:pt x="814657" y="333342"/>
                      <a:pt x="779004" y="283670"/>
                    </a:cubicBezTo>
                    <a:cubicBezTo>
                      <a:pt x="673038" y="96344"/>
                      <a:pt x="845678" y="698"/>
                      <a:pt x="1014747" y="3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accent2">
                      <a:lumMod val="75000"/>
                    </a:schemeClr>
                  </a:gs>
                  <a:gs pos="0">
                    <a:schemeClr val="accent2"/>
                  </a:gs>
                </a:gsLst>
                <a:lin ang="0" scaled="0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tangle 5"/>
              <p:cNvSpPr/>
              <p:nvPr/>
            </p:nvSpPr>
            <p:spPr>
              <a:xfrm flipV="1">
                <a:off x="6213670" y="3226986"/>
                <a:ext cx="1448109" cy="1792218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69564" h="2561350">
                    <a:moveTo>
                      <a:pt x="1028762" y="3"/>
                    </a:moveTo>
                    <a:cubicBezTo>
                      <a:pt x="1197831" y="-691"/>
                      <a:pt x="1365814" y="120921"/>
                      <a:pt x="1243075" y="286050"/>
                    </a:cubicBezTo>
                    <a:cubicBezTo>
                      <a:pt x="1226965" y="315682"/>
                      <a:pt x="1215183" y="348101"/>
                      <a:pt x="1220939" y="389002"/>
                    </a:cubicBezTo>
                    <a:cubicBezTo>
                      <a:pt x="1226007" y="528261"/>
                      <a:pt x="1696102" y="461119"/>
                      <a:pt x="1959793" y="361648"/>
                    </a:cubicBezTo>
                    <a:cubicBezTo>
                      <a:pt x="2053648" y="496394"/>
                      <a:pt x="2070837" y="822506"/>
                      <a:pt x="2067556" y="961234"/>
                    </a:cubicBezTo>
                    <a:cubicBezTo>
                      <a:pt x="2071425" y="1080232"/>
                      <a:pt x="2014728" y="1106744"/>
                      <a:pt x="1881048" y="1030865"/>
                    </a:cubicBezTo>
                    <a:cubicBezTo>
                      <a:pt x="1483772" y="845572"/>
                      <a:pt x="1585020" y="1699608"/>
                      <a:pt x="1847373" y="1535481"/>
                    </a:cubicBezTo>
                    <a:cubicBezTo>
                      <a:pt x="1929125" y="1495441"/>
                      <a:pt x="2055039" y="1373504"/>
                      <a:pt x="2065070" y="1597847"/>
                    </a:cubicBezTo>
                    <a:cubicBezTo>
                      <a:pt x="2080077" y="1677957"/>
                      <a:pt x="2061145" y="2086235"/>
                      <a:pt x="1952333" y="2180265"/>
                    </a:cubicBezTo>
                    <a:cubicBezTo>
                      <a:pt x="1755709" y="2153739"/>
                      <a:pt x="1373407" y="2007849"/>
                      <a:pt x="1223202" y="2167002"/>
                    </a:cubicBezTo>
                    <a:cubicBezTo>
                      <a:pt x="1209721" y="2193452"/>
                      <a:pt x="1212523" y="2230274"/>
                      <a:pt x="1243075" y="2275300"/>
                    </a:cubicBezTo>
                    <a:cubicBezTo>
                      <a:pt x="1483581" y="2660267"/>
                      <a:pt x="581086" y="2652331"/>
                      <a:pt x="793019" y="2277680"/>
                    </a:cubicBezTo>
                    <a:cubicBezTo>
                      <a:pt x="831994" y="2223379"/>
                      <a:pt x="839802" y="2190096"/>
                      <a:pt x="822952" y="2167002"/>
                    </a:cubicBezTo>
                    <a:cubicBezTo>
                      <a:pt x="720184" y="2021111"/>
                      <a:pt x="378685" y="2147108"/>
                      <a:pt x="130027" y="2200159"/>
                    </a:cubicBezTo>
                    <a:cubicBezTo>
                      <a:pt x="37391" y="2130168"/>
                      <a:pt x="-7600" y="1771407"/>
                      <a:pt x="1050" y="1657531"/>
                    </a:cubicBezTo>
                    <a:cubicBezTo>
                      <a:pt x="24620" y="1416831"/>
                      <a:pt x="117773" y="1502066"/>
                      <a:pt x="271446" y="1561668"/>
                    </a:cubicBezTo>
                    <a:cubicBezTo>
                      <a:pt x="483628" y="1635999"/>
                      <a:pt x="591036" y="1022800"/>
                      <a:pt x="249172" y="1045298"/>
                    </a:cubicBezTo>
                    <a:cubicBezTo>
                      <a:pt x="168463" y="1050498"/>
                      <a:pt x="31683" y="1183628"/>
                      <a:pt x="8510" y="1018431"/>
                    </a:cubicBezTo>
                    <a:cubicBezTo>
                      <a:pt x="-14663" y="907943"/>
                      <a:pt x="13766" y="478572"/>
                      <a:pt x="110133" y="382371"/>
                    </a:cubicBezTo>
                    <a:cubicBezTo>
                      <a:pt x="506339" y="514999"/>
                      <a:pt x="789812" y="488473"/>
                      <a:pt x="827923" y="389002"/>
                    </a:cubicBezTo>
                    <a:cubicBezTo>
                      <a:pt x="838244" y="365427"/>
                      <a:pt x="828672" y="333342"/>
                      <a:pt x="793019" y="283670"/>
                    </a:cubicBezTo>
                    <a:cubicBezTo>
                      <a:pt x="687053" y="96344"/>
                      <a:pt x="859693" y="698"/>
                      <a:pt x="102876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Rectangle 5"/>
              <p:cNvSpPr/>
              <p:nvPr/>
            </p:nvSpPr>
            <p:spPr>
              <a:xfrm rot="5400000">
                <a:off x="6225169" y="4496805"/>
                <a:ext cx="1427811" cy="1792219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362 w 2069164"/>
                  <a:gd name="connsiteY0" fmla="*/ 3 h 2561350"/>
                  <a:gd name="connsiteX1" fmla="*/ 1242675 w 2069164"/>
                  <a:gd name="connsiteY1" fmla="*/ 286050 h 2561350"/>
                  <a:gd name="connsiteX2" fmla="*/ 1220539 w 2069164"/>
                  <a:gd name="connsiteY2" fmla="*/ 389002 h 2561350"/>
                  <a:gd name="connsiteX3" fmla="*/ 1959393 w 2069164"/>
                  <a:gd name="connsiteY3" fmla="*/ 361648 h 2561350"/>
                  <a:gd name="connsiteX4" fmla="*/ 2067156 w 2069164"/>
                  <a:gd name="connsiteY4" fmla="*/ 961234 h 2561350"/>
                  <a:gd name="connsiteX5" fmla="*/ 1880648 w 2069164"/>
                  <a:gd name="connsiteY5" fmla="*/ 1030865 h 2561350"/>
                  <a:gd name="connsiteX6" fmla="*/ 1846973 w 2069164"/>
                  <a:gd name="connsiteY6" fmla="*/ 1535481 h 2561350"/>
                  <a:gd name="connsiteX7" fmla="*/ 2064670 w 2069164"/>
                  <a:gd name="connsiteY7" fmla="*/ 1597847 h 2561350"/>
                  <a:gd name="connsiteX8" fmla="*/ 1951933 w 2069164"/>
                  <a:gd name="connsiteY8" fmla="*/ 2180265 h 2561350"/>
                  <a:gd name="connsiteX9" fmla="*/ 1222802 w 2069164"/>
                  <a:gd name="connsiteY9" fmla="*/ 2167002 h 2561350"/>
                  <a:gd name="connsiteX10" fmla="*/ 1242675 w 2069164"/>
                  <a:gd name="connsiteY10" fmla="*/ 2275300 h 2561350"/>
                  <a:gd name="connsiteX11" fmla="*/ 792619 w 2069164"/>
                  <a:gd name="connsiteY11" fmla="*/ 2277680 h 2561350"/>
                  <a:gd name="connsiteX12" fmla="*/ 822552 w 2069164"/>
                  <a:gd name="connsiteY12" fmla="*/ 2167002 h 2561350"/>
                  <a:gd name="connsiteX13" fmla="*/ 129627 w 2069164"/>
                  <a:gd name="connsiteY13" fmla="*/ 2200159 h 2561350"/>
                  <a:gd name="connsiteX14" fmla="*/ 650 w 2069164"/>
                  <a:gd name="connsiteY14" fmla="*/ 1657531 h 2561350"/>
                  <a:gd name="connsiteX15" fmla="*/ 258083 w 2069164"/>
                  <a:gd name="connsiteY15" fmla="*/ 1557347 h 2561350"/>
                  <a:gd name="connsiteX16" fmla="*/ 270377 w 2069164"/>
                  <a:gd name="connsiteY16" fmla="*/ 1028015 h 2561350"/>
                  <a:gd name="connsiteX17" fmla="*/ 29715 w 2069164"/>
                  <a:gd name="connsiteY17" fmla="*/ 1005469 h 2561350"/>
                  <a:gd name="connsiteX18" fmla="*/ 109733 w 2069164"/>
                  <a:gd name="connsiteY18" fmla="*/ 382371 h 2561350"/>
                  <a:gd name="connsiteX19" fmla="*/ 827523 w 2069164"/>
                  <a:gd name="connsiteY19" fmla="*/ 389002 h 2561350"/>
                  <a:gd name="connsiteX20" fmla="*/ 792619 w 2069164"/>
                  <a:gd name="connsiteY20" fmla="*/ 283670 h 2561350"/>
                  <a:gd name="connsiteX21" fmla="*/ 1028362 w 206916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64020 w 2066875"/>
                  <a:gd name="connsiteY7" fmla="*/ 1597847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952"/>
                  <a:gd name="connsiteY0" fmla="*/ 3 h 2561350"/>
                  <a:gd name="connsiteX1" fmla="*/ 1242025 w 2066952"/>
                  <a:gd name="connsiteY1" fmla="*/ 286050 h 2561350"/>
                  <a:gd name="connsiteX2" fmla="*/ 1219889 w 2066952"/>
                  <a:gd name="connsiteY2" fmla="*/ 389002 h 2561350"/>
                  <a:gd name="connsiteX3" fmla="*/ 1963063 w 2066952"/>
                  <a:gd name="connsiteY3" fmla="*/ 357327 h 2561350"/>
                  <a:gd name="connsiteX4" fmla="*/ 2066506 w 2066952"/>
                  <a:gd name="connsiteY4" fmla="*/ 961234 h 2561350"/>
                  <a:gd name="connsiteX5" fmla="*/ 1862717 w 2066952"/>
                  <a:gd name="connsiteY5" fmla="*/ 1056790 h 2561350"/>
                  <a:gd name="connsiteX6" fmla="*/ 1824721 w 2066952"/>
                  <a:gd name="connsiteY6" fmla="*/ 1531159 h 2561350"/>
                  <a:gd name="connsiteX7" fmla="*/ 2042416 w 2066952"/>
                  <a:gd name="connsiteY7" fmla="*/ 1619452 h 2561350"/>
                  <a:gd name="connsiteX8" fmla="*/ 1951283 w 2066952"/>
                  <a:gd name="connsiteY8" fmla="*/ 2180265 h 2561350"/>
                  <a:gd name="connsiteX9" fmla="*/ 1222152 w 2066952"/>
                  <a:gd name="connsiteY9" fmla="*/ 2167002 h 2561350"/>
                  <a:gd name="connsiteX10" fmla="*/ 1242025 w 2066952"/>
                  <a:gd name="connsiteY10" fmla="*/ 2275300 h 2561350"/>
                  <a:gd name="connsiteX11" fmla="*/ 791969 w 2066952"/>
                  <a:gd name="connsiteY11" fmla="*/ 2277680 h 2561350"/>
                  <a:gd name="connsiteX12" fmla="*/ 821902 w 2066952"/>
                  <a:gd name="connsiteY12" fmla="*/ 2167002 h 2561350"/>
                  <a:gd name="connsiteX13" fmla="*/ 128977 w 2066952"/>
                  <a:gd name="connsiteY13" fmla="*/ 2200159 h 2561350"/>
                  <a:gd name="connsiteX14" fmla="*/ 0 w 2066952"/>
                  <a:gd name="connsiteY14" fmla="*/ 1657531 h 2561350"/>
                  <a:gd name="connsiteX15" fmla="*/ 257433 w 2066952"/>
                  <a:gd name="connsiteY15" fmla="*/ 1557347 h 2561350"/>
                  <a:gd name="connsiteX16" fmla="*/ 239483 w 2066952"/>
                  <a:gd name="connsiteY16" fmla="*/ 1049619 h 2561350"/>
                  <a:gd name="connsiteX17" fmla="*/ 29065 w 2066952"/>
                  <a:gd name="connsiteY17" fmla="*/ 1005469 h 2561350"/>
                  <a:gd name="connsiteX18" fmla="*/ 100444 w 2066952"/>
                  <a:gd name="connsiteY18" fmla="*/ 369408 h 2561350"/>
                  <a:gd name="connsiteX19" fmla="*/ 826873 w 2066952"/>
                  <a:gd name="connsiteY19" fmla="*/ 389002 h 2561350"/>
                  <a:gd name="connsiteX20" fmla="*/ 791969 w 2066952"/>
                  <a:gd name="connsiteY20" fmla="*/ 283670 h 2561350"/>
                  <a:gd name="connsiteX21" fmla="*/ 1027712 w 2066952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6650"/>
                  <a:gd name="connsiteY0" fmla="*/ 3 h 2561350"/>
                  <a:gd name="connsiteX1" fmla="*/ 1242025 w 2066650"/>
                  <a:gd name="connsiteY1" fmla="*/ 286050 h 2561350"/>
                  <a:gd name="connsiteX2" fmla="*/ 1219889 w 2066650"/>
                  <a:gd name="connsiteY2" fmla="*/ 389002 h 2561350"/>
                  <a:gd name="connsiteX3" fmla="*/ 1967384 w 2066650"/>
                  <a:gd name="connsiteY3" fmla="*/ 344364 h 2561350"/>
                  <a:gd name="connsiteX4" fmla="*/ 2066506 w 2066650"/>
                  <a:gd name="connsiteY4" fmla="*/ 961234 h 2561350"/>
                  <a:gd name="connsiteX5" fmla="*/ 1862717 w 2066650"/>
                  <a:gd name="connsiteY5" fmla="*/ 1056790 h 2561350"/>
                  <a:gd name="connsiteX6" fmla="*/ 1824721 w 2066650"/>
                  <a:gd name="connsiteY6" fmla="*/ 1531159 h 2561350"/>
                  <a:gd name="connsiteX7" fmla="*/ 2042416 w 2066650"/>
                  <a:gd name="connsiteY7" fmla="*/ 1619452 h 2561350"/>
                  <a:gd name="connsiteX8" fmla="*/ 1951283 w 2066650"/>
                  <a:gd name="connsiteY8" fmla="*/ 2180265 h 2561350"/>
                  <a:gd name="connsiteX9" fmla="*/ 1222152 w 2066650"/>
                  <a:gd name="connsiteY9" fmla="*/ 2167002 h 2561350"/>
                  <a:gd name="connsiteX10" fmla="*/ 1242025 w 2066650"/>
                  <a:gd name="connsiteY10" fmla="*/ 2275300 h 2561350"/>
                  <a:gd name="connsiteX11" fmla="*/ 791969 w 2066650"/>
                  <a:gd name="connsiteY11" fmla="*/ 2277680 h 2561350"/>
                  <a:gd name="connsiteX12" fmla="*/ 821902 w 2066650"/>
                  <a:gd name="connsiteY12" fmla="*/ 2167002 h 2561350"/>
                  <a:gd name="connsiteX13" fmla="*/ 128977 w 2066650"/>
                  <a:gd name="connsiteY13" fmla="*/ 2200159 h 2561350"/>
                  <a:gd name="connsiteX14" fmla="*/ 0 w 2066650"/>
                  <a:gd name="connsiteY14" fmla="*/ 1657531 h 2561350"/>
                  <a:gd name="connsiteX15" fmla="*/ 257433 w 2066650"/>
                  <a:gd name="connsiteY15" fmla="*/ 1557347 h 2561350"/>
                  <a:gd name="connsiteX16" fmla="*/ 239483 w 2066650"/>
                  <a:gd name="connsiteY16" fmla="*/ 1049619 h 2561350"/>
                  <a:gd name="connsiteX17" fmla="*/ 29065 w 2066650"/>
                  <a:gd name="connsiteY17" fmla="*/ 1005469 h 2561350"/>
                  <a:gd name="connsiteX18" fmla="*/ 100444 w 2066650"/>
                  <a:gd name="connsiteY18" fmla="*/ 369408 h 2561350"/>
                  <a:gd name="connsiteX19" fmla="*/ 826873 w 2066650"/>
                  <a:gd name="connsiteY19" fmla="*/ 389002 h 2561350"/>
                  <a:gd name="connsiteX20" fmla="*/ 791969 w 2066650"/>
                  <a:gd name="connsiteY20" fmla="*/ 283670 h 2561350"/>
                  <a:gd name="connsiteX21" fmla="*/ 1027712 w 2066650"/>
                  <a:gd name="connsiteY21" fmla="*/ 3 h 2561350"/>
                  <a:gd name="connsiteX0" fmla="*/ 1027712 w 2049409"/>
                  <a:gd name="connsiteY0" fmla="*/ 3 h 2561350"/>
                  <a:gd name="connsiteX1" fmla="*/ 1242025 w 2049409"/>
                  <a:gd name="connsiteY1" fmla="*/ 286050 h 2561350"/>
                  <a:gd name="connsiteX2" fmla="*/ 1219889 w 2049409"/>
                  <a:gd name="connsiteY2" fmla="*/ 389002 h 2561350"/>
                  <a:gd name="connsiteX3" fmla="*/ 1967384 w 2049409"/>
                  <a:gd name="connsiteY3" fmla="*/ 344364 h 2561350"/>
                  <a:gd name="connsiteX4" fmla="*/ 2049225 w 2049409"/>
                  <a:gd name="connsiteY4" fmla="*/ 926667 h 2561350"/>
                  <a:gd name="connsiteX5" fmla="*/ 1862717 w 2049409"/>
                  <a:gd name="connsiteY5" fmla="*/ 1056790 h 2561350"/>
                  <a:gd name="connsiteX6" fmla="*/ 1824721 w 2049409"/>
                  <a:gd name="connsiteY6" fmla="*/ 1531159 h 2561350"/>
                  <a:gd name="connsiteX7" fmla="*/ 2042416 w 2049409"/>
                  <a:gd name="connsiteY7" fmla="*/ 1619452 h 2561350"/>
                  <a:gd name="connsiteX8" fmla="*/ 1951283 w 2049409"/>
                  <a:gd name="connsiteY8" fmla="*/ 2180265 h 2561350"/>
                  <a:gd name="connsiteX9" fmla="*/ 1222152 w 2049409"/>
                  <a:gd name="connsiteY9" fmla="*/ 2167002 h 2561350"/>
                  <a:gd name="connsiteX10" fmla="*/ 1242025 w 2049409"/>
                  <a:gd name="connsiteY10" fmla="*/ 2275300 h 2561350"/>
                  <a:gd name="connsiteX11" fmla="*/ 791969 w 2049409"/>
                  <a:gd name="connsiteY11" fmla="*/ 2277680 h 2561350"/>
                  <a:gd name="connsiteX12" fmla="*/ 821902 w 2049409"/>
                  <a:gd name="connsiteY12" fmla="*/ 2167002 h 2561350"/>
                  <a:gd name="connsiteX13" fmla="*/ 128977 w 2049409"/>
                  <a:gd name="connsiteY13" fmla="*/ 2200159 h 2561350"/>
                  <a:gd name="connsiteX14" fmla="*/ 0 w 2049409"/>
                  <a:gd name="connsiteY14" fmla="*/ 1657531 h 2561350"/>
                  <a:gd name="connsiteX15" fmla="*/ 257433 w 2049409"/>
                  <a:gd name="connsiteY15" fmla="*/ 1557347 h 2561350"/>
                  <a:gd name="connsiteX16" fmla="*/ 239483 w 2049409"/>
                  <a:gd name="connsiteY16" fmla="*/ 1049619 h 2561350"/>
                  <a:gd name="connsiteX17" fmla="*/ 29065 w 2049409"/>
                  <a:gd name="connsiteY17" fmla="*/ 1005469 h 2561350"/>
                  <a:gd name="connsiteX18" fmla="*/ 100444 w 2049409"/>
                  <a:gd name="connsiteY18" fmla="*/ 369408 h 2561350"/>
                  <a:gd name="connsiteX19" fmla="*/ 826873 w 2049409"/>
                  <a:gd name="connsiteY19" fmla="*/ 389002 h 2561350"/>
                  <a:gd name="connsiteX20" fmla="*/ 791969 w 2049409"/>
                  <a:gd name="connsiteY20" fmla="*/ 283670 h 2561350"/>
                  <a:gd name="connsiteX21" fmla="*/ 1027712 w 2049409"/>
                  <a:gd name="connsiteY21" fmla="*/ 3 h 2561350"/>
                  <a:gd name="connsiteX0" fmla="*/ 1027712 w 2049338"/>
                  <a:gd name="connsiteY0" fmla="*/ 3 h 2561350"/>
                  <a:gd name="connsiteX1" fmla="*/ 1242025 w 2049338"/>
                  <a:gd name="connsiteY1" fmla="*/ 286050 h 2561350"/>
                  <a:gd name="connsiteX2" fmla="*/ 1219889 w 2049338"/>
                  <a:gd name="connsiteY2" fmla="*/ 389002 h 2561350"/>
                  <a:gd name="connsiteX3" fmla="*/ 1967384 w 2049338"/>
                  <a:gd name="connsiteY3" fmla="*/ 344364 h 2561350"/>
                  <a:gd name="connsiteX4" fmla="*/ 2049225 w 2049338"/>
                  <a:gd name="connsiteY4" fmla="*/ 926667 h 2561350"/>
                  <a:gd name="connsiteX5" fmla="*/ 1862717 w 2049338"/>
                  <a:gd name="connsiteY5" fmla="*/ 1056790 h 2561350"/>
                  <a:gd name="connsiteX6" fmla="*/ 1824721 w 2049338"/>
                  <a:gd name="connsiteY6" fmla="*/ 1531159 h 2561350"/>
                  <a:gd name="connsiteX7" fmla="*/ 2042416 w 2049338"/>
                  <a:gd name="connsiteY7" fmla="*/ 1619452 h 2561350"/>
                  <a:gd name="connsiteX8" fmla="*/ 1951283 w 2049338"/>
                  <a:gd name="connsiteY8" fmla="*/ 2180265 h 2561350"/>
                  <a:gd name="connsiteX9" fmla="*/ 1222152 w 2049338"/>
                  <a:gd name="connsiteY9" fmla="*/ 2167002 h 2561350"/>
                  <a:gd name="connsiteX10" fmla="*/ 1242025 w 2049338"/>
                  <a:gd name="connsiteY10" fmla="*/ 2275300 h 2561350"/>
                  <a:gd name="connsiteX11" fmla="*/ 791969 w 2049338"/>
                  <a:gd name="connsiteY11" fmla="*/ 2277680 h 2561350"/>
                  <a:gd name="connsiteX12" fmla="*/ 821902 w 2049338"/>
                  <a:gd name="connsiteY12" fmla="*/ 2167002 h 2561350"/>
                  <a:gd name="connsiteX13" fmla="*/ 128977 w 2049338"/>
                  <a:gd name="connsiteY13" fmla="*/ 2200159 h 2561350"/>
                  <a:gd name="connsiteX14" fmla="*/ 0 w 2049338"/>
                  <a:gd name="connsiteY14" fmla="*/ 1657531 h 2561350"/>
                  <a:gd name="connsiteX15" fmla="*/ 257433 w 2049338"/>
                  <a:gd name="connsiteY15" fmla="*/ 1557347 h 2561350"/>
                  <a:gd name="connsiteX16" fmla="*/ 239483 w 2049338"/>
                  <a:gd name="connsiteY16" fmla="*/ 1049619 h 2561350"/>
                  <a:gd name="connsiteX17" fmla="*/ 29065 w 2049338"/>
                  <a:gd name="connsiteY17" fmla="*/ 1005469 h 2561350"/>
                  <a:gd name="connsiteX18" fmla="*/ 100444 w 2049338"/>
                  <a:gd name="connsiteY18" fmla="*/ 369408 h 2561350"/>
                  <a:gd name="connsiteX19" fmla="*/ 826873 w 2049338"/>
                  <a:gd name="connsiteY19" fmla="*/ 389002 h 2561350"/>
                  <a:gd name="connsiteX20" fmla="*/ 791969 w 2049338"/>
                  <a:gd name="connsiteY20" fmla="*/ 283670 h 2561350"/>
                  <a:gd name="connsiteX21" fmla="*/ 1027712 w 2049338"/>
                  <a:gd name="connsiteY21" fmla="*/ 3 h 2561350"/>
                  <a:gd name="connsiteX0" fmla="*/ 1027712 w 2053522"/>
                  <a:gd name="connsiteY0" fmla="*/ 3 h 2561350"/>
                  <a:gd name="connsiteX1" fmla="*/ 1242025 w 2053522"/>
                  <a:gd name="connsiteY1" fmla="*/ 286050 h 2561350"/>
                  <a:gd name="connsiteX2" fmla="*/ 1219889 w 2053522"/>
                  <a:gd name="connsiteY2" fmla="*/ 389002 h 2561350"/>
                  <a:gd name="connsiteX3" fmla="*/ 1967384 w 2053522"/>
                  <a:gd name="connsiteY3" fmla="*/ 344364 h 2561350"/>
                  <a:gd name="connsiteX4" fmla="*/ 2049225 w 2053522"/>
                  <a:gd name="connsiteY4" fmla="*/ 926667 h 2561350"/>
                  <a:gd name="connsiteX5" fmla="*/ 1862717 w 2053522"/>
                  <a:gd name="connsiteY5" fmla="*/ 1056790 h 2561350"/>
                  <a:gd name="connsiteX6" fmla="*/ 1824721 w 2053522"/>
                  <a:gd name="connsiteY6" fmla="*/ 1531159 h 2561350"/>
                  <a:gd name="connsiteX7" fmla="*/ 2042416 w 2053522"/>
                  <a:gd name="connsiteY7" fmla="*/ 1619452 h 2561350"/>
                  <a:gd name="connsiteX8" fmla="*/ 1951283 w 2053522"/>
                  <a:gd name="connsiteY8" fmla="*/ 2180265 h 2561350"/>
                  <a:gd name="connsiteX9" fmla="*/ 1222152 w 2053522"/>
                  <a:gd name="connsiteY9" fmla="*/ 2167002 h 2561350"/>
                  <a:gd name="connsiteX10" fmla="*/ 1242025 w 2053522"/>
                  <a:gd name="connsiteY10" fmla="*/ 2275300 h 2561350"/>
                  <a:gd name="connsiteX11" fmla="*/ 791969 w 2053522"/>
                  <a:gd name="connsiteY11" fmla="*/ 2277680 h 2561350"/>
                  <a:gd name="connsiteX12" fmla="*/ 821902 w 2053522"/>
                  <a:gd name="connsiteY12" fmla="*/ 2167002 h 2561350"/>
                  <a:gd name="connsiteX13" fmla="*/ 128977 w 2053522"/>
                  <a:gd name="connsiteY13" fmla="*/ 2200159 h 2561350"/>
                  <a:gd name="connsiteX14" fmla="*/ 0 w 2053522"/>
                  <a:gd name="connsiteY14" fmla="*/ 1657531 h 2561350"/>
                  <a:gd name="connsiteX15" fmla="*/ 257433 w 2053522"/>
                  <a:gd name="connsiteY15" fmla="*/ 1557347 h 2561350"/>
                  <a:gd name="connsiteX16" fmla="*/ 239483 w 2053522"/>
                  <a:gd name="connsiteY16" fmla="*/ 1049619 h 2561350"/>
                  <a:gd name="connsiteX17" fmla="*/ 29065 w 2053522"/>
                  <a:gd name="connsiteY17" fmla="*/ 1005469 h 2561350"/>
                  <a:gd name="connsiteX18" fmla="*/ 100444 w 2053522"/>
                  <a:gd name="connsiteY18" fmla="*/ 369408 h 2561350"/>
                  <a:gd name="connsiteX19" fmla="*/ 826873 w 2053522"/>
                  <a:gd name="connsiteY19" fmla="*/ 389002 h 2561350"/>
                  <a:gd name="connsiteX20" fmla="*/ 791969 w 2053522"/>
                  <a:gd name="connsiteY20" fmla="*/ 283670 h 2561350"/>
                  <a:gd name="connsiteX21" fmla="*/ 1027712 w 2053522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6166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60129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40556" h="2561350">
                    <a:moveTo>
                      <a:pt x="1014747" y="3"/>
                    </a:moveTo>
                    <a:cubicBezTo>
                      <a:pt x="1183816" y="-691"/>
                      <a:pt x="1351799" y="120921"/>
                      <a:pt x="1229060" y="286050"/>
                    </a:cubicBezTo>
                    <a:cubicBezTo>
                      <a:pt x="1212950" y="315682"/>
                      <a:pt x="1201168" y="348101"/>
                      <a:pt x="1206924" y="389002"/>
                    </a:cubicBezTo>
                    <a:cubicBezTo>
                      <a:pt x="1211992" y="528261"/>
                      <a:pt x="1716654" y="452477"/>
                      <a:pt x="1954419" y="344364"/>
                    </a:cubicBezTo>
                    <a:cubicBezTo>
                      <a:pt x="1970498" y="474789"/>
                      <a:pt x="2061145" y="783619"/>
                      <a:pt x="2036260" y="926667"/>
                    </a:cubicBezTo>
                    <a:cubicBezTo>
                      <a:pt x="2027166" y="1024060"/>
                      <a:pt x="1970476" y="1153289"/>
                      <a:pt x="1849752" y="1060129"/>
                    </a:cubicBezTo>
                    <a:cubicBezTo>
                      <a:pt x="1475468" y="853624"/>
                      <a:pt x="1487545" y="1649324"/>
                      <a:pt x="1811756" y="1531159"/>
                    </a:cubicBezTo>
                    <a:cubicBezTo>
                      <a:pt x="1923754" y="1469515"/>
                      <a:pt x="1987209" y="1400411"/>
                      <a:pt x="2036129" y="1616113"/>
                    </a:cubicBezTo>
                    <a:cubicBezTo>
                      <a:pt x="2051136" y="1730790"/>
                      <a:pt x="1956393" y="2051666"/>
                      <a:pt x="1938318" y="2180265"/>
                    </a:cubicBezTo>
                    <a:cubicBezTo>
                      <a:pt x="1741694" y="2153739"/>
                      <a:pt x="1359392" y="2007849"/>
                      <a:pt x="1209187" y="2167002"/>
                    </a:cubicBezTo>
                    <a:cubicBezTo>
                      <a:pt x="1195706" y="2193452"/>
                      <a:pt x="1198508" y="2230274"/>
                      <a:pt x="1229060" y="2275300"/>
                    </a:cubicBezTo>
                    <a:cubicBezTo>
                      <a:pt x="1469566" y="2660267"/>
                      <a:pt x="567071" y="2652331"/>
                      <a:pt x="779004" y="2277680"/>
                    </a:cubicBezTo>
                    <a:cubicBezTo>
                      <a:pt x="817979" y="2223379"/>
                      <a:pt x="825787" y="2190096"/>
                      <a:pt x="808937" y="2167002"/>
                    </a:cubicBezTo>
                    <a:cubicBezTo>
                      <a:pt x="706169" y="2021111"/>
                      <a:pt x="364670" y="2147108"/>
                      <a:pt x="116012" y="2200159"/>
                    </a:cubicBezTo>
                    <a:cubicBezTo>
                      <a:pt x="57942" y="2073996"/>
                      <a:pt x="976" y="1794778"/>
                      <a:pt x="0" y="1657530"/>
                    </a:cubicBezTo>
                    <a:cubicBezTo>
                      <a:pt x="23569" y="1399547"/>
                      <a:pt x="142648" y="1475748"/>
                      <a:pt x="248790" y="1539671"/>
                    </a:cubicBezTo>
                    <a:cubicBezTo>
                      <a:pt x="563771" y="1555589"/>
                      <a:pt x="485163" y="925406"/>
                      <a:pt x="226518" y="1049619"/>
                    </a:cubicBezTo>
                    <a:cubicBezTo>
                      <a:pt x="150003" y="1086365"/>
                      <a:pt x="56561" y="1164379"/>
                      <a:pt x="16100" y="1005469"/>
                    </a:cubicBezTo>
                    <a:cubicBezTo>
                      <a:pt x="-32993" y="864734"/>
                      <a:pt x="47286" y="478570"/>
                      <a:pt x="87479" y="369408"/>
                    </a:cubicBezTo>
                    <a:cubicBezTo>
                      <a:pt x="483685" y="502036"/>
                      <a:pt x="775797" y="488473"/>
                      <a:pt x="813908" y="389002"/>
                    </a:cubicBezTo>
                    <a:cubicBezTo>
                      <a:pt x="824229" y="365427"/>
                      <a:pt x="814657" y="333342"/>
                      <a:pt x="779004" y="283670"/>
                    </a:cubicBezTo>
                    <a:cubicBezTo>
                      <a:pt x="673038" y="96344"/>
                      <a:pt x="845678" y="698"/>
                      <a:pt x="1014747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50000"/>
                    </a:schemeClr>
                  </a:gs>
                  <a:gs pos="100000">
                    <a:schemeClr val="accent4"/>
                  </a:gs>
                </a:gsLst>
                <a:lin ang="10800000" scaled="1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 5"/>
              <p:cNvSpPr/>
              <p:nvPr/>
            </p:nvSpPr>
            <p:spPr>
              <a:xfrm flipV="1">
                <a:off x="6213670" y="5773350"/>
                <a:ext cx="1448109" cy="1792218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69564" h="2561350">
                    <a:moveTo>
                      <a:pt x="1028762" y="3"/>
                    </a:moveTo>
                    <a:cubicBezTo>
                      <a:pt x="1197831" y="-691"/>
                      <a:pt x="1365814" y="120921"/>
                      <a:pt x="1243075" y="286050"/>
                    </a:cubicBezTo>
                    <a:cubicBezTo>
                      <a:pt x="1226965" y="315682"/>
                      <a:pt x="1215183" y="348101"/>
                      <a:pt x="1220939" y="389002"/>
                    </a:cubicBezTo>
                    <a:cubicBezTo>
                      <a:pt x="1226007" y="528261"/>
                      <a:pt x="1696102" y="461119"/>
                      <a:pt x="1959793" y="361648"/>
                    </a:cubicBezTo>
                    <a:cubicBezTo>
                      <a:pt x="2053648" y="496394"/>
                      <a:pt x="2070837" y="822506"/>
                      <a:pt x="2067556" y="961234"/>
                    </a:cubicBezTo>
                    <a:cubicBezTo>
                      <a:pt x="2071425" y="1080232"/>
                      <a:pt x="2014728" y="1106744"/>
                      <a:pt x="1881048" y="1030865"/>
                    </a:cubicBezTo>
                    <a:cubicBezTo>
                      <a:pt x="1483772" y="845572"/>
                      <a:pt x="1585020" y="1699608"/>
                      <a:pt x="1847373" y="1535481"/>
                    </a:cubicBezTo>
                    <a:cubicBezTo>
                      <a:pt x="1929125" y="1495441"/>
                      <a:pt x="2055039" y="1373504"/>
                      <a:pt x="2065070" y="1597847"/>
                    </a:cubicBezTo>
                    <a:cubicBezTo>
                      <a:pt x="2080077" y="1677957"/>
                      <a:pt x="2061145" y="2086235"/>
                      <a:pt x="1952333" y="2180265"/>
                    </a:cubicBezTo>
                    <a:cubicBezTo>
                      <a:pt x="1755709" y="2153739"/>
                      <a:pt x="1373407" y="2007849"/>
                      <a:pt x="1223202" y="2167002"/>
                    </a:cubicBezTo>
                    <a:cubicBezTo>
                      <a:pt x="1209721" y="2193452"/>
                      <a:pt x="1212523" y="2230274"/>
                      <a:pt x="1243075" y="2275300"/>
                    </a:cubicBezTo>
                    <a:cubicBezTo>
                      <a:pt x="1483581" y="2660267"/>
                      <a:pt x="581086" y="2652331"/>
                      <a:pt x="793019" y="2277680"/>
                    </a:cubicBezTo>
                    <a:cubicBezTo>
                      <a:pt x="831994" y="2223379"/>
                      <a:pt x="839802" y="2190096"/>
                      <a:pt x="822952" y="2167002"/>
                    </a:cubicBezTo>
                    <a:cubicBezTo>
                      <a:pt x="720184" y="2021111"/>
                      <a:pt x="378685" y="2147108"/>
                      <a:pt x="130027" y="2200159"/>
                    </a:cubicBezTo>
                    <a:cubicBezTo>
                      <a:pt x="37391" y="2130168"/>
                      <a:pt x="-7600" y="1771407"/>
                      <a:pt x="1050" y="1657531"/>
                    </a:cubicBezTo>
                    <a:cubicBezTo>
                      <a:pt x="24620" y="1416831"/>
                      <a:pt x="117773" y="1502066"/>
                      <a:pt x="271446" y="1561668"/>
                    </a:cubicBezTo>
                    <a:cubicBezTo>
                      <a:pt x="483628" y="1635999"/>
                      <a:pt x="591036" y="1022800"/>
                      <a:pt x="249172" y="1045298"/>
                    </a:cubicBezTo>
                    <a:cubicBezTo>
                      <a:pt x="168463" y="1050498"/>
                      <a:pt x="31683" y="1183628"/>
                      <a:pt x="8510" y="1018431"/>
                    </a:cubicBezTo>
                    <a:cubicBezTo>
                      <a:pt x="-14663" y="907943"/>
                      <a:pt x="13766" y="478572"/>
                      <a:pt x="110133" y="382371"/>
                    </a:cubicBezTo>
                    <a:cubicBezTo>
                      <a:pt x="506339" y="514999"/>
                      <a:pt x="789812" y="488473"/>
                      <a:pt x="827923" y="389002"/>
                    </a:cubicBezTo>
                    <a:cubicBezTo>
                      <a:pt x="838244" y="365427"/>
                      <a:pt x="828672" y="333342"/>
                      <a:pt x="793019" y="283670"/>
                    </a:cubicBezTo>
                    <a:cubicBezTo>
                      <a:pt x="687053" y="96344"/>
                      <a:pt x="859693" y="698"/>
                      <a:pt x="102876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100000">
                    <a:schemeClr val="accent5"/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388482" y="1097274"/>
              <a:ext cx="367037" cy="5238880"/>
              <a:chOff x="4388482" y="1097274"/>
              <a:chExt cx="367037" cy="5238880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4388482" y="1097274"/>
                <a:ext cx="367037" cy="697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388482" y="2232656"/>
                <a:ext cx="367037" cy="697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388482" y="3368038"/>
                <a:ext cx="367037" cy="697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388482" y="4503420"/>
                <a:ext cx="367037" cy="697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388482" y="5638800"/>
                <a:ext cx="367037" cy="697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>
            <a:off x="111617" y="540160"/>
            <a:ext cx="6686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97D"/>
                </a:solidFill>
                <a:cs typeface="Aharoni" pitchFamily="2" charset="-79"/>
              </a:rPr>
              <a:t>Road map</a:t>
            </a:r>
            <a:endParaRPr lang="en-US" sz="2800" b="1" dirty="0">
              <a:solidFill>
                <a:srgbClr val="1F497D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2728483" y="2115813"/>
            <a:ext cx="4431491" cy="761963"/>
            <a:chOff x="205963" y="1259422"/>
            <a:chExt cx="5908655" cy="761963"/>
          </a:xfrm>
        </p:grpSpPr>
        <p:grpSp>
          <p:nvGrpSpPr>
            <p:cNvPr id="59" name="Group 58"/>
            <p:cNvGrpSpPr/>
            <p:nvPr/>
          </p:nvGrpSpPr>
          <p:grpSpPr>
            <a:xfrm>
              <a:off x="205963" y="1259422"/>
              <a:ext cx="5908655" cy="761963"/>
              <a:chOff x="205963" y="1259422"/>
              <a:chExt cx="5908655" cy="761963"/>
            </a:xfrm>
          </p:grpSpPr>
          <p:sp>
            <p:nvSpPr>
              <p:cNvPr id="61" name="Rounded Rectangle 60"/>
              <p:cNvSpPr/>
              <p:nvPr/>
            </p:nvSpPr>
            <p:spPr>
              <a:xfrm>
                <a:off x="344039" y="1259422"/>
                <a:ext cx="5770579" cy="761963"/>
              </a:xfrm>
              <a:prstGeom prst="roundRect">
                <a:avLst>
                  <a:gd name="adj" fmla="val 40104"/>
                </a:avLst>
              </a:prstGeom>
              <a:noFill/>
              <a:ln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05963" y="1460468"/>
                <a:ext cx="377228" cy="373493"/>
              </a:xfrm>
              <a:prstGeom prst="ellipse">
                <a:avLst/>
              </a:prstGeom>
              <a:gradFill flip="none" rotWithShape="1">
                <a:gsLst>
                  <a:gs pos="75000">
                    <a:schemeClr val="accent2"/>
                  </a:gs>
                  <a:gs pos="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598723" y="1348473"/>
              <a:ext cx="347997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 smtClean="0">
                  <a:solidFill>
                    <a:prstClr val="black"/>
                  </a:solidFill>
                </a:rPr>
                <a:t>Limitations of </a:t>
              </a:r>
            </a:p>
            <a:p>
              <a:r>
                <a:rPr lang="en-US" sz="1500" b="1" dirty="0">
                  <a:solidFill>
                    <a:prstClr val="black"/>
                  </a:solidFill>
                </a:rPr>
                <a:t>p</a:t>
              </a:r>
              <a:r>
                <a:rPr lang="en-US" sz="1500" b="1" dirty="0" smtClean="0">
                  <a:solidFill>
                    <a:prstClr val="black"/>
                  </a:solidFill>
                </a:rPr>
                <a:t>rescribing antibiotics  </a:t>
              </a:r>
              <a:endParaRPr lang="en-US" sz="15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728483" y="3051336"/>
            <a:ext cx="4431491" cy="761963"/>
            <a:chOff x="205963" y="1259422"/>
            <a:chExt cx="5908655" cy="761963"/>
          </a:xfrm>
        </p:grpSpPr>
        <p:grpSp>
          <p:nvGrpSpPr>
            <p:cNvPr id="71" name="Group 70"/>
            <p:cNvGrpSpPr/>
            <p:nvPr/>
          </p:nvGrpSpPr>
          <p:grpSpPr>
            <a:xfrm>
              <a:off x="205963" y="1259422"/>
              <a:ext cx="5908655" cy="761963"/>
              <a:chOff x="205963" y="1259422"/>
              <a:chExt cx="5908655" cy="761963"/>
            </a:xfrm>
          </p:grpSpPr>
          <p:sp>
            <p:nvSpPr>
              <p:cNvPr id="73" name="Rounded Rectangle 72"/>
              <p:cNvSpPr/>
              <p:nvPr/>
            </p:nvSpPr>
            <p:spPr>
              <a:xfrm>
                <a:off x="344039" y="1259422"/>
                <a:ext cx="5770579" cy="761963"/>
              </a:xfrm>
              <a:prstGeom prst="roundRect">
                <a:avLst>
                  <a:gd name="adj" fmla="val 40104"/>
                </a:avLst>
              </a:prstGeom>
              <a:noFill/>
              <a:ln>
                <a:gradFill flip="none" rotWithShape="1">
                  <a:gsLst>
                    <a:gs pos="0">
                      <a:schemeClr val="tx2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205963" y="1460468"/>
                <a:ext cx="377228" cy="373493"/>
              </a:xfrm>
              <a:prstGeom prst="ellipse">
                <a:avLst/>
              </a:prstGeom>
              <a:gradFill flip="none" rotWithShape="1">
                <a:gsLst>
                  <a:gs pos="75000">
                    <a:schemeClr val="tx2"/>
                  </a:gs>
                  <a:gs pos="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2" name="Rectangle 71"/>
            <p:cNvSpPr/>
            <p:nvPr/>
          </p:nvSpPr>
          <p:spPr>
            <a:xfrm>
              <a:off x="598723" y="1497367"/>
              <a:ext cx="531268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 smtClean="0">
                  <a:solidFill>
                    <a:prstClr val="black"/>
                  </a:solidFill>
                </a:rPr>
                <a:t>Antibiotic and resistance</a:t>
              </a:r>
              <a:endParaRPr lang="en-US" sz="15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728483" y="4031182"/>
            <a:ext cx="4431491" cy="761963"/>
            <a:chOff x="205963" y="1259422"/>
            <a:chExt cx="5908655" cy="761963"/>
          </a:xfrm>
        </p:grpSpPr>
        <p:grpSp>
          <p:nvGrpSpPr>
            <p:cNvPr id="83" name="Group 82"/>
            <p:cNvGrpSpPr/>
            <p:nvPr/>
          </p:nvGrpSpPr>
          <p:grpSpPr>
            <a:xfrm>
              <a:off x="205963" y="1259422"/>
              <a:ext cx="5908655" cy="761963"/>
              <a:chOff x="205963" y="1259422"/>
              <a:chExt cx="5908655" cy="761963"/>
            </a:xfrm>
          </p:grpSpPr>
          <p:sp>
            <p:nvSpPr>
              <p:cNvPr id="85" name="Rounded Rectangle 84"/>
              <p:cNvSpPr/>
              <p:nvPr/>
            </p:nvSpPr>
            <p:spPr>
              <a:xfrm>
                <a:off x="344039" y="1259422"/>
                <a:ext cx="5770579" cy="761963"/>
              </a:xfrm>
              <a:prstGeom prst="roundRect">
                <a:avLst>
                  <a:gd name="adj" fmla="val 40104"/>
                </a:avLst>
              </a:prstGeom>
              <a:noFill/>
              <a:ln>
                <a:gradFill flip="none" rotWithShape="1">
                  <a:gsLst>
                    <a:gs pos="0">
                      <a:schemeClr val="accent4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205963" y="1460468"/>
                <a:ext cx="377228" cy="373493"/>
              </a:xfrm>
              <a:prstGeom prst="ellipse">
                <a:avLst/>
              </a:prstGeom>
              <a:gradFill flip="none" rotWithShape="1">
                <a:gsLst>
                  <a:gs pos="75000">
                    <a:schemeClr val="accent4"/>
                  </a:gs>
                  <a:gs pos="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4" name="Rectangle 83"/>
            <p:cNvSpPr/>
            <p:nvPr/>
          </p:nvSpPr>
          <p:spPr>
            <a:xfrm>
              <a:off x="598723" y="1515655"/>
              <a:ext cx="531268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 smtClean="0">
                  <a:solidFill>
                    <a:prstClr val="black"/>
                  </a:solidFill>
                </a:rPr>
                <a:t>Antibiotic stewardship</a:t>
              </a:r>
              <a:endParaRPr lang="en-US" sz="15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728483" y="5091665"/>
            <a:ext cx="4431491" cy="761963"/>
            <a:chOff x="205963" y="1259422"/>
            <a:chExt cx="5908655" cy="761963"/>
          </a:xfrm>
        </p:grpSpPr>
        <p:grpSp>
          <p:nvGrpSpPr>
            <p:cNvPr id="101" name="Group 100"/>
            <p:cNvGrpSpPr/>
            <p:nvPr/>
          </p:nvGrpSpPr>
          <p:grpSpPr>
            <a:xfrm>
              <a:off x="205963" y="1259422"/>
              <a:ext cx="5908655" cy="761963"/>
              <a:chOff x="205963" y="1259422"/>
              <a:chExt cx="5908655" cy="761963"/>
            </a:xfrm>
          </p:grpSpPr>
          <p:sp>
            <p:nvSpPr>
              <p:cNvPr id="103" name="Rounded Rectangle 102"/>
              <p:cNvSpPr/>
              <p:nvPr/>
            </p:nvSpPr>
            <p:spPr>
              <a:xfrm>
                <a:off x="344039" y="1259422"/>
                <a:ext cx="5770579" cy="761963"/>
              </a:xfrm>
              <a:prstGeom prst="roundRect">
                <a:avLst>
                  <a:gd name="adj" fmla="val 40104"/>
                </a:avLst>
              </a:prstGeom>
              <a:noFill/>
              <a:ln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205963" y="1460468"/>
                <a:ext cx="377228" cy="373493"/>
              </a:xfrm>
              <a:prstGeom prst="ellipse">
                <a:avLst/>
              </a:prstGeom>
              <a:gradFill flip="none" rotWithShape="1">
                <a:gsLst>
                  <a:gs pos="75000">
                    <a:schemeClr val="accent5"/>
                  </a:gs>
                  <a:gs pos="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2" name="Rectangle 101"/>
            <p:cNvSpPr/>
            <p:nvPr/>
          </p:nvSpPr>
          <p:spPr>
            <a:xfrm>
              <a:off x="598723" y="1469935"/>
              <a:ext cx="531268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 smtClean="0">
                  <a:solidFill>
                    <a:prstClr val="black"/>
                  </a:solidFill>
                </a:rPr>
                <a:t>Keys actions</a:t>
              </a:r>
              <a:endParaRPr lang="en-US" sz="15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719" y="447898"/>
            <a:ext cx="1107281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07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632">
        <p14:prism/>
      </p:transition>
    </mc:Choice>
    <mc:Fallback xmlns="">
      <p:transition spd="slow" advTm="46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728483" y="1124935"/>
            <a:ext cx="4431491" cy="761963"/>
            <a:chOff x="205963" y="1259422"/>
            <a:chExt cx="5908655" cy="761963"/>
          </a:xfrm>
        </p:grpSpPr>
        <p:grpSp>
          <p:nvGrpSpPr>
            <p:cNvPr id="9" name="Group 8"/>
            <p:cNvGrpSpPr/>
            <p:nvPr/>
          </p:nvGrpSpPr>
          <p:grpSpPr>
            <a:xfrm>
              <a:off x="205963" y="1259422"/>
              <a:ext cx="5908655" cy="761963"/>
              <a:chOff x="205963" y="1259422"/>
              <a:chExt cx="5908655" cy="761963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344039" y="1259422"/>
                <a:ext cx="5770579" cy="761963"/>
              </a:xfrm>
              <a:prstGeom prst="roundRect">
                <a:avLst>
                  <a:gd name="adj" fmla="val 40104"/>
                </a:avLst>
              </a:prstGeom>
              <a:noFill/>
              <a:ln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05963" y="1460468"/>
                <a:ext cx="377228" cy="37349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598723" y="1497367"/>
              <a:ext cx="531268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 smtClean="0">
                  <a:solidFill>
                    <a:schemeClr val="bg1">
                      <a:lumMod val="75000"/>
                    </a:schemeClr>
                  </a:solidFill>
                </a:rPr>
                <a:t>Antibiotic as ethic issue</a:t>
              </a:r>
              <a:endParaRPr lang="en-US" sz="15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518240" y="914622"/>
            <a:ext cx="1202822" cy="5157216"/>
            <a:chOff x="3770119" y="600905"/>
            <a:chExt cx="1603762" cy="6150070"/>
          </a:xfrm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grpSpPr>
        <p:grpSp>
          <p:nvGrpSpPr>
            <p:cNvPr id="14" name="Group 13"/>
            <p:cNvGrpSpPr/>
            <p:nvPr/>
          </p:nvGrpSpPr>
          <p:grpSpPr>
            <a:xfrm>
              <a:off x="3770119" y="600905"/>
              <a:ext cx="1603762" cy="6150070"/>
              <a:chOff x="6034506" y="660368"/>
              <a:chExt cx="1800678" cy="6905200"/>
            </a:xfrm>
            <a:scene3d>
              <a:camera prst="orthographicFront"/>
              <a:lightRig rig="threePt" dir="t"/>
            </a:scene3d>
          </p:grpSpPr>
          <p:sp>
            <p:nvSpPr>
              <p:cNvPr id="21" name="Rectangle 5"/>
              <p:cNvSpPr/>
              <p:nvPr/>
            </p:nvSpPr>
            <p:spPr>
              <a:xfrm>
                <a:off x="6206359" y="660368"/>
                <a:ext cx="1447870" cy="1792218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823242 w 2069854"/>
                  <a:gd name="connsiteY12" fmla="*/ 2167002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823242 w 2069854"/>
                  <a:gd name="connsiteY12" fmla="*/ 2167002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772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69223" h="2561350">
                    <a:moveTo>
                      <a:pt x="1029052" y="3"/>
                    </a:moveTo>
                    <a:cubicBezTo>
                      <a:pt x="1198121" y="-691"/>
                      <a:pt x="1366104" y="120921"/>
                      <a:pt x="1243365" y="286050"/>
                    </a:cubicBezTo>
                    <a:cubicBezTo>
                      <a:pt x="1227255" y="315682"/>
                      <a:pt x="1215473" y="348101"/>
                      <a:pt x="1221229" y="389002"/>
                    </a:cubicBezTo>
                    <a:cubicBezTo>
                      <a:pt x="1226297" y="528261"/>
                      <a:pt x="1696392" y="461119"/>
                      <a:pt x="1960083" y="361648"/>
                    </a:cubicBezTo>
                    <a:cubicBezTo>
                      <a:pt x="2053938" y="496394"/>
                      <a:pt x="2071127" y="822506"/>
                      <a:pt x="2067846" y="961234"/>
                    </a:cubicBezTo>
                    <a:cubicBezTo>
                      <a:pt x="2071715" y="1080232"/>
                      <a:pt x="2015018" y="1106744"/>
                      <a:pt x="1881338" y="1030865"/>
                    </a:cubicBezTo>
                    <a:cubicBezTo>
                      <a:pt x="1484062" y="845572"/>
                      <a:pt x="1585310" y="1699608"/>
                      <a:pt x="1847663" y="1535481"/>
                    </a:cubicBezTo>
                    <a:cubicBezTo>
                      <a:pt x="1929415" y="1495441"/>
                      <a:pt x="2055329" y="1373504"/>
                      <a:pt x="2065360" y="1597847"/>
                    </a:cubicBezTo>
                    <a:cubicBezTo>
                      <a:pt x="2080367" y="1677957"/>
                      <a:pt x="2053974" y="2093695"/>
                      <a:pt x="1945162" y="2187725"/>
                    </a:cubicBezTo>
                    <a:cubicBezTo>
                      <a:pt x="1805733" y="2151252"/>
                      <a:pt x="1398565" y="2030230"/>
                      <a:pt x="1223492" y="2167002"/>
                    </a:cubicBezTo>
                    <a:cubicBezTo>
                      <a:pt x="1210011" y="2193452"/>
                      <a:pt x="1212813" y="2230274"/>
                      <a:pt x="1243365" y="2275300"/>
                    </a:cubicBezTo>
                    <a:cubicBezTo>
                      <a:pt x="1483871" y="2660267"/>
                      <a:pt x="591323" y="2652331"/>
                      <a:pt x="803256" y="2277680"/>
                    </a:cubicBezTo>
                    <a:cubicBezTo>
                      <a:pt x="852179" y="2213432"/>
                      <a:pt x="836244" y="2132321"/>
                      <a:pt x="723771" y="2109806"/>
                    </a:cubicBezTo>
                    <a:cubicBezTo>
                      <a:pt x="609542" y="2086940"/>
                      <a:pt x="401355" y="2119754"/>
                      <a:pt x="117884" y="2215080"/>
                    </a:cubicBezTo>
                    <a:cubicBezTo>
                      <a:pt x="25248" y="2145089"/>
                      <a:pt x="-7310" y="1771407"/>
                      <a:pt x="1340" y="1657531"/>
                    </a:cubicBezTo>
                    <a:cubicBezTo>
                      <a:pt x="24910" y="1416831"/>
                      <a:pt x="118063" y="1502066"/>
                      <a:pt x="271736" y="1561668"/>
                    </a:cubicBezTo>
                    <a:cubicBezTo>
                      <a:pt x="483918" y="1635999"/>
                      <a:pt x="591326" y="1022800"/>
                      <a:pt x="249462" y="1045298"/>
                    </a:cubicBezTo>
                    <a:cubicBezTo>
                      <a:pt x="168753" y="1050498"/>
                      <a:pt x="31973" y="1183628"/>
                      <a:pt x="8800" y="1018431"/>
                    </a:cubicBezTo>
                    <a:cubicBezTo>
                      <a:pt x="-14373" y="907943"/>
                      <a:pt x="14056" y="478572"/>
                      <a:pt x="110423" y="382371"/>
                    </a:cubicBezTo>
                    <a:cubicBezTo>
                      <a:pt x="506629" y="514999"/>
                      <a:pt x="790102" y="488473"/>
                      <a:pt x="828213" y="389002"/>
                    </a:cubicBezTo>
                    <a:cubicBezTo>
                      <a:pt x="838534" y="365427"/>
                      <a:pt x="828962" y="333342"/>
                      <a:pt x="793309" y="283670"/>
                    </a:cubicBezTo>
                    <a:cubicBezTo>
                      <a:pt x="687343" y="96344"/>
                      <a:pt x="859983" y="698"/>
                      <a:pt x="1029052" y="3"/>
                    </a:cubicBezTo>
                    <a:close/>
                  </a:path>
                </a:pathLst>
              </a:custGeom>
              <a:gradFill flip="none" rotWithShape="1">
                <a:gsLst>
                  <a:gs pos="94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Rectangle 5"/>
              <p:cNvSpPr/>
              <p:nvPr/>
            </p:nvSpPr>
            <p:spPr>
              <a:xfrm rot="5400000">
                <a:off x="6216710" y="1947991"/>
                <a:ext cx="1427811" cy="1792219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362 w 2069164"/>
                  <a:gd name="connsiteY0" fmla="*/ 3 h 2561350"/>
                  <a:gd name="connsiteX1" fmla="*/ 1242675 w 2069164"/>
                  <a:gd name="connsiteY1" fmla="*/ 286050 h 2561350"/>
                  <a:gd name="connsiteX2" fmla="*/ 1220539 w 2069164"/>
                  <a:gd name="connsiteY2" fmla="*/ 389002 h 2561350"/>
                  <a:gd name="connsiteX3" fmla="*/ 1959393 w 2069164"/>
                  <a:gd name="connsiteY3" fmla="*/ 361648 h 2561350"/>
                  <a:gd name="connsiteX4" fmla="*/ 2067156 w 2069164"/>
                  <a:gd name="connsiteY4" fmla="*/ 961234 h 2561350"/>
                  <a:gd name="connsiteX5" fmla="*/ 1880648 w 2069164"/>
                  <a:gd name="connsiteY5" fmla="*/ 1030865 h 2561350"/>
                  <a:gd name="connsiteX6" fmla="*/ 1846973 w 2069164"/>
                  <a:gd name="connsiteY6" fmla="*/ 1535481 h 2561350"/>
                  <a:gd name="connsiteX7" fmla="*/ 2064670 w 2069164"/>
                  <a:gd name="connsiteY7" fmla="*/ 1597847 h 2561350"/>
                  <a:gd name="connsiteX8" fmla="*/ 1951933 w 2069164"/>
                  <a:gd name="connsiteY8" fmla="*/ 2180265 h 2561350"/>
                  <a:gd name="connsiteX9" fmla="*/ 1222802 w 2069164"/>
                  <a:gd name="connsiteY9" fmla="*/ 2167002 h 2561350"/>
                  <a:gd name="connsiteX10" fmla="*/ 1242675 w 2069164"/>
                  <a:gd name="connsiteY10" fmla="*/ 2275300 h 2561350"/>
                  <a:gd name="connsiteX11" fmla="*/ 792619 w 2069164"/>
                  <a:gd name="connsiteY11" fmla="*/ 2277680 h 2561350"/>
                  <a:gd name="connsiteX12" fmla="*/ 822552 w 2069164"/>
                  <a:gd name="connsiteY12" fmla="*/ 2167002 h 2561350"/>
                  <a:gd name="connsiteX13" fmla="*/ 129627 w 2069164"/>
                  <a:gd name="connsiteY13" fmla="*/ 2200159 h 2561350"/>
                  <a:gd name="connsiteX14" fmla="*/ 650 w 2069164"/>
                  <a:gd name="connsiteY14" fmla="*/ 1657531 h 2561350"/>
                  <a:gd name="connsiteX15" fmla="*/ 258083 w 2069164"/>
                  <a:gd name="connsiteY15" fmla="*/ 1557347 h 2561350"/>
                  <a:gd name="connsiteX16" fmla="*/ 270377 w 2069164"/>
                  <a:gd name="connsiteY16" fmla="*/ 1028015 h 2561350"/>
                  <a:gd name="connsiteX17" fmla="*/ 29715 w 2069164"/>
                  <a:gd name="connsiteY17" fmla="*/ 1005469 h 2561350"/>
                  <a:gd name="connsiteX18" fmla="*/ 109733 w 2069164"/>
                  <a:gd name="connsiteY18" fmla="*/ 382371 h 2561350"/>
                  <a:gd name="connsiteX19" fmla="*/ 827523 w 2069164"/>
                  <a:gd name="connsiteY19" fmla="*/ 389002 h 2561350"/>
                  <a:gd name="connsiteX20" fmla="*/ 792619 w 2069164"/>
                  <a:gd name="connsiteY20" fmla="*/ 283670 h 2561350"/>
                  <a:gd name="connsiteX21" fmla="*/ 1028362 w 206916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64020 w 2066875"/>
                  <a:gd name="connsiteY7" fmla="*/ 1597847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952"/>
                  <a:gd name="connsiteY0" fmla="*/ 3 h 2561350"/>
                  <a:gd name="connsiteX1" fmla="*/ 1242025 w 2066952"/>
                  <a:gd name="connsiteY1" fmla="*/ 286050 h 2561350"/>
                  <a:gd name="connsiteX2" fmla="*/ 1219889 w 2066952"/>
                  <a:gd name="connsiteY2" fmla="*/ 389002 h 2561350"/>
                  <a:gd name="connsiteX3" fmla="*/ 1963063 w 2066952"/>
                  <a:gd name="connsiteY3" fmla="*/ 357327 h 2561350"/>
                  <a:gd name="connsiteX4" fmla="*/ 2066506 w 2066952"/>
                  <a:gd name="connsiteY4" fmla="*/ 961234 h 2561350"/>
                  <a:gd name="connsiteX5" fmla="*/ 1862717 w 2066952"/>
                  <a:gd name="connsiteY5" fmla="*/ 1056790 h 2561350"/>
                  <a:gd name="connsiteX6" fmla="*/ 1824721 w 2066952"/>
                  <a:gd name="connsiteY6" fmla="*/ 1531159 h 2561350"/>
                  <a:gd name="connsiteX7" fmla="*/ 2042416 w 2066952"/>
                  <a:gd name="connsiteY7" fmla="*/ 1619452 h 2561350"/>
                  <a:gd name="connsiteX8" fmla="*/ 1951283 w 2066952"/>
                  <a:gd name="connsiteY8" fmla="*/ 2180265 h 2561350"/>
                  <a:gd name="connsiteX9" fmla="*/ 1222152 w 2066952"/>
                  <a:gd name="connsiteY9" fmla="*/ 2167002 h 2561350"/>
                  <a:gd name="connsiteX10" fmla="*/ 1242025 w 2066952"/>
                  <a:gd name="connsiteY10" fmla="*/ 2275300 h 2561350"/>
                  <a:gd name="connsiteX11" fmla="*/ 791969 w 2066952"/>
                  <a:gd name="connsiteY11" fmla="*/ 2277680 h 2561350"/>
                  <a:gd name="connsiteX12" fmla="*/ 821902 w 2066952"/>
                  <a:gd name="connsiteY12" fmla="*/ 2167002 h 2561350"/>
                  <a:gd name="connsiteX13" fmla="*/ 128977 w 2066952"/>
                  <a:gd name="connsiteY13" fmla="*/ 2200159 h 2561350"/>
                  <a:gd name="connsiteX14" fmla="*/ 0 w 2066952"/>
                  <a:gd name="connsiteY14" fmla="*/ 1657531 h 2561350"/>
                  <a:gd name="connsiteX15" fmla="*/ 257433 w 2066952"/>
                  <a:gd name="connsiteY15" fmla="*/ 1557347 h 2561350"/>
                  <a:gd name="connsiteX16" fmla="*/ 239483 w 2066952"/>
                  <a:gd name="connsiteY16" fmla="*/ 1049619 h 2561350"/>
                  <a:gd name="connsiteX17" fmla="*/ 29065 w 2066952"/>
                  <a:gd name="connsiteY17" fmla="*/ 1005469 h 2561350"/>
                  <a:gd name="connsiteX18" fmla="*/ 100444 w 2066952"/>
                  <a:gd name="connsiteY18" fmla="*/ 369408 h 2561350"/>
                  <a:gd name="connsiteX19" fmla="*/ 826873 w 2066952"/>
                  <a:gd name="connsiteY19" fmla="*/ 389002 h 2561350"/>
                  <a:gd name="connsiteX20" fmla="*/ 791969 w 2066952"/>
                  <a:gd name="connsiteY20" fmla="*/ 283670 h 2561350"/>
                  <a:gd name="connsiteX21" fmla="*/ 1027712 w 2066952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6650"/>
                  <a:gd name="connsiteY0" fmla="*/ 3 h 2561350"/>
                  <a:gd name="connsiteX1" fmla="*/ 1242025 w 2066650"/>
                  <a:gd name="connsiteY1" fmla="*/ 286050 h 2561350"/>
                  <a:gd name="connsiteX2" fmla="*/ 1219889 w 2066650"/>
                  <a:gd name="connsiteY2" fmla="*/ 389002 h 2561350"/>
                  <a:gd name="connsiteX3" fmla="*/ 1967384 w 2066650"/>
                  <a:gd name="connsiteY3" fmla="*/ 344364 h 2561350"/>
                  <a:gd name="connsiteX4" fmla="*/ 2066506 w 2066650"/>
                  <a:gd name="connsiteY4" fmla="*/ 961234 h 2561350"/>
                  <a:gd name="connsiteX5" fmla="*/ 1862717 w 2066650"/>
                  <a:gd name="connsiteY5" fmla="*/ 1056790 h 2561350"/>
                  <a:gd name="connsiteX6" fmla="*/ 1824721 w 2066650"/>
                  <a:gd name="connsiteY6" fmla="*/ 1531159 h 2561350"/>
                  <a:gd name="connsiteX7" fmla="*/ 2042416 w 2066650"/>
                  <a:gd name="connsiteY7" fmla="*/ 1619452 h 2561350"/>
                  <a:gd name="connsiteX8" fmla="*/ 1951283 w 2066650"/>
                  <a:gd name="connsiteY8" fmla="*/ 2180265 h 2561350"/>
                  <a:gd name="connsiteX9" fmla="*/ 1222152 w 2066650"/>
                  <a:gd name="connsiteY9" fmla="*/ 2167002 h 2561350"/>
                  <a:gd name="connsiteX10" fmla="*/ 1242025 w 2066650"/>
                  <a:gd name="connsiteY10" fmla="*/ 2275300 h 2561350"/>
                  <a:gd name="connsiteX11" fmla="*/ 791969 w 2066650"/>
                  <a:gd name="connsiteY11" fmla="*/ 2277680 h 2561350"/>
                  <a:gd name="connsiteX12" fmla="*/ 821902 w 2066650"/>
                  <a:gd name="connsiteY12" fmla="*/ 2167002 h 2561350"/>
                  <a:gd name="connsiteX13" fmla="*/ 128977 w 2066650"/>
                  <a:gd name="connsiteY13" fmla="*/ 2200159 h 2561350"/>
                  <a:gd name="connsiteX14" fmla="*/ 0 w 2066650"/>
                  <a:gd name="connsiteY14" fmla="*/ 1657531 h 2561350"/>
                  <a:gd name="connsiteX15" fmla="*/ 257433 w 2066650"/>
                  <a:gd name="connsiteY15" fmla="*/ 1557347 h 2561350"/>
                  <a:gd name="connsiteX16" fmla="*/ 239483 w 2066650"/>
                  <a:gd name="connsiteY16" fmla="*/ 1049619 h 2561350"/>
                  <a:gd name="connsiteX17" fmla="*/ 29065 w 2066650"/>
                  <a:gd name="connsiteY17" fmla="*/ 1005469 h 2561350"/>
                  <a:gd name="connsiteX18" fmla="*/ 100444 w 2066650"/>
                  <a:gd name="connsiteY18" fmla="*/ 369408 h 2561350"/>
                  <a:gd name="connsiteX19" fmla="*/ 826873 w 2066650"/>
                  <a:gd name="connsiteY19" fmla="*/ 389002 h 2561350"/>
                  <a:gd name="connsiteX20" fmla="*/ 791969 w 2066650"/>
                  <a:gd name="connsiteY20" fmla="*/ 283670 h 2561350"/>
                  <a:gd name="connsiteX21" fmla="*/ 1027712 w 2066650"/>
                  <a:gd name="connsiteY21" fmla="*/ 3 h 2561350"/>
                  <a:gd name="connsiteX0" fmla="*/ 1027712 w 2049409"/>
                  <a:gd name="connsiteY0" fmla="*/ 3 h 2561350"/>
                  <a:gd name="connsiteX1" fmla="*/ 1242025 w 2049409"/>
                  <a:gd name="connsiteY1" fmla="*/ 286050 h 2561350"/>
                  <a:gd name="connsiteX2" fmla="*/ 1219889 w 2049409"/>
                  <a:gd name="connsiteY2" fmla="*/ 389002 h 2561350"/>
                  <a:gd name="connsiteX3" fmla="*/ 1967384 w 2049409"/>
                  <a:gd name="connsiteY3" fmla="*/ 344364 h 2561350"/>
                  <a:gd name="connsiteX4" fmla="*/ 2049225 w 2049409"/>
                  <a:gd name="connsiteY4" fmla="*/ 926667 h 2561350"/>
                  <a:gd name="connsiteX5" fmla="*/ 1862717 w 2049409"/>
                  <a:gd name="connsiteY5" fmla="*/ 1056790 h 2561350"/>
                  <a:gd name="connsiteX6" fmla="*/ 1824721 w 2049409"/>
                  <a:gd name="connsiteY6" fmla="*/ 1531159 h 2561350"/>
                  <a:gd name="connsiteX7" fmla="*/ 2042416 w 2049409"/>
                  <a:gd name="connsiteY7" fmla="*/ 1619452 h 2561350"/>
                  <a:gd name="connsiteX8" fmla="*/ 1951283 w 2049409"/>
                  <a:gd name="connsiteY8" fmla="*/ 2180265 h 2561350"/>
                  <a:gd name="connsiteX9" fmla="*/ 1222152 w 2049409"/>
                  <a:gd name="connsiteY9" fmla="*/ 2167002 h 2561350"/>
                  <a:gd name="connsiteX10" fmla="*/ 1242025 w 2049409"/>
                  <a:gd name="connsiteY10" fmla="*/ 2275300 h 2561350"/>
                  <a:gd name="connsiteX11" fmla="*/ 791969 w 2049409"/>
                  <a:gd name="connsiteY11" fmla="*/ 2277680 h 2561350"/>
                  <a:gd name="connsiteX12" fmla="*/ 821902 w 2049409"/>
                  <a:gd name="connsiteY12" fmla="*/ 2167002 h 2561350"/>
                  <a:gd name="connsiteX13" fmla="*/ 128977 w 2049409"/>
                  <a:gd name="connsiteY13" fmla="*/ 2200159 h 2561350"/>
                  <a:gd name="connsiteX14" fmla="*/ 0 w 2049409"/>
                  <a:gd name="connsiteY14" fmla="*/ 1657531 h 2561350"/>
                  <a:gd name="connsiteX15" fmla="*/ 257433 w 2049409"/>
                  <a:gd name="connsiteY15" fmla="*/ 1557347 h 2561350"/>
                  <a:gd name="connsiteX16" fmla="*/ 239483 w 2049409"/>
                  <a:gd name="connsiteY16" fmla="*/ 1049619 h 2561350"/>
                  <a:gd name="connsiteX17" fmla="*/ 29065 w 2049409"/>
                  <a:gd name="connsiteY17" fmla="*/ 1005469 h 2561350"/>
                  <a:gd name="connsiteX18" fmla="*/ 100444 w 2049409"/>
                  <a:gd name="connsiteY18" fmla="*/ 369408 h 2561350"/>
                  <a:gd name="connsiteX19" fmla="*/ 826873 w 2049409"/>
                  <a:gd name="connsiteY19" fmla="*/ 389002 h 2561350"/>
                  <a:gd name="connsiteX20" fmla="*/ 791969 w 2049409"/>
                  <a:gd name="connsiteY20" fmla="*/ 283670 h 2561350"/>
                  <a:gd name="connsiteX21" fmla="*/ 1027712 w 2049409"/>
                  <a:gd name="connsiteY21" fmla="*/ 3 h 2561350"/>
                  <a:gd name="connsiteX0" fmla="*/ 1027712 w 2049338"/>
                  <a:gd name="connsiteY0" fmla="*/ 3 h 2561350"/>
                  <a:gd name="connsiteX1" fmla="*/ 1242025 w 2049338"/>
                  <a:gd name="connsiteY1" fmla="*/ 286050 h 2561350"/>
                  <a:gd name="connsiteX2" fmla="*/ 1219889 w 2049338"/>
                  <a:gd name="connsiteY2" fmla="*/ 389002 h 2561350"/>
                  <a:gd name="connsiteX3" fmla="*/ 1967384 w 2049338"/>
                  <a:gd name="connsiteY3" fmla="*/ 344364 h 2561350"/>
                  <a:gd name="connsiteX4" fmla="*/ 2049225 w 2049338"/>
                  <a:gd name="connsiteY4" fmla="*/ 926667 h 2561350"/>
                  <a:gd name="connsiteX5" fmla="*/ 1862717 w 2049338"/>
                  <a:gd name="connsiteY5" fmla="*/ 1056790 h 2561350"/>
                  <a:gd name="connsiteX6" fmla="*/ 1824721 w 2049338"/>
                  <a:gd name="connsiteY6" fmla="*/ 1531159 h 2561350"/>
                  <a:gd name="connsiteX7" fmla="*/ 2042416 w 2049338"/>
                  <a:gd name="connsiteY7" fmla="*/ 1619452 h 2561350"/>
                  <a:gd name="connsiteX8" fmla="*/ 1951283 w 2049338"/>
                  <a:gd name="connsiteY8" fmla="*/ 2180265 h 2561350"/>
                  <a:gd name="connsiteX9" fmla="*/ 1222152 w 2049338"/>
                  <a:gd name="connsiteY9" fmla="*/ 2167002 h 2561350"/>
                  <a:gd name="connsiteX10" fmla="*/ 1242025 w 2049338"/>
                  <a:gd name="connsiteY10" fmla="*/ 2275300 h 2561350"/>
                  <a:gd name="connsiteX11" fmla="*/ 791969 w 2049338"/>
                  <a:gd name="connsiteY11" fmla="*/ 2277680 h 2561350"/>
                  <a:gd name="connsiteX12" fmla="*/ 821902 w 2049338"/>
                  <a:gd name="connsiteY12" fmla="*/ 2167002 h 2561350"/>
                  <a:gd name="connsiteX13" fmla="*/ 128977 w 2049338"/>
                  <a:gd name="connsiteY13" fmla="*/ 2200159 h 2561350"/>
                  <a:gd name="connsiteX14" fmla="*/ 0 w 2049338"/>
                  <a:gd name="connsiteY14" fmla="*/ 1657531 h 2561350"/>
                  <a:gd name="connsiteX15" fmla="*/ 257433 w 2049338"/>
                  <a:gd name="connsiteY15" fmla="*/ 1557347 h 2561350"/>
                  <a:gd name="connsiteX16" fmla="*/ 239483 w 2049338"/>
                  <a:gd name="connsiteY16" fmla="*/ 1049619 h 2561350"/>
                  <a:gd name="connsiteX17" fmla="*/ 29065 w 2049338"/>
                  <a:gd name="connsiteY17" fmla="*/ 1005469 h 2561350"/>
                  <a:gd name="connsiteX18" fmla="*/ 100444 w 2049338"/>
                  <a:gd name="connsiteY18" fmla="*/ 369408 h 2561350"/>
                  <a:gd name="connsiteX19" fmla="*/ 826873 w 2049338"/>
                  <a:gd name="connsiteY19" fmla="*/ 389002 h 2561350"/>
                  <a:gd name="connsiteX20" fmla="*/ 791969 w 2049338"/>
                  <a:gd name="connsiteY20" fmla="*/ 283670 h 2561350"/>
                  <a:gd name="connsiteX21" fmla="*/ 1027712 w 2049338"/>
                  <a:gd name="connsiteY21" fmla="*/ 3 h 2561350"/>
                  <a:gd name="connsiteX0" fmla="*/ 1027712 w 2053522"/>
                  <a:gd name="connsiteY0" fmla="*/ 3 h 2561350"/>
                  <a:gd name="connsiteX1" fmla="*/ 1242025 w 2053522"/>
                  <a:gd name="connsiteY1" fmla="*/ 286050 h 2561350"/>
                  <a:gd name="connsiteX2" fmla="*/ 1219889 w 2053522"/>
                  <a:gd name="connsiteY2" fmla="*/ 389002 h 2561350"/>
                  <a:gd name="connsiteX3" fmla="*/ 1967384 w 2053522"/>
                  <a:gd name="connsiteY3" fmla="*/ 344364 h 2561350"/>
                  <a:gd name="connsiteX4" fmla="*/ 2049225 w 2053522"/>
                  <a:gd name="connsiteY4" fmla="*/ 926667 h 2561350"/>
                  <a:gd name="connsiteX5" fmla="*/ 1862717 w 2053522"/>
                  <a:gd name="connsiteY5" fmla="*/ 1056790 h 2561350"/>
                  <a:gd name="connsiteX6" fmla="*/ 1824721 w 2053522"/>
                  <a:gd name="connsiteY6" fmla="*/ 1531159 h 2561350"/>
                  <a:gd name="connsiteX7" fmla="*/ 2042416 w 2053522"/>
                  <a:gd name="connsiteY7" fmla="*/ 1619452 h 2561350"/>
                  <a:gd name="connsiteX8" fmla="*/ 1951283 w 2053522"/>
                  <a:gd name="connsiteY8" fmla="*/ 2180265 h 2561350"/>
                  <a:gd name="connsiteX9" fmla="*/ 1222152 w 2053522"/>
                  <a:gd name="connsiteY9" fmla="*/ 2167002 h 2561350"/>
                  <a:gd name="connsiteX10" fmla="*/ 1242025 w 2053522"/>
                  <a:gd name="connsiteY10" fmla="*/ 2275300 h 2561350"/>
                  <a:gd name="connsiteX11" fmla="*/ 791969 w 2053522"/>
                  <a:gd name="connsiteY11" fmla="*/ 2277680 h 2561350"/>
                  <a:gd name="connsiteX12" fmla="*/ 821902 w 2053522"/>
                  <a:gd name="connsiteY12" fmla="*/ 2167002 h 2561350"/>
                  <a:gd name="connsiteX13" fmla="*/ 128977 w 2053522"/>
                  <a:gd name="connsiteY13" fmla="*/ 2200159 h 2561350"/>
                  <a:gd name="connsiteX14" fmla="*/ 0 w 2053522"/>
                  <a:gd name="connsiteY14" fmla="*/ 1657531 h 2561350"/>
                  <a:gd name="connsiteX15" fmla="*/ 257433 w 2053522"/>
                  <a:gd name="connsiteY15" fmla="*/ 1557347 h 2561350"/>
                  <a:gd name="connsiteX16" fmla="*/ 239483 w 2053522"/>
                  <a:gd name="connsiteY16" fmla="*/ 1049619 h 2561350"/>
                  <a:gd name="connsiteX17" fmla="*/ 29065 w 2053522"/>
                  <a:gd name="connsiteY17" fmla="*/ 1005469 h 2561350"/>
                  <a:gd name="connsiteX18" fmla="*/ 100444 w 2053522"/>
                  <a:gd name="connsiteY18" fmla="*/ 369408 h 2561350"/>
                  <a:gd name="connsiteX19" fmla="*/ 826873 w 2053522"/>
                  <a:gd name="connsiteY19" fmla="*/ 389002 h 2561350"/>
                  <a:gd name="connsiteX20" fmla="*/ 791969 w 2053522"/>
                  <a:gd name="connsiteY20" fmla="*/ 283670 h 2561350"/>
                  <a:gd name="connsiteX21" fmla="*/ 1027712 w 2053522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6166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60129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40556" h="2561350">
                    <a:moveTo>
                      <a:pt x="1014747" y="3"/>
                    </a:moveTo>
                    <a:cubicBezTo>
                      <a:pt x="1183816" y="-691"/>
                      <a:pt x="1351799" y="120921"/>
                      <a:pt x="1229060" y="286050"/>
                    </a:cubicBezTo>
                    <a:cubicBezTo>
                      <a:pt x="1212950" y="315682"/>
                      <a:pt x="1201168" y="348101"/>
                      <a:pt x="1206924" y="389002"/>
                    </a:cubicBezTo>
                    <a:cubicBezTo>
                      <a:pt x="1211992" y="528261"/>
                      <a:pt x="1716654" y="452477"/>
                      <a:pt x="1954419" y="344364"/>
                    </a:cubicBezTo>
                    <a:cubicBezTo>
                      <a:pt x="1970498" y="474789"/>
                      <a:pt x="2061145" y="783619"/>
                      <a:pt x="2036260" y="926667"/>
                    </a:cubicBezTo>
                    <a:cubicBezTo>
                      <a:pt x="2027166" y="1024060"/>
                      <a:pt x="1970476" y="1153289"/>
                      <a:pt x="1849752" y="1060129"/>
                    </a:cubicBezTo>
                    <a:cubicBezTo>
                      <a:pt x="1475468" y="853624"/>
                      <a:pt x="1487545" y="1649324"/>
                      <a:pt x="1811756" y="1531159"/>
                    </a:cubicBezTo>
                    <a:cubicBezTo>
                      <a:pt x="1923754" y="1469515"/>
                      <a:pt x="1987209" y="1400411"/>
                      <a:pt x="2036129" y="1616113"/>
                    </a:cubicBezTo>
                    <a:cubicBezTo>
                      <a:pt x="2051136" y="1730790"/>
                      <a:pt x="1956393" y="2051666"/>
                      <a:pt x="1938318" y="2180265"/>
                    </a:cubicBezTo>
                    <a:cubicBezTo>
                      <a:pt x="1741694" y="2153739"/>
                      <a:pt x="1359392" y="2007849"/>
                      <a:pt x="1209187" y="2167002"/>
                    </a:cubicBezTo>
                    <a:cubicBezTo>
                      <a:pt x="1195706" y="2193452"/>
                      <a:pt x="1198508" y="2230274"/>
                      <a:pt x="1229060" y="2275300"/>
                    </a:cubicBezTo>
                    <a:cubicBezTo>
                      <a:pt x="1469566" y="2660267"/>
                      <a:pt x="567071" y="2652331"/>
                      <a:pt x="779004" y="2277680"/>
                    </a:cubicBezTo>
                    <a:cubicBezTo>
                      <a:pt x="817979" y="2223379"/>
                      <a:pt x="825787" y="2190096"/>
                      <a:pt x="808937" y="2167002"/>
                    </a:cubicBezTo>
                    <a:cubicBezTo>
                      <a:pt x="706169" y="2021111"/>
                      <a:pt x="364670" y="2147108"/>
                      <a:pt x="116012" y="2200159"/>
                    </a:cubicBezTo>
                    <a:cubicBezTo>
                      <a:pt x="57942" y="2073996"/>
                      <a:pt x="976" y="1794778"/>
                      <a:pt x="0" y="1657530"/>
                    </a:cubicBezTo>
                    <a:cubicBezTo>
                      <a:pt x="23569" y="1399547"/>
                      <a:pt x="142648" y="1475748"/>
                      <a:pt x="248790" y="1539671"/>
                    </a:cubicBezTo>
                    <a:cubicBezTo>
                      <a:pt x="563771" y="1555589"/>
                      <a:pt x="485163" y="925406"/>
                      <a:pt x="226518" y="1049619"/>
                    </a:cubicBezTo>
                    <a:cubicBezTo>
                      <a:pt x="150003" y="1086365"/>
                      <a:pt x="56561" y="1164379"/>
                      <a:pt x="16100" y="1005469"/>
                    </a:cubicBezTo>
                    <a:cubicBezTo>
                      <a:pt x="-32993" y="864734"/>
                      <a:pt x="47286" y="478570"/>
                      <a:pt x="87479" y="369408"/>
                    </a:cubicBezTo>
                    <a:cubicBezTo>
                      <a:pt x="483685" y="502036"/>
                      <a:pt x="775797" y="488473"/>
                      <a:pt x="813908" y="389002"/>
                    </a:cubicBezTo>
                    <a:cubicBezTo>
                      <a:pt x="824229" y="365427"/>
                      <a:pt x="814657" y="333342"/>
                      <a:pt x="779004" y="283670"/>
                    </a:cubicBezTo>
                    <a:cubicBezTo>
                      <a:pt x="673038" y="96344"/>
                      <a:pt x="845678" y="698"/>
                      <a:pt x="1014747" y="3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accent2">
                      <a:lumMod val="75000"/>
                    </a:schemeClr>
                  </a:gs>
                  <a:gs pos="0">
                    <a:schemeClr val="accent2"/>
                  </a:gs>
                </a:gsLst>
                <a:lin ang="0" scaled="0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tangle 5"/>
              <p:cNvSpPr/>
              <p:nvPr/>
            </p:nvSpPr>
            <p:spPr>
              <a:xfrm flipV="1">
                <a:off x="6213670" y="3226986"/>
                <a:ext cx="1448109" cy="1792218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69564" h="2561350">
                    <a:moveTo>
                      <a:pt x="1028762" y="3"/>
                    </a:moveTo>
                    <a:cubicBezTo>
                      <a:pt x="1197831" y="-691"/>
                      <a:pt x="1365814" y="120921"/>
                      <a:pt x="1243075" y="286050"/>
                    </a:cubicBezTo>
                    <a:cubicBezTo>
                      <a:pt x="1226965" y="315682"/>
                      <a:pt x="1215183" y="348101"/>
                      <a:pt x="1220939" y="389002"/>
                    </a:cubicBezTo>
                    <a:cubicBezTo>
                      <a:pt x="1226007" y="528261"/>
                      <a:pt x="1696102" y="461119"/>
                      <a:pt x="1959793" y="361648"/>
                    </a:cubicBezTo>
                    <a:cubicBezTo>
                      <a:pt x="2053648" y="496394"/>
                      <a:pt x="2070837" y="822506"/>
                      <a:pt x="2067556" y="961234"/>
                    </a:cubicBezTo>
                    <a:cubicBezTo>
                      <a:pt x="2071425" y="1080232"/>
                      <a:pt x="2014728" y="1106744"/>
                      <a:pt x="1881048" y="1030865"/>
                    </a:cubicBezTo>
                    <a:cubicBezTo>
                      <a:pt x="1483772" y="845572"/>
                      <a:pt x="1585020" y="1699608"/>
                      <a:pt x="1847373" y="1535481"/>
                    </a:cubicBezTo>
                    <a:cubicBezTo>
                      <a:pt x="1929125" y="1495441"/>
                      <a:pt x="2055039" y="1373504"/>
                      <a:pt x="2065070" y="1597847"/>
                    </a:cubicBezTo>
                    <a:cubicBezTo>
                      <a:pt x="2080077" y="1677957"/>
                      <a:pt x="2061145" y="2086235"/>
                      <a:pt x="1952333" y="2180265"/>
                    </a:cubicBezTo>
                    <a:cubicBezTo>
                      <a:pt x="1755709" y="2153739"/>
                      <a:pt x="1373407" y="2007849"/>
                      <a:pt x="1223202" y="2167002"/>
                    </a:cubicBezTo>
                    <a:cubicBezTo>
                      <a:pt x="1209721" y="2193452"/>
                      <a:pt x="1212523" y="2230274"/>
                      <a:pt x="1243075" y="2275300"/>
                    </a:cubicBezTo>
                    <a:cubicBezTo>
                      <a:pt x="1483581" y="2660267"/>
                      <a:pt x="581086" y="2652331"/>
                      <a:pt x="793019" y="2277680"/>
                    </a:cubicBezTo>
                    <a:cubicBezTo>
                      <a:pt x="831994" y="2223379"/>
                      <a:pt x="839802" y="2190096"/>
                      <a:pt x="822952" y="2167002"/>
                    </a:cubicBezTo>
                    <a:cubicBezTo>
                      <a:pt x="720184" y="2021111"/>
                      <a:pt x="378685" y="2147108"/>
                      <a:pt x="130027" y="2200159"/>
                    </a:cubicBezTo>
                    <a:cubicBezTo>
                      <a:pt x="37391" y="2130168"/>
                      <a:pt x="-7600" y="1771407"/>
                      <a:pt x="1050" y="1657531"/>
                    </a:cubicBezTo>
                    <a:cubicBezTo>
                      <a:pt x="24620" y="1416831"/>
                      <a:pt x="117773" y="1502066"/>
                      <a:pt x="271446" y="1561668"/>
                    </a:cubicBezTo>
                    <a:cubicBezTo>
                      <a:pt x="483628" y="1635999"/>
                      <a:pt x="591036" y="1022800"/>
                      <a:pt x="249172" y="1045298"/>
                    </a:cubicBezTo>
                    <a:cubicBezTo>
                      <a:pt x="168463" y="1050498"/>
                      <a:pt x="31683" y="1183628"/>
                      <a:pt x="8510" y="1018431"/>
                    </a:cubicBezTo>
                    <a:cubicBezTo>
                      <a:pt x="-14663" y="907943"/>
                      <a:pt x="13766" y="478572"/>
                      <a:pt x="110133" y="382371"/>
                    </a:cubicBezTo>
                    <a:cubicBezTo>
                      <a:pt x="506339" y="514999"/>
                      <a:pt x="789812" y="488473"/>
                      <a:pt x="827923" y="389002"/>
                    </a:cubicBezTo>
                    <a:cubicBezTo>
                      <a:pt x="838244" y="365427"/>
                      <a:pt x="828672" y="333342"/>
                      <a:pt x="793019" y="283670"/>
                    </a:cubicBezTo>
                    <a:cubicBezTo>
                      <a:pt x="687053" y="96344"/>
                      <a:pt x="859693" y="698"/>
                      <a:pt x="102876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Rectangle 5"/>
              <p:cNvSpPr/>
              <p:nvPr/>
            </p:nvSpPr>
            <p:spPr>
              <a:xfrm rot="5400000">
                <a:off x="6225169" y="4496805"/>
                <a:ext cx="1427811" cy="1792219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362 w 2069164"/>
                  <a:gd name="connsiteY0" fmla="*/ 3 h 2561350"/>
                  <a:gd name="connsiteX1" fmla="*/ 1242675 w 2069164"/>
                  <a:gd name="connsiteY1" fmla="*/ 286050 h 2561350"/>
                  <a:gd name="connsiteX2" fmla="*/ 1220539 w 2069164"/>
                  <a:gd name="connsiteY2" fmla="*/ 389002 h 2561350"/>
                  <a:gd name="connsiteX3" fmla="*/ 1959393 w 2069164"/>
                  <a:gd name="connsiteY3" fmla="*/ 361648 h 2561350"/>
                  <a:gd name="connsiteX4" fmla="*/ 2067156 w 2069164"/>
                  <a:gd name="connsiteY4" fmla="*/ 961234 h 2561350"/>
                  <a:gd name="connsiteX5" fmla="*/ 1880648 w 2069164"/>
                  <a:gd name="connsiteY5" fmla="*/ 1030865 h 2561350"/>
                  <a:gd name="connsiteX6" fmla="*/ 1846973 w 2069164"/>
                  <a:gd name="connsiteY6" fmla="*/ 1535481 h 2561350"/>
                  <a:gd name="connsiteX7" fmla="*/ 2064670 w 2069164"/>
                  <a:gd name="connsiteY7" fmla="*/ 1597847 h 2561350"/>
                  <a:gd name="connsiteX8" fmla="*/ 1951933 w 2069164"/>
                  <a:gd name="connsiteY8" fmla="*/ 2180265 h 2561350"/>
                  <a:gd name="connsiteX9" fmla="*/ 1222802 w 2069164"/>
                  <a:gd name="connsiteY9" fmla="*/ 2167002 h 2561350"/>
                  <a:gd name="connsiteX10" fmla="*/ 1242675 w 2069164"/>
                  <a:gd name="connsiteY10" fmla="*/ 2275300 h 2561350"/>
                  <a:gd name="connsiteX11" fmla="*/ 792619 w 2069164"/>
                  <a:gd name="connsiteY11" fmla="*/ 2277680 h 2561350"/>
                  <a:gd name="connsiteX12" fmla="*/ 822552 w 2069164"/>
                  <a:gd name="connsiteY12" fmla="*/ 2167002 h 2561350"/>
                  <a:gd name="connsiteX13" fmla="*/ 129627 w 2069164"/>
                  <a:gd name="connsiteY13" fmla="*/ 2200159 h 2561350"/>
                  <a:gd name="connsiteX14" fmla="*/ 650 w 2069164"/>
                  <a:gd name="connsiteY14" fmla="*/ 1657531 h 2561350"/>
                  <a:gd name="connsiteX15" fmla="*/ 258083 w 2069164"/>
                  <a:gd name="connsiteY15" fmla="*/ 1557347 h 2561350"/>
                  <a:gd name="connsiteX16" fmla="*/ 270377 w 2069164"/>
                  <a:gd name="connsiteY16" fmla="*/ 1028015 h 2561350"/>
                  <a:gd name="connsiteX17" fmla="*/ 29715 w 2069164"/>
                  <a:gd name="connsiteY17" fmla="*/ 1005469 h 2561350"/>
                  <a:gd name="connsiteX18" fmla="*/ 109733 w 2069164"/>
                  <a:gd name="connsiteY18" fmla="*/ 382371 h 2561350"/>
                  <a:gd name="connsiteX19" fmla="*/ 827523 w 2069164"/>
                  <a:gd name="connsiteY19" fmla="*/ 389002 h 2561350"/>
                  <a:gd name="connsiteX20" fmla="*/ 792619 w 2069164"/>
                  <a:gd name="connsiteY20" fmla="*/ 283670 h 2561350"/>
                  <a:gd name="connsiteX21" fmla="*/ 1028362 w 206916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64020 w 2066875"/>
                  <a:gd name="connsiteY7" fmla="*/ 1597847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952"/>
                  <a:gd name="connsiteY0" fmla="*/ 3 h 2561350"/>
                  <a:gd name="connsiteX1" fmla="*/ 1242025 w 2066952"/>
                  <a:gd name="connsiteY1" fmla="*/ 286050 h 2561350"/>
                  <a:gd name="connsiteX2" fmla="*/ 1219889 w 2066952"/>
                  <a:gd name="connsiteY2" fmla="*/ 389002 h 2561350"/>
                  <a:gd name="connsiteX3" fmla="*/ 1963063 w 2066952"/>
                  <a:gd name="connsiteY3" fmla="*/ 357327 h 2561350"/>
                  <a:gd name="connsiteX4" fmla="*/ 2066506 w 2066952"/>
                  <a:gd name="connsiteY4" fmla="*/ 961234 h 2561350"/>
                  <a:gd name="connsiteX5" fmla="*/ 1862717 w 2066952"/>
                  <a:gd name="connsiteY5" fmla="*/ 1056790 h 2561350"/>
                  <a:gd name="connsiteX6" fmla="*/ 1824721 w 2066952"/>
                  <a:gd name="connsiteY6" fmla="*/ 1531159 h 2561350"/>
                  <a:gd name="connsiteX7" fmla="*/ 2042416 w 2066952"/>
                  <a:gd name="connsiteY7" fmla="*/ 1619452 h 2561350"/>
                  <a:gd name="connsiteX8" fmla="*/ 1951283 w 2066952"/>
                  <a:gd name="connsiteY8" fmla="*/ 2180265 h 2561350"/>
                  <a:gd name="connsiteX9" fmla="*/ 1222152 w 2066952"/>
                  <a:gd name="connsiteY9" fmla="*/ 2167002 h 2561350"/>
                  <a:gd name="connsiteX10" fmla="*/ 1242025 w 2066952"/>
                  <a:gd name="connsiteY10" fmla="*/ 2275300 h 2561350"/>
                  <a:gd name="connsiteX11" fmla="*/ 791969 w 2066952"/>
                  <a:gd name="connsiteY11" fmla="*/ 2277680 h 2561350"/>
                  <a:gd name="connsiteX12" fmla="*/ 821902 w 2066952"/>
                  <a:gd name="connsiteY12" fmla="*/ 2167002 h 2561350"/>
                  <a:gd name="connsiteX13" fmla="*/ 128977 w 2066952"/>
                  <a:gd name="connsiteY13" fmla="*/ 2200159 h 2561350"/>
                  <a:gd name="connsiteX14" fmla="*/ 0 w 2066952"/>
                  <a:gd name="connsiteY14" fmla="*/ 1657531 h 2561350"/>
                  <a:gd name="connsiteX15" fmla="*/ 257433 w 2066952"/>
                  <a:gd name="connsiteY15" fmla="*/ 1557347 h 2561350"/>
                  <a:gd name="connsiteX16" fmla="*/ 239483 w 2066952"/>
                  <a:gd name="connsiteY16" fmla="*/ 1049619 h 2561350"/>
                  <a:gd name="connsiteX17" fmla="*/ 29065 w 2066952"/>
                  <a:gd name="connsiteY17" fmla="*/ 1005469 h 2561350"/>
                  <a:gd name="connsiteX18" fmla="*/ 100444 w 2066952"/>
                  <a:gd name="connsiteY18" fmla="*/ 369408 h 2561350"/>
                  <a:gd name="connsiteX19" fmla="*/ 826873 w 2066952"/>
                  <a:gd name="connsiteY19" fmla="*/ 389002 h 2561350"/>
                  <a:gd name="connsiteX20" fmla="*/ 791969 w 2066952"/>
                  <a:gd name="connsiteY20" fmla="*/ 283670 h 2561350"/>
                  <a:gd name="connsiteX21" fmla="*/ 1027712 w 2066952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6650"/>
                  <a:gd name="connsiteY0" fmla="*/ 3 h 2561350"/>
                  <a:gd name="connsiteX1" fmla="*/ 1242025 w 2066650"/>
                  <a:gd name="connsiteY1" fmla="*/ 286050 h 2561350"/>
                  <a:gd name="connsiteX2" fmla="*/ 1219889 w 2066650"/>
                  <a:gd name="connsiteY2" fmla="*/ 389002 h 2561350"/>
                  <a:gd name="connsiteX3" fmla="*/ 1967384 w 2066650"/>
                  <a:gd name="connsiteY3" fmla="*/ 344364 h 2561350"/>
                  <a:gd name="connsiteX4" fmla="*/ 2066506 w 2066650"/>
                  <a:gd name="connsiteY4" fmla="*/ 961234 h 2561350"/>
                  <a:gd name="connsiteX5" fmla="*/ 1862717 w 2066650"/>
                  <a:gd name="connsiteY5" fmla="*/ 1056790 h 2561350"/>
                  <a:gd name="connsiteX6" fmla="*/ 1824721 w 2066650"/>
                  <a:gd name="connsiteY6" fmla="*/ 1531159 h 2561350"/>
                  <a:gd name="connsiteX7" fmla="*/ 2042416 w 2066650"/>
                  <a:gd name="connsiteY7" fmla="*/ 1619452 h 2561350"/>
                  <a:gd name="connsiteX8" fmla="*/ 1951283 w 2066650"/>
                  <a:gd name="connsiteY8" fmla="*/ 2180265 h 2561350"/>
                  <a:gd name="connsiteX9" fmla="*/ 1222152 w 2066650"/>
                  <a:gd name="connsiteY9" fmla="*/ 2167002 h 2561350"/>
                  <a:gd name="connsiteX10" fmla="*/ 1242025 w 2066650"/>
                  <a:gd name="connsiteY10" fmla="*/ 2275300 h 2561350"/>
                  <a:gd name="connsiteX11" fmla="*/ 791969 w 2066650"/>
                  <a:gd name="connsiteY11" fmla="*/ 2277680 h 2561350"/>
                  <a:gd name="connsiteX12" fmla="*/ 821902 w 2066650"/>
                  <a:gd name="connsiteY12" fmla="*/ 2167002 h 2561350"/>
                  <a:gd name="connsiteX13" fmla="*/ 128977 w 2066650"/>
                  <a:gd name="connsiteY13" fmla="*/ 2200159 h 2561350"/>
                  <a:gd name="connsiteX14" fmla="*/ 0 w 2066650"/>
                  <a:gd name="connsiteY14" fmla="*/ 1657531 h 2561350"/>
                  <a:gd name="connsiteX15" fmla="*/ 257433 w 2066650"/>
                  <a:gd name="connsiteY15" fmla="*/ 1557347 h 2561350"/>
                  <a:gd name="connsiteX16" fmla="*/ 239483 w 2066650"/>
                  <a:gd name="connsiteY16" fmla="*/ 1049619 h 2561350"/>
                  <a:gd name="connsiteX17" fmla="*/ 29065 w 2066650"/>
                  <a:gd name="connsiteY17" fmla="*/ 1005469 h 2561350"/>
                  <a:gd name="connsiteX18" fmla="*/ 100444 w 2066650"/>
                  <a:gd name="connsiteY18" fmla="*/ 369408 h 2561350"/>
                  <a:gd name="connsiteX19" fmla="*/ 826873 w 2066650"/>
                  <a:gd name="connsiteY19" fmla="*/ 389002 h 2561350"/>
                  <a:gd name="connsiteX20" fmla="*/ 791969 w 2066650"/>
                  <a:gd name="connsiteY20" fmla="*/ 283670 h 2561350"/>
                  <a:gd name="connsiteX21" fmla="*/ 1027712 w 2066650"/>
                  <a:gd name="connsiteY21" fmla="*/ 3 h 2561350"/>
                  <a:gd name="connsiteX0" fmla="*/ 1027712 w 2049409"/>
                  <a:gd name="connsiteY0" fmla="*/ 3 h 2561350"/>
                  <a:gd name="connsiteX1" fmla="*/ 1242025 w 2049409"/>
                  <a:gd name="connsiteY1" fmla="*/ 286050 h 2561350"/>
                  <a:gd name="connsiteX2" fmla="*/ 1219889 w 2049409"/>
                  <a:gd name="connsiteY2" fmla="*/ 389002 h 2561350"/>
                  <a:gd name="connsiteX3" fmla="*/ 1967384 w 2049409"/>
                  <a:gd name="connsiteY3" fmla="*/ 344364 h 2561350"/>
                  <a:gd name="connsiteX4" fmla="*/ 2049225 w 2049409"/>
                  <a:gd name="connsiteY4" fmla="*/ 926667 h 2561350"/>
                  <a:gd name="connsiteX5" fmla="*/ 1862717 w 2049409"/>
                  <a:gd name="connsiteY5" fmla="*/ 1056790 h 2561350"/>
                  <a:gd name="connsiteX6" fmla="*/ 1824721 w 2049409"/>
                  <a:gd name="connsiteY6" fmla="*/ 1531159 h 2561350"/>
                  <a:gd name="connsiteX7" fmla="*/ 2042416 w 2049409"/>
                  <a:gd name="connsiteY7" fmla="*/ 1619452 h 2561350"/>
                  <a:gd name="connsiteX8" fmla="*/ 1951283 w 2049409"/>
                  <a:gd name="connsiteY8" fmla="*/ 2180265 h 2561350"/>
                  <a:gd name="connsiteX9" fmla="*/ 1222152 w 2049409"/>
                  <a:gd name="connsiteY9" fmla="*/ 2167002 h 2561350"/>
                  <a:gd name="connsiteX10" fmla="*/ 1242025 w 2049409"/>
                  <a:gd name="connsiteY10" fmla="*/ 2275300 h 2561350"/>
                  <a:gd name="connsiteX11" fmla="*/ 791969 w 2049409"/>
                  <a:gd name="connsiteY11" fmla="*/ 2277680 h 2561350"/>
                  <a:gd name="connsiteX12" fmla="*/ 821902 w 2049409"/>
                  <a:gd name="connsiteY12" fmla="*/ 2167002 h 2561350"/>
                  <a:gd name="connsiteX13" fmla="*/ 128977 w 2049409"/>
                  <a:gd name="connsiteY13" fmla="*/ 2200159 h 2561350"/>
                  <a:gd name="connsiteX14" fmla="*/ 0 w 2049409"/>
                  <a:gd name="connsiteY14" fmla="*/ 1657531 h 2561350"/>
                  <a:gd name="connsiteX15" fmla="*/ 257433 w 2049409"/>
                  <a:gd name="connsiteY15" fmla="*/ 1557347 h 2561350"/>
                  <a:gd name="connsiteX16" fmla="*/ 239483 w 2049409"/>
                  <a:gd name="connsiteY16" fmla="*/ 1049619 h 2561350"/>
                  <a:gd name="connsiteX17" fmla="*/ 29065 w 2049409"/>
                  <a:gd name="connsiteY17" fmla="*/ 1005469 h 2561350"/>
                  <a:gd name="connsiteX18" fmla="*/ 100444 w 2049409"/>
                  <a:gd name="connsiteY18" fmla="*/ 369408 h 2561350"/>
                  <a:gd name="connsiteX19" fmla="*/ 826873 w 2049409"/>
                  <a:gd name="connsiteY19" fmla="*/ 389002 h 2561350"/>
                  <a:gd name="connsiteX20" fmla="*/ 791969 w 2049409"/>
                  <a:gd name="connsiteY20" fmla="*/ 283670 h 2561350"/>
                  <a:gd name="connsiteX21" fmla="*/ 1027712 w 2049409"/>
                  <a:gd name="connsiteY21" fmla="*/ 3 h 2561350"/>
                  <a:gd name="connsiteX0" fmla="*/ 1027712 w 2049338"/>
                  <a:gd name="connsiteY0" fmla="*/ 3 h 2561350"/>
                  <a:gd name="connsiteX1" fmla="*/ 1242025 w 2049338"/>
                  <a:gd name="connsiteY1" fmla="*/ 286050 h 2561350"/>
                  <a:gd name="connsiteX2" fmla="*/ 1219889 w 2049338"/>
                  <a:gd name="connsiteY2" fmla="*/ 389002 h 2561350"/>
                  <a:gd name="connsiteX3" fmla="*/ 1967384 w 2049338"/>
                  <a:gd name="connsiteY3" fmla="*/ 344364 h 2561350"/>
                  <a:gd name="connsiteX4" fmla="*/ 2049225 w 2049338"/>
                  <a:gd name="connsiteY4" fmla="*/ 926667 h 2561350"/>
                  <a:gd name="connsiteX5" fmla="*/ 1862717 w 2049338"/>
                  <a:gd name="connsiteY5" fmla="*/ 1056790 h 2561350"/>
                  <a:gd name="connsiteX6" fmla="*/ 1824721 w 2049338"/>
                  <a:gd name="connsiteY6" fmla="*/ 1531159 h 2561350"/>
                  <a:gd name="connsiteX7" fmla="*/ 2042416 w 2049338"/>
                  <a:gd name="connsiteY7" fmla="*/ 1619452 h 2561350"/>
                  <a:gd name="connsiteX8" fmla="*/ 1951283 w 2049338"/>
                  <a:gd name="connsiteY8" fmla="*/ 2180265 h 2561350"/>
                  <a:gd name="connsiteX9" fmla="*/ 1222152 w 2049338"/>
                  <a:gd name="connsiteY9" fmla="*/ 2167002 h 2561350"/>
                  <a:gd name="connsiteX10" fmla="*/ 1242025 w 2049338"/>
                  <a:gd name="connsiteY10" fmla="*/ 2275300 h 2561350"/>
                  <a:gd name="connsiteX11" fmla="*/ 791969 w 2049338"/>
                  <a:gd name="connsiteY11" fmla="*/ 2277680 h 2561350"/>
                  <a:gd name="connsiteX12" fmla="*/ 821902 w 2049338"/>
                  <a:gd name="connsiteY12" fmla="*/ 2167002 h 2561350"/>
                  <a:gd name="connsiteX13" fmla="*/ 128977 w 2049338"/>
                  <a:gd name="connsiteY13" fmla="*/ 2200159 h 2561350"/>
                  <a:gd name="connsiteX14" fmla="*/ 0 w 2049338"/>
                  <a:gd name="connsiteY14" fmla="*/ 1657531 h 2561350"/>
                  <a:gd name="connsiteX15" fmla="*/ 257433 w 2049338"/>
                  <a:gd name="connsiteY15" fmla="*/ 1557347 h 2561350"/>
                  <a:gd name="connsiteX16" fmla="*/ 239483 w 2049338"/>
                  <a:gd name="connsiteY16" fmla="*/ 1049619 h 2561350"/>
                  <a:gd name="connsiteX17" fmla="*/ 29065 w 2049338"/>
                  <a:gd name="connsiteY17" fmla="*/ 1005469 h 2561350"/>
                  <a:gd name="connsiteX18" fmla="*/ 100444 w 2049338"/>
                  <a:gd name="connsiteY18" fmla="*/ 369408 h 2561350"/>
                  <a:gd name="connsiteX19" fmla="*/ 826873 w 2049338"/>
                  <a:gd name="connsiteY19" fmla="*/ 389002 h 2561350"/>
                  <a:gd name="connsiteX20" fmla="*/ 791969 w 2049338"/>
                  <a:gd name="connsiteY20" fmla="*/ 283670 h 2561350"/>
                  <a:gd name="connsiteX21" fmla="*/ 1027712 w 2049338"/>
                  <a:gd name="connsiteY21" fmla="*/ 3 h 2561350"/>
                  <a:gd name="connsiteX0" fmla="*/ 1027712 w 2053522"/>
                  <a:gd name="connsiteY0" fmla="*/ 3 h 2561350"/>
                  <a:gd name="connsiteX1" fmla="*/ 1242025 w 2053522"/>
                  <a:gd name="connsiteY1" fmla="*/ 286050 h 2561350"/>
                  <a:gd name="connsiteX2" fmla="*/ 1219889 w 2053522"/>
                  <a:gd name="connsiteY2" fmla="*/ 389002 h 2561350"/>
                  <a:gd name="connsiteX3" fmla="*/ 1967384 w 2053522"/>
                  <a:gd name="connsiteY3" fmla="*/ 344364 h 2561350"/>
                  <a:gd name="connsiteX4" fmla="*/ 2049225 w 2053522"/>
                  <a:gd name="connsiteY4" fmla="*/ 926667 h 2561350"/>
                  <a:gd name="connsiteX5" fmla="*/ 1862717 w 2053522"/>
                  <a:gd name="connsiteY5" fmla="*/ 1056790 h 2561350"/>
                  <a:gd name="connsiteX6" fmla="*/ 1824721 w 2053522"/>
                  <a:gd name="connsiteY6" fmla="*/ 1531159 h 2561350"/>
                  <a:gd name="connsiteX7" fmla="*/ 2042416 w 2053522"/>
                  <a:gd name="connsiteY7" fmla="*/ 1619452 h 2561350"/>
                  <a:gd name="connsiteX8" fmla="*/ 1951283 w 2053522"/>
                  <a:gd name="connsiteY8" fmla="*/ 2180265 h 2561350"/>
                  <a:gd name="connsiteX9" fmla="*/ 1222152 w 2053522"/>
                  <a:gd name="connsiteY9" fmla="*/ 2167002 h 2561350"/>
                  <a:gd name="connsiteX10" fmla="*/ 1242025 w 2053522"/>
                  <a:gd name="connsiteY10" fmla="*/ 2275300 h 2561350"/>
                  <a:gd name="connsiteX11" fmla="*/ 791969 w 2053522"/>
                  <a:gd name="connsiteY11" fmla="*/ 2277680 h 2561350"/>
                  <a:gd name="connsiteX12" fmla="*/ 821902 w 2053522"/>
                  <a:gd name="connsiteY12" fmla="*/ 2167002 h 2561350"/>
                  <a:gd name="connsiteX13" fmla="*/ 128977 w 2053522"/>
                  <a:gd name="connsiteY13" fmla="*/ 2200159 h 2561350"/>
                  <a:gd name="connsiteX14" fmla="*/ 0 w 2053522"/>
                  <a:gd name="connsiteY14" fmla="*/ 1657531 h 2561350"/>
                  <a:gd name="connsiteX15" fmla="*/ 257433 w 2053522"/>
                  <a:gd name="connsiteY15" fmla="*/ 1557347 h 2561350"/>
                  <a:gd name="connsiteX16" fmla="*/ 239483 w 2053522"/>
                  <a:gd name="connsiteY16" fmla="*/ 1049619 h 2561350"/>
                  <a:gd name="connsiteX17" fmla="*/ 29065 w 2053522"/>
                  <a:gd name="connsiteY17" fmla="*/ 1005469 h 2561350"/>
                  <a:gd name="connsiteX18" fmla="*/ 100444 w 2053522"/>
                  <a:gd name="connsiteY18" fmla="*/ 369408 h 2561350"/>
                  <a:gd name="connsiteX19" fmla="*/ 826873 w 2053522"/>
                  <a:gd name="connsiteY19" fmla="*/ 389002 h 2561350"/>
                  <a:gd name="connsiteX20" fmla="*/ 791969 w 2053522"/>
                  <a:gd name="connsiteY20" fmla="*/ 283670 h 2561350"/>
                  <a:gd name="connsiteX21" fmla="*/ 1027712 w 2053522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6166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60129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40556" h="2561350">
                    <a:moveTo>
                      <a:pt x="1014747" y="3"/>
                    </a:moveTo>
                    <a:cubicBezTo>
                      <a:pt x="1183816" y="-691"/>
                      <a:pt x="1351799" y="120921"/>
                      <a:pt x="1229060" y="286050"/>
                    </a:cubicBezTo>
                    <a:cubicBezTo>
                      <a:pt x="1212950" y="315682"/>
                      <a:pt x="1201168" y="348101"/>
                      <a:pt x="1206924" y="389002"/>
                    </a:cubicBezTo>
                    <a:cubicBezTo>
                      <a:pt x="1211992" y="528261"/>
                      <a:pt x="1716654" y="452477"/>
                      <a:pt x="1954419" y="344364"/>
                    </a:cubicBezTo>
                    <a:cubicBezTo>
                      <a:pt x="1970498" y="474789"/>
                      <a:pt x="2061145" y="783619"/>
                      <a:pt x="2036260" y="926667"/>
                    </a:cubicBezTo>
                    <a:cubicBezTo>
                      <a:pt x="2027166" y="1024060"/>
                      <a:pt x="1970476" y="1153289"/>
                      <a:pt x="1849752" y="1060129"/>
                    </a:cubicBezTo>
                    <a:cubicBezTo>
                      <a:pt x="1475468" y="853624"/>
                      <a:pt x="1487545" y="1649324"/>
                      <a:pt x="1811756" y="1531159"/>
                    </a:cubicBezTo>
                    <a:cubicBezTo>
                      <a:pt x="1923754" y="1469515"/>
                      <a:pt x="1987209" y="1400411"/>
                      <a:pt x="2036129" y="1616113"/>
                    </a:cubicBezTo>
                    <a:cubicBezTo>
                      <a:pt x="2051136" y="1730790"/>
                      <a:pt x="1956393" y="2051666"/>
                      <a:pt x="1938318" y="2180265"/>
                    </a:cubicBezTo>
                    <a:cubicBezTo>
                      <a:pt x="1741694" y="2153739"/>
                      <a:pt x="1359392" y="2007849"/>
                      <a:pt x="1209187" y="2167002"/>
                    </a:cubicBezTo>
                    <a:cubicBezTo>
                      <a:pt x="1195706" y="2193452"/>
                      <a:pt x="1198508" y="2230274"/>
                      <a:pt x="1229060" y="2275300"/>
                    </a:cubicBezTo>
                    <a:cubicBezTo>
                      <a:pt x="1469566" y="2660267"/>
                      <a:pt x="567071" y="2652331"/>
                      <a:pt x="779004" y="2277680"/>
                    </a:cubicBezTo>
                    <a:cubicBezTo>
                      <a:pt x="817979" y="2223379"/>
                      <a:pt x="825787" y="2190096"/>
                      <a:pt x="808937" y="2167002"/>
                    </a:cubicBezTo>
                    <a:cubicBezTo>
                      <a:pt x="706169" y="2021111"/>
                      <a:pt x="364670" y="2147108"/>
                      <a:pt x="116012" y="2200159"/>
                    </a:cubicBezTo>
                    <a:cubicBezTo>
                      <a:pt x="57942" y="2073996"/>
                      <a:pt x="976" y="1794778"/>
                      <a:pt x="0" y="1657530"/>
                    </a:cubicBezTo>
                    <a:cubicBezTo>
                      <a:pt x="23569" y="1399547"/>
                      <a:pt x="142648" y="1475748"/>
                      <a:pt x="248790" y="1539671"/>
                    </a:cubicBezTo>
                    <a:cubicBezTo>
                      <a:pt x="563771" y="1555589"/>
                      <a:pt x="485163" y="925406"/>
                      <a:pt x="226518" y="1049619"/>
                    </a:cubicBezTo>
                    <a:cubicBezTo>
                      <a:pt x="150003" y="1086365"/>
                      <a:pt x="56561" y="1164379"/>
                      <a:pt x="16100" y="1005469"/>
                    </a:cubicBezTo>
                    <a:cubicBezTo>
                      <a:pt x="-32993" y="864734"/>
                      <a:pt x="47286" y="478570"/>
                      <a:pt x="87479" y="369408"/>
                    </a:cubicBezTo>
                    <a:cubicBezTo>
                      <a:pt x="483685" y="502036"/>
                      <a:pt x="775797" y="488473"/>
                      <a:pt x="813908" y="389002"/>
                    </a:cubicBezTo>
                    <a:cubicBezTo>
                      <a:pt x="824229" y="365427"/>
                      <a:pt x="814657" y="333342"/>
                      <a:pt x="779004" y="283670"/>
                    </a:cubicBezTo>
                    <a:cubicBezTo>
                      <a:pt x="673038" y="96344"/>
                      <a:pt x="845678" y="698"/>
                      <a:pt x="1014747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50000"/>
                    </a:schemeClr>
                  </a:gs>
                  <a:gs pos="100000">
                    <a:schemeClr val="accent4"/>
                  </a:gs>
                </a:gsLst>
                <a:lin ang="10800000" scaled="1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 5"/>
              <p:cNvSpPr/>
              <p:nvPr/>
            </p:nvSpPr>
            <p:spPr>
              <a:xfrm flipV="1">
                <a:off x="6213670" y="5773350"/>
                <a:ext cx="1448109" cy="1792218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69564" h="2561350">
                    <a:moveTo>
                      <a:pt x="1028762" y="3"/>
                    </a:moveTo>
                    <a:cubicBezTo>
                      <a:pt x="1197831" y="-691"/>
                      <a:pt x="1365814" y="120921"/>
                      <a:pt x="1243075" y="286050"/>
                    </a:cubicBezTo>
                    <a:cubicBezTo>
                      <a:pt x="1226965" y="315682"/>
                      <a:pt x="1215183" y="348101"/>
                      <a:pt x="1220939" y="389002"/>
                    </a:cubicBezTo>
                    <a:cubicBezTo>
                      <a:pt x="1226007" y="528261"/>
                      <a:pt x="1696102" y="461119"/>
                      <a:pt x="1959793" y="361648"/>
                    </a:cubicBezTo>
                    <a:cubicBezTo>
                      <a:pt x="2053648" y="496394"/>
                      <a:pt x="2070837" y="822506"/>
                      <a:pt x="2067556" y="961234"/>
                    </a:cubicBezTo>
                    <a:cubicBezTo>
                      <a:pt x="2071425" y="1080232"/>
                      <a:pt x="2014728" y="1106744"/>
                      <a:pt x="1881048" y="1030865"/>
                    </a:cubicBezTo>
                    <a:cubicBezTo>
                      <a:pt x="1483772" y="845572"/>
                      <a:pt x="1585020" y="1699608"/>
                      <a:pt x="1847373" y="1535481"/>
                    </a:cubicBezTo>
                    <a:cubicBezTo>
                      <a:pt x="1929125" y="1495441"/>
                      <a:pt x="2055039" y="1373504"/>
                      <a:pt x="2065070" y="1597847"/>
                    </a:cubicBezTo>
                    <a:cubicBezTo>
                      <a:pt x="2080077" y="1677957"/>
                      <a:pt x="2061145" y="2086235"/>
                      <a:pt x="1952333" y="2180265"/>
                    </a:cubicBezTo>
                    <a:cubicBezTo>
                      <a:pt x="1755709" y="2153739"/>
                      <a:pt x="1373407" y="2007849"/>
                      <a:pt x="1223202" y="2167002"/>
                    </a:cubicBezTo>
                    <a:cubicBezTo>
                      <a:pt x="1209721" y="2193452"/>
                      <a:pt x="1212523" y="2230274"/>
                      <a:pt x="1243075" y="2275300"/>
                    </a:cubicBezTo>
                    <a:cubicBezTo>
                      <a:pt x="1483581" y="2660267"/>
                      <a:pt x="581086" y="2652331"/>
                      <a:pt x="793019" y="2277680"/>
                    </a:cubicBezTo>
                    <a:cubicBezTo>
                      <a:pt x="831994" y="2223379"/>
                      <a:pt x="839802" y="2190096"/>
                      <a:pt x="822952" y="2167002"/>
                    </a:cubicBezTo>
                    <a:cubicBezTo>
                      <a:pt x="720184" y="2021111"/>
                      <a:pt x="378685" y="2147108"/>
                      <a:pt x="130027" y="2200159"/>
                    </a:cubicBezTo>
                    <a:cubicBezTo>
                      <a:pt x="37391" y="2130168"/>
                      <a:pt x="-7600" y="1771407"/>
                      <a:pt x="1050" y="1657531"/>
                    </a:cubicBezTo>
                    <a:cubicBezTo>
                      <a:pt x="24620" y="1416831"/>
                      <a:pt x="117773" y="1502066"/>
                      <a:pt x="271446" y="1561668"/>
                    </a:cubicBezTo>
                    <a:cubicBezTo>
                      <a:pt x="483628" y="1635999"/>
                      <a:pt x="591036" y="1022800"/>
                      <a:pt x="249172" y="1045298"/>
                    </a:cubicBezTo>
                    <a:cubicBezTo>
                      <a:pt x="168463" y="1050498"/>
                      <a:pt x="31683" y="1183628"/>
                      <a:pt x="8510" y="1018431"/>
                    </a:cubicBezTo>
                    <a:cubicBezTo>
                      <a:pt x="-14663" y="907943"/>
                      <a:pt x="13766" y="478572"/>
                      <a:pt x="110133" y="382371"/>
                    </a:cubicBezTo>
                    <a:cubicBezTo>
                      <a:pt x="506339" y="514999"/>
                      <a:pt x="789812" y="488473"/>
                      <a:pt x="827923" y="389002"/>
                    </a:cubicBezTo>
                    <a:cubicBezTo>
                      <a:pt x="838244" y="365427"/>
                      <a:pt x="828672" y="333342"/>
                      <a:pt x="793019" y="283670"/>
                    </a:cubicBezTo>
                    <a:cubicBezTo>
                      <a:pt x="687053" y="96344"/>
                      <a:pt x="859693" y="698"/>
                      <a:pt x="102876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100000">
                    <a:schemeClr val="accent5"/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388482" y="1097274"/>
              <a:ext cx="367037" cy="5238880"/>
              <a:chOff x="4388482" y="1097274"/>
              <a:chExt cx="367037" cy="5238880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4388482" y="1097274"/>
                <a:ext cx="367037" cy="697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388482" y="2232656"/>
                <a:ext cx="367037" cy="697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388482" y="3368038"/>
                <a:ext cx="367037" cy="697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388482" y="4503420"/>
                <a:ext cx="367037" cy="697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388482" y="5638800"/>
                <a:ext cx="367037" cy="697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>
            <a:off x="111617" y="540160"/>
            <a:ext cx="6686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97D"/>
                </a:solidFill>
                <a:cs typeface="Aharoni" pitchFamily="2" charset="-79"/>
              </a:rPr>
              <a:t>Road map</a:t>
            </a:r>
            <a:endParaRPr lang="en-US" sz="2800" b="1" dirty="0">
              <a:solidFill>
                <a:srgbClr val="1F497D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2728483" y="2115813"/>
            <a:ext cx="4431491" cy="761963"/>
            <a:chOff x="205963" y="1259422"/>
            <a:chExt cx="5908655" cy="761963"/>
          </a:xfrm>
        </p:grpSpPr>
        <p:grpSp>
          <p:nvGrpSpPr>
            <p:cNvPr id="59" name="Group 58"/>
            <p:cNvGrpSpPr/>
            <p:nvPr/>
          </p:nvGrpSpPr>
          <p:grpSpPr>
            <a:xfrm>
              <a:off x="205963" y="1259422"/>
              <a:ext cx="5908655" cy="761963"/>
              <a:chOff x="205963" y="1259422"/>
              <a:chExt cx="5908655" cy="761963"/>
            </a:xfrm>
          </p:grpSpPr>
          <p:sp>
            <p:nvSpPr>
              <p:cNvPr id="61" name="Rounded Rectangle 60"/>
              <p:cNvSpPr/>
              <p:nvPr/>
            </p:nvSpPr>
            <p:spPr>
              <a:xfrm>
                <a:off x="344039" y="1259422"/>
                <a:ext cx="5770579" cy="761963"/>
              </a:xfrm>
              <a:prstGeom prst="roundRect">
                <a:avLst>
                  <a:gd name="adj" fmla="val 40104"/>
                </a:avLst>
              </a:prstGeom>
              <a:noFill/>
              <a:ln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05963" y="1460468"/>
                <a:ext cx="377228" cy="37349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598723" y="1492489"/>
              <a:ext cx="3479976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 smtClean="0">
                  <a:solidFill>
                    <a:schemeClr val="bg1">
                      <a:lumMod val="75000"/>
                    </a:schemeClr>
                  </a:solidFill>
                </a:rPr>
                <a:t>Prescribing and outcome  </a:t>
              </a:r>
              <a:endParaRPr lang="en-US" sz="15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728483" y="3051336"/>
            <a:ext cx="4431491" cy="761963"/>
            <a:chOff x="205963" y="1259422"/>
            <a:chExt cx="5908655" cy="761963"/>
          </a:xfrm>
        </p:grpSpPr>
        <p:grpSp>
          <p:nvGrpSpPr>
            <p:cNvPr id="71" name="Group 70"/>
            <p:cNvGrpSpPr/>
            <p:nvPr/>
          </p:nvGrpSpPr>
          <p:grpSpPr>
            <a:xfrm>
              <a:off x="205963" y="1259422"/>
              <a:ext cx="5908655" cy="761963"/>
              <a:chOff x="205963" y="1259422"/>
              <a:chExt cx="5908655" cy="761963"/>
            </a:xfrm>
          </p:grpSpPr>
          <p:sp>
            <p:nvSpPr>
              <p:cNvPr id="73" name="Rounded Rectangle 72"/>
              <p:cNvSpPr/>
              <p:nvPr/>
            </p:nvSpPr>
            <p:spPr>
              <a:xfrm>
                <a:off x="344039" y="1259422"/>
                <a:ext cx="5770579" cy="761963"/>
              </a:xfrm>
              <a:prstGeom prst="roundRect">
                <a:avLst>
                  <a:gd name="adj" fmla="val 40104"/>
                </a:avLst>
              </a:prstGeom>
              <a:noFill/>
              <a:ln>
                <a:gradFill flip="none" rotWithShape="1">
                  <a:gsLst>
                    <a:gs pos="0">
                      <a:schemeClr val="tx2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205963" y="1460468"/>
                <a:ext cx="377228" cy="37349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2" name="Rectangle 71"/>
            <p:cNvSpPr/>
            <p:nvPr/>
          </p:nvSpPr>
          <p:spPr>
            <a:xfrm>
              <a:off x="598723" y="1497367"/>
              <a:ext cx="531268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 smtClean="0">
                  <a:solidFill>
                    <a:schemeClr val="bg1">
                      <a:lumMod val="75000"/>
                    </a:schemeClr>
                  </a:solidFill>
                </a:rPr>
                <a:t>Antibiotic and resistance</a:t>
              </a:r>
              <a:endParaRPr lang="en-US" sz="15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728483" y="4031182"/>
            <a:ext cx="4431491" cy="761963"/>
            <a:chOff x="205963" y="1259422"/>
            <a:chExt cx="5908655" cy="761963"/>
          </a:xfrm>
        </p:grpSpPr>
        <p:grpSp>
          <p:nvGrpSpPr>
            <p:cNvPr id="83" name="Group 82"/>
            <p:cNvGrpSpPr/>
            <p:nvPr/>
          </p:nvGrpSpPr>
          <p:grpSpPr>
            <a:xfrm>
              <a:off x="205963" y="1259422"/>
              <a:ext cx="5908655" cy="761963"/>
              <a:chOff x="205963" y="1259422"/>
              <a:chExt cx="5908655" cy="761963"/>
            </a:xfrm>
          </p:grpSpPr>
          <p:sp>
            <p:nvSpPr>
              <p:cNvPr id="85" name="Rounded Rectangle 84"/>
              <p:cNvSpPr/>
              <p:nvPr/>
            </p:nvSpPr>
            <p:spPr>
              <a:xfrm>
                <a:off x="344039" y="1259422"/>
                <a:ext cx="5770579" cy="761963"/>
              </a:xfrm>
              <a:prstGeom prst="roundRect">
                <a:avLst>
                  <a:gd name="adj" fmla="val 40104"/>
                </a:avLst>
              </a:prstGeom>
              <a:noFill/>
              <a:ln>
                <a:gradFill flip="none" rotWithShape="1">
                  <a:gsLst>
                    <a:gs pos="0">
                      <a:schemeClr val="accent4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205963" y="1460468"/>
                <a:ext cx="377228" cy="37349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4" name="Rectangle 83"/>
            <p:cNvSpPr/>
            <p:nvPr/>
          </p:nvSpPr>
          <p:spPr>
            <a:xfrm>
              <a:off x="598723" y="1515655"/>
              <a:ext cx="531268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 smtClean="0">
                  <a:solidFill>
                    <a:schemeClr val="bg1">
                      <a:lumMod val="75000"/>
                    </a:schemeClr>
                  </a:solidFill>
                </a:rPr>
                <a:t>Antibiotic stewardship</a:t>
              </a:r>
              <a:endParaRPr lang="en-US" sz="15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728483" y="5091665"/>
            <a:ext cx="4431491" cy="761963"/>
            <a:chOff x="205963" y="1259422"/>
            <a:chExt cx="5908655" cy="761963"/>
          </a:xfrm>
        </p:grpSpPr>
        <p:grpSp>
          <p:nvGrpSpPr>
            <p:cNvPr id="101" name="Group 100"/>
            <p:cNvGrpSpPr/>
            <p:nvPr/>
          </p:nvGrpSpPr>
          <p:grpSpPr>
            <a:xfrm>
              <a:off x="205963" y="1259422"/>
              <a:ext cx="5908655" cy="761963"/>
              <a:chOff x="205963" y="1259422"/>
              <a:chExt cx="5908655" cy="761963"/>
            </a:xfrm>
          </p:grpSpPr>
          <p:sp>
            <p:nvSpPr>
              <p:cNvPr id="103" name="Rounded Rectangle 102"/>
              <p:cNvSpPr/>
              <p:nvPr/>
            </p:nvSpPr>
            <p:spPr>
              <a:xfrm>
                <a:off x="344039" y="1259422"/>
                <a:ext cx="5770579" cy="761963"/>
              </a:xfrm>
              <a:prstGeom prst="roundRect">
                <a:avLst>
                  <a:gd name="adj" fmla="val 40104"/>
                </a:avLst>
              </a:prstGeom>
              <a:noFill/>
              <a:ln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205963" y="1460468"/>
                <a:ext cx="377228" cy="373493"/>
              </a:xfrm>
              <a:prstGeom prst="ellipse">
                <a:avLst/>
              </a:prstGeom>
              <a:gradFill flip="none" rotWithShape="1">
                <a:gsLst>
                  <a:gs pos="75000">
                    <a:schemeClr val="accent5"/>
                  </a:gs>
                  <a:gs pos="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2" name="Rectangle 101"/>
            <p:cNvSpPr/>
            <p:nvPr/>
          </p:nvSpPr>
          <p:spPr>
            <a:xfrm>
              <a:off x="598723" y="1469935"/>
              <a:ext cx="531268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 smtClean="0">
                  <a:solidFill>
                    <a:prstClr val="black"/>
                  </a:solidFill>
                </a:rPr>
                <a:t>Keys actions</a:t>
              </a:r>
              <a:endParaRPr lang="en-US" sz="15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719" y="447898"/>
            <a:ext cx="1107281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93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632">
        <p14:prism/>
      </p:transition>
    </mc:Choice>
    <mc:Fallback xmlns="">
      <p:transition spd="slow" advTm="46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196975"/>
            <a:ext cx="7401658" cy="451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3" name="Rechteck 1"/>
          <p:cNvSpPr>
            <a:spLocks noChangeArrowheads="1"/>
          </p:cNvSpPr>
          <p:nvPr/>
        </p:nvSpPr>
        <p:spPr bwMode="auto">
          <a:xfrm>
            <a:off x="2123343" y="5013325"/>
            <a:ext cx="65532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Calibri" pitchFamily="34" charset="0"/>
                <a:ea typeface="Microsoft YaHei" charset="0"/>
                <a:cs typeface="Microsoft YaHei" charset="0"/>
              </a:defRPr>
            </a:lvl1pPr>
            <a:lvl2pPr>
              <a:defRPr>
                <a:solidFill>
                  <a:schemeClr val="bg1"/>
                </a:solidFill>
                <a:latin typeface="Calibri" pitchFamily="34" charset="0"/>
                <a:ea typeface="Microsoft YaHei" charset="0"/>
                <a:cs typeface="Microsoft YaHei" charset="0"/>
              </a:defRPr>
            </a:lvl2pPr>
            <a:lvl3pPr>
              <a:defRPr>
                <a:solidFill>
                  <a:schemeClr val="bg1"/>
                </a:solidFill>
                <a:latin typeface="Calibri" pitchFamily="34" charset="0"/>
                <a:ea typeface="Microsoft YaHei" charset="0"/>
                <a:cs typeface="Microsoft YaHei" charset="0"/>
              </a:defRPr>
            </a:lvl3pPr>
            <a:lvl4pPr>
              <a:defRPr>
                <a:solidFill>
                  <a:schemeClr val="bg1"/>
                </a:solidFill>
                <a:latin typeface="Calibri" pitchFamily="34" charset="0"/>
                <a:ea typeface="Microsoft YaHei" charset="0"/>
                <a:cs typeface="Microsoft YaHei" charset="0"/>
              </a:defRPr>
            </a:lvl4pPr>
            <a:lvl5pPr>
              <a:defRPr>
                <a:solidFill>
                  <a:schemeClr val="bg1"/>
                </a:solidFill>
                <a:latin typeface="Calibri" pitchFamily="34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Microsoft YaHei" charset="0"/>
                <a:cs typeface="Microsoft YaHei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</a:rPr>
              <a:t>Percentages of travellers that acquired β-lactamase-producing Enterobacteriaceae per subregion</a:t>
            </a:r>
            <a:r>
              <a:rPr lang="en-US" altLang="de-DE" b="1" smtClean="0">
                <a:solidFill>
                  <a:srgbClr val="000000"/>
                </a:solidFill>
              </a:rPr>
              <a:t> </a:t>
            </a:r>
            <a:endParaRPr lang="de-DE" altLang="de-DE" b="1" smtClean="0">
              <a:solidFill>
                <a:srgbClr val="000000"/>
              </a:solidFill>
            </a:endParaRPr>
          </a:p>
        </p:txBody>
      </p:sp>
      <p:sp>
        <p:nvSpPr>
          <p:cNvPr id="46084" name="Rechteck 2"/>
          <p:cNvSpPr>
            <a:spLocks noChangeArrowheads="1"/>
          </p:cNvSpPr>
          <p:nvPr/>
        </p:nvSpPr>
        <p:spPr bwMode="auto">
          <a:xfrm>
            <a:off x="971552" y="333377"/>
            <a:ext cx="71290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Calibri" pitchFamily="34" charset="0"/>
                <a:ea typeface="Microsoft YaHei" charset="0"/>
                <a:cs typeface="Microsoft YaHei" charset="0"/>
              </a:defRPr>
            </a:lvl1pPr>
            <a:lvl2pPr>
              <a:defRPr>
                <a:solidFill>
                  <a:schemeClr val="bg1"/>
                </a:solidFill>
                <a:latin typeface="Calibri" pitchFamily="34" charset="0"/>
                <a:ea typeface="Microsoft YaHei" charset="0"/>
                <a:cs typeface="Microsoft YaHei" charset="0"/>
              </a:defRPr>
            </a:lvl2pPr>
            <a:lvl3pPr>
              <a:defRPr>
                <a:solidFill>
                  <a:schemeClr val="bg1"/>
                </a:solidFill>
                <a:latin typeface="Calibri" pitchFamily="34" charset="0"/>
                <a:ea typeface="Microsoft YaHei" charset="0"/>
                <a:cs typeface="Microsoft YaHei" charset="0"/>
              </a:defRPr>
            </a:lvl3pPr>
            <a:lvl4pPr>
              <a:defRPr>
                <a:solidFill>
                  <a:schemeClr val="bg1"/>
                </a:solidFill>
                <a:latin typeface="Calibri" pitchFamily="34" charset="0"/>
                <a:ea typeface="Microsoft YaHei" charset="0"/>
                <a:cs typeface="Microsoft YaHei" charset="0"/>
              </a:defRPr>
            </a:lvl4pPr>
            <a:lvl5pPr>
              <a:defRPr>
                <a:solidFill>
                  <a:schemeClr val="bg1"/>
                </a:solidFill>
                <a:latin typeface="Calibri" pitchFamily="34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Microsoft YaHei" charset="0"/>
                <a:cs typeface="Microsoft YaHei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600" b="1" smtClean="0">
                <a:solidFill>
                  <a:schemeClr val="accent1"/>
                </a:solidFill>
              </a:rPr>
              <a:t>Import and spread of extended-spectrum β-lactamaseproducing Enterobacteriaceae by international travellers (COMBAT study): a prospective, multicentre cohort study</a:t>
            </a:r>
            <a:endParaRPr lang="de-DE" altLang="de-DE" sz="1600" b="1" smtClean="0">
              <a:solidFill>
                <a:schemeClr val="accent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914401" y="5995758"/>
            <a:ext cx="15217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de-DE" sz="16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Arcilla</a:t>
            </a:r>
            <a:r>
              <a:rPr lang="de-DE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, LID 2016</a:t>
            </a:r>
            <a:endParaRPr lang="de-DE" sz="16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720" y="447905"/>
            <a:ext cx="1107281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700808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Global action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5636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Group 5"/>
          <p:cNvGrpSpPr>
            <a:grpSpLocks/>
          </p:cNvGrpSpPr>
          <p:nvPr/>
        </p:nvGrpSpPr>
        <p:grpSpPr bwMode="auto">
          <a:xfrm>
            <a:off x="2142554" y="1268759"/>
            <a:ext cx="6504269" cy="5432307"/>
            <a:chOff x="378007" y="438428"/>
            <a:chExt cx="6503670" cy="6198862"/>
          </a:xfrm>
        </p:grpSpPr>
        <p:pic>
          <p:nvPicPr>
            <p:cNvPr id="84996" name="Afbeelding 3" descr="2014-01-20-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4196" y="2237495"/>
              <a:ext cx="2616978" cy="2660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kstvak 4"/>
            <p:cNvSpPr txBox="1"/>
            <p:nvPr/>
          </p:nvSpPr>
          <p:spPr>
            <a:xfrm>
              <a:off x="5004662" y="3278407"/>
              <a:ext cx="1519828" cy="4437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035">
                <a:defRPr/>
              </a:pPr>
              <a:r>
                <a:rPr lang="nl-NL" sz="2200" kern="0" dirty="0">
                  <a:solidFill>
                    <a:prstClr val="black"/>
                  </a:solidFill>
                  <a:cs typeface="Arial" pitchFamily="34" charset="0"/>
                </a:rPr>
                <a:t>Integration</a:t>
              </a:r>
            </a:p>
          </p:txBody>
        </p:sp>
        <p:sp>
          <p:nvSpPr>
            <p:cNvPr id="9" name="Tekstvak 5"/>
            <p:cNvSpPr txBox="1"/>
            <p:nvPr/>
          </p:nvSpPr>
          <p:spPr>
            <a:xfrm>
              <a:off x="5015388" y="4146000"/>
              <a:ext cx="1691333" cy="4437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035">
                <a:defRPr/>
              </a:pPr>
              <a:r>
                <a:rPr lang="nl-NL" sz="2200" kern="0" dirty="0" err="1">
                  <a:solidFill>
                    <a:prstClr val="black"/>
                  </a:solidFill>
                  <a:cs typeface="Arial" pitchFamily="34" charset="0"/>
                </a:rPr>
                <a:t>Standardize</a:t>
              </a:r>
              <a:endParaRPr lang="nl-NL" sz="2200" kern="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" name="Afgeronde rechthoek 7"/>
            <p:cNvSpPr/>
            <p:nvPr/>
          </p:nvSpPr>
          <p:spPr>
            <a:xfrm>
              <a:off x="574839" y="438428"/>
              <a:ext cx="1209563" cy="967755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defTabSz="457035">
                <a:defRPr/>
              </a:pPr>
              <a:endParaRPr lang="nl-NL" kern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1" name="Afgeronde rechthoek 8"/>
            <p:cNvSpPr/>
            <p:nvPr/>
          </p:nvSpPr>
          <p:spPr>
            <a:xfrm>
              <a:off x="2330452" y="438428"/>
              <a:ext cx="1222262" cy="967755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defTabSz="457035">
                <a:defRPr/>
              </a:pPr>
              <a:endParaRPr lang="nl-NL" kern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2" name="Afgeronde rechthoek 9"/>
            <p:cNvSpPr/>
            <p:nvPr/>
          </p:nvSpPr>
          <p:spPr>
            <a:xfrm>
              <a:off x="4082890" y="438428"/>
              <a:ext cx="1160355" cy="967755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defTabSz="457035">
                <a:defRPr/>
              </a:pPr>
              <a:endParaRPr lang="nl-NL" kern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3" name="Rechthoek 13"/>
            <p:cNvSpPr/>
            <p:nvPr/>
          </p:nvSpPr>
          <p:spPr>
            <a:xfrm>
              <a:off x="1224066" y="5079401"/>
              <a:ext cx="3704883" cy="650619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defTabSz="457035">
                <a:defRPr/>
              </a:pPr>
              <a:endParaRPr lang="nl-NL" sz="2800" kern="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4" name="Rechthoek 14"/>
            <p:cNvSpPr/>
            <p:nvPr/>
          </p:nvSpPr>
          <p:spPr>
            <a:xfrm>
              <a:off x="378007" y="6001384"/>
              <a:ext cx="2317536" cy="635906"/>
            </a:xfrm>
            <a:prstGeom prst="rect">
              <a:avLst/>
            </a:prstGeom>
            <a:solidFill>
              <a:srgbClr val="8064A2">
                <a:lumMod val="60000"/>
                <a:lumOff val="40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defTabSz="457035">
                <a:defRPr/>
              </a:pPr>
              <a:r>
                <a:rPr lang="nl-NL" sz="2000" kern="0" dirty="0">
                  <a:solidFill>
                    <a:srgbClr val="000000"/>
                  </a:solidFill>
                  <a:cs typeface="Arial" pitchFamily="34" charset="0"/>
                </a:rPr>
                <a:t>Public Health</a:t>
              </a:r>
            </a:p>
          </p:txBody>
        </p:sp>
        <p:sp>
          <p:nvSpPr>
            <p:cNvPr id="15" name="Rechthoek 15"/>
            <p:cNvSpPr/>
            <p:nvPr/>
          </p:nvSpPr>
          <p:spPr>
            <a:xfrm>
              <a:off x="3081270" y="6000233"/>
              <a:ext cx="2315949" cy="634272"/>
            </a:xfrm>
            <a:prstGeom prst="rect">
              <a:avLst/>
            </a:prstGeom>
            <a:solidFill>
              <a:srgbClr val="8064A2">
                <a:lumMod val="60000"/>
                <a:lumOff val="40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defTabSz="457035">
                <a:defRPr/>
              </a:pPr>
              <a:r>
                <a:rPr lang="nl-NL" sz="2000" kern="0" dirty="0">
                  <a:solidFill>
                    <a:srgbClr val="000000"/>
                  </a:solidFill>
                  <a:cs typeface="Arial" pitchFamily="34" charset="0"/>
                </a:rPr>
                <a:t>Drug Development</a:t>
              </a:r>
            </a:p>
          </p:txBody>
        </p:sp>
        <p:cxnSp>
          <p:nvCxnSpPr>
            <p:cNvPr id="16" name="Rechte verbindingslijn met pijl 17"/>
            <p:cNvCxnSpPr/>
            <p:nvPr/>
          </p:nvCxnSpPr>
          <p:spPr>
            <a:xfrm>
              <a:off x="1557410" y="1406183"/>
              <a:ext cx="968286" cy="830438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7" name="Rechte verbindingslijn met pijl 18"/>
            <p:cNvCxnSpPr/>
            <p:nvPr/>
          </p:nvCxnSpPr>
          <p:spPr>
            <a:xfrm>
              <a:off x="1236765" y="727774"/>
              <a:ext cx="1409570" cy="1374800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" name="Rechte verbindingslijn met pijl 20"/>
            <p:cNvCxnSpPr/>
            <p:nvPr/>
          </p:nvCxnSpPr>
          <p:spPr>
            <a:xfrm>
              <a:off x="3184448" y="1334255"/>
              <a:ext cx="0" cy="768319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" name="Rechte verbindingslijn met pijl 22"/>
            <p:cNvCxnSpPr/>
            <p:nvPr/>
          </p:nvCxnSpPr>
          <p:spPr>
            <a:xfrm>
              <a:off x="2913010" y="727774"/>
              <a:ext cx="0" cy="1508847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0" name="Rechte verbindingslijn met pijl 24"/>
            <p:cNvCxnSpPr/>
            <p:nvPr/>
          </p:nvCxnSpPr>
          <p:spPr>
            <a:xfrm flipH="1">
              <a:off x="3552714" y="727774"/>
              <a:ext cx="1115909" cy="1374800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1" name="Rechte verbindingslijn met pijl 26"/>
            <p:cNvCxnSpPr/>
            <p:nvPr/>
          </p:nvCxnSpPr>
          <p:spPr>
            <a:xfrm flipH="1">
              <a:off x="3933679" y="1376758"/>
              <a:ext cx="1114322" cy="725816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2" name="Afgeronde rechthoek 10"/>
            <p:cNvSpPr/>
            <p:nvPr/>
          </p:nvSpPr>
          <p:spPr>
            <a:xfrm>
              <a:off x="939930" y="974616"/>
              <a:ext cx="1265120" cy="774858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defTabSz="457035">
                <a:defRPr/>
              </a:pPr>
              <a:endParaRPr lang="nl-NL" kern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23" name="Afgeronde rechthoek 11"/>
            <p:cNvSpPr/>
            <p:nvPr/>
          </p:nvSpPr>
          <p:spPr>
            <a:xfrm>
              <a:off x="2646335" y="974616"/>
              <a:ext cx="1241310" cy="774858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defTabSz="457035">
                <a:defRPr/>
              </a:pPr>
              <a:endParaRPr lang="nl-NL" kern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24" name="Afgeronde rechthoek 12"/>
            <p:cNvSpPr/>
            <p:nvPr/>
          </p:nvSpPr>
          <p:spPr>
            <a:xfrm>
              <a:off x="4384487" y="945191"/>
              <a:ext cx="1239723" cy="866402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defTabSz="457035">
                <a:defRPr/>
              </a:pPr>
              <a:endParaRPr lang="nl-NL" kern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25" name="Tekstvak 28"/>
            <p:cNvSpPr txBox="1"/>
            <p:nvPr/>
          </p:nvSpPr>
          <p:spPr>
            <a:xfrm>
              <a:off x="4972267" y="2412476"/>
              <a:ext cx="1423657" cy="4437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035">
                <a:defRPr/>
              </a:pPr>
              <a:r>
                <a:rPr lang="nl-NL" sz="2200" kern="0" dirty="0">
                  <a:solidFill>
                    <a:prstClr val="black"/>
                  </a:solidFill>
                  <a:cs typeface="Arial" pitchFamily="34" charset="0"/>
                </a:rPr>
                <a:t>Collection</a:t>
              </a:r>
            </a:p>
          </p:txBody>
        </p:sp>
        <p:sp>
          <p:nvSpPr>
            <p:cNvPr id="26" name="Tekstvak 6"/>
            <p:cNvSpPr txBox="1"/>
            <p:nvPr/>
          </p:nvSpPr>
          <p:spPr>
            <a:xfrm>
              <a:off x="1633603" y="5100652"/>
              <a:ext cx="3124285" cy="5387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035">
                <a:defRPr/>
              </a:pPr>
              <a:r>
                <a:rPr lang="nl-NL" sz="2800" kern="0" dirty="0" err="1">
                  <a:solidFill>
                    <a:prstClr val="black"/>
                  </a:solidFill>
                  <a:cs typeface="Arial" pitchFamily="34" charset="0"/>
                </a:rPr>
                <a:t>Insight</a:t>
              </a:r>
              <a:r>
                <a:rPr lang="nl-NL" sz="2800" kern="0" dirty="0">
                  <a:solidFill>
                    <a:prstClr val="black"/>
                  </a:solidFill>
                  <a:cs typeface="Arial" pitchFamily="34" charset="0"/>
                </a:rPr>
                <a:t> </a:t>
              </a:r>
              <a:r>
                <a:rPr lang="nl-NL" sz="2800" kern="0" dirty="0" err="1">
                  <a:solidFill>
                    <a:prstClr val="black"/>
                  </a:solidFill>
                  <a:cs typeface="Arial" pitchFamily="34" charset="0"/>
                </a:rPr>
                <a:t>Generation</a:t>
              </a:r>
              <a:endParaRPr lang="nl-NL" sz="2800" kern="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7" name="Tekstvak 29"/>
            <p:cNvSpPr txBox="1"/>
            <p:nvPr/>
          </p:nvSpPr>
          <p:spPr>
            <a:xfrm>
              <a:off x="5661583" y="1000283"/>
              <a:ext cx="1220094" cy="4437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035">
                <a:defRPr/>
              </a:pPr>
              <a:r>
                <a:rPr lang="nl-NL" sz="2200" kern="0" dirty="0">
                  <a:solidFill>
                    <a:prstClr val="black"/>
                  </a:solidFill>
                  <a:cs typeface="Arial" pitchFamily="34" charset="0"/>
                </a:rPr>
                <a:t>Sources</a:t>
              </a:r>
            </a:p>
          </p:txBody>
        </p:sp>
        <p:cxnSp>
          <p:nvCxnSpPr>
            <p:cNvPr id="28" name="Rechte verbindingslijn met pijl 32"/>
            <p:cNvCxnSpPr/>
            <p:nvPr/>
          </p:nvCxnSpPr>
          <p:spPr>
            <a:xfrm>
              <a:off x="1103427" y="1968527"/>
              <a:ext cx="453983" cy="292942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9" name="Rechte verbindingslijn met pijl 33"/>
            <p:cNvCxnSpPr/>
            <p:nvPr/>
          </p:nvCxnSpPr>
          <p:spPr>
            <a:xfrm flipH="1">
              <a:off x="4401948" y="2102574"/>
              <a:ext cx="420649" cy="2795373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1" name="Rechte verbindingslijn met pijl 43"/>
            <p:cNvCxnSpPr/>
            <p:nvPr/>
          </p:nvCxnSpPr>
          <p:spPr>
            <a:xfrm>
              <a:off x="2220924" y="5623763"/>
              <a:ext cx="0" cy="52965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pic>
        <p:nvPicPr>
          <p:cNvPr id="8499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1" y="464535"/>
            <a:ext cx="1981939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617436"/>
            <a:ext cx="1100138" cy="66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73" y="1560940"/>
            <a:ext cx="1484312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8485"/>
            <a:ext cx="1868186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963988"/>
            <a:ext cx="1912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Rechte verbindingslijn met pijl 43"/>
          <p:cNvCxnSpPr/>
          <p:nvPr/>
        </p:nvCxnSpPr>
        <p:spPr bwMode="auto">
          <a:xfrm>
            <a:off x="4860032" y="5742921"/>
            <a:ext cx="0" cy="51435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720" y="447905"/>
            <a:ext cx="1107281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533401"/>
            <a:ext cx="6751415" cy="616454"/>
          </a:xfrm>
        </p:spPr>
        <p:txBody>
          <a:bodyPr>
            <a:normAutofit/>
          </a:bodyPr>
          <a:lstStyle/>
          <a:p>
            <a:pPr algn="ctr"/>
            <a:r>
              <a:rPr lang="en-GB" sz="2200" dirty="0" smtClean="0">
                <a:solidFill>
                  <a:schemeClr val="accent1"/>
                </a:solidFill>
              </a:rPr>
              <a:t>Improving </a:t>
            </a:r>
            <a:r>
              <a:rPr lang="en-GB" sz="2400" dirty="0" smtClean="0">
                <a:solidFill>
                  <a:schemeClr val="accent1"/>
                </a:solidFill>
              </a:rPr>
              <a:t>surveillance</a:t>
            </a:r>
            <a:r>
              <a:rPr lang="en-GB" sz="2200" dirty="0" smtClean="0">
                <a:solidFill>
                  <a:schemeClr val="accent1"/>
                </a:solidFill>
              </a:rPr>
              <a:t> of resistance</a:t>
            </a:r>
            <a:endParaRPr lang="en-GB" sz="2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663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8970" y="6309320"/>
            <a:ext cx="2210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de-DE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Collignon, </a:t>
            </a:r>
            <a:r>
              <a:rPr lang="de-DE" sz="16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PlosOne</a:t>
            </a:r>
            <a:r>
              <a:rPr lang="de-DE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2015</a:t>
            </a:r>
            <a:endParaRPr lang="de-DE" sz="16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735995"/>
            <a:ext cx="9145016" cy="453231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370199" y="1891409"/>
            <a:ext cx="640462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defTabSz="914400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28% of the total variation in antibiotic resistance among countries is attributable to variation in antibiotic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usage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720" y="447905"/>
            <a:ext cx="1107281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9592" y="533401"/>
            <a:ext cx="7787208" cy="99060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accent1"/>
                </a:solidFill>
              </a:rPr>
              <a:t>Non medical factors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1" y="1700816"/>
            <a:ext cx="8496944" cy="4539655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1475656" y="1916832"/>
            <a:ext cx="5598368" cy="304698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85750" indent="-285750" defTabSz="9144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Corruption is the main socioeconomic factor that explains antibiotic 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</a:t>
            </a:r>
          </a:p>
          <a:p>
            <a:pPr marL="285750" indent="-285750" defTabSz="9144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 level of a country appeared to have no effect on resistance rates in the multivariate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592" y="404683"/>
            <a:ext cx="7124700" cy="12961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52314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accent1"/>
                </a:solidFill>
              </a:rPr>
              <a:t>Priority Pathogens List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/>
              <a:t>AMR Global </a:t>
            </a:r>
            <a:r>
              <a:rPr lang="en-GB" b="1" dirty="0" smtClean="0"/>
              <a:t>R&amp;D Priority Pathogens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arenBoth"/>
            </a:pPr>
            <a:r>
              <a:rPr lang="en-GB" dirty="0"/>
              <a:t>The </a:t>
            </a:r>
            <a:r>
              <a:rPr lang="en-GB" b="1" dirty="0"/>
              <a:t>WHO Department of </a:t>
            </a:r>
            <a:r>
              <a:rPr lang="en-GB" b="1" dirty="0" smtClean="0"/>
              <a:t>Essential Medicines </a:t>
            </a:r>
            <a:r>
              <a:rPr lang="en-GB" b="1" dirty="0"/>
              <a:t>and Health Products</a:t>
            </a:r>
            <a:r>
              <a:rPr lang="en-GB" dirty="0"/>
              <a:t> </a:t>
            </a:r>
            <a:r>
              <a:rPr lang="en-GB" dirty="0" smtClean="0"/>
              <a:t>launched a tender project </a:t>
            </a:r>
            <a:r>
              <a:rPr lang="en-GB" dirty="0"/>
              <a:t>to develop a list of </a:t>
            </a:r>
            <a:r>
              <a:rPr lang="en-GB" dirty="0" smtClean="0"/>
              <a:t>global R&amp;D </a:t>
            </a:r>
            <a:r>
              <a:rPr lang="en-GB" dirty="0"/>
              <a:t>priorities with respect </a:t>
            </a:r>
            <a:r>
              <a:rPr lang="en-GB" dirty="0" smtClean="0"/>
              <a:t>to resistant pathogens </a:t>
            </a:r>
          </a:p>
          <a:p>
            <a:pPr marL="457200" indent="-457200">
              <a:buFont typeface="+mj-lt"/>
              <a:buAutoNum type="arabicParenBoth"/>
            </a:pPr>
            <a:r>
              <a:rPr lang="en-GB" dirty="0" smtClean="0"/>
              <a:t>The </a:t>
            </a:r>
            <a:r>
              <a:rPr lang="en-GB" dirty="0"/>
              <a:t>project </a:t>
            </a:r>
            <a:r>
              <a:rPr lang="en-GB" dirty="0" smtClean="0"/>
              <a:t>will contribute </a:t>
            </a:r>
            <a:r>
              <a:rPr lang="en-GB" dirty="0"/>
              <a:t>to the </a:t>
            </a:r>
            <a:r>
              <a:rPr lang="en-GB" b="1" dirty="0"/>
              <a:t>development of </a:t>
            </a:r>
            <a:r>
              <a:rPr lang="en-GB" b="1" dirty="0" smtClean="0"/>
              <a:t>a Global </a:t>
            </a:r>
            <a:r>
              <a:rPr lang="en-GB" b="1" dirty="0"/>
              <a:t>R&amp;D Priority Pathogens </a:t>
            </a:r>
            <a:r>
              <a:rPr lang="en-GB" b="1" dirty="0" smtClean="0"/>
              <a:t>List which</a:t>
            </a:r>
            <a:r>
              <a:rPr lang="en-GB" b="1" dirty="0"/>
              <a:t>, in turn, will feed in to </a:t>
            </a:r>
            <a:r>
              <a:rPr lang="en-GB" b="1" dirty="0" smtClean="0"/>
              <a:t>global R&amp;D </a:t>
            </a:r>
            <a:r>
              <a:rPr lang="en-GB" b="1" dirty="0"/>
              <a:t>priorities for </a:t>
            </a:r>
            <a:r>
              <a:rPr lang="en-GB" b="1" dirty="0" smtClean="0"/>
              <a:t>effective antibiotic treatments</a:t>
            </a:r>
            <a:endParaRPr lang="en-GB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/>
            <a:r>
              <a:rPr lang="en-GB" b="1" dirty="0" smtClean="0"/>
              <a:t>Methodology</a:t>
            </a:r>
            <a:endParaRPr lang="en-GB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/>
              <a:t>Inclusive</a:t>
            </a:r>
            <a:r>
              <a:rPr lang="en-GB" dirty="0"/>
              <a:t> of countries, stakeholders, regulatory agencies, and expertise</a:t>
            </a:r>
          </a:p>
          <a:p>
            <a:r>
              <a:rPr lang="en-GB" b="1" dirty="0" smtClean="0"/>
              <a:t>Evidence-based</a:t>
            </a:r>
            <a:r>
              <a:rPr lang="en-GB" dirty="0" smtClean="0"/>
              <a:t> </a:t>
            </a:r>
          </a:p>
          <a:p>
            <a:r>
              <a:rPr lang="en-GB" b="1" dirty="0" smtClean="0"/>
              <a:t>Not </a:t>
            </a:r>
            <a:r>
              <a:rPr lang="en-GB" b="1" dirty="0"/>
              <a:t>to be limited to human data</a:t>
            </a:r>
          </a:p>
          <a:p>
            <a:r>
              <a:rPr lang="en-GB" dirty="0" smtClean="0"/>
              <a:t>Flexible </a:t>
            </a:r>
            <a:r>
              <a:rPr lang="en-GB" dirty="0"/>
              <a:t>in order to easy integrate new important data and to be regularly updated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11163"/>
            <a:ext cx="1333500" cy="6858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720" y="447905"/>
            <a:ext cx="1107281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3633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 actions</a:t>
            </a:r>
            <a:endParaRPr lang="en-US" dirty="0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1619672" y="1600200"/>
            <a:ext cx="7067128" cy="4876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Antibiotic resistance is an adverse effect of antibiotic therapy.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Antibiotic prescription and stewardship must be  pillars of the medical education.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Surveillance systems must be representative and connected among countries and with animal / food surveillance.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Significant improvements cannot be achieved without political and cultural changes.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720" y="447905"/>
            <a:ext cx="1107281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4420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53083"/>
            <a:ext cx="6018609" cy="99060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Acknowledgments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5463" y="1378735"/>
            <a:ext cx="2232248" cy="4718304"/>
          </a:xfrm>
        </p:spPr>
        <p:txBody>
          <a:bodyPr/>
          <a:lstStyle/>
          <a:p>
            <a:pPr marL="0" indent="0">
              <a:buNone/>
            </a:pPr>
            <a:r>
              <a:rPr lang="de-DE" sz="1600" dirty="0"/>
              <a:t> </a:t>
            </a:r>
            <a:r>
              <a:rPr lang="de-DE" sz="1600" dirty="0" err="1"/>
              <a:t>Primrose</a:t>
            </a:r>
            <a:r>
              <a:rPr lang="de-DE" sz="1600" dirty="0"/>
              <a:t> </a:t>
            </a:r>
            <a:r>
              <a:rPr lang="de-DE" sz="1600" dirty="0" err="1"/>
              <a:t>Beryl</a:t>
            </a:r>
            <a:endParaRPr lang="de-DE" sz="1600" dirty="0"/>
          </a:p>
          <a:p>
            <a:pPr marL="0" indent="0">
              <a:buNone/>
            </a:pPr>
            <a:r>
              <a:rPr lang="de-DE" sz="1600" dirty="0"/>
              <a:t> </a:t>
            </a:r>
            <a:r>
              <a:rPr lang="de-DE" sz="1600" dirty="0" err="1"/>
              <a:t>Deepthi</a:t>
            </a:r>
            <a:r>
              <a:rPr lang="de-DE" sz="1600" dirty="0"/>
              <a:t> </a:t>
            </a:r>
            <a:r>
              <a:rPr lang="de-DE" sz="1600" dirty="0" err="1"/>
              <a:t>Kattula</a:t>
            </a:r>
            <a:endParaRPr lang="de-DE" sz="1600" dirty="0"/>
          </a:p>
          <a:p>
            <a:pPr marL="0" indent="0">
              <a:buNone/>
            </a:pPr>
            <a:r>
              <a:rPr lang="de-DE" sz="1600" dirty="0"/>
              <a:t> Andrea </a:t>
            </a:r>
            <a:r>
              <a:rPr lang="de-DE" sz="1600" dirty="0" err="1"/>
              <a:t>Cona</a:t>
            </a:r>
            <a:endParaRPr lang="de-DE" sz="1600" dirty="0"/>
          </a:p>
          <a:p>
            <a:pPr marL="0" indent="0">
              <a:buNone/>
            </a:pPr>
            <a:r>
              <a:rPr lang="de-DE" sz="1600" dirty="0"/>
              <a:t> Pari </a:t>
            </a:r>
            <a:r>
              <a:rPr lang="de-DE" sz="1600" dirty="0" err="1"/>
              <a:t>Shamnsrizi</a:t>
            </a:r>
            <a:endParaRPr lang="de-DE" sz="1600" dirty="0"/>
          </a:p>
          <a:p>
            <a:pPr marL="0" indent="0">
              <a:buNone/>
            </a:pPr>
            <a:r>
              <a:rPr lang="de-DE" sz="1600" dirty="0"/>
              <a:t> </a:t>
            </a:r>
            <a:r>
              <a:rPr lang="de-DE" sz="1600" dirty="0" smtClean="0"/>
              <a:t>Giuseppe </a:t>
            </a:r>
            <a:r>
              <a:rPr lang="de-DE" sz="1600" dirty="0" err="1"/>
              <a:t>Marasca</a:t>
            </a:r>
            <a:endParaRPr lang="de-DE" sz="1600" dirty="0"/>
          </a:p>
          <a:p>
            <a:pPr marL="0" indent="0">
              <a:buNone/>
            </a:pPr>
            <a:r>
              <a:rPr lang="de-DE" sz="1600" dirty="0"/>
              <a:t> </a:t>
            </a:r>
            <a:r>
              <a:rPr lang="de-DE" sz="1600" dirty="0" smtClean="0"/>
              <a:t>Elena Carrara</a:t>
            </a:r>
            <a:endParaRPr lang="de-DE" sz="1600" dirty="0"/>
          </a:p>
          <a:p>
            <a:pPr marL="0" indent="0">
              <a:buNone/>
            </a:pPr>
            <a:r>
              <a:rPr lang="de-DE" sz="1600" dirty="0"/>
              <a:t> </a:t>
            </a:r>
            <a:r>
              <a:rPr lang="de-DE" sz="1600" dirty="0" err="1" smtClean="0"/>
              <a:t>Alessia</a:t>
            </a:r>
            <a:r>
              <a:rPr lang="de-DE" sz="1600" dirty="0" smtClean="0"/>
              <a:t> </a:t>
            </a:r>
            <a:r>
              <a:rPr lang="de-DE" sz="1600" dirty="0" err="1"/>
              <a:t>S</a:t>
            </a:r>
            <a:r>
              <a:rPr lang="de-DE" sz="1600" dirty="0" err="1" smtClean="0"/>
              <a:t>avoldi</a:t>
            </a:r>
            <a:endParaRPr lang="de-DE" sz="1600" dirty="0" smtClean="0"/>
          </a:p>
          <a:p>
            <a:pPr marL="0" indent="0">
              <a:buNone/>
            </a:pPr>
            <a:r>
              <a:rPr lang="de-DE" sz="1600" dirty="0" smtClean="0"/>
              <a:t> Francesco Burkert</a:t>
            </a:r>
            <a:endParaRPr lang="de-DE" sz="1600" dirty="0"/>
          </a:p>
          <a:p>
            <a:pPr marL="0" indent="0">
              <a:buNone/>
            </a:pPr>
            <a:endParaRPr lang="de-DE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691058"/>
            <a:ext cx="443120" cy="7026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71" y="5608884"/>
            <a:ext cx="378101" cy="4969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5616" y="4941168"/>
            <a:ext cx="4560065" cy="373659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Evelina.Tacconelli@med.uni-tuebingen.de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5616" y="5649246"/>
            <a:ext cx="1857252" cy="373659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@</a:t>
            </a:r>
            <a:r>
              <a:rPr lang="en-GB" dirty="0" err="1">
                <a:solidFill>
                  <a:prstClr val="black"/>
                </a:solidFill>
              </a:rPr>
              <a:t>EveTacconelli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138" y="533416"/>
            <a:ext cx="1107281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4745" y="1280162"/>
            <a:ext cx="783531" cy="6366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66679" y="1372481"/>
            <a:ext cx="1634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Yehuda </a:t>
            </a:r>
            <a:r>
              <a:rPr lang="en-GB" sz="1600" dirty="0" err="1" smtClean="0"/>
              <a:t>Carmeli</a:t>
            </a:r>
            <a:endParaRPr lang="en-GB" sz="1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745" y="2094549"/>
            <a:ext cx="1096516" cy="3524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60032" y="2094549"/>
            <a:ext cx="1803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Stephan </a:t>
            </a:r>
            <a:r>
              <a:rPr lang="en-GB" sz="1600" dirty="0" err="1" smtClean="0"/>
              <a:t>Harbarth</a:t>
            </a:r>
            <a:endParaRPr lang="en-GB" sz="16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6589" y="2721124"/>
            <a:ext cx="726270" cy="6358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928541" y="2879312"/>
            <a:ext cx="1895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Herman </a:t>
            </a:r>
            <a:r>
              <a:rPr lang="en-GB" sz="1600" dirty="0" err="1" smtClean="0"/>
              <a:t>Goossens</a:t>
            </a:r>
            <a:endParaRPr lang="en-GB" sz="16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1044" y="3640134"/>
            <a:ext cx="1414463" cy="28041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383762" y="3611065"/>
            <a:ext cx="1484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Johan Mouton</a:t>
            </a:r>
            <a:endParaRPr lang="en-GB" sz="16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1044" y="4170276"/>
            <a:ext cx="1333500" cy="56509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364088" y="4242574"/>
            <a:ext cx="1481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Nicola </a:t>
            </a:r>
            <a:r>
              <a:rPr lang="en-GB" sz="1600" dirty="0" err="1"/>
              <a:t>M</a:t>
            </a:r>
            <a:r>
              <a:rPr lang="en-GB" sz="1600" dirty="0" err="1" smtClean="0"/>
              <a:t>agrini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9379201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728483" y="1124935"/>
            <a:ext cx="4431491" cy="761963"/>
            <a:chOff x="205963" y="1259422"/>
            <a:chExt cx="5908655" cy="761963"/>
          </a:xfrm>
        </p:grpSpPr>
        <p:grpSp>
          <p:nvGrpSpPr>
            <p:cNvPr id="9" name="Group 8"/>
            <p:cNvGrpSpPr/>
            <p:nvPr/>
          </p:nvGrpSpPr>
          <p:grpSpPr>
            <a:xfrm>
              <a:off x="205963" y="1259422"/>
              <a:ext cx="5908655" cy="761963"/>
              <a:chOff x="205963" y="1259422"/>
              <a:chExt cx="5908655" cy="761963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344039" y="1259422"/>
                <a:ext cx="5770579" cy="761963"/>
              </a:xfrm>
              <a:prstGeom prst="roundRect">
                <a:avLst>
                  <a:gd name="adj" fmla="val 40104"/>
                </a:avLst>
              </a:prstGeom>
              <a:noFill/>
              <a:ln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05963" y="1460468"/>
                <a:ext cx="377228" cy="373493"/>
              </a:xfrm>
              <a:prstGeom prst="ellipse">
                <a:avLst/>
              </a:prstGeom>
              <a:gradFill flip="none" rotWithShape="1">
                <a:gsLst>
                  <a:gs pos="75000">
                    <a:schemeClr val="accent1"/>
                  </a:gs>
                  <a:gs pos="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598723" y="1403247"/>
              <a:ext cx="531268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 smtClean="0">
                  <a:solidFill>
                    <a:prstClr val="black"/>
                  </a:solidFill>
                </a:rPr>
                <a:t>Antibiotic usage</a:t>
              </a:r>
            </a:p>
            <a:p>
              <a:r>
                <a:rPr lang="en-US" sz="1500" b="1" dirty="0" smtClean="0">
                  <a:solidFill>
                    <a:prstClr val="black"/>
                  </a:solidFill>
                </a:rPr>
                <a:t> as ethic issue</a:t>
              </a:r>
              <a:endParaRPr lang="en-US" sz="15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518240" y="914622"/>
            <a:ext cx="1202822" cy="5157216"/>
            <a:chOff x="3770119" y="600905"/>
            <a:chExt cx="1603762" cy="6150070"/>
          </a:xfrm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grpSpPr>
        <p:grpSp>
          <p:nvGrpSpPr>
            <p:cNvPr id="14" name="Group 13"/>
            <p:cNvGrpSpPr/>
            <p:nvPr/>
          </p:nvGrpSpPr>
          <p:grpSpPr>
            <a:xfrm>
              <a:off x="3770119" y="600905"/>
              <a:ext cx="1603762" cy="6150070"/>
              <a:chOff x="6034506" y="660368"/>
              <a:chExt cx="1800678" cy="6905200"/>
            </a:xfrm>
            <a:scene3d>
              <a:camera prst="orthographicFront"/>
              <a:lightRig rig="threePt" dir="t"/>
            </a:scene3d>
          </p:grpSpPr>
          <p:sp>
            <p:nvSpPr>
              <p:cNvPr id="21" name="Rectangle 5"/>
              <p:cNvSpPr/>
              <p:nvPr/>
            </p:nvSpPr>
            <p:spPr>
              <a:xfrm>
                <a:off x="6206359" y="660368"/>
                <a:ext cx="1447870" cy="1792218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823242 w 2069854"/>
                  <a:gd name="connsiteY12" fmla="*/ 2167002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823242 w 2069854"/>
                  <a:gd name="connsiteY12" fmla="*/ 2167002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772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69223" h="2561350">
                    <a:moveTo>
                      <a:pt x="1029052" y="3"/>
                    </a:moveTo>
                    <a:cubicBezTo>
                      <a:pt x="1198121" y="-691"/>
                      <a:pt x="1366104" y="120921"/>
                      <a:pt x="1243365" y="286050"/>
                    </a:cubicBezTo>
                    <a:cubicBezTo>
                      <a:pt x="1227255" y="315682"/>
                      <a:pt x="1215473" y="348101"/>
                      <a:pt x="1221229" y="389002"/>
                    </a:cubicBezTo>
                    <a:cubicBezTo>
                      <a:pt x="1226297" y="528261"/>
                      <a:pt x="1696392" y="461119"/>
                      <a:pt x="1960083" y="361648"/>
                    </a:cubicBezTo>
                    <a:cubicBezTo>
                      <a:pt x="2053938" y="496394"/>
                      <a:pt x="2071127" y="822506"/>
                      <a:pt x="2067846" y="961234"/>
                    </a:cubicBezTo>
                    <a:cubicBezTo>
                      <a:pt x="2071715" y="1080232"/>
                      <a:pt x="2015018" y="1106744"/>
                      <a:pt x="1881338" y="1030865"/>
                    </a:cubicBezTo>
                    <a:cubicBezTo>
                      <a:pt x="1484062" y="845572"/>
                      <a:pt x="1585310" y="1699608"/>
                      <a:pt x="1847663" y="1535481"/>
                    </a:cubicBezTo>
                    <a:cubicBezTo>
                      <a:pt x="1929415" y="1495441"/>
                      <a:pt x="2055329" y="1373504"/>
                      <a:pt x="2065360" y="1597847"/>
                    </a:cubicBezTo>
                    <a:cubicBezTo>
                      <a:pt x="2080367" y="1677957"/>
                      <a:pt x="2053974" y="2093695"/>
                      <a:pt x="1945162" y="2187725"/>
                    </a:cubicBezTo>
                    <a:cubicBezTo>
                      <a:pt x="1805733" y="2151252"/>
                      <a:pt x="1398565" y="2030230"/>
                      <a:pt x="1223492" y="2167002"/>
                    </a:cubicBezTo>
                    <a:cubicBezTo>
                      <a:pt x="1210011" y="2193452"/>
                      <a:pt x="1212813" y="2230274"/>
                      <a:pt x="1243365" y="2275300"/>
                    </a:cubicBezTo>
                    <a:cubicBezTo>
                      <a:pt x="1483871" y="2660267"/>
                      <a:pt x="591323" y="2652331"/>
                      <a:pt x="803256" y="2277680"/>
                    </a:cubicBezTo>
                    <a:cubicBezTo>
                      <a:pt x="852179" y="2213432"/>
                      <a:pt x="836244" y="2132321"/>
                      <a:pt x="723771" y="2109806"/>
                    </a:cubicBezTo>
                    <a:cubicBezTo>
                      <a:pt x="609542" y="2086940"/>
                      <a:pt x="401355" y="2119754"/>
                      <a:pt x="117884" y="2215080"/>
                    </a:cubicBezTo>
                    <a:cubicBezTo>
                      <a:pt x="25248" y="2145089"/>
                      <a:pt x="-7310" y="1771407"/>
                      <a:pt x="1340" y="1657531"/>
                    </a:cubicBezTo>
                    <a:cubicBezTo>
                      <a:pt x="24910" y="1416831"/>
                      <a:pt x="118063" y="1502066"/>
                      <a:pt x="271736" y="1561668"/>
                    </a:cubicBezTo>
                    <a:cubicBezTo>
                      <a:pt x="483918" y="1635999"/>
                      <a:pt x="591326" y="1022800"/>
                      <a:pt x="249462" y="1045298"/>
                    </a:cubicBezTo>
                    <a:cubicBezTo>
                      <a:pt x="168753" y="1050498"/>
                      <a:pt x="31973" y="1183628"/>
                      <a:pt x="8800" y="1018431"/>
                    </a:cubicBezTo>
                    <a:cubicBezTo>
                      <a:pt x="-14373" y="907943"/>
                      <a:pt x="14056" y="478572"/>
                      <a:pt x="110423" y="382371"/>
                    </a:cubicBezTo>
                    <a:cubicBezTo>
                      <a:pt x="506629" y="514999"/>
                      <a:pt x="790102" y="488473"/>
                      <a:pt x="828213" y="389002"/>
                    </a:cubicBezTo>
                    <a:cubicBezTo>
                      <a:pt x="838534" y="365427"/>
                      <a:pt x="828962" y="333342"/>
                      <a:pt x="793309" y="283670"/>
                    </a:cubicBezTo>
                    <a:cubicBezTo>
                      <a:pt x="687343" y="96344"/>
                      <a:pt x="859983" y="698"/>
                      <a:pt x="1029052" y="3"/>
                    </a:cubicBezTo>
                    <a:close/>
                  </a:path>
                </a:pathLst>
              </a:custGeom>
              <a:gradFill flip="none" rotWithShape="1">
                <a:gsLst>
                  <a:gs pos="94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Rectangle 5"/>
              <p:cNvSpPr/>
              <p:nvPr/>
            </p:nvSpPr>
            <p:spPr>
              <a:xfrm rot="5400000">
                <a:off x="6216710" y="1947991"/>
                <a:ext cx="1427811" cy="1792219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362 w 2069164"/>
                  <a:gd name="connsiteY0" fmla="*/ 3 h 2561350"/>
                  <a:gd name="connsiteX1" fmla="*/ 1242675 w 2069164"/>
                  <a:gd name="connsiteY1" fmla="*/ 286050 h 2561350"/>
                  <a:gd name="connsiteX2" fmla="*/ 1220539 w 2069164"/>
                  <a:gd name="connsiteY2" fmla="*/ 389002 h 2561350"/>
                  <a:gd name="connsiteX3" fmla="*/ 1959393 w 2069164"/>
                  <a:gd name="connsiteY3" fmla="*/ 361648 h 2561350"/>
                  <a:gd name="connsiteX4" fmla="*/ 2067156 w 2069164"/>
                  <a:gd name="connsiteY4" fmla="*/ 961234 h 2561350"/>
                  <a:gd name="connsiteX5" fmla="*/ 1880648 w 2069164"/>
                  <a:gd name="connsiteY5" fmla="*/ 1030865 h 2561350"/>
                  <a:gd name="connsiteX6" fmla="*/ 1846973 w 2069164"/>
                  <a:gd name="connsiteY6" fmla="*/ 1535481 h 2561350"/>
                  <a:gd name="connsiteX7" fmla="*/ 2064670 w 2069164"/>
                  <a:gd name="connsiteY7" fmla="*/ 1597847 h 2561350"/>
                  <a:gd name="connsiteX8" fmla="*/ 1951933 w 2069164"/>
                  <a:gd name="connsiteY8" fmla="*/ 2180265 h 2561350"/>
                  <a:gd name="connsiteX9" fmla="*/ 1222802 w 2069164"/>
                  <a:gd name="connsiteY9" fmla="*/ 2167002 h 2561350"/>
                  <a:gd name="connsiteX10" fmla="*/ 1242675 w 2069164"/>
                  <a:gd name="connsiteY10" fmla="*/ 2275300 h 2561350"/>
                  <a:gd name="connsiteX11" fmla="*/ 792619 w 2069164"/>
                  <a:gd name="connsiteY11" fmla="*/ 2277680 h 2561350"/>
                  <a:gd name="connsiteX12" fmla="*/ 822552 w 2069164"/>
                  <a:gd name="connsiteY12" fmla="*/ 2167002 h 2561350"/>
                  <a:gd name="connsiteX13" fmla="*/ 129627 w 2069164"/>
                  <a:gd name="connsiteY13" fmla="*/ 2200159 h 2561350"/>
                  <a:gd name="connsiteX14" fmla="*/ 650 w 2069164"/>
                  <a:gd name="connsiteY14" fmla="*/ 1657531 h 2561350"/>
                  <a:gd name="connsiteX15" fmla="*/ 258083 w 2069164"/>
                  <a:gd name="connsiteY15" fmla="*/ 1557347 h 2561350"/>
                  <a:gd name="connsiteX16" fmla="*/ 270377 w 2069164"/>
                  <a:gd name="connsiteY16" fmla="*/ 1028015 h 2561350"/>
                  <a:gd name="connsiteX17" fmla="*/ 29715 w 2069164"/>
                  <a:gd name="connsiteY17" fmla="*/ 1005469 h 2561350"/>
                  <a:gd name="connsiteX18" fmla="*/ 109733 w 2069164"/>
                  <a:gd name="connsiteY18" fmla="*/ 382371 h 2561350"/>
                  <a:gd name="connsiteX19" fmla="*/ 827523 w 2069164"/>
                  <a:gd name="connsiteY19" fmla="*/ 389002 h 2561350"/>
                  <a:gd name="connsiteX20" fmla="*/ 792619 w 2069164"/>
                  <a:gd name="connsiteY20" fmla="*/ 283670 h 2561350"/>
                  <a:gd name="connsiteX21" fmla="*/ 1028362 w 206916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64020 w 2066875"/>
                  <a:gd name="connsiteY7" fmla="*/ 1597847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952"/>
                  <a:gd name="connsiteY0" fmla="*/ 3 h 2561350"/>
                  <a:gd name="connsiteX1" fmla="*/ 1242025 w 2066952"/>
                  <a:gd name="connsiteY1" fmla="*/ 286050 h 2561350"/>
                  <a:gd name="connsiteX2" fmla="*/ 1219889 w 2066952"/>
                  <a:gd name="connsiteY2" fmla="*/ 389002 h 2561350"/>
                  <a:gd name="connsiteX3" fmla="*/ 1963063 w 2066952"/>
                  <a:gd name="connsiteY3" fmla="*/ 357327 h 2561350"/>
                  <a:gd name="connsiteX4" fmla="*/ 2066506 w 2066952"/>
                  <a:gd name="connsiteY4" fmla="*/ 961234 h 2561350"/>
                  <a:gd name="connsiteX5" fmla="*/ 1862717 w 2066952"/>
                  <a:gd name="connsiteY5" fmla="*/ 1056790 h 2561350"/>
                  <a:gd name="connsiteX6" fmla="*/ 1824721 w 2066952"/>
                  <a:gd name="connsiteY6" fmla="*/ 1531159 h 2561350"/>
                  <a:gd name="connsiteX7" fmla="*/ 2042416 w 2066952"/>
                  <a:gd name="connsiteY7" fmla="*/ 1619452 h 2561350"/>
                  <a:gd name="connsiteX8" fmla="*/ 1951283 w 2066952"/>
                  <a:gd name="connsiteY8" fmla="*/ 2180265 h 2561350"/>
                  <a:gd name="connsiteX9" fmla="*/ 1222152 w 2066952"/>
                  <a:gd name="connsiteY9" fmla="*/ 2167002 h 2561350"/>
                  <a:gd name="connsiteX10" fmla="*/ 1242025 w 2066952"/>
                  <a:gd name="connsiteY10" fmla="*/ 2275300 h 2561350"/>
                  <a:gd name="connsiteX11" fmla="*/ 791969 w 2066952"/>
                  <a:gd name="connsiteY11" fmla="*/ 2277680 h 2561350"/>
                  <a:gd name="connsiteX12" fmla="*/ 821902 w 2066952"/>
                  <a:gd name="connsiteY12" fmla="*/ 2167002 h 2561350"/>
                  <a:gd name="connsiteX13" fmla="*/ 128977 w 2066952"/>
                  <a:gd name="connsiteY13" fmla="*/ 2200159 h 2561350"/>
                  <a:gd name="connsiteX14" fmla="*/ 0 w 2066952"/>
                  <a:gd name="connsiteY14" fmla="*/ 1657531 h 2561350"/>
                  <a:gd name="connsiteX15" fmla="*/ 257433 w 2066952"/>
                  <a:gd name="connsiteY15" fmla="*/ 1557347 h 2561350"/>
                  <a:gd name="connsiteX16" fmla="*/ 239483 w 2066952"/>
                  <a:gd name="connsiteY16" fmla="*/ 1049619 h 2561350"/>
                  <a:gd name="connsiteX17" fmla="*/ 29065 w 2066952"/>
                  <a:gd name="connsiteY17" fmla="*/ 1005469 h 2561350"/>
                  <a:gd name="connsiteX18" fmla="*/ 100444 w 2066952"/>
                  <a:gd name="connsiteY18" fmla="*/ 369408 h 2561350"/>
                  <a:gd name="connsiteX19" fmla="*/ 826873 w 2066952"/>
                  <a:gd name="connsiteY19" fmla="*/ 389002 h 2561350"/>
                  <a:gd name="connsiteX20" fmla="*/ 791969 w 2066952"/>
                  <a:gd name="connsiteY20" fmla="*/ 283670 h 2561350"/>
                  <a:gd name="connsiteX21" fmla="*/ 1027712 w 2066952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6650"/>
                  <a:gd name="connsiteY0" fmla="*/ 3 h 2561350"/>
                  <a:gd name="connsiteX1" fmla="*/ 1242025 w 2066650"/>
                  <a:gd name="connsiteY1" fmla="*/ 286050 h 2561350"/>
                  <a:gd name="connsiteX2" fmla="*/ 1219889 w 2066650"/>
                  <a:gd name="connsiteY2" fmla="*/ 389002 h 2561350"/>
                  <a:gd name="connsiteX3" fmla="*/ 1967384 w 2066650"/>
                  <a:gd name="connsiteY3" fmla="*/ 344364 h 2561350"/>
                  <a:gd name="connsiteX4" fmla="*/ 2066506 w 2066650"/>
                  <a:gd name="connsiteY4" fmla="*/ 961234 h 2561350"/>
                  <a:gd name="connsiteX5" fmla="*/ 1862717 w 2066650"/>
                  <a:gd name="connsiteY5" fmla="*/ 1056790 h 2561350"/>
                  <a:gd name="connsiteX6" fmla="*/ 1824721 w 2066650"/>
                  <a:gd name="connsiteY6" fmla="*/ 1531159 h 2561350"/>
                  <a:gd name="connsiteX7" fmla="*/ 2042416 w 2066650"/>
                  <a:gd name="connsiteY7" fmla="*/ 1619452 h 2561350"/>
                  <a:gd name="connsiteX8" fmla="*/ 1951283 w 2066650"/>
                  <a:gd name="connsiteY8" fmla="*/ 2180265 h 2561350"/>
                  <a:gd name="connsiteX9" fmla="*/ 1222152 w 2066650"/>
                  <a:gd name="connsiteY9" fmla="*/ 2167002 h 2561350"/>
                  <a:gd name="connsiteX10" fmla="*/ 1242025 w 2066650"/>
                  <a:gd name="connsiteY10" fmla="*/ 2275300 h 2561350"/>
                  <a:gd name="connsiteX11" fmla="*/ 791969 w 2066650"/>
                  <a:gd name="connsiteY11" fmla="*/ 2277680 h 2561350"/>
                  <a:gd name="connsiteX12" fmla="*/ 821902 w 2066650"/>
                  <a:gd name="connsiteY12" fmla="*/ 2167002 h 2561350"/>
                  <a:gd name="connsiteX13" fmla="*/ 128977 w 2066650"/>
                  <a:gd name="connsiteY13" fmla="*/ 2200159 h 2561350"/>
                  <a:gd name="connsiteX14" fmla="*/ 0 w 2066650"/>
                  <a:gd name="connsiteY14" fmla="*/ 1657531 h 2561350"/>
                  <a:gd name="connsiteX15" fmla="*/ 257433 w 2066650"/>
                  <a:gd name="connsiteY15" fmla="*/ 1557347 h 2561350"/>
                  <a:gd name="connsiteX16" fmla="*/ 239483 w 2066650"/>
                  <a:gd name="connsiteY16" fmla="*/ 1049619 h 2561350"/>
                  <a:gd name="connsiteX17" fmla="*/ 29065 w 2066650"/>
                  <a:gd name="connsiteY17" fmla="*/ 1005469 h 2561350"/>
                  <a:gd name="connsiteX18" fmla="*/ 100444 w 2066650"/>
                  <a:gd name="connsiteY18" fmla="*/ 369408 h 2561350"/>
                  <a:gd name="connsiteX19" fmla="*/ 826873 w 2066650"/>
                  <a:gd name="connsiteY19" fmla="*/ 389002 h 2561350"/>
                  <a:gd name="connsiteX20" fmla="*/ 791969 w 2066650"/>
                  <a:gd name="connsiteY20" fmla="*/ 283670 h 2561350"/>
                  <a:gd name="connsiteX21" fmla="*/ 1027712 w 2066650"/>
                  <a:gd name="connsiteY21" fmla="*/ 3 h 2561350"/>
                  <a:gd name="connsiteX0" fmla="*/ 1027712 w 2049409"/>
                  <a:gd name="connsiteY0" fmla="*/ 3 h 2561350"/>
                  <a:gd name="connsiteX1" fmla="*/ 1242025 w 2049409"/>
                  <a:gd name="connsiteY1" fmla="*/ 286050 h 2561350"/>
                  <a:gd name="connsiteX2" fmla="*/ 1219889 w 2049409"/>
                  <a:gd name="connsiteY2" fmla="*/ 389002 h 2561350"/>
                  <a:gd name="connsiteX3" fmla="*/ 1967384 w 2049409"/>
                  <a:gd name="connsiteY3" fmla="*/ 344364 h 2561350"/>
                  <a:gd name="connsiteX4" fmla="*/ 2049225 w 2049409"/>
                  <a:gd name="connsiteY4" fmla="*/ 926667 h 2561350"/>
                  <a:gd name="connsiteX5" fmla="*/ 1862717 w 2049409"/>
                  <a:gd name="connsiteY5" fmla="*/ 1056790 h 2561350"/>
                  <a:gd name="connsiteX6" fmla="*/ 1824721 w 2049409"/>
                  <a:gd name="connsiteY6" fmla="*/ 1531159 h 2561350"/>
                  <a:gd name="connsiteX7" fmla="*/ 2042416 w 2049409"/>
                  <a:gd name="connsiteY7" fmla="*/ 1619452 h 2561350"/>
                  <a:gd name="connsiteX8" fmla="*/ 1951283 w 2049409"/>
                  <a:gd name="connsiteY8" fmla="*/ 2180265 h 2561350"/>
                  <a:gd name="connsiteX9" fmla="*/ 1222152 w 2049409"/>
                  <a:gd name="connsiteY9" fmla="*/ 2167002 h 2561350"/>
                  <a:gd name="connsiteX10" fmla="*/ 1242025 w 2049409"/>
                  <a:gd name="connsiteY10" fmla="*/ 2275300 h 2561350"/>
                  <a:gd name="connsiteX11" fmla="*/ 791969 w 2049409"/>
                  <a:gd name="connsiteY11" fmla="*/ 2277680 h 2561350"/>
                  <a:gd name="connsiteX12" fmla="*/ 821902 w 2049409"/>
                  <a:gd name="connsiteY12" fmla="*/ 2167002 h 2561350"/>
                  <a:gd name="connsiteX13" fmla="*/ 128977 w 2049409"/>
                  <a:gd name="connsiteY13" fmla="*/ 2200159 h 2561350"/>
                  <a:gd name="connsiteX14" fmla="*/ 0 w 2049409"/>
                  <a:gd name="connsiteY14" fmla="*/ 1657531 h 2561350"/>
                  <a:gd name="connsiteX15" fmla="*/ 257433 w 2049409"/>
                  <a:gd name="connsiteY15" fmla="*/ 1557347 h 2561350"/>
                  <a:gd name="connsiteX16" fmla="*/ 239483 w 2049409"/>
                  <a:gd name="connsiteY16" fmla="*/ 1049619 h 2561350"/>
                  <a:gd name="connsiteX17" fmla="*/ 29065 w 2049409"/>
                  <a:gd name="connsiteY17" fmla="*/ 1005469 h 2561350"/>
                  <a:gd name="connsiteX18" fmla="*/ 100444 w 2049409"/>
                  <a:gd name="connsiteY18" fmla="*/ 369408 h 2561350"/>
                  <a:gd name="connsiteX19" fmla="*/ 826873 w 2049409"/>
                  <a:gd name="connsiteY19" fmla="*/ 389002 h 2561350"/>
                  <a:gd name="connsiteX20" fmla="*/ 791969 w 2049409"/>
                  <a:gd name="connsiteY20" fmla="*/ 283670 h 2561350"/>
                  <a:gd name="connsiteX21" fmla="*/ 1027712 w 2049409"/>
                  <a:gd name="connsiteY21" fmla="*/ 3 h 2561350"/>
                  <a:gd name="connsiteX0" fmla="*/ 1027712 w 2049338"/>
                  <a:gd name="connsiteY0" fmla="*/ 3 h 2561350"/>
                  <a:gd name="connsiteX1" fmla="*/ 1242025 w 2049338"/>
                  <a:gd name="connsiteY1" fmla="*/ 286050 h 2561350"/>
                  <a:gd name="connsiteX2" fmla="*/ 1219889 w 2049338"/>
                  <a:gd name="connsiteY2" fmla="*/ 389002 h 2561350"/>
                  <a:gd name="connsiteX3" fmla="*/ 1967384 w 2049338"/>
                  <a:gd name="connsiteY3" fmla="*/ 344364 h 2561350"/>
                  <a:gd name="connsiteX4" fmla="*/ 2049225 w 2049338"/>
                  <a:gd name="connsiteY4" fmla="*/ 926667 h 2561350"/>
                  <a:gd name="connsiteX5" fmla="*/ 1862717 w 2049338"/>
                  <a:gd name="connsiteY5" fmla="*/ 1056790 h 2561350"/>
                  <a:gd name="connsiteX6" fmla="*/ 1824721 w 2049338"/>
                  <a:gd name="connsiteY6" fmla="*/ 1531159 h 2561350"/>
                  <a:gd name="connsiteX7" fmla="*/ 2042416 w 2049338"/>
                  <a:gd name="connsiteY7" fmla="*/ 1619452 h 2561350"/>
                  <a:gd name="connsiteX8" fmla="*/ 1951283 w 2049338"/>
                  <a:gd name="connsiteY8" fmla="*/ 2180265 h 2561350"/>
                  <a:gd name="connsiteX9" fmla="*/ 1222152 w 2049338"/>
                  <a:gd name="connsiteY9" fmla="*/ 2167002 h 2561350"/>
                  <a:gd name="connsiteX10" fmla="*/ 1242025 w 2049338"/>
                  <a:gd name="connsiteY10" fmla="*/ 2275300 h 2561350"/>
                  <a:gd name="connsiteX11" fmla="*/ 791969 w 2049338"/>
                  <a:gd name="connsiteY11" fmla="*/ 2277680 h 2561350"/>
                  <a:gd name="connsiteX12" fmla="*/ 821902 w 2049338"/>
                  <a:gd name="connsiteY12" fmla="*/ 2167002 h 2561350"/>
                  <a:gd name="connsiteX13" fmla="*/ 128977 w 2049338"/>
                  <a:gd name="connsiteY13" fmla="*/ 2200159 h 2561350"/>
                  <a:gd name="connsiteX14" fmla="*/ 0 w 2049338"/>
                  <a:gd name="connsiteY14" fmla="*/ 1657531 h 2561350"/>
                  <a:gd name="connsiteX15" fmla="*/ 257433 w 2049338"/>
                  <a:gd name="connsiteY15" fmla="*/ 1557347 h 2561350"/>
                  <a:gd name="connsiteX16" fmla="*/ 239483 w 2049338"/>
                  <a:gd name="connsiteY16" fmla="*/ 1049619 h 2561350"/>
                  <a:gd name="connsiteX17" fmla="*/ 29065 w 2049338"/>
                  <a:gd name="connsiteY17" fmla="*/ 1005469 h 2561350"/>
                  <a:gd name="connsiteX18" fmla="*/ 100444 w 2049338"/>
                  <a:gd name="connsiteY18" fmla="*/ 369408 h 2561350"/>
                  <a:gd name="connsiteX19" fmla="*/ 826873 w 2049338"/>
                  <a:gd name="connsiteY19" fmla="*/ 389002 h 2561350"/>
                  <a:gd name="connsiteX20" fmla="*/ 791969 w 2049338"/>
                  <a:gd name="connsiteY20" fmla="*/ 283670 h 2561350"/>
                  <a:gd name="connsiteX21" fmla="*/ 1027712 w 2049338"/>
                  <a:gd name="connsiteY21" fmla="*/ 3 h 2561350"/>
                  <a:gd name="connsiteX0" fmla="*/ 1027712 w 2053522"/>
                  <a:gd name="connsiteY0" fmla="*/ 3 h 2561350"/>
                  <a:gd name="connsiteX1" fmla="*/ 1242025 w 2053522"/>
                  <a:gd name="connsiteY1" fmla="*/ 286050 h 2561350"/>
                  <a:gd name="connsiteX2" fmla="*/ 1219889 w 2053522"/>
                  <a:gd name="connsiteY2" fmla="*/ 389002 h 2561350"/>
                  <a:gd name="connsiteX3" fmla="*/ 1967384 w 2053522"/>
                  <a:gd name="connsiteY3" fmla="*/ 344364 h 2561350"/>
                  <a:gd name="connsiteX4" fmla="*/ 2049225 w 2053522"/>
                  <a:gd name="connsiteY4" fmla="*/ 926667 h 2561350"/>
                  <a:gd name="connsiteX5" fmla="*/ 1862717 w 2053522"/>
                  <a:gd name="connsiteY5" fmla="*/ 1056790 h 2561350"/>
                  <a:gd name="connsiteX6" fmla="*/ 1824721 w 2053522"/>
                  <a:gd name="connsiteY6" fmla="*/ 1531159 h 2561350"/>
                  <a:gd name="connsiteX7" fmla="*/ 2042416 w 2053522"/>
                  <a:gd name="connsiteY7" fmla="*/ 1619452 h 2561350"/>
                  <a:gd name="connsiteX8" fmla="*/ 1951283 w 2053522"/>
                  <a:gd name="connsiteY8" fmla="*/ 2180265 h 2561350"/>
                  <a:gd name="connsiteX9" fmla="*/ 1222152 w 2053522"/>
                  <a:gd name="connsiteY9" fmla="*/ 2167002 h 2561350"/>
                  <a:gd name="connsiteX10" fmla="*/ 1242025 w 2053522"/>
                  <a:gd name="connsiteY10" fmla="*/ 2275300 h 2561350"/>
                  <a:gd name="connsiteX11" fmla="*/ 791969 w 2053522"/>
                  <a:gd name="connsiteY11" fmla="*/ 2277680 h 2561350"/>
                  <a:gd name="connsiteX12" fmla="*/ 821902 w 2053522"/>
                  <a:gd name="connsiteY12" fmla="*/ 2167002 h 2561350"/>
                  <a:gd name="connsiteX13" fmla="*/ 128977 w 2053522"/>
                  <a:gd name="connsiteY13" fmla="*/ 2200159 h 2561350"/>
                  <a:gd name="connsiteX14" fmla="*/ 0 w 2053522"/>
                  <a:gd name="connsiteY14" fmla="*/ 1657531 h 2561350"/>
                  <a:gd name="connsiteX15" fmla="*/ 257433 w 2053522"/>
                  <a:gd name="connsiteY15" fmla="*/ 1557347 h 2561350"/>
                  <a:gd name="connsiteX16" fmla="*/ 239483 w 2053522"/>
                  <a:gd name="connsiteY16" fmla="*/ 1049619 h 2561350"/>
                  <a:gd name="connsiteX17" fmla="*/ 29065 w 2053522"/>
                  <a:gd name="connsiteY17" fmla="*/ 1005469 h 2561350"/>
                  <a:gd name="connsiteX18" fmla="*/ 100444 w 2053522"/>
                  <a:gd name="connsiteY18" fmla="*/ 369408 h 2561350"/>
                  <a:gd name="connsiteX19" fmla="*/ 826873 w 2053522"/>
                  <a:gd name="connsiteY19" fmla="*/ 389002 h 2561350"/>
                  <a:gd name="connsiteX20" fmla="*/ 791969 w 2053522"/>
                  <a:gd name="connsiteY20" fmla="*/ 283670 h 2561350"/>
                  <a:gd name="connsiteX21" fmla="*/ 1027712 w 2053522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6166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60129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40556" h="2561350">
                    <a:moveTo>
                      <a:pt x="1014747" y="3"/>
                    </a:moveTo>
                    <a:cubicBezTo>
                      <a:pt x="1183816" y="-691"/>
                      <a:pt x="1351799" y="120921"/>
                      <a:pt x="1229060" y="286050"/>
                    </a:cubicBezTo>
                    <a:cubicBezTo>
                      <a:pt x="1212950" y="315682"/>
                      <a:pt x="1201168" y="348101"/>
                      <a:pt x="1206924" y="389002"/>
                    </a:cubicBezTo>
                    <a:cubicBezTo>
                      <a:pt x="1211992" y="528261"/>
                      <a:pt x="1716654" y="452477"/>
                      <a:pt x="1954419" y="344364"/>
                    </a:cubicBezTo>
                    <a:cubicBezTo>
                      <a:pt x="1970498" y="474789"/>
                      <a:pt x="2061145" y="783619"/>
                      <a:pt x="2036260" y="926667"/>
                    </a:cubicBezTo>
                    <a:cubicBezTo>
                      <a:pt x="2027166" y="1024060"/>
                      <a:pt x="1970476" y="1153289"/>
                      <a:pt x="1849752" y="1060129"/>
                    </a:cubicBezTo>
                    <a:cubicBezTo>
                      <a:pt x="1475468" y="853624"/>
                      <a:pt x="1487545" y="1649324"/>
                      <a:pt x="1811756" y="1531159"/>
                    </a:cubicBezTo>
                    <a:cubicBezTo>
                      <a:pt x="1923754" y="1469515"/>
                      <a:pt x="1987209" y="1400411"/>
                      <a:pt x="2036129" y="1616113"/>
                    </a:cubicBezTo>
                    <a:cubicBezTo>
                      <a:pt x="2051136" y="1730790"/>
                      <a:pt x="1956393" y="2051666"/>
                      <a:pt x="1938318" y="2180265"/>
                    </a:cubicBezTo>
                    <a:cubicBezTo>
                      <a:pt x="1741694" y="2153739"/>
                      <a:pt x="1359392" y="2007849"/>
                      <a:pt x="1209187" y="2167002"/>
                    </a:cubicBezTo>
                    <a:cubicBezTo>
                      <a:pt x="1195706" y="2193452"/>
                      <a:pt x="1198508" y="2230274"/>
                      <a:pt x="1229060" y="2275300"/>
                    </a:cubicBezTo>
                    <a:cubicBezTo>
                      <a:pt x="1469566" y="2660267"/>
                      <a:pt x="567071" y="2652331"/>
                      <a:pt x="779004" y="2277680"/>
                    </a:cubicBezTo>
                    <a:cubicBezTo>
                      <a:pt x="817979" y="2223379"/>
                      <a:pt x="825787" y="2190096"/>
                      <a:pt x="808937" y="2167002"/>
                    </a:cubicBezTo>
                    <a:cubicBezTo>
                      <a:pt x="706169" y="2021111"/>
                      <a:pt x="364670" y="2147108"/>
                      <a:pt x="116012" y="2200159"/>
                    </a:cubicBezTo>
                    <a:cubicBezTo>
                      <a:pt x="57942" y="2073996"/>
                      <a:pt x="976" y="1794778"/>
                      <a:pt x="0" y="1657530"/>
                    </a:cubicBezTo>
                    <a:cubicBezTo>
                      <a:pt x="23569" y="1399547"/>
                      <a:pt x="142648" y="1475748"/>
                      <a:pt x="248790" y="1539671"/>
                    </a:cubicBezTo>
                    <a:cubicBezTo>
                      <a:pt x="563771" y="1555589"/>
                      <a:pt x="485163" y="925406"/>
                      <a:pt x="226518" y="1049619"/>
                    </a:cubicBezTo>
                    <a:cubicBezTo>
                      <a:pt x="150003" y="1086365"/>
                      <a:pt x="56561" y="1164379"/>
                      <a:pt x="16100" y="1005469"/>
                    </a:cubicBezTo>
                    <a:cubicBezTo>
                      <a:pt x="-32993" y="864734"/>
                      <a:pt x="47286" y="478570"/>
                      <a:pt x="87479" y="369408"/>
                    </a:cubicBezTo>
                    <a:cubicBezTo>
                      <a:pt x="483685" y="502036"/>
                      <a:pt x="775797" y="488473"/>
                      <a:pt x="813908" y="389002"/>
                    </a:cubicBezTo>
                    <a:cubicBezTo>
                      <a:pt x="824229" y="365427"/>
                      <a:pt x="814657" y="333342"/>
                      <a:pt x="779004" y="283670"/>
                    </a:cubicBezTo>
                    <a:cubicBezTo>
                      <a:pt x="673038" y="96344"/>
                      <a:pt x="845678" y="698"/>
                      <a:pt x="1014747" y="3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accent2">
                      <a:lumMod val="75000"/>
                    </a:schemeClr>
                  </a:gs>
                  <a:gs pos="0">
                    <a:schemeClr val="accent2"/>
                  </a:gs>
                </a:gsLst>
                <a:lin ang="0" scaled="0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tangle 5"/>
              <p:cNvSpPr/>
              <p:nvPr/>
            </p:nvSpPr>
            <p:spPr>
              <a:xfrm flipV="1">
                <a:off x="6213670" y="3226986"/>
                <a:ext cx="1448109" cy="1792218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69564" h="2561350">
                    <a:moveTo>
                      <a:pt x="1028762" y="3"/>
                    </a:moveTo>
                    <a:cubicBezTo>
                      <a:pt x="1197831" y="-691"/>
                      <a:pt x="1365814" y="120921"/>
                      <a:pt x="1243075" y="286050"/>
                    </a:cubicBezTo>
                    <a:cubicBezTo>
                      <a:pt x="1226965" y="315682"/>
                      <a:pt x="1215183" y="348101"/>
                      <a:pt x="1220939" y="389002"/>
                    </a:cubicBezTo>
                    <a:cubicBezTo>
                      <a:pt x="1226007" y="528261"/>
                      <a:pt x="1696102" y="461119"/>
                      <a:pt x="1959793" y="361648"/>
                    </a:cubicBezTo>
                    <a:cubicBezTo>
                      <a:pt x="2053648" y="496394"/>
                      <a:pt x="2070837" y="822506"/>
                      <a:pt x="2067556" y="961234"/>
                    </a:cubicBezTo>
                    <a:cubicBezTo>
                      <a:pt x="2071425" y="1080232"/>
                      <a:pt x="2014728" y="1106744"/>
                      <a:pt x="1881048" y="1030865"/>
                    </a:cubicBezTo>
                    <a:cubicBezTo>
                      <a:pt x="1483772" y="845572"/>
                      <a:pt x="1585020" y="1699608"/>
                      <a:pt x="1847373" y="1535481"/>
                    </a:cubicBezTo>
                    <a:cubicBezTo>
                      <a:pt x="1929125" y="1495441"/>
                      <a:pt x="2055039" y="1373504"/>
                      <a:pt x="2065070" y="1597847"/>
                    </a:cubicBezTo>
                    <a:cubicBezTo>
                      <a:pt x="2080077" y="1677957"/>
                      <a:pt x="2061145" y="2086235"/>
                      <a:pt x="1952333" y="2180265"/>
                    </a:cubicBezTo>
                    <a:cubicBezTo>
                      <a:pt x="1755709" y="2153739"/>
                      <a:pt x="1373407" y="2007849"/>
                      <a:pt x="1223202" y="2167002"/>
                    </a:cubicBezTo>
                    <a:cubicBezTo>
                      <a:pt x="1209721" y="2193452"/>
                      <a:pt x="1212523" y="2230274"/>
                      <a:pt x="1243075" y="2275300"/>
                    </a:cubicBezTo>
                    <a:cubicBezTo>
                      <a:pt x="1483581" y="2660267"/>
                      <a:pt x="581086" y="2652331"/>
                      <a:pt x="793019" y="2277680"/>
                    </a:cubicBezTo>
                    <a:cubicBezTo>
                      <a:pt x="831994" y="2223379"/>
                      <a:pt x="839802" y="2190096"/>
                      <a:pt x="822952" y="2167002"/>
                    </a:cubicBezTo>
                    <a:cubicBezTo>
                      <a:pt x="720184" y="2021111"/>
                      <a:pt x="378685" y="2147108"/>
                      <a:pt x="130027" y="2200159"/>
                    </a:cubicBezTo>
                    <a:cubicBezTo>
                      <a:pt x="37391" y="2130168"/>
                      <a:pt x="-7600" y="1771407"/>
                      <a:pt x="1050" y="1657531"/>
                    </a:cubicBezTo>
                    <a:cubicBezTo>
                      <a:pt x="24620" y="1416831"/>
                      <a:pt x="117773" y="1502066"/>
                      <a:pt x="271446" y="1561668"/>
                    </a:cubicBezTo>
                    <a:cubicBezTo>
                      <a:pt x="483628" y="1635999"/>
                      <a:pt x="591036" y="1022800"/>
                      <a:pt x="249172" y="1045298"/>
                    </a:cubicBezTo>
                    <a:cubicBezTo>
                      <a:pt x="168463" y="1050498"/>
                      <a:pt x="31683" y="1183628"/>
                      <a:pt x="8510" y="1018431"/>
                    </a:cubicBezTo>
                    <a:cubicBezTo>
                      <a:pt x="-14663" y="907943"/>
                      <a:pt x="13766" y="478572"/>
                      <a:pt x="110133" y="382371"/>
                    </a:cubicBezTo>
                    <a:cubicBezTo>
                      <a:pt x="506339" y="514999"/>
                      <a:pt x="789812" y="488473"/>
                      <a:pt x="827923" y="389002"/>
                    </a:cubicBezTo>
                    <a:cubicBezTo>
                      <a:pt x="838244" y="365427"/>
                      <a:pt x="828672" y="333342"/>
                      <a:pt x="793019" y="283670"/>
                    </a:cubicBezTo>
                    <a:cubicBezTo>
                      <a:pt x="687053" y="96344"/>
                      <a:pt x="859693" y="698"/>
                      <a:pt x="102876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Rectangle 5"/>
              <p:cNvSpPr/>
              <p:nvPr/>
            </p:nvSpPr>
            <p:spPr>
              <a:xfrm rot="5400000">
                <a:off x="6225169" y="4496805"/>
                <a:ext cx="1427811" cy="1792219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362 w 2069164"/>
                  <a:gd name="connsiteY0" fmla="*/ 3 h 2561350"/>
                  <a:gd name="connsiteX1" fmla="*/ 1242675 w 2069164"/>
                  <a:gd name="connsiteY1" fmla="*/ 286050 h 2561350"/>
                  <a:gd name="connsiteX2" fmla="*/ 1220539 w 2069164"/>
                  <a:gd name="connsiteY2" fmla="*/ 389002 h 2561350"/>
                  <a:gd name="connsiteX3" fmla="*/ 1959393 w 2069164"/>
                  <a:gd name="connsiteY3" fmla="*/ 361648 h 2561350"/>
                  <a:gd name="connsiteX4" fmla="*/ 2067156 w 2069164"/>
                  <a:gd name="connsiteY4" fmla="*/ 961234 h 2561350"/>
                  <a:gd name="connsiteX5" fmla="*/ 1880648 w 2069164"/>
                  <a:gd name="connsiteY5" fmla="*/ 1030865 h 2561350"/>
                  <a:gd name="connsiteX6" fmla="*/ 1846973 w 2069164"/>
                  <a:gd name="connsiteY6" fmla="*/ 1535481 h 2561350"/>
                  <a:gd name="connsiteX7" fmla="*/ 2064670 w 2069164"/>
                  <a:gd name="connsiteY7" fmla="*/ 1597847 h 2561350"/>
                  <a:gd name="connsiteX8" fmla="*/ 1951933 w 2069164"/>
                  <a:gd name="connsiteY8" fmla="*/ 2180265 h 2561350"/>
                  <a:gd name="connsiteX9" fmla="*/ 1222802 w 2069164"/>
                  <a:gd name="connsiteY9" fmla="*/ 2167002 h 2561350"/>
                  <a:gd name="connsiteX10" fmla="*/ 1242675 w 2069164"/>
                  <a:gd name="connsiteY10" fmla="*/ 2275300 h 2561350"/>
                  <a:gd name="connsiteX11" fmla="*/ 792619 w 2069164"/>
                  <a:gd name="connsiteY11" fmla="*/ 2277680 h 2561350"/>
                  <a:gd name="connsiteX12" fmla="*/ 822552 w 2069164"/>
                  <a:gd name="connsiteY12" fmla="*/ 2167002 h 2561350"/>
                  <a:gd name="connsiteX13" fmla="*/ 129627 w 2069164"/>
                  <a:gd name="connsiteY13" fmla="*/ 2200159 h 2561350"/>
                  <a:gd name="connsiteX14" fmla="*/ 650 w 2069164"/>
                  <a:gd name="connsiteY14" fmla="*/ 1657531 h 2561350"/>
                  <a:gd name="connsiteX15" fmla="*/ 258083 w 2069164"/>
                  <a:gd name="connsiteY15" fmla="*/ 1557347 h 2561350"/>
                  <a:gd name="connsiteX16" fmla="*/ 270377 w 2069164"/>
                  <a:gd name="connsiteY16" fmla="*/ 1028015 h 2561350"/>
                  <a:gd name="connsiteX17" fmla="*/ 29715 w 2069164"/>
                  <a:gd name="connsiteY17" fmla="*/ 1005469 h 2561350"/>
                  <a:gd name="connsiteX18" fmla="*/ 109733 w 2069164"/>
                  <a:gd name="connsiteY18" fmla="*/ 382371 h 2561350"/>
                  <a:gd name="connsiteX19" fmla="*/ 827523 w 2069164"/>
                  <a:gd name="connsiteY19" fmla="*/ 389002 h 2561350"/>
                  <a:gd name="connsiteX20" fmla="*/ 792619 w 2069164"/>
                  <a:gd name="connsiteY20" fmla="*/ 283670 h 2561350"/>
                  <a:gd name="connsiteX21" fmla="*/ 1028362 w 206916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64020 w 2066875"/>
                  <a:gd name="connsiteY7" fmla="*/ 1597847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952"/>
                  <a:gd name="connsiteY0" fmla="*/ 3 h 2561350"/>
                  <a:gd name="connsiteX1" fmla="*/ 1242025 w 2066952"/>
                  <a:gd name="connsiteY1" fmla="*/ 286050 h 2561350"/>
                  <a:gd name="connsiteX2" fmla="*/ 1219889 w 2066952"/>
                  <a:gd name="connsiteY2" fmla="*/ 389002 h 2561350"/>
                  <a:gd name="connsiteX3" fmla="*/ 1963063 w 2066952"/>
                  <a:gd name="connsiteY3" fmla="*/ 357327 h 2561350"/>
                  <a:gd name="connsiteX4" fmla="*/ 2066506 w 2066952"/>
                  <a:gd name="connsiteY4" fmla="*/ 961234 h 2561350"/>
                  <a:gd name="connsiteX5" fmla="*/ 1862717 w 2066952"/>
                  <a:gd name="connsiteY5" fmla="*/ 1056790 h 2561350"/>
                  <a:gd name="connsiteX6" fmla="*/ 1824721 w 2066952"/>
                  <a:gd name="connsiteY6" fmla="*/ 1531159 h 2561350"/>
                  <a:gd name="connsiteX7" fmla="*/ 2042416 w 2066952"/>
                  <a:gd name="connsiteY7" fmla="*/ 1619452 h 2561350"/>
                  <a:gd name="connsiteX8" fmla="*/ 1951283 w 2066952"/>
                  <a:gd name="connsiteY8" fmla="*/ 2180265 h 2561350"/>
                  <a:gd name="connsiteX9" fmla="*/ 1222152 w 2066952"/>
                  <a:gd name="connsiteY9" fmla="*/ 2167002 h 2561350"/>
                  <a:gd name="connsiteX10" fmla="*/ 1242025 w 2066952"/>
                  <a:gd name="connsiteY10" fmla="*/ 2275300 h 2561350"/>
                  <a:gd name="connsiteX11" fmla="*/ 791969 w 2066952"/>
                  <a:gd name="connsiteY11" fmla="*/ 2277680 h 2561350"/>
                  <a:gd name="connsiteX12" fmla="*/ 821902 w 2066952"/>
                  <a:gd name="connsiteY12" fmla="*/ 2167002 h 2561350"/>
                  <a:gd name="connsiteX13" fmla="*/ 128977 w 2066952"/>
                  <a:gd name="connsiteY13" fmla="*/ 2200159 h 2561350"/>
                  <a:gd name="connsiteX14" fmla="*/ 0 w 2066952"/>
                  <a:gd name="connsiteY14" fmla="*/ 1657531 h 2561350"/>
                  <a:gd name="connsiteX15" fmla="*/ 257433 w 2066952"/>
                  <a:gd name="connsiteY15" fmla="*/ 1557347 h 2561350"/>
                  <a:gd name="connsiteX16" fmla="*/ 239483 w 2066952"/>
                  <a:gd name="connsiteY16" fmla="*/ 1049619 h 2561350"/>
                  <a:gd name="connsiteX17" fmla="*/ 29065 w 2066952"/>
                  <a:gd name="connsiteY17" fmla="*/ 1005469 h 2561350"/>
                  <a:gd name="connsiteX18" fmla="*/ 100444 w 2066952"/>
                  <a:gd name="connsiteY18" fmla="*/ 369408 h 2561350"/>
                  <a:gd name="connsiteX19" fmla="*/ 826873 w 2066952"/>
                  <a:gd name="connsiteY19" fmla="*/ 389002 h 2561350"/>
                  <a:gd name="connsiteX20" fmla="*/ 791969 w 2066952"/>
                  <a:gd name="connsiteY20" fmla="*/ 283670 h 2561350"/>
                  <a:gd name="connsiteX21" fmla="*/ 1027712 w 2066952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6650"/>
                  <a:gd name="connsiteY0" fmla="*/ 3 h 2561350"/>
                  <a:gd name="connsiteX1" fmla="*/ 1242025 w 2066650"/>
                  <a:gd name="connsiteY1" fmla="*/ 286050 h 2561350"/>
                  <a:gd name="connsiteX2" fmla="*/ 1219889 w 2066650"/>
                  <a:gd name="connsiteY2" fmla="*/ 389002 h 2561350"/>
                  <a:gd name="connsiteX3" fmla="*/ 1967384 w 2066650"/>
                  <a:gd name="connsiteY3" fmla="*/ 344364 h 2561350"/>
                  <a:gd name="connsiteX4" fmla="*/ 2066506 w 2066650"/>
                  <a:gd name="connsiteY4" fmla="*/ 961234 h 2561350"/>
                  <a:gd name="connsiteX5" fmla="*/ 1862717 w 2066650"/>
                  <a:gd name="connsiteY5" fmla="*/ 1056790 h 2561350"/>
                  <a:gd name="connsiteX6" fmla="*/ 1824721 w 2066650"/>
                  <a:gd name="connsiteY6" fmla="*/ 1531159 h 2561350"/>
                  <a:gd name="connsiteX7" fmla="*/ 2042416 w 2066650"/>
                  <a:gd name="connsiteY7" fmla="*/ 1619452 h 2561350"/>
                  <a:gd name="connsiteX8" fmla="*/ 1951283 w 2066650"/>
                  <a:gd name="connsiteY8" fmla="*/ 2180265 h 2561350"/>
                  <a:gd name="connsiteX9" fmla="*/ 1222152 w 2066650"/>
                  <a:gd name="connsiteY9" fmla="*/ 2167002 h 2561350"/>
                  <a:gd name="connsiteX10" fmla="*/ 1242025 w 2066650"/>
                  <a:gd name="connsiteY10" fmla="*/ 2275300 h 2561350"/>
                  <a:gd name="connsiteX11" fmla="*/ 791969 w 2066650"/>
                  <a:gd name="connsiteY11" fmla="*/ 2277680 h 2561350"/>
                  <a:gd name="connsiteX12" fmla="*/ 821902 w 2066650"/>
                  <a:gd name="connsiteY12" fmla="*/ 2167002 h 2561350"/>
                  <a:gd name="connsiteX13" fmla="*/ 128977 w 2066650"/>
                  <a:gd name="connsiteY13" fmla="*/ 2200159 h 2561350"/>
                  <a:gd name="connsiteX14" fmla="*/ 0 w 2066650"/>
                  <a:gd name="connsiteY14" fmla="*/ 1657531 h 2561350"/>
                  <a:gd name="connsiteX15" fmla="*/ 257433 w 2066650"/>
                  <a:gd name="connsiteY15" fmla="*/ 1557347 h 2561350"/>
                  <a:gd name="connsiteX16" fmla="*/ 239483 w 2066650"/>
                  <a:gd name="connsiteY16" fmla="*/ 1049619 h 2561350"/>
                  <a:gd name="connsiteX17" fmla="*/ 29065 w 2066650"/>
                  <a:gd name="connsiteY17" fmla="*/ 1005469 h 2561350"/>
                  <a:gd name="connsiteX18" fmla="*/ 100444 w 2066650"/>
                  <a:gd name="connsiteY18" fmla="*/ 369408 h 2561350"/>
                  <a:gd name="connsiteX19" fmla="*/ 826873 w 2066650"/>
                  <a:gd name="connsiteY19" fmla="*/ 389002 h 2561350"/>
                  <a:gd name="connsiteX20" fmla="*/ 791969 w 2066650"/>
                  <a:gd name="connsiteY20" fmla="*/ 283670 h 2561350"/>
                  <a:gd name="connsiteX21" fmla="*/ 1027712 w 2066650"/>
                  <a:gd name="connsiteY21" fmla="*/ 3 h 2561350"/>
                  <a:gd name="connsiteX0" fmla="*/ 1027712 w 2049409"/>
                  <a:gd name="connsiteY0" fmla="*/ 3 h 2561350"/>
                  <a:gd name="connsiteX1" fmla="*/ 1242025 w 2049409"/>
                  <a:gd name="connsiteY1" fmla="*/ 286050 h 2561350"/>
                  <a:gd name="connsiteX2" fmla="*/ 1219889 w 2049409"/>
                  <a:gd name="connsiteY2" fmla="*/ 389002 h 2561350"/>
                  <a:gd name="connsiteX3" fmla="*/ 1967384 w 2049409"/>
                  <a:gd name="connsiteY3" fmla="*/ 344364 h 2561350"/>
                  <a:gd name="connsiteX4" fmla="*/ 2049225 w 2049409"/>
                  <a:gd name="connsiteY4" fmla="*/ 926667 h 2561350"/>
                  <a:gd name="connsiteX5" fmla="*/ 1862717 w 2049409"/>
                  <a:gd name="connsiteY5" fmla="*/ 1056790 h 2561350"/>
                  <a:gd name="connsiteX6" fmla="*/ 1824721 w 2049409"/>
                  <a:gd name="connsiteY6" fmla="*/ 1531159 h 2561350"/>
                  <a:gd name="connsiteX7" fmla="*/ 2042416 w 2049409"/>
                  <a:gd name="connsiteY7" fmla="*/ 1619452 h 2561350"/>
                  <a:gd name="connsiteX8" fmla="*/ 1951283 w 2049409"/>
                  <a:gd name="connsiteY8" fmla="*/ 2180265 h 2561350"/>
                  <a:gd name="connsiteX9" fmla="*/ 1222152 w 2049409"/>
                  <a:gd name="connsiteY9" fmla="*/ 2167002 h 2561350"/>
                  <a:gd name="connsiteX10" fmla="*/ 1242025 w 2049409"/>
                  <a:gd name="connsiteY10" fmla="*/ 2275300 h 2561350"/>
                  <a:gd name="connsiteX11" fmla="*/ 791969 w 2049409"/>
                  <a:gd name="connsiteY11" fmla="*/ 2277680 h 2561350"/>
                  <a:gd name="connsiteX12" fmla="*/ 821902 w 2049409"/>
                  <a:gd name="connsiteY12" fmla="*/ 2167002 h 2561350"/>
                  <a:gd name="connsiteX13" fmla="*/ 128977 w 2049409"/>
                  <a:gd name="connsiteY13" fmla="*/ 2200159 h 2561350"/>
                  <a:gd name="connsiteX14" fmla="*/ 0 w 2049409"/>
                  <a:gd name="connsiteY14" fmla="*/ 1657531 h 2561350"/>
                  <a:gd name="connsiteX15" fmla="*/ 257433 w 2049409"/>
                  <a:gd name="connsiteY15" fmla="*/ 1557347 h 2561350"/>
                  <a:gd name="connsiteX16" fmla="*/ 239483 w 2049409"/>
                  <a:gd name="connsiteY16" fmla="*/ 1049619 h 2561350"/>
                  <a:gd name="connsiteX17" fmla="*/ 29065 w 2049409"/>
                  <a:gd name="connsiteY17" fmla="*/ 1005469 h 2561350"/>
                  <a:gd name="connsiteX18" fmla="*/ 100444 w 2049409"/>
                  <a:gd name="connsiteY18" fmla="*/ 369408 h 2561350"/>
                  <a:gd name="connsiteX19" fmla="*/ 826873 w 2049409"/>
                  <a:gd name="connsiteY19" fmla="*/ 389002 h 2561350"/>
                  <a:gd name="connsiteX20" fmla="*/ 791969 w 2049409"/>
                  <a:gd name="connsiteY20" fmla="*/ 283670 h 2561350"/>
                  <a:gd name="connsiteX21" fmla="*/ 1027712 w 2049409"/>
                  <a:gd name="connsiteY21" fmla="*/ 3 h 2561350"/>
                  <a:gd name="connsiteX0" fmla="*/ 1027712 w 2049338"/>
                  <a:gd name="connsiteY0" fmla="*/ 3 h 2561350"/>
                  <a:gd name="connsiteX1" fmla="*/ 1242025 w 2049338"/>
                  <a:gd name="connsiteY1" fmla="*/ 286050 h 2561350"/>
                  <a:gd name="connsiteX2" fmla="*/ 1219889 w 2049338"/>
                  <a:gd name="connsiteY2" fmla="*/ 389002 h 2561350"/>
                  <a:gd name="connsiteX3" fmla="*/ 1967384 w 2049338"/>
                  <a:gd name="connsiteY3" fmla="*/ 344364 h 2561350"/>
                  <a:gd name="connsiteX4" fmla="*/ 2049225 w 2049338"/>
                  <a:gd name="connsiteY4" fmla="*/ 926667 h 2561350"/>
                  <a:gd name="connsiteX5" fmla="*/ 1862717 w 2049338"/>
                  <a:gd name="connsiteY5" fmla="*/ 1056790 h 2561350"/>
                  <a:gd name="connsiteX6" fmla="*/ 1824721 w 2049338"/>
                  <a:gd name="connsiteY6" fmla="*/ 1531159 h 2561350"/>
                  <a:gd name="connsiteX7" fmla="*/ 2042416 w 2049338"/>
                  <a:gd name="connsiteY7" fmla="*/ 1619452 h 2561350"/>
                  <a:gd name="connsiteX8" fmla="*/ 1951283 w 2049338"/>
                  <a:gd name="connsiteY8" fmla="*/ 2180265 h 2561350"/>
                  <a:gd name="connsiteX9" fmla="*/ 1222152 w 2049338"/>
                  <a:gd name="connsiteY9" fmla="*/ 2167002 h 2561350"/>
                  <a:gd name="connsiteX10" fmla="*/ 1242025 w 2049338"/>
                  <a:gd name="connsiteY10" fmla="*/ 2275300 h 2561350"/>
                  <a:gd name="connsiteX11" fmla="*/ 791969 w 2049338"/>
                  <a:gd name="connsiteY11" fmla="*/ 2277680 h 2561350"/>
                  <a:gd name="connsiteX12" fmla="*/ 821902 w 2049338"/>
                  <a:gd name="connsiteY12" fmla="*/ 2167002 h 2561350"/>
                  <a:gd name="connsiteX13" fmla="*/ 128977 w 2049338"/>
                  <a:gd name="connsiteY13" fmla="*/ 2200159 h 2561350"/>
                  <a:gd name="connsiteX14" fmla="*/ 0 w 2049338"/>
                  <a:gd name="connsiteY14" fmla="*/ 1657531 h 2561350"/>
                  <a:gd name="connsiteX15" fmla="*/ 257433 w 2049338"/>
                  <a:gd name="connsiteY15" fmla="*/ 1557347 h 2561350"/>
                  <a:gd name="connsiteX16" fmla="*/ 239483 w 2049338"/>
                  <a:gd name="connsiteY16" fmla="*/ 1049619 h 2561350"/>
                  <a:gd name="connsiteX17" fmla="*/ 29065 w 2049338"/>
                  <a:gd name="connsiteY17" fmla="*/ 1005469 h 2561350"/>
                  <a:gd name="connsiteX18" fmla="*/ 100444 w 2049338"/>
                  <a:gd name="connsiteY18" fmla="*/ 369408 h 2561350"/>
                  <a:gd name="connsiteX19" fmla="*/ 826873 w 2049338"/>
                  <a:gd name="connsiteY19" fmla="*/ 389002 h 2561350"/>
                  <a:gd name="connsiteX20" fmla="*/ 791969 w 2049338"/>
                  <a:gd name="connsiteY20" fmla="*/ 283670 h 2561350"/>
                  <a:gd name="connsiteX21" fmla="*/ 1027712 w 2049338"/>
                  <a:gd name="connsiteY21" fmla="*/ 3 h 2561350"/>
                  <a:gd name="connsiteX0" fmla="*/ 1027712 w 2053522"/>
                  <a:gd name="connsiteY0" fmla="*/ 3 h 2561350"/>
                  <a:gd name="connsiteX1" fmla="*/ 1242025 w 2053522"/>
                  <a:gd name="connsiteY1" fmla="*/ 286050 h 2561350"/>
                  <a:gd name="connsiteX2" fmla="*/ 1219889 w 2053522"/>
                  <a:gd name="connsiteY2" fmla="*/ 389002 h 2561350"/>
                  <a:gd name="connsiteX3" fmla="*/ 1967384 w 2053522"/>
                  <a:gd name="connsiteY3" fmla="*/ 344364 h 2561350"/>
                  <a:gd name="connsiteX4" fmla="*/ 2049225 w 2053522"/>
                  <a:gd name="connsiteY4" fmla="*/ 926667 h 2561350"/>
                  <a:gd name="connsiteX5" fmla="*/ 1862717 w 2053522"/>
                  <a:gd name="connsiteY5" fmla="*/ 1056790 h 2561350"/>
                  <a:gd name="connsiteX6" fmla="*/ 1824721 w 2053522"/>
                  <a:gd name="connsiteY6" fmla="*/ 1531159 h 2561350"/>
                  <a:gd name="connsiteX7" fmla="*/ 2042416 w 2053522"/>
                  <a:gd name="connsiteY7" fmla="*/ 1619452 h 2561350"/>
                  <a:gd name="connsiteX8" fmla="*/ 1951283 w 2053522"/>
                  <a:gd name="connsiteY8" fmla="*/ 2180265 h 2561350"/>
                  <a:gd name="connsiteX9" fmla="*/ 1222152 w 2053522"/>
                  <a:gd name="connsiteY9" fmla="*/ 2167002 h 2561350"/>
                  <a:gd name="connsiteX10" fmla="*/ 1242025 w 2053522"/>
                  <a:gd name="connsiteY10" fmla="*/ 2275300 h 2561350"/>
                  <a:gd name="connsiteX11" fmla="*/ 791969 w 2053522"/>
                  <a:gd name="connsiteY11" fmla="*/ 2277680 h 2561350"/>
                  <a:gd name="connsiteX12" fmla="*/ 821902 w 2053522"/>
                  <a:gd name="connsiteY12" fmla="*/ 2167002 h 2561350"/>
                  <a:gd name="connsiteX13" fmla="*/ 128977 w 2053522"/>
                  <a:gd name="connsiteY13" fmla="*/ 2200159 h 2561350"/>
                  <a:gd name="connsiteX14" fmla="*/ 0 w 2053522"/>
                  <a:gd name="connsiteY14" fmla="*/ 1657531 h 2561350"/>
                  <a:gd name="connsiteX15" fmla="*/ 257433 w 2053522"/>
                  <a:gd name="connsiteY15" fmla="*/ 1557347 h 2561350"/>
                  <a:gd name="connsiteX16" fmla="*/ 239483 w 2053522"/>
                  <a:gd name="connsiteY16" fmla="*/ 1049619 h 2561350"/>
                  <a:gd name="connsiteX17" fmla="*/ 29065 w 2053522"/>
                  <a:gd name="connsiteY17" fmla="*/ 1005469 h 2561350"/>
                  <a:gd name="connsiteX18" fmla="*/ 100444 w 2053522"/>
                  <a:gd name="connsiteY18" fmla="*/ 369408 h 2561350"/>
                  <a:gd name="connsiteX19" fmla="*/ 826873 w 2053522"/>
                  <a:gd name="connsiteY19" fmla="*/ 389002 h 2561350"/>
                  <a:gd name="connsiteX20" fmla="*/ 791969 w 2053522"/>
                  <a:gd name="connsiteY20" fmla="*/ 283670 h 2561350"/>
                  <a:gd name="connsiteX21" fmla="*/ 1027712 w 2053522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6166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60129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40556" h="2561350">
                    <a:moveTo>
                      <a:pt x="1014747" y="3"/>
                    </a:moveTo>
                    <a:cubicBezTo>
                      <a:pt x="1183816" y="-691"/>
                      <a:pt x="1351799" y="120921"/>
                      <a:pt x="1229060" y="286050"/>
                    </a:cubicBezTo>
                    <a:cubicBezTo>
                      <a:pt x="1212950" y="315682"/>
                      <a:pt x="1201168" y="348101"/>
                      <a:pt x="1206924" y="389002"/>
                    </a:cubicBezTo>
                    <a:cubicBezTo>
                      <a:pt x="1211992" y="528261"/>
                      <a:pt x="1716654" y="452477"/>
                      <a:pt x="1954419" y="344364"/>
                    </a:cubicBezTo>
                    <a:cubicBezTo>
                      <a:pt x="1970498" y="474789"/>
                      <a:pt x="2061145" y="783619"/>
                      <a:pt x="2036260" y="926667"/>
                    </a:cubicBezTo>
                    <a:cubicBezTo>
                      <a:pt x="2027166" y="1024060"/>
                      <a:pt x="1970476" y="1153289"/>
                      <a:pt x="1849752" y="1060129"/>
                    </a:cubicBezTo>
                    <a:cubicBezTo>
                      <a:pt x="1475468" y="853624"/>
                      <a:pt x="1487545" y="1649324"/>
                      <a:pt x="1811756" y="1531159"/>
                    </a:cubicBezTo>
                    <a:cubicBezTo>
                      <a:pt x="1923754" y="1469515"/>
                      <a:pt x="1987209" y="1400411"/>
                      <a:pt x="2036129" y="1616113"/>
                    </a:cubicBezTo>
                    <a:cubicBezTo>
                      <a:pt x="2051136" y="1730790"/>
                      <a:pt x="1956393" y="2051666"/>
                      <a:pt x="1938318" y="2180265"/>
                    </a:cubicBezTo>
                    <a:cubicBezTo>
                      <a:pt x="1741694" y="2153739"/>
                      <a:pt x="1359392" y="2007849"/>
                      <a:pt x="1209187" y="2167002"/>
                    </a:cubicBezTo>
                    <a:cubicBezTo>
                      <a:pt x="1195706" y="2193452"/>
                      <a:pt x="1198508" y="2230274"/>
                      <a:pt x="1229060" y="2275300"/>
                    </a:cubicBezTo>
                    <a:cubicBezTo>
                      <a:pt x="1469566" y="2660267"/>
                      <a:pt x="567071" y="2652331"/>
                      <a:pt x="779004" y="2277680"/>
                    </a:cubicBezTo>
                    <a:cubicBezTo>
                      <a:pt x="817979" y="2223379"/>
                      <a:pt x="825787" y="2190096"/>
                      <a:pt x="808937" y="2167002"/>
                    </a:cubicBezTo>
                    <a:cubicBezTo>
                      <a:pt x="706169" y="2021111"/>
                      <a:pt x="364670" y="2147108"/>
                      <a:pt x="116012" y="2200159"/>
                    </a:cubicBezTo>
                    <a:cubicBezTo>
                      <a:pt x="57942" y="2073996"/>
                      <a:pt x="976" y="1794778"/>
                      <a:pt x="0" y="1657530"/>
                    </a:cubicBezTo>
                    <a:cubicBezTo>
                      <a:pt x="23569" y="1399547"/>
                      <a:pt x="142648" y="1475748"/>
                      <a:pt x="248790" y="1539671"/>
                    </a:cubicBezTo>
                    <a:cubicBezTo>
                      <a:pt x="563771" y="1555589"/>
                      <a:pt x="485163" y="925406"/>
                      <a:pt x="226518" y="1049619"/>
                    </a:cubicBezTo>
                    <a:cubicBezTo>
                      <a:pt x="150003" y="1086365"/>
                      <a:pt x="56561" y="1164379"/>
                      <a:pt x="16100" y="1005469"/>
                    </a:cubicBezTo>
                    <a:cubicBezTo>
                      <a:pt x="-32993" y="864734"/>
                      <a:pt x="47286" y="478570"/>
                      <a:pt x="87479" y="369408"/>
                    </a:cubicBezTo>
                    <a:cubicBezTo>
                      <a:pt x="483685" y="502036"/>
                      <a:pt x="775797" y="488473"/>
                      <a:pt x="813908" y="389002"/>
                    </a:cubicBezTo>
                    <a:cubicBezTo>
                      <a:pt x="824229" y="365427"/>
                      <a:pt x="814657" y="333342"/>
                      <a:pt x="779004" y="283670"/>
                    </a:cubicBezTo>
                    <a:cubicBezTo>
                      <a:pt x="673038" y="96344"/>
                      <a:pt x="845678" y="698"/>
                      <a:pt x="1014747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50000"/>
                    </a:schemeClr>
                  </a:gs>
                  <a:gs pos="100000">
                    <a:schemeClr val="accent4"/>
                  </a:gs>
                </a:gsLst>
                <a:lin ang="10800000" scaled="1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 5"/>
              <p:cNvSpPr/>
              <p:nvPr/>
            </p:nvSpPr>
            <p:spPr>
              <a:xfrm flipV="1">
                <a:off x="6213670" y="5773350"/>
                <a:ext cx="1448109" cy="1792218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69564" h="2561350">
                    <a:moveTo>
                      <a:pt x="1028762" y="3"/>
                    </a:moveTo>
                    <a:cubicBezTo>
                      <a:pt x="1197831" y="-691"/>
                      <a:pt x="1365814" y="120921"/>
                      <a:pt x="1243075" y="286050"/>
                    </a:cubicBezTo>
                    <a:cubicBezTo>
                      <a:pt x="1226965" y="315682"/>
                      <a:pt x="1215183" y="348101"/>
                      <a:pt x="1220939" y="389002"/>
                    </a:cubicBezTo>
                    <a:cubicBezTo>
                      <a:pt x="1226007" y="528261"/>
                      <a:pt x="1696102" y="461119"/>
                      <a:pt x="1959793" y="361648"/>
                    </a:cubicBezTo>
                    <a:cubicBezTo>
                      <a:pt x="2053648" y="496394"/>
                      <a:pt x="2070837" y="822506"/>
                      <a:pt x="2067556" y="961234"/>
                    </a:cubicBezTo>
                    <a:cubicBezTo>
                      <a:pt x="2071425" y="1080232"/>
                      <a:pt x="2014728" y="1106744"/>
                      <a:pt x="1881048" y="1030865"/>
                    </a:cubicBezTo>
                    <a:cubicBezTo>
                      <a:pt x="1483772" y="845572"/>
                      <a:pt x="1585020" y="1699608"/>
                      <a:pt x="1847373" y="1535481"/>
                    </a:cubicBezTo>
                    <a:cubicBezTo>
                      <a:pt x="1929125" y="1495441"/>
                      <a:pt x="2055039" y="1373504"/>
                      <a:pt x="2065070" y="1597847"/>
                    </a:cubicBezTo>
                    <a:cubicBezTo>
                      <a:pt x="2080077" y="1677957"/>
                      <a:pt x="2061145" y="2086235"/>
                      <a:pt x="1952333" y="2180265"/>
                    </a:cubicBezTo>
                    <a:cubicBezTo>
                      <a:pt x="1755709" y="2153739"/>
                      <a:pt x="1373407" y="2007849"/>
                      <a:pt x="1223202" y="2167002"/>
                    </a:cubicBezTo>
                    <a:cubicBezTo>
                      <a:pt x="1209721" y="2193452"/>
                      <a:pt x="1212523" y="2230274"/>
                      <a:pt x="1243075" y="2275300"/>
                    </a:cubicBezTo>
                    <a:cubicBezTo>
                      <a:pt x="1483581" y="2660267"/>
                      <a:pt x="581086" y="2652331"/>
                      <a:pt x="793019" y="2277680"/>
                    </a:cubicBezTo>
                    <a:cubicBezTo>
                      <a:pt x="831994" y="2223379"/>
                      <a:pt x="839802" y="2190096"/>
                      <a:pt x="822952" y="2167002"/>
                    </a:cubicBezTo>
                    <a:cubicBezTo>
                      <a:pt x="720184" y="2021111"/>
                      <a:pt x="378685" y="2147108"/>
                      <a:pt x="130027" y="2200159"/>
                    </a:cubicBezTo>
                    <a:cubicBezTo>
                      <a:pt x="37391" y="2130168"/>
                      <a:pt x="-7600" y="1771407"/>
                      <a:pt x="1050" y="1657531"/>
                    </a:cubicBezTo>
                    <a:cubicBezTo>
                      <a:pt x="24620" y="1416831"/>
                      <a:pt x="117773" y="1502066"/>
                      <a:pt x="271446" y="1561668"/>
                    </a:cubicBezTo>
                    <a:cubicBezTo>
                      <a:pt x="483628" y="1635999"/>
                      <a:pt x="591036" y="1022800"/>
                      <a:pt x="249172" y="1045298"/>
                    </a:cubicBezTo>
                    <a:cubicBezTo>
                      <a:pt x="168463" y="1050498"/>
                      <a:pt x="31683" y="1183628"/>
                      <a:pt x="8510" y="1018431"/>
                    </a:cubicBezTo>
                    <a:cubicBezTo>
                      <a:pt x="-14663" y="907943"/>
                      <a:pt x="13766" y="478572"/>
                      <a:pt x="110133" y="382371"/>
                    </a:cubicBezTo>
                    <a:cubicBezTo>
                      <a:pt x="506339" y="514999"/>
                      <a:pt x="789812" y="488473"/>
                      <a:pt x="827923" y="389002"/>
                    </a:cubicBezTo>
                    <a:cubicBezTo>
                      <a:pt x="838244" y="365427"/>
                      <a:pt x="828672" y="333342"/>
                      <a:pt x="793019" y="283670"/>
                    </a:cubicBezTo>
                    <a:cubicBezTo>
                      <a:pt x="687053" y="96344"/>
                      <a:pt x="859693" y="698"/>
                      <a:pt x="102876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100000">
                    <a:schemeClr val="accent5"/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388482" y="1097274"/>
              <a:ext cx="367037" cy="5238880"/>
              <a:chOff x="4388482" y="1097274"/>
              <a:chExt cx="367037" cy="5238880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4388482" y="1097274"/>
                <a:ext cx="367037" cy="697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388482" y="2232656"/>
                <a:ext cx="367037" cy="697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388482" y="3368038"/>
                <a:ext cx="367037" cy="697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388482" y="4503420"/>
                <a:ext cx="367037" cy="697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388482" y="5638800"/>
                <a:ext cx="367037" cy="697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>
            <a:off x="111617" y="540160"/>
            <a:ext cx="6686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97D"/>
                </a:solidFill>
                <a:cs typeface="Aharoni" pitchFamily="2" charset="-79"/>
              </a:rPr>
              <a:t>Road map</a:t>
            </a:r>
            <a:endParaRPr lang="en-US" sz="2800" b="1" dirty="0">
              <a:solidFill>
                <a:srgbClr val="1F497D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2728483" y="2115813"/>
            <a:ext cx="4431491" cy="761963"/>
            <a:chOff x="205963" y="1259422"/>
            <a:chExt cx="5908655" cy="761963"/>
          </a:xfrm>
        </p:grpSpPr>
        <p:grpSp>
          <p:nvGrpSpPr>
            <p:cNvPr id="59" name="Group 58"/>
            <p:cNvGrpSpPr/>
            <p:nvPr/>
          </p:nvGrpSpPr>
          <p:grpSpPr>
            <a:xfrm>
              <a:off x="205963" y="1259422"/>
              <a:ext cx="5908655" cy="761963"/>
              <a:chOff x="205963" y="1259422"/>
              <a:chExt cx="5908655" cy="761963"/>
            </a:xfrm>
          </p:grpSpPr>
          <p:sp>
            <p:nvSpPr>
              <p:cNvPr id="61" name="Rounded Rectangle 60"/>
              <p:cNvSpPr/>
              <p:nvPr/>
            </p:nvSpPr>
            <p:spPr>
              <a:xfrm>
                <a:off x="344039" y="1259422"/>
                <a:ext cx="5770579" cy="761963"/>
              </a:xfrm>
              <a:prstGeom prst="roundRect">
                <a:avLst>
                  <a:gd name="adj" fmla="val 40104"/>
                </a:avLst>
              </a:prstGeom>
              <a:noFill/>
              <a:ln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05963" y="1460468"/>
                <a:ext cx="377228" cy="37349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598723" y="1492489"/>
              <a:ext cx="3479976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 smtClean="0">
                  <a:solidFill>
                    <a:schemeClr val="bg1">
                      <a:lumMod val="75000"/>
                    </a:schemeClr>
                  </a:solidFill>
                </a:rPr>
                <a:t>Prescribing and outcome  </a:t>
              </a:r>
              <a:endParaRPr lang="en-US" sz="15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728483" y="3051336"/>
            <a:ext cx="4431491" cy="761963"/>
            <a:chOff x="205963" y="1259422"/>
            <a:chExt cx="5908655" cy="761963"/>
          </a:xfrm>
        </p:grpSpPr>
        <p:grpSp>
          <p:nvGrpSpPr>
            <p:cNvPr id="71" name="Group 70"/>
            <p:cNvGrpSpPr/>
            <p:nvPr/>
          </p:nvGrpSpPr>
          <p:grpSpPr>
            <a:xfrm>
              <a:off x="205963" y="1259422"/>
              <a:ext cx="5908655" cy="761963"/>
              <a:chOff x="205963" y="1259422"/>
              <a:chExt cx="5908655" cy="761963"/>
            </a:xfrm>
          </p:grpSpPr>
          <p:sp>
            <p:nvSpPr>
              <p:cNvPr id="73" name="Rounded Rectangle 72"/>
              <p:cNvSpPr/>
              <p:nvPr/>
            </p:nvSpPr>
            <p:spPr>
              <a:xfrm>
                <a:off x="344039" y="1259422"/>
                <a:ext cx="5770579" cy="761963"/>
              </a:xfrm>
              <a:prstGeom prst="roundRect">
                <a:avLst>
                  <a:gd name="adj" fmla="val 40104"/>
                </a:avLst>
              </a:prstGeom>
              <a:noFill/>
              <a:ln>
                <a:gradFill flip="none" rotWithShape="1">
                  <a:gsLst>
                    <a:gs pos="0">
                      <a:schemeClr val="tx2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205963" y="1460468"/>
                <a:ext cx="377228" cy="37349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72" name="Rectangle 71"/>
            <p:cNvSpPr/>
            <p:nvPr/>
          </p:nvSpPr>
          <p:spPr>
            <a:xfrm>
              <a:off x="598723" y="1497367"/>
              <a:ext cx="531268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 smtClean="0">
                  <a:solidFill>
                    <a:schemeClr val="bg1">
                      <a:lumMod val="75000"/>
                    </a:schemeClr>
                  </a:solidFill>
                </a:rPr>
                <a:t>Antibiotic and resistance</a:t>
              </a:r>
              <a:endParaRPr lang="en-US" sz="15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728483" y="4031182"/>
            <a:ext cx="4431491" cy="761963"/>
            <a:chOff x="205963" y="1259422"/>
            <a:chExt cx="5908655" cy="761963"/>
          </a:xfrm>
        </p:grpSpPr>
        <p:grpSp>
          <p:nvGrpSpPr>
            <p:cNvPr id="83" name="Group 82"/>
            <p:cNvGrpSpPr/>
            <p:nvPr/>
          </p:nvGrpSpPr>
          <p:grpSpPr>
            <a:xfrm>
              <a:off x="205963" y="1259422"/>
              <a:ext cx="5908655" cy="761963"/>
              <a:chOff x="205963" y="1259422"/>
              <a:chExt cx="5908655" cy="761963"/>
            </a:xfrm>
          </p:grpSpPr>
          <p:sp>
            <p:nvSpPr>
              <p:cNvPr id="85" name="Rounded Rectangle 84"/>
              <p:cNvSpPr/>
              <p:nvPr/>
            </p:nvSpPr>
            <p:spPr>
              <a:xfrm>
                <a:off x="344039" y="1259422"/>
                <a:ext cx="5770579" cy="761963"/>
              </a:xfrm>
              <a:prstGeom prst="roundRect">
                <a:avLst>
                  <a:gd name="adj" fmla="val 40104"/>
                </a:avLst>
              </a:prstGeom>
              <a:noFill/>
              <a:ln>
                <a:gradFill flip="none" rotWithShape="1">
                  <a:gsLst>
                    <a:gs pos="0">
                      <a:schemeClr val="accent4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205963" y="1460468"/>
                <a:ext cx="377228" cy="37349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4" name="Rectangle 83"/>
            <p:cNvSpPr/>
            <p:nvPr/>
          </p:nvSpPr>
          <p:spPr>
            <a:xfrm>
              <a:off x="598723" y="1515655"/>
              <a:ext cx="531268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 smtClean="0">
                  <a:solidFill>
                    <a:schemeClr val="bg1">
                      <a:lumMod val="75000"/>
                    </a:schemeClr>
                  </a:solidFill>
                </a:rPr>
                <a:t>Antibiotic stewardship</a:t>
              </a:r>
              <a:endParaRPr lang="en-US" sz="15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728483" y="5091665"/>
            <a:ext cx="4431491" cy="761963"/>
            <a:chOff x="205963" y="1259422"/>
            <a:chExt cx="5908655" cy="761963"/>
          </a:xfrm>
        </p:grpSpPr>
        <p:grpSp>
          <p:nvGrpSpPr>
            <p:cNvPr id="101" name="Group 100"/>
            <p:cNvGrpSpPr/>
            <p:nvPr/>
          </p:nvGrpSpPr>
          <p:grpSpPr>
            <a:xfrm>
              <a:off x="205963" y="1259422"/>
              <a:ext cx="5908655" cy="761963"/>
              <a:chOff x="205963" y="1259422"/>
              <a:chExt cx="5908655" cy="761963"/>
            </a:xfrm>
          </p:grpSpPr>
          <p:sp>
            <p:nvSpPr>
              <p:cNvPr id="103" name="Rounded Rectangle 102"/>
              <p:cNvSpPr/>
              <p:nvPr/>
            </p:nvSpPr>
            <p:spPr>
              <a:xfrm>
                <a:off x="344039" y="1259422"/>
                <a:ext cx="5770579" cy="761963"/>
              </a:xfrm>
              <a:prstGeom prst="roundRect">
                <a:avLst>
                  <a:gd name="adj" fmla="val 40104"/>
                </a:avLst>
              </a:prstGeom>
              <a:noFill/>
              <a:ln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205963" y="1460468"/>
                <a:ext cx="377228" cy="37349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2" name="Rectangle 101"/>
            <p:cNvSpPr/>
            <p:nvPr/>
          </p:nvSpPr>
          <p:spPr>
            <a:xfrm>
              <a:off x="598723" y="1469935"/>
              <a:ext cx="531268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 smtClean="0">
                  <a:solidFill>
                    <a:schemeClr val="bg1">
                      <a:lumMod val="75000"/>
                    </a:schemeClr>
                  </a:solidFill>
                </a:rPr>
                <a:t>Keys actions</a:t>
              </a:r>
              <a:endParaRPr lang="en-US" sz="15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719" y="447898"/>
            <a:ext cx="1107281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31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632"/>
    </mc:Choice>
    <mc:Fallback xmlns="">
      <p:transition advTm="463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egnaposto contenuto 2"/>
          <p:cNvSpPr>
            <a:spLocks noGrp="1"/>
          </p:cNvSpPr>
          <p:nvPr>
            <p:ph idx="1"/>
          </p:nvPr>
        </p:nvSpPr>
        <p:spPr>
          <a:xfrm>
            <a:off x="1709644" y="1995231"/>
            <a:ext cx="6414387" cy="3921299"/>
          </a:xfrm>
        </p:spPr>
        <p:txBody>
          <a:bodyPr/>
          <a:lstStyle/>
          <a:p>
            <a:pPr marL="342778" indent="-342778">
              <a:buFont typeface="+mj-lt"/>
              <a:buAutoNum type="arabicParenR"/>
            </a:pPr>
            <a:r>
              <a:rPr lang="en-US" altLang="en-US" sz="1800" dirty="0"/>
              <a:t>AMR is a distinct ethical issue</a:t>
            </a:r>
          </a:p>
          <a:p>
            <a:pPr marL="342778" indent="-342778">
              <a:buFont typeface="+mj-lt"/>
              <a:buAutoNum type="arabicParenR"/>
            </a:pPr>
            <a:r>
              <a:rPr lang="en-US" altLang="en-US" sz="1800" dirty="0"/>
              <a:t>Successful responses to the problem of AMR will </a:t>
            </a:r>
            <a:r>
              <a:rPr lang="en-US" altLang="en-US" sz="1800" b="1" dirty="0"/>
              <a:t>not only be a scientific or medical undertaking</a:t>
            </a:r>
            <a:r>
              <a:rPr lang="en-US" altLang="en-US" sz="1800" dirty="0"/>
              <a:t>, it must also be an </a:t>
            </a:r>
            <a:r>
              <a:rPr lang="en-US" altLang="en-US" sz="1800" b="1" dirty="0"/>
              <a:t>ethical undertaking</a:t>
            </a:r>
          </a:p>
          <a:p>
            <a:pPr marL="342778" indent="-342778">
              <a:buFont typeface="+mj-lt"/>
              <a:buAutoNum type="arabicParenR"/>
            </a:pPr>
            <a:r>
              <a:rPr lang="en-US" altLang="en-US" sz="1800" dirty="0"/>
              <a:t>Every level of an AMR response (improving surveillance and reporting, reducing ATB usage, ..) strategy will inevitably involve </a:t>
            </a:r>
            <a:r>
              <a:rPr lang="en-US" altLang="en-US" sz="1800" b="1" dirty="0"/>
              <a:t>making decisions with ethical implications</a:t>
            </a:r>
            <a:endParaRPr lang="en-US" altLang="en-US" sz="1800" dirty="0"/>
          </a:p>
          <a:p>
            <a:pPr marL="342778" indent="-342778">
              <a:buFont typeface="+mj-lt"/>
              <a:buAutoNum type="arabicParenR"/>
            </a:pPr>
            <a:r>
              <a:rPr lang="en-US" altLang="en-US" sz="1800" dirty="0"/>
              <a:t>Promoting research and innovation into different preventative, diagnostic and therapeutic interventions will require us to make funding and allocation decisions that </a:t>
            </a:r>
            <a:r>
              <a:rPr lang="en-US" altLang="en-US" sz="1800" b="1" dirty="0" err="1"/>
              <a:t>prioritise</a:t>
            </a:r>
            <a:r>
              <a:rPr lang="en-US" altLang="en-US" sz="1800" b="1" dirty="0"/>
              <a:t> AMR over other important projects and policies</a:t>
            </a:r>
            <a:endParaRPr lang="en-US" altLang="en-US" sz="1800" dirty="0"/>
          </a:p>
        </p:txBody>
      </p:sp>
      <p:sp>
        <p:nvSpPr>
          <p:cNvPr id="96259" name="Segnaposto numero diapositiva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684" indent="-285647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2589" indent="-228517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99626" indent="-228517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6665" indent="-228517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3701" indent="-2285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0736" indent="-2285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7774" indent="-2285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4807" indent="-2285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8562CFC3-70F6-4B80-B868-BE0D06B80A30}" type="slidenum">
              <a:rPr lang="nl-NL" altLang="de-DE" smtClean="0">
                <a:solidFill>
                  <a:schemeClr val="accent1"/>
                </a:solidFill>
                <a:latin typeface="Arial" pitchFamily="34" charset="0"/>
              </a:rPr>
              <a:pPr eaLnBrk="1" hangingPunct="1"/>
              <a:t>4</a:t>
            </a:fld>
            <a:endParaRPr lang="nl-NL" altLang="de-DE" smtClean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96262" name="CasellaDiTesto 6"/>
          <p:cNvSpPr txBox="1">
            <a:spLocks noChangeArrowheads="1"/>
          </p:cNvSpPr>
          <p:nvPr/>
        </p:nvSpPr>
        <p:spPr bwMode="auto">
          <a:xfrm>
            <a:off x="1403648" y="6184146"/>
            <a:ext cx="3161635" cy="34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en-US" sz="1600" dirty="0"/>
              <a:t>Littmann, Public </a:t>
            </a:r>
            <a:r>
              <a:rPr lang="de-DE" altLang="en-US" sz="1600" dirty="0" err="1"/>
              <a:t>Health</a:t>
            </a:r>
            <a:r>
              <a:rPr lang="de-DE" altLang="en-US" sz="1600" dirty="0"/>
              <a:t> </a:t>
            </a:r>
            <a:r>
              <a:rPr lang="de-DE" altLang="en-US" sz="1600" dirty="0" err="1"/>
              <a:t>Ethics</a:t>
            </a:r>
            <a:r>
              <a:rPr lang="de-DE" altLang="en-US" sz="1600" dirty="0"/>
              <a:t> 2015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5" y="764711"/>
            <a:ext cx="5762625" cy="809625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2" y="447903"/>
            <a:ext cx="14763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3989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34" y="1843091"/>
            <a:ext cx="5953125" cy="389016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3" y="404482"/>
            <a:ext cx="1737377" cy="44828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727" y="383521"/>
            <a:ext cx="1107281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2336010" y="3090093"/>
            <a:ext cx="267891" cy="842963"/>
          </a:xfrm>
          <a:prstGeom prst="rect">
            <a:avLst/>
          </a:prstGeom>
          <a:solidFill>
            <a:srgbClr val="00B0F0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268300" y="2276872"/>
            <a:ext cx="267891" cy="1140148"/>
          </a:xfrm>
          <a:prstGeom prst="rect">
            <a:avLst/>
          </a:prstGeom>
          <a:solidFill>
            <a:srgbClr val="FFFF00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ttangolo 7"/>
          <p:cNvSpPr/>
          <p:nvPr/>
        </p:nvSpPr>
        <p:spPr>
          <a:xfrm>
            <a:off x="5220079" y="3212977"/>
            <a:ext cx="267891" cy="1296144"/>
          </a:xfrm>
          <a:prstGeom prst="rect">
            <a:avLst/>
          </a:prstGeom>
          <a:solidFill>
            <a:srgbClr val="FFFF00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2123728" y="430066"/>
            <a:ext cx="6840760" cy="990600"/>
          </a:xfrm>
        </p:spPr>
        <p:txBody>
          <a:bodyPr>
            <a:normAutofit/>
          </a:bodyPr>
          <a:lstStyle/>
          <a:p>
            <a:r>
              <a:rPr lang="de-DE" sz="2200" b="1" dirty="0" err="1">
                <a:solidFill>
                  <a:schemeClr val="accent1"/>
                </a:solidFill>
              </a:rPr>
              <a:t>Attributable</a:t>
            </a:r>
            <a:r>
              <a:rPr lang="de-DE" sz="2200" b="1" dirty="0">
                <a:solidFill>
                  <a:schemeClr val="accent1"/>
                </a:solidFill>
              </a:rPr>
              <a:t> </a:t>
            </a:r>
            <a:r>
              <a:rPr lang="de-DE" sz="2200" b="1" dirty="0" err="1" smtClean="0">
                <a:solidFill>
                  <a:schemeClr val="accent1"/>
                </a:solidFill>
              </a:rPr>
              <a:t>mortality</a:t>
            </a:r>
            <a:r>
              <a:rPr lang="de-DE" sz="2200" b="1" dirty="0" smtClean="0">
                <a:solidFill>
                  <a:schemeClr val="accent1"/>
                </a:solidFill>
              </a:rPr>
              <a:t> </a:t>
            </a:r>
            <a:r>
              <a:rPr lang="de-DE" sz="2200" b="1" dirty="0" err="1">
                <a:solidFill>
                  <a:schemeClr val="accent1"/>
                </a:solidFill>
              </a:rPr>
              <a:t>of</a:t>
            </a:r>
            <a:r>
              <a:rPr lang="de-DE" sz="2200" b="1" dirty="0">
                <a:solidFill>
                  <a:schemeClr val="accent1"/>
                </a:solidFill>
              </a:rPr>
              <a:t> </a:t>
            </a:r>
            <a:r>
              <a:rPr lang="de-DE" sz="2200" b="1" dirty="0" err="1">
                <a:solidFill>
                  <a:schemeClr val="accent1"/>
                </a:solidFill>
              </a:rPr>
              <a:t>infections</a:t>
            </a:r>
            <a:r>
              <a:rPr lang="de-DE" sz="2200" b="1" dirty="0">
                <a:solidFill>
                  <a:schemeClr val="accent1"/>
                </a:solidFill>
              </a:rPr>
              <a:t> </a:t>
            </a:r>
            <a:r>
              <a:rPr lang="de-DE" sz="2200" b="1" dirty="0" smtClean="0">
                <a:solidFill>
                  <a:schemeClr val="accent1"/>
                </a:solidFill>
              </a:rPr>
              <a:t/>
            </a:r>
            <a:br>
              <a:rPr lang="de-DE" sz="2200" b="1" dirty="0" smtClean="0">
                <a:solidFill>
                  <a:schemeClr val="accent1"/>
                </a:solidFill>
              </a:rPr>
            </a:br>
            <a:r>
              <a:rPr lang="de-DE" sz="2200" b="1" dirty="0" smtClean="0">
                <a:solidFill>
                  <a:schemeClr val="accent1"/>
                </a:solidFill>
              </a:rPr>
              <a:t>due </a:t>
            </a:r>
            <a:r>
              <a:rPr lang="de-DE" sz="2200" b="1" dirty="0" err="1">
                <a:solidFill>
                  <a:schemeClr val="accent1"/>
                </a:solidFill>
              </a:rPr>
              <a:t>to</a:t>
            </a:r>
            <a:r>
              <a:rPr lang="de-DE" sz="2200" b="1" dirty="0">
                <a:solidFill>
                  <a:schemeClr val="accent1"/>
                </a:solidFill>
              </a:rPr>
              <a:t> </a:t>
            </a:r>
            <a:r>
              <a:rPr lang="de-DE" sz="2200" b="1" dirty="0" err="1">
                <a:solidFill>
                  <a:schemeClr val="accent1"/>
                </a:solidFill>
              </a:rPr>
              <a:t>resistant</a:t>
            </a:r>
            <a:r>
              <a:rPr lang="de-DE" sz="2200" b="1" dirty="0">
                <a:solidFill>
                  <a:schemeClr val="accent1"/>
                </a:solidFill>
              </a:rPr>
              <a:t> </a:t>
            </a:r>
            <a:r>
              <a:rPr lang="de-DE" sz="2200" b="1" dirty="0" err="1">
                <a:solidFill>
                  <a:schemeClr val="accent1"/>
                </a:solidFill>
              </a:rPr>
              <a:t>bacteria</a:t>
            </a:r>
            <a:endParaRPr lang="de-DE" sz="2200" b="1" dirty="0">
              <a:solidFill>
                <a:schemeClr val="accent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336010" y="1988840"/>
            <a:ext cx="5188325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spcCol="0"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403648" y="5970798"/>
            <a:ext cx="5131979" cy="338522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r>
              <a:rPr lang="de-DE" sz="1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Tacconelli</a:t>
            </a:r>
            <a:r>
              <a:rPr lang="de-DE" sz="1400" dirty="0">
                <a:solidFill>
                  <a:prstClr val="black"/>
                </a:solidFill>
              </a:rPr>
              <a:t>, </a:t>
            </a:r>
            <a:r>
              <a:rPr lang="de-DE" sz="1400" dirty="0" smtClean="0">
                <a:solidFill>
                  <a:prstClr val="black"/>
                </a:solidFill>
              </a:rPr>
              <a:t>Task1B2-1 </a:t>
            </a:r>
            <a:r>
              <a:rPr lang="de-DE" sz="1400" dirty="0">
                <a:solidFill>
                  <a:prstClr val="black"/>
                </a:solidFill>
              </a:rPr>
              <a:t>(</a:t>
            </a:r>
            <a:r>
              <a:rPr lang="de-DE" sz="1400" dirty="0" smtClean="0">
                <a:solidFill>
                  <a:prstClr val="black"/>
                </a:solidFill>
              </a:rPr>
              <a:t>EU-</a:t>
            </a:r>
            <a:r>
              <a:rPr lang="de-DE" sz="1400" dirty="0" err="1" smtClean="0">
                <a:solidFill>
                  <a:prstClr val="black"/>
                </a:solidFill>
              </a:rPr>
              <a:t>Commission</a:t>
            </a:r>
            <a:r>
              <a:rPr lang="de-DE" sz="1400" dirty="0" smtClean="0">
                <a:solidFill>
                  <a:prstClr val="black"/>
                </a:solidFill>
              </a:rPr>
              <a:t>, Annual Report  </a:t>
            </a:r>
            <a:r>
              <a:rPr lang="de-DE" sz="1400" dirty="0">
                <a:solidFill>
                  <a:prstClr val="black"/>
                </a:solidFill>
              </a:rPr>
              <a:t>2016)</a:t>
            </a:r>
          </a:p>
        </p:txBody>
      </p:sp>
      <p:sp>
        <p:nvSpPr>
          <p:cNvPr id="2" name="Rectangle 1"/>
          <p:cNvSpPr/>
          <p:nvPr/>
        </p:nvSpPr>
        <p:spPr>
          <a:xfrm>
            <a:off x="3203848" y="4725144"/>
            <a:ext cx="1512168" cy="21602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076055" y="4725144"/>
            <a:ext cx="2448279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35896" y="5353469"/>
            <a:ext cx="932362" cy="1637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500"/>
              </a:lnSpc>
            </a:pPr>
            <a:r>
              <a:rPr lang="en-GB" sz="800" dirty="0" smtClean="0"/>
              <a:t>Cases</a:t>
            </a:r>
            <a:endParaRPr lang="en-GB" sz="800" dirty="0"/>
          </a:p>
        </p:txBody>
      </p:sp>
      <p:sp>
        <p:nvSpPr>
          <p:cNvPr id="16" name="TextBox 15"/>
          <p:cNvSpPr txBox="1"/>
          <p:nvPr/>
        </p:nvSpPr>
        <p:spPr>
          <a:xfrm>
            <a:off x="5151806" y="5353469"/>
            <a:ext cx="932362" cy="1637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500"/>
              </a:lnSpc>
            </a:pPr>
            <a:r>
              <a:rPr lang="en-GB" sz="800" dirty="0" smtClean="0"/>
              <a:t>Controls</a:t>
            </a:r>
            <a:endParaRPr lang="en-GB" sz="800" dirty="0"/>
          </a:p>
        </p:txBody>
      </p:sp>
      <p:sp>
        <p:nvSpPr>
          <p:cNvPr id="17" name="Rectangle 16"/>
          <p:cNvSpPr/>
          <p:nvPr/>
        </p:nvSpPr>
        <p:spPr>
          <a:xfrm>
            <a:off x="4716016" y="5013176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05392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725" y="383515"/>
            <a:ext cx="1107281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1" y="404476"/>
            <a:ext cx="1737377" cy="44828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051720" y="620688"/>
            <a:ext cx="5544616" cy="550862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Mortality due to resistant bacteria </a:t>
            </a:r>
            <a:r>
              <a:rPr lang="en-US" sz="2400" b="1" dirty="0">
                <a:solidFill>
                  <a:schemeClr val="accent1"/>
                </a:solidFill>
              </a:rPr>
              <a:t/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2400" b="1" dirty="0">
                <a:solidFill>
                  <a:schemeClr val="accent1"/>
                </a:solidFill>
              </a:rPr>
              <a:t>World bank regions classification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63" y="2204864"/>
            <a:ext cx="3368929" cy="309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986" y="1489449"/>
            <a:ext cx="28003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3861055"/>
            <a:ext cx="28289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83728" y="4888062"/>
            <a:ext cx="932362" cy="1637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500"/>
              </a:lnSpc>
            </a:pPr>
            <a:r>
              <a:rPr lang="en-GB" sz="800" dirty="0" smtClean="0"/>
              <a:t>Cases</a:t>
            </a:r>
            <a:endParaRPr lang="en-GB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3356992"/>
            <a:ext cx="932362" cy="1637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500"/>
              </a:lnSpc>
            </a:pPr>
            <a:r>
              <a:rPr lang="en-GB" sz="800" dirty="0" smtClean="0"/>
              <a:t>Cases</a:t>
            </a:r>
            <a:endParaRPr lang="en-GB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5392010" y="5733256"/>
            <a:ext cx="932362" cy="1637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500"/>
              </a:lnSpc>
            </a:pPr>
            <a:r>
              <a:rPr lang="en-GB" sz="800" dirty="0" smtClean="0"/>
              <a:t>Cases</a:t>
            </a:r>
            <a:endParaRPr lang="en-GB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3152942" y="4909409"/>
            <a:ext cx="932362" cy="1637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500"/>
              </a:lnSpc>
            </a:pPr>
            <a:r>
              <a:rPr lang="en-GB" sz="800" dirty="0" smtClean="0"/>
              <a:t>Controls</a:t>
            </a:r>
            <a:endParaRPr lang="en-GB" sz="800" dirty="0"/>
          </a:p>
        </p:txBody>
      </p:sp>
      <p:sp>
        <p:nvSpPr>
          <p:cNvPr id="14" name="TextBox 13"/>
          <p:cNvSpPr txBox="1"/>
          <p:nvPr/>
        </p:nvSpPr>
        <p:spPr>
          <a:xfrm>
            <a:off x="6592444" y="3356991"/>
            <a:ext cx="932362" cy="1637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500"/>
              </a:lnSpc>
            </a:pPr>
            <a:r>
              <a:rPr lang="en-GB" sz="800" dirty="0" smtClean="0"/>
              <a:t>Controls</a:t>
            </a:r>
            <a:endParaRPr lang="en-GB" sz="800" dirty="0"/>
          </a:p>
        </p:txBody>
      </p:sp>
      <p:sp>
        <p:nvSpPr>
          <p:cNvPr id="16" name="TextBox 15"/>
          <p:cNvSpPr txBox="1"/>
          <p:nvPr/>
        </p:nvSpPr>
        <p:spPr>
          <a:xfrm>
            <a:off x="6504480" y="5733256"/>
            <a:ext cx="932362" cy="1637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500"/>
              </a:lnSpc>
            </a:pPr>
            <a:r>
              <a:rPr lang="en-GB" sz="800" dirty="0" smtClean="0"/>
              <a:t>Controls</a:t>
            </a:r>
            <a:endParaRPr lang="en-GB" sz="800" dirty="0"/>
          </a:p>
        </p:txBody>
      </p:sp>
      <p:sp>
        <p:nvSpPr>
          <p:cNvPr id="2" name="Oval 1"/>
          <p:cNvSpPr/>
          <p:nvPr/>
        </p:nvSpPr>
        <p:spPr>
          <a:xfrm>
            <a:off x="2339752" y="4077072"/>
            <a:ext cx="216024" cy="1440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707904" y="3789040"/>
            <a:ext cx="216024" cy="1440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123728" y="3575424"/>
            <a:ext cx="324036" cy="69600"/>
          </a:xfrm>
          <a:prstGeom prst="rect">
            <a:avLst/>
          </a:prstGeom>
          <a:solidFill>
            <a:srgbClr val="00B0F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523287" y="3015565"/>
            <a:ext cx="324036" cy="103884"/>
          </a:xfrm>
          <a:prstGeom prst="rect">
            <a:avLst/>
          </a:prstGeom>
          <a:solidFill>
            <a:srgbClr val="00B0F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5696173" y="2564904"/>
            <a:ext cx="324036" cy="144016"/>
          </a:xfrm>
          <a:prstGeom prst="rect">
            <a:avLst/>
          </a:prstGeom>
          <a:solidFill>
            <a:srgbClr val="FFFF0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808643" y="1946697"/>
            <a:ext cx="324036" cy="144016"/>
          </a:xfrm>
          <a:prstGeom prst="rect">
            <a:avLst/>
          </a:prstGeom>
          <a:solidFill>
            <a:srgbClr val="FFFF0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5681002" y="4581128"/>
            <a:ext cx="324036" cy="144016"/>
          </a:xfrm>
          <a:prstGeom prst="rect">
            <a:avLst/>
          </a:prstGeom>
          <a:solidFill>
            <a:srgbClr val="FFFF0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6808643" y="4329577"/>
            <a:ext cx="324036" cy="144016"/>
          </a:xfrm>
          <a:prstGeom prst="rect">
            <a:avLst/>
          </a:prstGeom>
          <a:solidFill>
            <a:srgbClr val="FFFF0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feld 13"/>
          <p:cNvSpPr txBox="1"/>
          <p:nvPr/>
        </p:nvSpPr>
        <p:spPr>
          <a:xfrm>
            <a:off x="1403648" y="5970798"/>
            <a:ext cx="5131979" cy="338522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r>
              <a:rPr lang="de-DE" sz="1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Tacconelli</a:t>
            </a:r>
            <a:r>
              <a:rPr lang="de-DE" sz="1400" dirty="0">
                <a:solidFill>
                  <a:prstClr val="black"/>
                </a:solidFill>
              </a:rPr>
              <a:t>, </a:t>
            </a:r>
            <a:r>
              <a:rPr lang="de-DE" sz="1400" dirty="0" smtClean="0">
                <a:solidFill>
                  <a:prstClr val="black"/>
                </a:solidFill>
              </a:rPr>
              <a:t>Task1B2-1 (EU-</a:t>
            </a:r>
            <a:r>
              <a:rPr lang="de-DE" sz="1400" dirty="0" err="1" smtClean="0">
                <a:solidFill>
                  <a:prstClr val="black"/>
                </a:solidFill>
              </a:rPr>
              <a:t>Commission</a:t>
            </a:r>
            <a:r>
              <a:rPr lang="de-DE" sz="1400" dirty="0" smtClean="0">
                <a:solidFill>
                  <a:prstClr val="black"/>
                </a:solidFill>
              </a:rPr>
              <a:t>, Annual Report  </a:t>
            </a:r>
            <a:r>
              <a:rPr lang="de-DE" sz="1400" dirty="0">
                <a:solidFill>
                  <a:prstClr val="black"/>
                </a:solidFill>
              </a:rPr>
              <a:t>2016)</a:t>
            </a:r>
          </a:p>
        </p:txBody>
      </p:sp>
    </p:spTree>
    <p:extLst>
      <p:ext uri="{BB962C8B-B14F-4D97-AF65-F5344CB8AC3E}">
        <p14:creationId xmlns:p14="http://schemas.microsoft.com/office/powerpoint/2010/main" val="6524907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3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125137"/>
              </p:ext>
            </p:extLst>
          </p:nvPr>
        </p:nvGraphicFramePr>
        <p:xfrm>
          <a:off x="755576" y="1844824"/>
          <a:ext cx="8114057" cy="250317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49471">
                  <a:extLst>
                    <a:ext uri="{9D8B030D-6E8A-4147-A177-3AD203B41FA5}">
                      <a16:colId xmlns="" xmlns:a16="http://schemas.microsoft.com/office/drawing/2014/main" val="1119909970"/>
                    </a:ext>
                  </a:extLst>
                </a:gridCol>
                <a:gridCol w="1162179">
                  <a:extLst>
                    <a:ext uri="{9D8B030D-6E8A-4147-A177-3AD203B41FA5}">
                      <a16:colId xmlns="" xmlns:a16="http://schemas.microsoft.com/office/drawing/2014/main" val="3625300663"/>
                    </a:ext>
                  </a:extLst>
                </a:gridCol>
                <a:gridCol w="1186004">
                  <a:extLst>
                    <a:ext uri="{9D8B030D-6E8A-4147-A177-3AD203B41FA5}">
                      <a16:colId xmlns="" xmlns:a16="http://schemas.microsoft.com/office/drawing/2014/main" val="2585983051"/>
                    </a:ext>
                  </a:extLst>
                </a:gridCol>
                <a:gridCol w="1050201">
                  <a:extLst>
                    <a:ext uri="{9D8B030D-6E8A-4147-A177-3AD203B41FA5}">
                      <a16:colId xmlns="" xmlns:a16="http://schemas.microsoft.com/office/drawing/2014/main" val="1211561706"/>
                    </a:ext>
                  </a:extLst>
                </a:gridCol>
                <a:gridCol w="844267">
                  <a:extLst>
                    <a:ext uri="{9D8B030D-6E8A-4147-A177-3AD203B41FA5}">
                      <a16:colId xmlns="" xmlns:a16="http://schemas.microsoft.com/office/drawing/2014/main" val="947322922"/>
                    </a:ext>
                  </a:extLst>
                </a:gridCol>
                <a:gridCol w="1110023">
                  <a:extLst>
                    <a:ext uri="{9D8B030D-6E8A-4147-A177-3AD203B41FA5}">
                      <a16:colId xmlns="" xmlns:a16="http://schemas.microsoft.com/office/drawing/2014/main" val="2600098429"/>
                    </a:ext>
                  </a:extLst>
                </a:gridCol>
                <a:gridCol w="1311912">
                  <a:extLst>
                    <a:ext uri="{9D8B030D-6E8A-4147-A177-3AD203B41FA5}">
                      <a16:colId xmlns="" xmlns:a16="http://schemas.microsoft.com/office/drawing/2014/main" val="1549473610"/>
                    </a:ext>
                  </a:extLst>
                </a:gridCol>
              </a:tblGrid>
              <a:tr h="648653">
                <a:tc>
                  <a:txBody>
                    <a:bodyPr/>
                    <a:lstStyle/>
                    <a:p>
                      <a:endParaRPr lang="it-IT" sz="1400" baseline="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 err="1"/>
                        <a:t>Overall</a:t>
                      </a:r>
                      <a:endParaRPr lang="en-US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>
                          <a:solidFill>
                            <a:srgbClr val="FFFF00"/>
                          </a:solidFill>
                        </a:rPr>
                        <a:t>CR-GN</a:t>
                      </a:r>
                      <a:endParaRPr lang="en-US" sz="14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>
                          <a:solidFill>
                            <a:srgbClr val="FFFF00"/>
                          </a:solidFill>
                        </a:rPr>
                        <a:t>ESBL-GN</a:t>
                      </a:r>
                      <a:endParaRPr lang="en-US" sz="14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>
                          <a:solidFill>
                            <a:srgbClr val="FFFF00"/>
                          </a:solidFill>
                        </a:rPr>
                        <a:t>MRSA</a:t>
                      </a:r>
                      <a:endParaRPr lang="en-US" sz="14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>
                          <a:solidFill>
                            <a:srgbClr val="FFFF00"/>
                          </a:solidFill>
                        </a:rPr>
                        <a:t>VRE</a:t>
                      </a:r>
                      <a:endParaRPr lang="en-US" sz="14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>
                          <a:solidFill>
                            <a:srgbClr val="FFFF00"/>
                          </a:solidFill>
                        </a:rPr>
                        <a:t>VRSA</a:t>
                      </a:r>
                      <a:endParaRPr lang="en-US" sz="14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257736945"/>
                  </a:ext>
                </a:extLst>
              </a:tr>
              <a:tr h="927259">
                <a:tc>
                  <a:txBody>
                    <a:bodyPr/>
                    <a:lstStyle/>
                    <a:p>
                      <a:r>
                        <a:rPr lang="it-IT" sz="1400" dirty="0"/>
                        <a:t>Hospital wide </a:t>
                      </a:r>
                      <a:endParaRPr lang="it-IT" sz="1400" dirty="0" smtClean="0"/>
                    </a:p>
                    <a:p>
                      <a:r>
                        <a:rPr lang="it-IT" sz="1400" baseline="0" dirty="0" smtClean="0"/>
                        <a:t>WMD </a:t>
                      </a:r>
                      <a:r>
                        <a:rPr lang="it-IT" sz="1400" baseline="0" dirty="0"/>
                        <a:t>(95% CI)</a:t>
                      </a:r>
                      <a:endParaRPr lang="en-US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/>
                        <a:t>7.5 (6-9)</a:t>
                      </a:r>
                      <a:endParaRPr lang="en-US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/>
                        <a:t>10 (7-14)</a:t>
                      </a:r>
                      <a:endParaRPr lang="en-US" sz="1400" dirty="0"/>
                    </a:p>
                  </a:txBody>
                  <a:tcPr marL="68580" marR="6858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/>
                        <a:t>5 (1.5-11)</a:t>
                      </a:r>
                      <a:endParaRPr lang="en-US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5.5 (4-</a:t>
                      </a:r>
                      <a:r>
                        <a:rPr lang="it-IT" sz="1400" baseline="0" dirty="0"/>
                        <a:t> </a:t>
                      </a:r>
                      <a:r>
                        <a:rPr lang="it-IT" sz="1400" dirty="0"/>
                        <a:t>7)</a:t>
                      </a:r>
                      <a:endParaRPr lang="en-US" sz="1400" dirty="0"/>
                    </a:p>
                    <a:p>
                      <a:pPr algn="l"/>
                      <a:endParaRPr lang="en-US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9.9 (6-14)</a:t>
                      </a:r>
                      <a:endParaRPr lang="en-US" sz="1400" dirty="0"/>
                    </a:p>
                    <a:p>
                      <a:pPr algn="l"/>
                      <a:endParaRPr lang="en-US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/>
                        <a:t>4.9 (0.21-9.58)</a:t>
                      </a:r>
                      <a:endParaRPr lang="en-US" sz="14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707239753"/>
                  </a:ext>
                </a:extLst>
              </a:tr>
              <a:tr h="927259">
                <a:tc>
                  <a:txBody>
                    <a:bodyPr/>
                    <a:lstStyle/>
                    <a:p>
                      <a:r>
                        <a:rPr lang="it-IT" sz="1400" dirty="0"/>
                        <a:t>ICU </a:t>
                      </a:r>
                    </a:p>
                    <a:p>
                      <a:r>
                        <a:rPr lang="it-IT" sz="1400" baseline="0" dirty="0"/>
                        <a:t>WMD (95% CI)</a:t>
                      </a:r>
                      <a:endParaRPr lang="en-US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6 (4-8)</a:t>
                      </a:r>
                      <a:endParaRPr lang="en-US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4 (0.09-8)</a:t>
                      </a:r>
                      <a:endParaRPr lang="en-US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6 (3-9)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5 (0.7-9)</a:t>
                      </a:r>
                      <a:endParaRPr lang="en-US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-</a:t>
                      </a:r>
                      <a:endParaRPr lang="en-US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3 (5-12)</a:t>
                      </a:r>
                      <a:endParaRPr lang="en-US" sz="1400" dirty="0"/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44108618"/>
                  </a:ext>
                </a:extLst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2483768" y="715375"/>
            <a:ext cx="4923611" cy="769409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r>
              <a:rPr lang="it-IT" sz="2200" b="1" dirty="0">
                <a:solidFill>
                  <a:schemeClr val="accent1"/>
                </a:solidFill>
              </a:rPr>
              <a:t>Lenght of hospital </a:t>
            </a:r>
            <a:r>
              <a:rPr lang="it-IT" sz="2200" b="1" dirty="0" smtClean="0">
                <a:solidFill>
                  <a:schemeClr val="accent1"/>
                </a:solidFill>
              </a:rPr>
              <a:t>stay (</a:t>
            </a:r>
            <a:r>
              <a:rPr lang="it-IT" sz="2200" b="1" dirty="0" err="1" smtClean="0">
                <a:solidFill>
                  <a:schemeClr val="accent1"/>
                </a:solidFill>
              </a:rPr>
              <a:t>days</a:t>
            </a:r>
            <a:r>
              <a:rPr lang="it-IT" sz="2200" b="1" dirty="0" smtClean="0">
                <a:solidFill>
                  <a:schemeClr val="accent1"/>
                </a:solidFill>
              </a:rPr>
              <a:t>) </a:t>
            </a:r>
            <a:r>
              <a:rPr lang="it-IT" sz="2200" b="1" dirty="0" err="1" smtClean="0">
                <a:solidFill>
                  <a:schemeClr val="accent1"/>
                </a:solidFill>
              </a:rPr>
              <a:t>after</a:t>
            </a:r>
            <a:r>
              <a:rPr lang="it-IT" sz="2200" b="1" dirty="0" smtClean="0">
                <a:solidFill>
                  <a:schemeClr val="accent1"/>
                </a:solidFill>
              </a:rPr>
              <a:t> </a:t>
            </a:r>
            <a:r>
              <a:rPr lang="it-IT" sz="2200" b="1" dirty="0" err="1" smtClean="0">
                <a:solidFill>
                  <a:schemeClr val="accent1"/>
                </a:solidFill>
              </a:rPr>
              <a:t>infections</a:t>
            </a:r>
            <a:r>
              <a:rPr lang="it-IT" sz="2200" b="1" dirty="0" smtClean="0">
                <a:solidFill>
                  <a:schemeClr val="accent1"/>
                </a:solidFill>
              </a:rPr>
              <a:t> due to </a:t>
            </a:r>
            <a:r>
              <a:rPr lang="it-IT" sz="2200" b="1" dirty="0" err="1" smtClean="0">
                <a:solidFill>
                  <a:schemeClr val="accent1"/>
                </a:solidFill>
              </a:rPr>
              <a:t>resistant</a:t>
            </a:r>
            <a:r>
              <a:rPr lang="it-IT" sz="2200" b="1" dirty="0" smtClean="0">
                <a:solidFill>
                  <a:schemeClr val="accent1"/>
                </a:solidFill>
              </a:rPr>
              <a:t> </a:t>
            </a:r>
            <a:r>
              <a:rPr lang="it-IT" sz="2200" b="1" dirty="0" err="1" smtClean="0">
                <a:solidFill>
                  <a:schemeClr val="accent1"/>
                </a:solidFill>
              </a:rPr>
              <a:t>bacteria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9" y="404476"/>
            <a:ext cx="1737377" cy="44828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720" y="383510"/>
            <a:ext cx="1107281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683568" y="436510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200" i="1" dirty="0" smtClean="0"/>
              <a:t>weighted </a:t>
            </a:r>
            <a:r>
              <a:rPr lang="it-IT" sz="1200" i="1" dirty="0"/>
              <a:t>mean difference, WMD 95</a:t>
            </a:r>
            <a:r>
              <a:rPr lang="it-IT" sz="1200" i="1" dirty="0" smtClean="0"/>
              <a:t>% Confidence Interval</a:t>
            </a:r>
            <a:endParaRPr lang="de-DE" sz="1200" i="1" dirty="0"/>
          </a:p>
        </p:txBody>
      </p:sp>
      <p:sp>
        <p:nvSpPr>
          <p:cNvPr id="3" name="Rectangle 2"/>
          <p:cNvSpPr/>
          <p:nvPr/>
        </p:nvSpPr>
        <p:spPr>
          <a:xfrm>
            <a:off x="3347864" y="1844824"/>
            <a:ext cx="2160240" cy="36004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580112" y="1844824"/>
            <a:ext cx="2664296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feld 13"/>
          <p:cNvSpPr txBox="1"/>
          <p:nvPr/>
        </p:nvSpPr>
        <p:spPr>
          <a:xfrm>
            <a:off x="1403648" y="5970798"/>
            <a:ext cx="5131979" cy="338522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r>
              <a:rPr lang="de-DE" sz="1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Tacconelli</a:t>
            </a:r>
            <a:r>
              <a:rPr lang="de-DE" sz="1400" dirty="0">
                <a:solidFill>
                  <a:prstClr val="black"/>
                </a:solidFill>
              </a:rPr>
              <a:t>, </a:t>
            </a:r>
            <a:r>
              <a:rPr lang="de-DE" sz="1400" dirty="0" smtClean="0">
                <a:solidFill>
                  <a:prstClr val="black"/>
                </a:solidFill>
              </a:rPr>
              <a:t>Task1B2-1 (EU-</a:t>
            </a:r>
            <a:r>
              <a:rPr lang="de-DE" sz="1400" dirty="0" err="1" smtClean="0">
                <a:solidFill>
                  <a:prstClr val="black"/>
                </a:solidFill>
              </a:rPr>
              <a:t>Commission</a:t>
            </a:r>
            <a:r>
              <a:rPr lang="de-DE" sz="1400" dirty="0" smtClean="0">
                <a:solidFill>
                  <a:prstClr val="black"/>
                </a:solidFill>
              </a:rPr>
              <a:t>, Annual Report  </a:t>
            </a:r>
            <a:r>
              <a:rPr lang="de-DE" sz="1400" dirty="0">
                <a:solidFill>
                  <a:prstClr val="black"/>
                </a:solidFill>
              </a:rPr>
              <a:t>2016)</a:t>
            </a:r>
          </a:p>
        </p:txBody>
      </p:sp>
    </p:spTree>
    <p:extLst>
      <p:ext uri="{BB962C8B-B14F-4D97-AF65-F5344CB8AC3E}">
        <p14:creationId xmlns:p14="http://schemas.microsoft.com/office/powerpoint/2010/main" val="31939350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728483" y="1124935"/>
            <a:ext cx="4431491" cy="761963"/>
            <a:chOff x="205963" y="1259422"/>
            <a:chExt cx="5908655" cy="761963"/>
          </a:xfrm>
        </p:grpSpPr>
        <p:grpSp>
          <p:nvGrpSpPr>
            <p:cNvPr id="9" name="Group 8"/>
            <p:cNvGrpSpPr/>
            <p:nvPr/>
          </p:nvGrpSpPr>
          <p:grpSpPr>
            <a:xfrm>
              <a:off x="205963" y="1259422"/>
              <a:ext cx="5908655" cy="761963"/>
              <a:chOff x="205963" y="1259422"/>
              <a:chExt cx="5908655" cy="761963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344039" y="1259422"/>
                <a:ext cx="5770579" cy="761963"/>
              </a:xfrm>
              <a:prstGeom prst="roundRect">
                <a:avLst>
                  <a:gd name="adj" fmla="val 40104"/>
                </a:avLst>
              </a:prstGeom>
              <a:noFill/>
              <a:ln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05963" y="1460468"/>
                <a:ext cx="377228" cy="37349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598723" y="1497367"/>
              <a:ext cx="531268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 smtClean="0">
                  <a:solidFill>
                    <a:schemeClr val="bg1">
                      <a:lumMod val="75000"/>
                    </a:schemeClr>
                  </a:solidFill>
                </a:rPr>
                <a:t>Antibiotic as ethic issue</a:t>
              </a:r>
              <a:endParaRPr lang="en-US" sz="15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518240" y="914622"/>
            <a:ext cx="1202822" cy="5157216"/>
            <a:chOff x="3770119" y="600905"/>
            <a:chExt cx="1603762" cy="6150070"/>
          </a:xfrm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grpSpPr>
        <p:grpSp>
          <p:nvGrpSpPr>
            <p:cNvPr id="14" name="Group 13"/>
            <p:cNvGrpSpPr/>
            <p:nvPr/>
          </p:nvGrpSpPr>
          <p:grpSpPr>
            <a:xfrm>
              <a:off x="3770119" y="600905"/>
              <a:ext cx="1603762" cy="6150070"/>
              <a:chOff x="6034506" y="660368"/>
              <a:chExt cx="1800678" cy="6905200"/>
            </a:xfrm>
            <a:scene3d>
              <a:camera prst="orthographicFront"/>
              <a:lightRig rig="threePt" dir="t"/>
            </a:scene3d>
          </p:grpSpPr>
          <p:sp>
            <p:nvSpPr>
              <p:cNvPr id="21" name="Rectangle 5"/>
              <p:cNvSpPr/>
              <p:nvPr/>
            </p:nvSpPr>
            <p:spPr>
              <a:xfrm>
                <a:off x="6206359" y="660368"/>
                <a:ext cx="1447870" cy="1792218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823242 w 2069854"/>
                  <a:gd name="connsiteY12" fmla="*/ 2167002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823242 w 2069854"/>
                  <a:gd name="connsiteY12" fmla="*/ 2167002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772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69223" h="2561350">
                    <a:moveTo>
                      <a:pt x="1029052" y="3"/>
                    </a:moveTo>
                    <a:cubicBezTo>
                      <a:pt x="1198121" y="-691"/>
                      <a:pt x="1366104" y="120921"/>
                      <a:pt x="1243365" y="286050"/>
                    </a:cubicBezTo>
                    <a:cubicBezTo>
                      <a:pt x="1227255" y="315682"/>
                      <a:pt x="1215473" y="348101"/>
                      <a:pt x="1221229" y="389002"/>
                    </a:cubicBezTo>
                    <a:cubicBezTo>
                      <a:pt x="1226297" y="528261"/>
                      <a:pt x="1696392" y="461119"/>
                      <a:pt x="1960083" y="361648"/>
                    </a:cubicBezTo>
                    <a:cubicBezTo>
                      <a:pt x="2053938" y="496394"/>
                      <a:pt x="2071127" y="822506"/>
                      <a:pt x="2067846" y="961234"/>
                    </a:cubicBezTo>
                    <a:cubicBezTo>
                      <a:pt x="2071715" y="1080232"/>
                      <a:pt x="2015018" y="1106744"/>
                      <a:pt x="1881338" y="1030865"/>
                    </a:cubicBezTo>
                    <a:cubicBezTo>
                      <a:pt x="1484062" y="845572"/>
                      <a:pt x="1585310" y="1699608"/>
                      <a:pt x="1847663" y="1535481"/>
                    </a:cubicBezTo>
                    <a:cubicBezTo>
                      <a:pt x="1929415" y="1495441"/>
                      <a:pt x="2055329" y="1373504"/>
                      <a:pt x="2065360" y="1597847"/>
                    </a:cubicBezTo>
                    <a:cubicBezTo>
                      <a:pt x="2080367" y="1677957"/>
                      <a:pt x="2053974" y="2093695"/>
                      <a:pt x="1945162" y="2187725"/>
                    </a:cubicBezTo>
                    <a:cubicBezTo>
                      <a:pt x="1805733" y="2151252"/>
                      <a:pt x="1398565" y="2030230"/>
                      <a:pt x="1223492" y="2167002"/>
                    </a:cubicBezTo>
                    <a:cubicBezTo>
                      <a:pt x="1210011" y="2193452"/>
                      <a:pt x="1212813" y="2230274"/>
                      <a:pt x="1243365" y="2275300"/>
                    </a:cubicBezTo>
                    <a:cubicBezTo>
                      <a:pt x="1483871" y="2660267"/>
                      <a:pt x="591323" y="2652331"/>
                      <a:pt x="803256" y="2277680"/>
                    </a:cubicBezTo>
                    <a:cubicBezTo>
                      <a:pt x="852179" y="2213432"/>
                      <a:pt x="836244" y="2132321"/>
                      <a:pt x="723771" y="2109806"/>
                    </a:cubicBezTo>
                    <a:cubicBezTo>
                      <a:pt x="609542" y="2086940"/>
                      <a:pt x="401355" y="2119754"/>
                      <a:pt x="117884" y="2215080"/>
                    </a:cubicBezTo>
                    <a:cubicBezTo>
                      <a:pt x="25248" y="2145089"/>
                      <a:pt x="-7310" y="1771407"/>
                      <a:pt x="1340" y="1657531"/>
                    </a:cubicBezTo>
                    <a:cubicBezTo>
                      <a:pt x="24910" y="1416831"/>
                      <a:pt x="118063" y="1502066"/>
                      <a:pt x="271736" y="1561668"/>
                    </a:cubicBezTo>
                    <a:cubicBezTo>
                      <a:pt x="483918" y="1635999"/>
                      <a:pt x="591326" y="1022800"/>
                      <a:pt x="249462" y="1045298"/>
                    </a:cubicBezTo>
                    <a:cubicBezTo>
                      <a:pt x="168753" y="1050498"/>
                      <a:pt x="31973" y="1183628"/>
                      <a:pt x="8800" y="1018431"/>
                    </a:cubicBezTo>
                    <a:cubicBezTo>
                      <a:pt x="-14373" y="907943"/>
                      <a:pt x="14056" y="478572"/>
                      <a:pt x="110423" y="382371"/>
                    </a:cubicBezTo>
                    <a:cubicBezTo>
                      <a:pt x="506629" y="514999"/>
                      <a:pt x="790102" y="488473"/>
                      <a:pt x="828213" y="389002"/>
                    </a:cubicBezTo>
                    <a:cubicBezTo>
                      <a:pt x="838534" y="365427"/>
                      <a:pt x="828962" y="333342"/>
                      <a:pt x="793309" y="283670"/>
                    </a:cubicBezTo>
                    <a:cubicBezTo>
                      <a:pt x="687343" y="96344"/>
                      <a:pt x="859983" y="698"/>
                      <a:pt x="1029052" y="3"/>
                    </a:cubicBezTo>
                    <a:close/>
                  </a:path>
                </a:pathLst>
              </a:custGeom>
              <a:gradFill flip="none" rotWithShape="1">
                <a:gsLst>
                  <a:gs pos="94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Rectangle 5"/>
              <p:cNvSpPr/>
              <p:nvPr/>
            </p:nvSpPr>
            <p:spPr>
              <a:xfrm rot="5400000">
                <a:off x="6216710" y="1947991"/>
                <a:ext cx="1427811" cy="1792219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362 w 2069164"/>
                  <a:gd name="connsiteY0" fmla="*/ 3 h 2561350"/>
                  <a:gd name="connsiteX1" fmla="*/ 1242675 w 2069164"/>
                  <a:gd name="connsiteY1" fmla="*/ 286050 h 2561350"/>
                  <a:gd name="connsiteX2" fmla="*/ 1220539 w 2069164"/>
                  <a:gd name="connsiteY2" fmla="*/ 389002 h 2561350"/>
                  <a:gd name="connsiteX3" fmla="*/ 1959393 w 2069164"/>
                  <a:gd name="connsiteY3" fmla="*/ 361648 h 2561350"/>
                  <a:gd name="connsiteX4" fmla="*/ 2067156 w 2069164"/>
                  <a:gd name="connsiteY4" fmla="*/ 961234 h 2561350"/>
                  <a:gd name="connsiteX5" fmla="*/ 1880648 w 2069164"/>
                  <a:gd name="connsiteY5" fmla="*/ 1030865 h 2561350"/>
                  <a:gd name="connsiteX6" fmla="*/ 1846973 w 2069164"/>
                  <a:gd name="connsiteY6" fmla="*/ 1535481 h 2561350"/>
                  <a:gd name="connsiteX7" fmla="*/ 2064670 w 2069164"/>
                  <a:gd name="connsiteY7" fmla="*/ 1597847 h 2561350"/>
                  <a:gd name="connsiteX8" fmla="*/ 1951933 w 2069164"/>
                  <a:gd name="connsiteY8" fmla="*/ 2180265 h 2561350"/>
                  <a:gd name="connsiteX9" fmla="*/ 1222802 w 2069164"/>
                  <a:gd name="connsiteY9" fmla="*/ 2167002 h 2561350"/>
                  <a:gd name="connsiteX10" fmla="*/ 1242675 w 2069164"/>
                  <a:gd name="connsiteY10" fmla="*/ 2275300 h 2561350"/>
                  <a:gd name="connsiteX11" fmla="*/ 792619 w 2069164"/>
                  <a:gd name="connsiteY11" fmla="*/ 2277680 h 2561350"/>
                  <a:gd name="connsiteX12" fmla="*/ 822552 w 2069164"/>
                  <a:gd name="connsiteY12" fmla="*/ 2167002 h 2561350"/>
                  <a:gd name="connsiteX13" fmla="*/ 129627 w 2069164"/>
                  <a:gd name="connsiteY13" fmla="*/ 2200159 h 2561350"/>
                  <a:gd name="connsiteX14" fmla="*/ 650 w 2069164"/>
                  <a:gd name="connsiteY14" fmla="*/ 1657531 h 2561350"/>
                  <a:gd name="connsiteX15" fmla="*/ 258083 w 2069164"/>
                  <a:gd name="connsiteY15" fmla="*/ 1557347 h 2561350"/>
                  <a:gd name="connsiteX16" fmla="*/ 270377 w 2069164"/>
                  <a:gd name="connsiteY16" fmla="*/ 1028015 h 2561350"/>
                  <a:gd name="connsiteX17" fmla="*/ 29715 w 2069164"/>
                  <a:gd name="connsiteY17" fmla="*/ 1005469 h 2561350"/>
                  <a:gd name="connsiteX18" fmla="*/ 109733 w 2069164"/>
                  <a:gd name="connsiteY18" fmla="*/ 382371 h 2561350"/>
                  <a:gd name="connsiteX19" fmla="*/ 827523 w 2069164"/>
                  <a:gd name="connsiteY19" fmla="*/ 389002 h 2561350"/>
                  <a:gd name="connsiteX20" fmla="*/ 792619 w 2069164"/>
                  <a:gd name="connsiteY20" fmla="*/ 283670 h 2561350"/>
                  <a:gd name="connsiteX21" fmla="*/ 1028362 w 206916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64020 w 2066875"/>
                  <a:gd name="connsiteY7" fmla="*/ 1597847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952"/>
                  <a:gd name="connsiteY0" fmla="*/ 3 h 2561350"/>
                  <a:gd name="connsiteX1" fmla="*/ 1242025 w 2066952"/>
                  <a:gd name="connsiteY1" fmla="*/ 286050 h 2561350"/>
                  <a:gd name="connsiteX2" fmla="*/ 1219889 w 2066952"/>
                  <a:gd name="connsiteY2" fmla="*/ 389002 h 2561350"/>
                  <a:gd name="connsiteX3" fmla="*/ 1963063 w 2066952"/>
                  <a:gd name="connsiteY3" fmla="*/ 357327 h 2561350"/>
                  <a:gd name="connsiteX4" fmla="*/ 2066506 w 2066952"/>
                  <a:gd name="connsiteY4" fmla="*/ 961234 h 2561350"/>
                  <a:gd name="connsiteX5" fmla="*/ 1862717 w 2066952"/>
                  <a:gd name="connsiteY5" fmla="*/ 1056790 h 2561350"/>
                  <a:gd name="connsiteX6" fmla="*/ 1824721 w 2066952"/>
                  <a:gd name="connsiteY6" fmla="*/ 1531159 h 2561350"/>
                  <a:gd name="connsiteX7" fmla="*/ 2042416 w 2066952"/>
                  <a:gd name="connsiteY7" fmla="*/ 1619452 h 2561350"/>
                  <a:gd name="connsiteX8" fmla="*/ 1951283 w 2066952"/>
                  <a:gd name="connsiteY8" fmla="*/ 2180265 h 2561350"/>
                  <a:gd name="connsiteX9" fmla="*/ 1222152 w 2066952"/>
                  <a:gd name="connsiteY9" fmla="*/ 2167002 h 2561350"/>
                  <a:gd name="connsiteX10" fmla="*/ 1242025 w 2066952"/>
                  <a:gd name="connsiteY10" fmla="*/ 2275300 h 2561350"/>
                  <a:gd name="connsiteX11" fmla="*/ 791969 w 2066952"/>
                  <a:gd name="connsiteY11" fmla="*/ 2277680 h 2561350"/>
                  <a:gd name="connsiteX12" fmla="*/ 821902 w 2066952"/>
                  <a:gd name="connsiteY12" fmla="*/ 2167002 h 2561350"/>
                  <a:gd name="connsiteX13" fmla="*/ 128977 w 2066952"/>
                  <a:gd name="connsiteY13" fmla="*/ 2200159 h 2561350"/>
                  <a:gd name="connsiteX14" fmla="*/ 0 w 2066952"/>
                  <a:gd name="connsiteY14" fmla="*/ 1657531 h 2561350"/>
                  <a:gd name="connsiteX15" fmla="*/ 257433 w 2066952"/>
                  <a:gd name="connsiteY15" fmla="*/ 1557347 h 2561350"/>
                  <a:gd name="connsiteX16" fmla="*/ 239483 w 2066952"/>
                  <a:gd name="connsiteY16" fmla="*/ 1049619 h 2561350"/>
                  <a:gd name="connsiteX17" fmla="*/ 29065 w 2066952"/>
                  <a:gd name="connsiteY17" fmla="*/ 1005469 h 2561350"/>
                  <a:gd name="connsiteX18" fmla="*/ 100444 w 2066952"/>
                  <a:gd name="connsiteY18" fmla="*/ 369408 h 2561350"/>
                  <a:gd name="connsiteX19" fmla="*/ 826873 w 2066952"/>
                  <a:gd name="connsiteY19" fmla="*/ 389002 h 2561350"/>
                  <a:gd name="connsiteX20" fmla="*/ 791969 w 2066952"/>
                  <a:gd name="connsiteY20" fmla="*/ 283670 h 2561350"/>
                  <a:gd name="connsiteX21" fmla="*/ 1027712 w 2066952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6650"/>
                  <a:gd name="connsiteY0" fmla="*/ 3 h 2561350"/>
                  <a:gd name="connsiteX1" fmla="*/ 1242025 w 2066650"/>
                  <a:gd name="connsiteY1" fmla="*/ 286050 h 2561350"/>
                  <a:gd name="connsiteX2" fmla="*/ 1219889 w 2066650"/>
                  <a:gd name="connsiteY2" fmla="*/ 389002 h 2561350"/>
                  <a:gd name="connsiteX3" fmla="*/ 1967384 w 2066650"/>
                  <a:gd name="connsiteY3" fmla="*/ 344364 h 2561350"/>
                  <a:gd name="connsiteX4" fmla="*/ 2066506 w 2066650"/>
                  <a:gd name="connsiteY4" fmla="*/ 961234 h 2561350"/>
                  <a:gd name="connsiteX5" fmla="*/ 1862717 w 2066650"/>
                  <a:gd name="connsiteY5" fmla="*/ 1056790 h 2561350"/>
                  <a:gd name="connsiteX6" fmla="*/ 1824721 w 2066650"/>
                  <a:gd name="connsiteY6" fmla="*/ 1531159 h 2561350"/>
                  <a:gd name="connsiteX7" fmla="*/ 2042416 w 2066650"/>
                  <a:gd name="connsiteY7" fmla="*/ 1619452 h 2561350"/>
                  <a:gd name="connsiteX8" fmla="*/ 1951283 w 2066650"/>
                  <a:gd name="connsiteY8" fmla="*/ 2180265 h 2561350"/>
                  <a:gd name="connsiteX9" fmla="*/ 1222152 w 2066650"/>
                  <a:gd name="connsiteY9" fmla="*/ 2167002 h 2561350"/>
                  <a:gd name="connsiteX10" fmla="*/ 1242025 w 2066650"/>
                  <a:gd name="connsiteY10" fmla="*/ 2275300 h 2561350"/>
                  <a:gd name="connsiteX11" fmla="*/ 791969 w 2066650"/>
                  <a:gd name="connsiteY11" fmla="*/ 2277680 h 2561350"/>
                  <a:gd name="connsiteX12" fmla="*/ 821902 w 2066650"/>
                  <a:gd name="connsiteY12" fmla="*/ 2167002 h 2561350"/>
                  <a:gd name="connsiteX13" fmla="*/ 128977 w 2066650"/>
                  <a:gd name="connsiteY13" fmla="*/ 2200159 h 2561350"/>
                  <a:gd name="connsiteX14" fmla="*/ 0 w 2066650"/>
                  <a:gd name="connsiteY14" fmla="*/ 1657531 h 2561350"/>
                  <a:gd name="connsiteX15" fmla="*/ 257433 w 2066650"/>
                  <a:gd name="connsiteY15" fmla="*/ 1557347 h 2561350"/>
                  <a:gd name="connsiteX16" fmla="*/ 239483 w 2066650"/>
                  <a:gd name="connsiteY16" fmla="*/ 1049619 h 2561350"/>
                  <a:gd name="connsiteX17" fmla="*/ 29065 w 2066650"/>
                  <a:gd name="connsiteY17" fmla="*/ 1005469 h 2561350"/>
                  <a:gd name="connsiteX18" fmla="*/ 100444 w 2066650"/>
                  <a:gd name="connsiteY18" fmla="*/ 369408 h 2561350"/>
                  <a:gd name="connsiteX19" fmla="*/ 826873 w 2066650"/>
                  <a:gd name="connsiteY19" fmla="*/ 389002 h 2561350"/>
                  <a:gd name="connsiteX20" fmla="*/ 791969 w 2066650"/>
                  <a:gd name="connsiteY20" fmla="*/ 283670 h 2561350"/>
                  <a:gd name="connsiteX21" fmla="*/ 1027712 w 2066650"/>
                  <a:gd name="connsiteY21" fmla="*/ 3 h 2561350"/>
                  <a:gd name="connsiteX0" fmla="*/ 1027712 w 2049409"/>
                  <a:gd name="connsiteY0" fmla="*/ 3 h 2561350"/>
                  <a:gd name="connsiteX1" fmla="*/ 1242025 w 2049409"/>
                  <a:gd name="connsiteY1" fmla="*/ 286050 h 2561350"/>
                  <a:gd name="connsiteX2" fmla="*/ 1219889 w 2049409"/>
                  <a:gd name="connsiteY2" fmla="*/ 389002 h 2561350"/>
                  <a:gd name="connsiteX3" fmla="*/ 1967384 w 2049409"/>
                  <a:gd name="connsiteY3" fmla="*/ 344364 h 2561350"/>
                  <a:gd name="connsiteX4" fmla="*/ 2049225 w 2049409"/>
                  <a:gd name="connsiteY4" fmla="*/ 926667 h 2561350"/>
                  <a:gd name="connsiteX5" fmla="*/ 1862717 w 2049409"/>
                  <a:gd name="connsiteY5" fmla="*/ 1056790 h 2561350"/>
                  <a:gd name="connsiteX6" fmla="*/ 1824721 w 2049409"/>
                  <a:gd name="connsiteY6" fmla="*/ 1531159 h 2561350"/>
                  <a:gd name="connsiteX7" fmla="*/ 2042416 w 2049409"/>
                  <a:gd name="connsiteY7" fmla="*/ 1619452 h 2561350"/>
                  <a:gd name="connsiteX8" fmla="*/ 1951283 w 2049409"/>
                  <a:gd name="connsiteY8" fmla="*/ 2180265 h 2561350"/>
                  <a:gd name="connsiteX9" fmla="*/ 1222152 w 2049409"/>
                  <a:gd name="connsiteY9" fmla="*/ 2167002 h 2561350"/>
                  <a:gd name="connsiteX10" fmla="*/ 1242025 w 2049409"/>
                  <a:gd name="connsiteY10" fmla="*/ 2275300 h 2561350"/>
                  <a:gd name="connsiteX11" fmla="*/ 791969 w 2049409"/>
                  <a:gd name="connsiteY11" fmla="*/ 2277680 h 2561350"/>
                  <a:gd name="connsiteX12" fmla="*/ 821902 w 2049409"/>
                  <a:gd name="connsiteY12" fmla="*/ 2167002 h 2561350"/>
                  <a:gd name="connsiteX13" fmla="*/ 128977 w 2049409"/>
                  <a:gd name="connsiteY13" fmla="*/ 2200159 h 2561350"/>
                  <a:gd name="connsiteX14" fmla="*/ 0 w 2049409"/>
                  <a:gd name="connsiteY14" fmla="*/ 1657531 h 2561350"/>
                  <a:gd name="connsiteX15" fmla="*/ 257433 w 2049409"/>
                  <a:gd name="connsiteY15" fmla="*/ 1557347 h 2561350"/>
                  <a:gd name="connsiteX16" fmla="*/ 239483 w 2049409"/>
                  <a:gd name="connsiteY16" fmla="*/ 1049619 h 2561350"/>
                  <a:gd name="connsiteX17" fmla="*/ 29065 w 2049409"/>
                  <a:gd name="connsiteY17" fmla="*/ 1005469 h 2561350"/>
                  <a:gd name="connsiteX18" fmla="*/ 100444 w 2049409"/>
                  <a:gd name="connsiteY18" fmla="*/ 369408 h 2561350"/>
                  <a:gd name="connsiteX19" fmla="*/ 826873 w 2049409"/>
                  <a:gd name="connsiteY19" fmla="*/ 389002 h 2561350"/>
                  <a:gd name="connsiteX20" fmla="*/ 791969 w 2049409"/>
                  <a:gd name="connsiteY20" fmla="*/ 283670 h 2561350"/>
                  <a:gd name="connsiteX21" fmla="*/ 1027712 w 2049409"/>
                  <a:gd name="connsiteY21" fmla="*/ 3 h 2561350"/>
                  <a:gd name="connsiteX0" fmla="*/ 1027712 w 2049338"/>
                  <a:gd name="connsiteY0" fmla="*/ 3 h 2561350"/>
                  <a:gd name="connsiteX1" fmla="*/ 1242025 w 2049338"/>
                  <a:gd name="connsiteY1" fmla="*/ 286050 h 2561350"/>
                  <a:gd name="connsiteX2" fmla="*/ 1219889 w 2049338"/>
                  <a:gd name="connsiteY2" fmla="*/ 389002 h 2561350"/>
                  <a:gd name="connsiteX3" fmla="*/ 1967384 w 2049338"/>
                  <a:gd name="connsiteY3" fmla="*/ 344364 h 2561350"/>
                  <a:gd name="connsiteX4" fmla="*/ 2049225 w 2049338"/>
                  <a:gd name="connsiteY4" fmla="*/ 926667 h 2561350"/>
                  <a:gd name="connsiteX5" fmla="*/ 1862717 w 2049338"/>
                  <a:gd name="connsiteY5" fmla="*/ 1056790 h 2561350"/>
                  <a:gd name="connsiteX6" fmla="*/ 1824721 w 2049338"/>
                  <a:gd name="connsiteY6" fmla="*/ 1531159 h 2561350"/>
                  <a:gd name="connsiteX7" fmla="*/ 2042416 w 2049338"/>
                  <a:gd name="connsiteY7" fmla="*/ 1619452 h 2561350"/>
                  <a:gd name="connsiteX8" fmla="*/ 1951283 w 2049338"/>
                  <a:gd name="connsiteY8" fmla="*/ 2180265 h 2561350"/>
                  <a:gd name="connsiteX9" fmla="*/ 1222152 w 2049338"/>
                  <a:gd name="connsiteY9" fmla="*/ 2167002 h 2561350"/>
                  <a:gd name="connsiteX10" fmla="*/ 1242025 w 2049338"/>
                  <a:gd name="connsiteY10" fmla="*/ 2275300 h 2561350"/>
                  <a:gd name="connsiteX11" fmla="*/ 791969 w 2049338"/>
                  <a:gd name="connsiteY11" fmla="*/ 2277680 h 2561350"/>
                  <a:gd name="connsiteX12" fmla="*/ 821902 w 2049338"/>
                  <a:gd name="connsiteY12" fmla="*/ 2167002 h 2561350"/>
                  <a:gd name="connsiteX13" fmla="*/ 128977 w 2049338"/>
                  <a:gd name="connsiteY13" fmla="*/ 2200159 h 2561350"/>
                  <a:gd name="connsiteX14" fmla="*/ 0 w 2049338"/>
                  <a:gd name="connsiteY14" fmla="*/ 1657531 h 2561350"/>
                  <a:gd name="connsiteX15" fmla="*/ 257433 w 2049338"/>
                  <a:gd name="connsiteY15" fmla="*/ 1557347 h 2561350"/>
                  <a:gd name="connsiteX16" fmla="*/ 239483 w 2049338"/>
                  <a:gd name="connsiteY16" fmla="*/ 1049619 h 2561350"/>
                  <a:gd name="connsiteX17" fmla="*/ 29065 w 2049338"/>
                  <a:gd name="connsiteY17" fmla="*/ 1005469 h 2561350"/>
                  <a:gd name="connsiteX18" fmla="*/ 100444 w 2049338"/>
                  <a:gd name="connsiteY18" fmla="*/ 369408 h 2561350"/>
                  <a:gd name="connsiteX19" fmla="*/ 826873 w 2049338"/>
                  <a:gd name="connsiteY19" fmla="*/ 389002 h 2561350"/>
                  <a:gd name="connsiteX20" fmla="*/ 791969 w 2049338"/>
                  <a:gd name="connsiteY20" fmla="*/ 283670 h 2561350"/>
                  <a:gd name="connsiteX21" fmla="*/ 1027712 w 2049338"/>
                  <a:gd name="connsiteY21" fmla="*/ 3 h 2561350"/>
                  <a:gd name="connsiteX0" fmla="*/ 1027712 w 2053522"/>
                  <a:gd name="connsiteY0" fmla="*/ 3 h 2561350"/>
                  <a:gd name="connsiteX1" fmla="*/ 1242025 w 2053522"/>
                  <a:gd name="connsiteY1" fmla="*/ 286050 h 2561350"/>
                  <a:gd name="connsiteX2" fmla="*/ 1219889 w 2053522"/>
                  <a:gd name="connsiteY2" fmla="*/ 389002 h 2561350"/>
                  <a:gd name="connsiteX3" fmla="*/ 1967384 w 2053522"/>
                  <a:gd name="connsiteY3" fmla="*/ 344364 h 2561350"/>
                  <a:gd name="connsiteX4" fmla="*/ 2049225 w 2053522"/>
                  <a:gd name="connsiteY4" fmla="*/ 926667 h 2561350"/>
                  <a:gd name="connsiteX5" fmla="*/ 1862717 w 2053522"/>
                  <a:gd name="connsiteY5" fmla="*/ 1056790 h 2561350"/>
                  <a:gd name="connsiteX6" fmla="*/ 1824721 w 2053522"/>
                  <a:gd name="connsiteY6" fmla="*/ 1531159 h 2561350"/>
                  <a:gd name="connsiteX7" fmla="*/ 2042416 w 2053522"/>
                  <a:gd name="connsiteY7" fmla="*/ 1619452 h 2561350"/>
                  <a:gd name="connsiteX8" fmla="*/ 1951283 w 2053522"/>
                  <a:gd name="connsiteY8" fmla="*/ 2180265 h 2561350"/>
                  <a:gd name="connsiteX9" fmla="*/ 1222152 w 2053522"/>
                  <a:gd name="connsiteY9" fmla="*/ 2167002 h 2561350"/>
                  <a:gd name="connsiteX10" fmla="*/ 1242025 w 2053522"/>
                  <a:gd name="connsiteY10" fmla="*/ 2275300 h 2561350"/>
                  <a:gd name="connsiteX11" fmla="*/ 791969 w 2053522"/>
                  <a:gd name="connsiteY11" fmla="*/ 2277680 h 2561350"/>
                  <a:gd name="connsiteX12" fmla="*/ 821902 w 2053522"/>
                  <a:gd name="connsiteY12" fmla="*/ 2167002 h 2561350"/>
                  <a:gd name="connsiteX13" fmla="*/ 128977 w 2053522"/>
                  <a:gd name="connsiteY13" fmla="*/ 2200159 h 2561350"/>
                  <a:gd name="connsiteX14" fmla="*/ 0 w 2053522"/>
                  <a:gd name="connsiteY14" fmla="*/ 1657531 h 2561350"/>
                  <a:gd name="connsiteX15" fmla="*/ 257433 w 2053522"/>
                  <a:gd name="connsiteY15" fmla="*/ 1557347 h 2561350"/>
                  <a:gd name="connsiteX16" fmla="*/ 239483 w 2053522"/>
                  <a:gd name="connsiteY16" fmla="*/ 1049619 h 2561350"/>
                  <a:gd name="connsiteX17" fmla="*/ 29065 w 2053522"/>
                  <a:gd name="connsiteY17" fmla="*/ 1005469 h 2561350"/>
                  <a:gd name="connsiteX18" fmla="*/ 100444 w 2053522"/>
                  <a:gd name="connsiteY18" fmla="*/ 369408 h 2561350"/>
                  <a:gd name="connsiteX19" fmla="*/ 826873 w 2053522"/>
                  <a:gd name="connsiteY19" fmla="*/ 389002 h 2561350"/>
                  <a:gd name="connsiteX20" fmla="*/ 791969 w 2053522"/>
                  <a:gd name="connsiteY20" fmla="*/ 283670 h 2561350"/>
                  <a:gd name="connsiteX21" fmla="*/ 1027712 w 2053522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6166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60129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40556" h="2561350">
                    <a:moveTo>
                      <a:pt x="1014747" y="3"/>
                    </a:moveTo>
                    <a:cubicBezTo>
                      <a:pt x="1183816" y="-691"/>
                      <a:pt x="1351799" y="120921"/>
                      <a:pt x="1229060" y="286050"/>
                    </a:cubicBezTo>
                    <a:cubicBezTo>
                      <a:pt x="1212950" y="315682"/>
                      <a:pt x="1201168" y="348101"/>
                      <a:pt x="1206924" y="389002"/>
                    </a:cubicBezTo>
                    <a:cubicBezTo>
                      <a:pt x="1211992" y="528261"/>
                      <a:pt x="1716654" y="452477"/>
                      <a:pt x="1954419" y="344364"/>
                    </a:cubicBezTo>
                    <a:cubicBezTo>
                      <a:pt x="1970498" y="474789"/>
                      <a:pt x="2061145" y="783619"/>
                      <a:pt x="2036260" y="926667"/>
                    </a:cubicBezTo>
                    <a:cubicBezTo>
                      <a:pt x="2027166" y="1024060"/>
                      <a:pt x="1970476" y="1153289"/>
                      <a:pt x="1849752" y="1060129"/>
                    </a:cubicBezTo>
                    <a:cubicBezTo>
                      <a:pt x="1475468" y="853624"/>
                      <a:pt x="1487545" y="1649324"/>
                      <a:pt x="1811756" y="1531159"/>
                    </a:cubicBezTo>
                    <a:cubicBezTo>
                      <a:pt x="1923754" y="1469515"/>
                      <a:pt x="1987209" y="1400411"/>
                      <a:pt x="2036129" y="1616113"/>
                    </a:cubicBezTo>
                    <a:cubicBezTo>
                      <a:pt x="2051136" y="1730790"/>
                      <a:pt x="1956393" y="2051666"/>
                      <a:pt x="1938318" y="2180265"/>
                    </a:cubicBezTo>
                    <a:cubicBezTo>
                      <a:pt x="1741694" y="2153739"/>
                      <a:pt x="1359392" y="2007849"/>
                      <a:pt x="1209187" y="2167002"/>
                    </a:cubicBezTo>
                    <a:cubicBezTo>
                      <a:pt x="1195706" y="2193452"/>
                      <a:pt x="1198508" y="2230274"/>
                      <a:pt x="1229060" y="2275300"/>
                    </a:cubicBezTo>
                    <a:cubicBezTo>
                      <a:pt x="1469566" y="2660267"/>
                      <a:pt x="567071" y="2652331"/>
                      <a:pt x="779004" y="2277680"/>
                    </a:cubicBezTo>
                    <a:cubicBezTo>
                      <a:pt x="817979" y="2223379"/>
                      <a:pt x="825787" y="2190096"/>
                      <a:pt x="808937" y="2167002"/>
                    </a:cubicBezTo>
                    <a:cubicBezTo>
                      <a:pt x="706169" y="2021111"/>
                      <a:pt x="364670" y="2147108"/>
                      <a:pt x="116012" y="2200159"/>
                    </a:cubicBezTo>
                    <a:cubicBezTo>
                      <a:pt x="57942" y="2073996"/>
                      <a:pt x="976" y="1794778"/>
                      <a:pt x="0" y="1657530"/>
                    </a:cubicBezTo>
                    <a:cubicBezTo>
                      <a:pt x="23569" y="1399547"/>
                      <a:pt x="142648" y="1475748"/>
                      <a:pt x="248790" y="1539671"/>
                    </a:cubicBezTo>
                    <a:cubicBezTo>
                      <a:pt x="563771" y="1555589"/>
                      <a:pt x="485163" y="925406"/>
                      <a:pt x="226518" y="1049619"/>
                    </a:cubicBezTo>
                    <a:cubicBezTo>
                      <a:pt x="150003" y="1086365"/>
                      <a:pt x="56561" y="1164379"/>
                      <a:pt x="16100" y="1005469"/>
                    </a:cubicBezTo>
                    <a:cubicBezTo>
                      <a:pt x="-32993" y="864734"/>
                      <a:pt x="47286" y="478570"/>
                      <a:pt x="87479" y="369408"/>
                    </a:cubicBezTo>
                    <a:cubicBezTo>
                      <a:pt x="483685" y="502036"/>
                      <a:pt x="775797" y="488473"/>
                      <a:pt x="813908" y="389002"/>
                    </a:cubicBezTo>
                    <a:cubicBezTo>
                      <a:pt x="824229" y="365427"/>
                      <a:pt x="814657" y="333342"/>
                      <a:pt x="779004" y="283670"/>
                    </a:cubicBezTo>
                    <a:cubicBezTo>
                      <a:pt x="673038" y="96344"/>
                      <a:pt x="845678" y="698"/>
                      <a:pt x="1014747" y="3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accent2">
                      <a:lumMod val="75000"/>
                    </a:schemeClr>
                  </a:gs>
                  <a:gs pos="0">
                    <a:schemeClr val="accent2"/>
                  </a:gs>
                </a:gsLst>
                <a:lin ang="0" scaled="0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tangle 5"/>
              <p:cNvSpPr/>
              <p:nvPr/>
            </p:nvSpPr>
            <p:spPr>
              <a:xfrm flipV="1">
                <a:off x="6213670" y="3226986"/>
                <a:ext cx="1448109" cy="1792218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69564" h="2561350">
                    <a:moveTo>
                      <a:pt x="1028762" y="3"/>
                    </a:moveTo>
                    <a:cubicBezTo>
                      <a:pt x="1197831" y="-691"/>
                      <a:pt x="1365814" y="120921"/>
                      <a:pt x="1243075" y="286050"/>
                    </a:cubicBezTo>
                    <a:cubicBezTo>
                      <a:pt x="1226965" y="315682"/>
                      <a:pt x="1215183" y="348101"/>
                      <a:pt x="1220939" y="389002"/>
                    </a:cubicBezTo>
                    <a:cubicBezTo>
                      <a:pt x="1226007" y="528261"/>
                      <a:pt x="1696102" y="461119"/>
                      <a:pt x="1959793" y="361648"/>
                    </a:cubicBezTo>
                    <a:cubicBezTo>
                      <a:pt x="2053648" y="496394"/>
                      <a:pt x="2070837" y="822506"/>
                      <a:pt x="2067556" y="961234"/>
                    </a:cubicBezTo>
                    <a:cubicBezTo>
                      <a:pt x="2071425" y="1080232"/>
                      <a:pt x="2014728" y="1106744"/>
                      <a:pt x="1881048" y="1030865"/>
                    </a:cubicBezTo>
                    <a:cubicBezTo>
                      <a:pt x="1483772" y="845572"/>
                      <a:pt x="1585020" y="1699608"/>
                      <a:pt x="1847373" y="1535481"/>
                    </a:cubicBezTo>
                    <a:cubicBezTo>
                      <a:pt x="1929125" y="1495441"/>
                      <a:pt x="2055039" y="1373504"/>
                      <a:pt x="2065070" y="1597847"/>
                    </a:cubicBezTo>
                    <a:cubicBezTo>
                      <a:pt x="2080077" y="1677957"/>
                      <a:pt x="2061145" y="2086235"/>
                      <a:pt x="1952333" y="2180265"/>
                    </a:cubicBezTo>
                    <a:cubicBezTo>
                      <a:pt x="1755709" y="2153739"/>
                      <a:pt x="1373407" y="2007849"/>
                      <a:pt x="1223202" y="2167002"/>
                    </a:cubicBezTo>
                    <a:cubicBezTo>
                      <a:pt x="1209721" y="2193452"/>
                      <a:pt x="1212523" y="2230274"/>
                      <a:pt x="1243075" y="2275300"/>
                    </a:cubicBezTo>
                    <a:cubicBezTo>
                      <a:pt x="1483581" y="2660267"/>
                      <a:pt x="581086" y="2652331"/>
                      <a:pt x="793019" y="2277680"/>
                    </a:cubicBezTo>
                    <a:cubicBezTo>
                      <a:pt x="831994" y="2223379"/>
                      <a:pt x="839802" y="2190096"/>
                      <a:pt x="822952" y="2167002"/>
                    </a:cubicBezTo>
                    <a:cubicBezTo>
                      <a:pt x="720184" y="2021111"/>
                      <a:pt x="378685" y="2147108"/>
                      <a:pt x="130027" y="2200159"/>
                    </a:cubicBezTo>
                    <a:cubicBezTo>
                      <a:pt x="37391" y="2130168"/>
                      <a:pt x="-7600" y="1771407"/>
                      <a:pt x="1050" y="1657531"/>
                    </a:cubicBezTo>
                    <a:cubicBezTo>
                      <a:pt x="24620" y="1416831"/>
                      <a:pt x="117773" y="1502066"/>
                      <a:pt x="271446" y="1561668"/>
                    </a:cubicBezTo>
                    <a:cubicBezTo>
                      <a:pt x="483628" y="1635999"/>
                      <a:pt x="591036" y="1022800"/>
                      <a:pt x="249172" y="1045298"/>
                    </a:cubicBezTo>
                    <a:cubicBezTo>
                      <a:pt x="168463" y="1050498"/>
                      <a:pt x="31683" y="1183628"/>
                      <a:pt x="8510" y="1018431"/>
                    </a:cubicBezTo>
                    <a:cubicBezTo>
                      <a:pt x="-14663" y="907943"/>
                      <a:pt x="13766" y="478572"/>
                      <a:pt x="110133" y="382371"/>
                    </a:cubicBezTo>
                    <a:cubicBezTo>
                      <a:pt x="506339" y="514999"/>
                      <a:pt x="789812" y="488473"/>
                      <a:pt x="827923" y="389002"/>
                    </a:cubicBezTo>
                    <a:cubicBezTo>
                      <a:pt x="838244" y="365427"/>
                      <a:pt x="828672" y="333342"/>
                      <a:pt x="793019" y="283670"/>
                    </a:cubicBezTo>
                    <a:cubicBezTo>
                      <a:pt x="687053" y="96344"/>
                      <a:pt x="859693" y="698"/>
                      <a:pt x="102876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Rectangle 5"/>
              <p:cNvSpPr/>
              <p:nvPr/>
            </p:nvSpPr>
            <p:spPr>
              <a:xfrm rot="5400000">
                <a:off x="6225169" y="4496805"/>
                <a:ext cx="1427811" cy="1792219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362 w 2069164"/>
                  <a:gd name="connsiteY0" fmla="*/ 3 h 2561350"/>
                  <a:gd name="connsiteX1" fmla="*/ 1242675 w 2069164"/>
                  <a:gd name="connsiteY1" fmla="*/ 286050 h 2561350"/>
                  <a:gd name="connsiteX2" fmla="*/ 1220539 w 2069164"/>
                  <a:gd name="connsiteY2" fmla="*/ 389002 h 2561350"/>
                  <a:gd name="connsiteX3" fmla="*/ 1959393 w 2069164"/>
                  <a:gd name="connsiteY3" fmla="*/ 361648 h 2561350"/>
                  <a:gd name="connsiteX4" fmla="*/ 2067156 w 2069164"/>
                  <a:gd name="connsiteY4" fmla="*/ 961234 h 2561350"/>
                  <a:gd name="connsiteX5" fmla="*/ 1880648 w 2069164"/>
                  <a:gd name="connsiteY5" fmla="*/ 1030865 h 2561350"/>
                  <a:gd name="connsiteX6" fmla="*/ 1846973 w 2069164"/>
                  <a:gd name="connsiteY6" fmla="*/ 1535481 h 2561350"/>
                  <a:gd name="connsiteX7" fmla="*/ 2064670 w 2069164"/>
                  <a:gd name="connsiteY7" fmla="*/ 1597847 h 2561350"/>
                  <a:gd name="connsiteX8" fmla="*/ 1951933 w 2069164"/>
                  <a:gd name="connsiteY8" fmla="*/ 2180265 h 2561350"/>
                  <a:gd name="connsiteX9" fmla="*/ 1222802 w 2069164"/>
                  <a:gd name="connsiteY9" fmla="*/ 2167002 h 2561350"/>
                  <a:gd name="connsiteX10" fmla="*/ 1242675 w 2069164"/>
                  <a:gd name="connsiteY10" fmla="*/ 2275300 h 2561350"/>
                  <a:gd name="connsiteX11" fmla="*/ 792619 w 2069164"/>
                  <a:gd name="connsiteY11" fmla="*/ 2277680 h 2561350"/>
                  <a:gd name="connsiteX12" fmla="*/ 822552 w 2069164"/>
                  <a:gd name="connsiteY12" fmla="*/ 2167002 h 2561350"/>
                  <a:gd name="connsiteX13" fmla="*/ 129627 w 2069164"/>
                  <a:gd name="connsiteY13" fmla="*/ 2200159 h 2561350"/>
                  <a:gd name="connsiteX14" fmla="*/ 650 w 2069164"/>
                  <a:gd name="connsiteY14" fmla="*/ 1657531 h 2561350"/>
                  <a:gd name="connsiteX15" fmla="*/ 258083 w 2069164"/>
                  <a:gd name="connsiteY15" fmla="*/ 1557347 h 2561350"/>
                  <a:gd name="connsiteX16" fmla="*/ 270377 w 2069164"/>
                  <a:gd name="connsiteY16" fmla="*/ 1028015 h 2561350"/>
                  <a:gd name="connsiteX17" fmla="*/ 29715 w 2069164"/>
                  <a:gd name="connsiteY17" fmla="*/ 1005469 h 2561350"/>
                  <a:gd name="connsiteX18" fmla="*/ 109733 w 2069164"/>
                  <a:gd name="connsiteY18" fmla="*/ 382371 h 2561350"/>
                  <a:gd name="connsiteX19" fmla="*/ 827523 w 2069164"/>
                  <a:gd name="connsiteY19" fmla="*/ 389002 h 2561350"/>
                  <a:gd name="connsiteX20" fmla="*/ 792619 w 2069164"/>
                  <a:gd name="connsiteY20" fmla="*/ 283670 h 2561350"/>
                  <a:gd name="connsiteX21" fmla="*/ 1028362 w 206916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64020 w 2066875"/>
                  <a:gd name="connsiteY7" fmla="*/ 1597847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952"/>
                  <a:gd name="connsiteY0" fmla="*/ 3 h 2561350"/>
                  <a:gd name="connsiteX1" fmla="*/ 1242025 w 2066952"/>
                  <a:gd name="connsiteY1" fmla="*/ 286050 h 2561350"/>
                  <a:gd name="connsiteX2" fmla="*/ 1219889 w 2066952"/>
                  <a:gd name="connsiteY2" fmla="*/ 389002 h 2561350"/>
                  <a:gd name="connsiteX3" fmla="*/ 1963063 w 2066952"/>
                  <a:gd name="connsiteY3" fmla="*/ 357327 h 2561350"/>
                  <a:gd name="connsiteX4" fmla="*/ 2066506 w 2066952"/>
                  <a:gd name="connsiteY4" fmla="*/ 961234 h 2561350"/>
                  <a:gd name="connsiteX5" fmla="*/ 1862717 w 2066952"/>
                  <a:gd name="connsiteY5" fmla="*/ 1056790 h 2561350"/>
                  <a:gd name="connsiteX6" fmla="*/ 1824721 w 2066952"/>
                  <a:gd name="connsiteY6" fmla="*/ 1531159 h 2561350"/>
                  <a:gd name="connsiteX7" fmla="*/ 2042416 w 2066952"/>
                  <a:gd name="connsiteY7" fmla="*/ 1619452 h 2561350"/>
                  <a:gd name="connsiteX8" fmla="*/ 1951283 w 2066952"/>
                  <a:gd name="connsiteY8" fmla="*/ 2180265 h 2561350"/>
                  <a:gd name="connsiteX9" fmla="*/ 1222152 w 2066952"/>
                  <a:gd name="connsiteY9" fmla="*/ 2167002 h 2561350"/>
                  <a:gd name="connsiteX10" fmla="*/ 1242025 w 2066952"/>
                  <a:gd name="connsiteY10" fmla="*/ 2275300 h 2561350"/>
                  <a:gd name="connsiteX11" fmla="*/ 791969 w 2066952"/>
                  <a:gd name="connsiteY11" fmla="*/ 2277680 h 2561350"/>
                  <a:gd name="connsiteX12" fmla="*/ 821902 w 2066952"/>
                  <a:gd name="connsiteY12" fmla="*/ 2167002 h 2561350"/>
                  <a:gd name="connsiteX13" fmla="*/ 128977 w 2066952"/>
                  <a:gd name="connsiteY13" fmla="*/ 2200159 h 2561350"/>
                  <a:gd name="connsiteX14" fmla="*/ 0 w 2066952"/>
                  <a:gd name="connsiteY14" fmla="*/ 1657531 h 2561350"/>
                  <a:gd name="connsiteX15" fmla="*/ 257433 w 2066952"/>
                  <a:gd name="connsiteY15" fmla="*/ 1557347 h 2561350"/>
                  <a:gd name="connsiteX16" fmla="*/ 239483 w 2066952"/>
                  <a:gd name="connsiteY16" fmla="*/ 1049619 h 2561350"/>
                  <a:gd name="connsiteX17" fmla="*/ 29065 w 2066952"/>
                  <a:gd name="connsiteY17" fmla="*/ 1005469 h 2561350"/>
                  <a:gd name="connsiteX18" fmla="*/ 100444 w 2066952"/>
                  <a:gd name="connsiteY18" fmla="*/ 369408 h 2561350"/>
                  <a:gd name="connsiteX19" fmla="*/ 826873 w 2066952"/>
                  <a:gd name="connsiteY19" fmla="*/ 389002 h 2561350"/>
                  <a:gd name="connsiteX20" fmla="*/ 791969 w 2066952"/>
                  <a:gd name="connsiteY20" fmla="*/ 283670 h 2561350"/>
                  <a:gd name="connsiteX21" fmla="*/ 1027712 w 2066952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6650"/>
                  <a:gd name="connsiteY0" fmla="*/ 3 h 2561350"/>
                  <a:gd name="connsiteX1" fmla="*/ 1242025 w 2066650"/>
                  <a:gd name="connsiteY1" fmla="*/ 286050 h 2561350"/>
                  <a:gd name="connsiteX2" fmla="*/ 1219889 w 2066650"/>
                  <a:gd name="connsiteY2" fmla="*/ 389002 h 2561350"/>
                  <a:gd name="connsiteX3" fmla="*/ 1967384 w 2066650"/>
                  <a:gd name="connsiteY3" fmla="*/ 344364 h 2561350"/>
                  <a:gd name="connsiteX4" fmla="*/ 2066506 w 2066650"/>
                  <a:gd name="connsiteY4" fmla="*/ 961234 h 2561350"/>
                  <a:gd name="connsiteX5" fmla="*/ 1862717 w 2066650"/>
                  <a:gd name="connsiteY5" fmla="*/ 1056790 h 2561350"/>
                  <a:gd name="connsiteX6" fmla="*/ 1824721 w 2066650"/>
                  <a:gd name="connsiteY6" fmla="*/ 1531159 h 2561350"/>
                  <a:gd name="connsiteX7" fmla="*/ 2042416 w 2066650"/>
                  <a:gd name="connsiteY7" fmla="*/ 1619452 h 2561350"/>
                  <a:gd name="connsiteX8" fmla="*/ 1951283 w 2066650"/>
                  <a:gd name="connsiteY8" fmla="*/ 2180265 h 2561350"/>
                  <a:gd name="connsiteX9" fmla="*/ 1222152 w 2066650"/>
                  <a:gd name="connsiteY9" fmla="*/ 2167002 h 2561350"/>
                  <a:gd name="connsiteX10" fmla="*/ 1242025 w 2066650"/>
                  <a:gd name="connsiteY10" fmla="*/ 2275300 h 2561350"/>
                  <a:gd name="connsiteX11" fmla="*/ 791969 w 2066650"/>
                  <a:gd name="connsiteY11" fmla="*/ 2277680 h 2561350"/>
                  <a:gd name="connsiteX12" fmla="*/ 821902 w 2066650"/>
                  <a:gd name="connsiteY12" fmla="*/ 2167002 h 2561350"/>
                  <a:gd name="connsiteX13" fmla="*/ 128977 w 2066650"/>
                  <a:gd name="connsiteY13" fmla="*/ 2200159 h 2561350"/>
                  <a:gd name="connsiteX14" fmla="*/ 0 w 2066650"/>
                  <a:gd name="connsiteY14" fmla="*/ 1657531 h 2561350"/>
                  <a:gd name="connsiteX15" fmla="*/ 257433 w 2066650"/>
                  <a:gd name="connsiteY15" fmla="*/ 1557347 h 2561350"/>
                  <a:gd name="connsiteX16" fmla="*/ 239483 w 2066650"/>
                  <a:gd name="connsiteY16" fmla="*/ 1049619 h 2561350"/>
                  <a:gd name="connsiteX17" fmla="*/ 29065 w 2066650"/>
                  <a:gd name="connsiteY17" fmla="*/ 1005469 h 2561350"/>
                  <a:gd name="connsiteX18" fmla="*/ 100444 w 2066650"/>
                  <a:gd name="connsiteY18" fmla="*/ 369408 h 2561350"/>
                  <a:gd name="connsiteX19" fmla="*/ 826873 w 2066650"/>
                  <a:gd name="connsiteY19" fmla="*/ 389002 h 2561350"/>
                  <a:gd name="connsiteX20" fmla="*/ 791969 w 2066650"/>
                  <a:gd name="connsiteY20" fmla="*/ 283670 h 2561350"/>
                  <a:gd name="connsiteX21" fmla="*/ 1027712 w 2066650"/>
                  <a:gd name="connsiteY21" fmla="*/ 3 h 2561350"/>
                  <a:gd name="connsiteX0" fmla="*/ 1027712 w 2049409"/>
                  <a:gd name="connsiteY0" fmla="*/ 3 h 2561350"/>
                  <a:gd name="connsiteX1" fmla="*/ 1242025 w 2049409"/>
                  <a:gd name="connsiteY1" fmla="*/ 286050 h 2561350"/>
                  <a:gd name="connsiteX2" fmla="*/ 1219889 w 2049409"/>
                  <a:gd name="connsiteY2" fmla="*/ 389002 h 2561350"/>
                  <a:gd name="connsiteX3" fmla="*/ 1967384 w 2049409"/>
                  <a:gd name="connsiteY3" fmla="*/ 344364 h 2561350"/>
                  <a:gd name="connsiteX4" fmla="*/ 2049225 w 2049409"/>
                  <a:gd name="connsiteY4" fmla="*/ 926667 h 2561350"/>
                  <a:gd name="connsiteX5" fmla="*/ 1862717 w 2049409"/>
                  <a:gd name="connsiteY5" fmla="*/ 1056790 h 2561350"/>
                  <a:gd name="connsiteX6" fmla="*/ 1824721 w 2049409"/>
                  <a:gd name="connsiteY6" fmla="*/ 1531159 h 2561350"/>
                  <a:gd name="connsiteX7" fmla="*/ 2042416 w 2049409"/>
                  <a:gd name="connsiteY7" fmla="*/ 1619452 h 2561350"/>
                  <a:gd name="connsiteX8" fmla="*/ 1951283 w 2049409"/>
                  <a:gd name="connsiteY8" fmla="*/ 2180265 h 2561350"/>
                  <a:gd name="connsiteX9" fmla="*/ 1222152 w 2049409"/>
                  <a:gd name="connsiteY9" fmla="*/ 2167002 h 2561350"/>
                  <a:gd name="connsiteX10" fmla="*/ 1242025 w 2049409"/>
                  <a:gd name="connsiteY10" fmla="*/ 2275300 h 2561350"/>
                  <a:gd name="connsiteX11" fmla="*/ 791969 w 2049409"/>
                  <a:gd name="connsiteY11" fmla="*/ 2277680 h 2561350"/>
                  <a:gd name="connsiteX12" fmla="*/ 821902 w 2049409"/>
                  <a:gd name="connsiteY12" fmla="*/ 2167002 h 2561350"/>
                  <a:gd name="connsiteX13" fmla="*/ 128977 w 2049409"/>
                  <a:gd name="connsiteY13" fmla="*/ 2200159 h 2561350"/>
                  <a:gd name="connsiteX14" fmla="*/ 0 w 2049409"/>
                  <a:gd name="connsiteY14" fmla="*/ 1657531 h 2561350"/>
                  <a:gd name="connsiteX15" fmla="*/ 257433 w 2049409"/>
                  <a:gd name="connsiteY15" fmla="*/ 1557347 h 2561350"/>
                  <a:gd name="connsiteX16" fmla="*/ 239483 w 2049409"/>
                  <a:gd name="connsiteY16" fmla="*/ 1049619 h 2561350"/>
                  <a:gd name="connsiteX17" fmla="*/ 29065 w 2049409"/>
                  <a:gd name="connsiteY17" fmla="*/ 1005469 h 2561350"/>
                  <a:gd name="connsiteX18" fmla="*/ 100444 w 2049409"/>
                  <a:gd name="connsiteY18" fmla="*/ 369408 h 2561350"/>
                  <a:gd name="connsiteX19" fmla="*/ 826873 w 2049409"/>
                  <a:gd name="connsiteY19" fmla="*/ 389002 h 2561350"/>
                  <a:gd name="connsiteX20" fmla="*/ 791969 w 2049409"/>
                  <a:gd name="connsiteY20" fmla="*/ 283670 h 2561350"/>
                  <a:gd name="connsiteX21" fmla="*/ 1027712 w 2049409"/>
                  <a:gd name="connsiteY21" fmla="*/ 3 h 2561350"/>
                  <a:gd name="connsiteX0" fmla="*/ 1027712 w 2049338"/>
                  <a:gd name="connsiteY0" fmla="*/ 3 h 2561350"/>
                  <a:gd name="connsiteX1" fmla="*/ 1242025 w 2049338"/>
                  <a:gd name="connsiteY1" fmla="*/ 286050 h 2561350"/>
                  <a:gd name="connsiteX2" fmla="*/ 1219889 w 2049338"/>
                  <a:gd name="connsiteY2" fmla="*/ 389002 h 2561350"/>
                  <a:gd name="connsiteX3" fmla="*/ 1967384 w 2049338"/>
                  <a:gd name="connsiteY3" fmla="*/ 344364 h 2561350"/>
                  <a:gd name="connsiteX4" fmla="*/ 2049225 w 2049338"/>
                  <a:gd name="connsiteY4" fmla="*/ 926667 h 2561350"/>
                  <a:gd name="connsiteX5" fmla="*/ 1862717 w 2049338"/>
                  <a:gd name="connsiteY5" fmla="*/ 1056790 h 2561350"/>
                  <a:gd name="connsiteX6" fmla="*/ 1824721 w 2049338"/>
                  <a:gd name="connsiteY6" fmla="*/ 1531159 h 2561350"/>
                  <a:gd name="connsiteX7" fmla="*/ 2042416 w 2049338"/>
                  <a:gd name="connsiteY7" fmla="*/ 1619452 h 2561350"/>
                  <a:gd name="connsiteX8" fmla="*/ 1951283 w 2049338"/>
                  <a:gd name="connsiteY8" fmla="*/ 2180265 h 2561350"/>
                  <a:gd name="connsiteX9" fmla="*/ 1222152 w 2049338"/>
                  <a:gd name="connsiteY9" fmla="*/ 2167002 h 2561350"/>
                  <a:gd name="connsiteX10" fmla="*/ 1242025 w 2049338"/>
                  <a:gd name="connsiteY10" fmla="*/ 2275300 h 2561350"/>
                  <a:gd name="connsiteX11" fmla="*/ 791969 w 2049338"/>
                  <a:gd name="connsiteY11" fmla="*/ 2277680 h 2561350"/>
                  <a:gd name="connsiteX12" fmla="*/ 821902 w 2049338"/>
                  <a:gd name="connsiteY12" fmla="*/ 2167002 h 2561350"/>
                  <a:gd name="connsiteX13" fmla="*/ 128977 w 2049338"/>
                  <a:gd name="connsiteY13" fmla="*/ 2200159 h 2561350"/>
                  <a:gd name="connsiteX14" fmla="*/ 0 w 2049338"/>
                  <a:gd name="connsiteY14" fmla="*/ 1657531 h 2561350"/>
                  <a:gd name="connsiteX15" fmla="*/ 257433 w 2049338"/>
                  <a:gd name="connsiteY15" fmla="*/ 1557347 h 2561350"/>
                  <a:gd name="connsiteX16" fmla="*/ 239483 w 2049338"/>
                  <a:gd name="connsiteY16" fmla="*/ 1049619 h 2561350"/>
                  <a:gd name="connsiteX17" fmla="*/ 29065 w 2049338"/>
                  <a:gd name="connsiteY17" fmla="*/ 1005469 h 2561350"/>
                  <a:gd name="connsiteX18" fmla="*/ 100444 w 2049338"/>
                  <a:gd name="connsiteY18" fmla="*/ 369408 h 2561350"/>
                  <a:gd name="connsiteX19" fmla="*/ 826873 w 2049338"/>
                  <a:gd name="connsiteY19" fmla="*/ 389002 h 2561350"/>
                  <a:gd name="connsiteX20" fmla="*/ 791969 w 2049338"/>
                  <a:gd name="connsiteY20" fmla="*/ 283670 h 2561350"/>
                  <a:gd name="connsiteX21" fmla="*/ 1027712 w 2049338"/>
                  <a:gd name="connsiteY21" fmla="*/ 3 h 2561350"/>
                  <a:gd name="connsiteX0" fmla="*/ 1027712 w 2053522"/>
                  <a:gd name="connsiteY0" fmla="*/ 3 h 2561350"/>
                  <a:gd name="connsiteX1" fmla="*/ 1242025 w 2053522"/>
                  <a:gd name="connsiteY1" fmla="*/ 286050 h 2561350"/>
                  <a:gd name="connsiteX2" fmla="*/ 1219889 w 2053522"/>
                  <a:gd name="connsiteY2" fmla="*/ 389002 h 2561350"/>
                  <a:gd name="connsiteX3" fmla="*/ 1967384 w 2053522"/>
                  <a:gd name="connsiteY3" fmla="*/ 344364 h 2561350"/>
                  <a:gd name="connsiteX4" fmla="*/ 2049225 w 2053522"/>
                  <a:gd name="connsiteY4" fmla="*/ 926667 h 2561350"/>
                  <a:gd name="connsiteX5" fmla="*/ 1862717 w 2053522"/>
                  <a:gd name="connsiteY5" fmla="*/ 1056790 h 2561350"/>
                  <a:gd name="connsiteX6" fmla="*/ 1824721 w 2053522"/>
                  <a:gd name="connsiteY6" fmla="*/ 1531159 h 2561350"/>
                  <a:gd name="connsiteX7" fmla="*/ 2042416 w 2053522"/>
                  <a:gd name="connsiteY7" fmla="*/ 1619452 h 2561350"/>
                  <a:gd name="connsiteX8" fmla="*/ 1951283 w 2053522"/>
                  <a:gd name="connsiteY8" fmla="*/ 2180265 h 2561350"/>
                  <a:gd name="connsiteX9" fmla="*/ 1222152 w 2053522"/>
                  <a:gd name="connsiteY9" fmla="*/ 2167002 h 2561350"/>
                  <a:gd name="connsiteX10" fmla="*/ 1242025 w 2053522"/>
                  <a:gd name="connsiteY10" fmla="*/ 2275300 h 2561350"/>
                  <a:gd name="connsiteX11" fmla="*/ 791969 w 2053522"/>
                  <a:gd name="connsiteY11" fmla="*/ 2277680 h 2561350"/>
                  <a:gd name="connsiteX12" fmla="*/ 821902 w 2053522"/>
                  <a:gd name="connsiteY12" fmla="*/ 2167002 h 2561350"/>
                  <a:gd name="connsiteX13" fmla="*/ 128977 w 2053522"/>
                  <a:gd name="connsiteY13" fmla="*/ 2200159 h 2561350"/>
                  <a:gd name="connsiteX14" fmla="*/ 0 w 2053522"/>
                  <a:gd name="connsiteY14" fmla="*/ 1657531 h 2561350"/>
                  <a:gd name="connsiteX15" fmla="*/ 257433 w 2053522"/>
                  <a:gd name="connsiteY15" fmla="*/ 1557347 h 2561350"/>
                  <a:gd name="connsiteX16" fmla="*/ 239483 w 2053522"/>
                  <a:gd name="connsiteY16" fmla="*/ 1049619 h 2561350"/>
                  <a:gd name="connsiteX17" fmla="*/ 29065 w 2053522"/>
                  <a:gd name="connsiteY17" fmla="*/ 1005469 h 2561350"/>
                  <a:gd name="connsiteX18" fmla="*/ 100444 w 2053522"/>
                  <a:gd name="connsiteY18" fmla="*/ 369408 h 2561350"/>
                  <a:gd name="connsiteX19" fmla="*/ 826873 w 2053522"/>
                  <a:gd name="connsiteY19" fmla="*/ 389002 h 2561350"/>
                  <a:gd name="connsiteX20" fmla="*/ 791969 w 2053522"/>
                  <a:gd name="connsiteY20" fmla="*/ 283670 h 2561350"/>
                  <a:gd name="connsiteX21" fmla="*/ 1027712 w 2053522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6166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60129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40556" h="2561350">
                    <a:moveTo>
                      <a:pt x="1014747" y="3"/>
                    </a:moveTo>
                    <a:cubicBezTo>
                      <a:pt x="1183816" y="-691"/>
                      <a:pt x="1351799" y="120921"/>
                      <a:pt x="1229060" y="286050"/>
                    </a:cubicBezTo>
                    <a:cubicBezTo>
                      <a:pt x="1212950" y="315682"/>
                      <a:pt x="1201168" y="348101"/>
                      <a:pt x="1206924" y="389002"/>
                    </a:cubicBezTo>
                    <a:cubicBezTo>
                      <a:pt x="1211992" y="528261"/>
                      <a:pt x="1716654" y="452477"/>
                      <a:pt x="1954419" y="344364"/>
                    </a:cubicBezTo>
                    <a:cubicBezTo>
                      <a:pt x="1970498" y="474789"/>
                      <a:pt x="2061145" y="783619"/>
                      <a:pt x="2036260" y="926667"/>
                    </a:cubicBezTo>
                    <a:cubicBezTo>
                      <a:pt x="2027166" y="1024060"/>
                      <a:pt x="1970476" y="1153289"/>
                      <a:pt x="1849752" y="1060129"/>
                    </a:cubicBezTo>
                    <a:cubicBezTo>
                      <a:pt x="1475468" y="853624"/>
                      <a:pt x="1487545" y="1649324"/>
                      <a:pt x="1811756" y="1531159"/>
                    </a:cubicBezTo>
                    <a:cubicBezTo>
                      <a:pt x="1923754" y="1469515"/>
                      <a:pt x="1987209" y="1400411"/>
                      <a:pt x="2036129" y="1616113"/>
                    </a:cubicBezTo>
                    <a:cubicBezTo>
                      <a:pt x="2051136" y="1730790"/>
                      <a:pt x="1956393" y="2051666"/>
                      <a:pt x="1938318" y="2180265"/>
                    </a:cubicBezTo>
                    <a:cubicBezTo>
                      <a:pt x="1741694" y="2153739"/>
                      <a:pt x="1359392" y="2007849"/>
                      <a:pt x="1209187" y="2167002"/>
                    </a:cubicBezTo>
                    <a:cubicBezTo>
                      <a:pt x="1195706" y="2193452"/>
                      <a:pt x="1198508" y="2230274"/>
                      <a:pt x="1229060" y="2275300"/>
                    </a:cubicBezTo>
                    <a:cubicBezTo>
                      <a:pt x="1469566" y="2660267"/>
                      <a:pt x="567071" y="2652331"/>
                      <a:pt x="779004" y="2277680"/>
                    </a:cubicBezTo>
                    <a:cubicBezTo>
                      <a:pt x="817979" y="2223379"/>
                      <a:pt x="825787" y="2190096"/>
                      <a:pt x="808937" y="2167002"/>
                    </a:cubicBezTo>
                    <a:cubicBezTo>
                      <a:pt x="706169" y="2021111"/>
                      <a:pt x="364670" y="2147108"/>
                      <a:pt x="116012" y="2200159"/>
                    </a:cubicBezTo>
                    <a:cubicBezTo>
                      <a:pt x="57942" y="2073996"/>
                      <a:pt x="976" y="1794778"/>
                      <a:pt x="0" y="1657530"/>
                    </a:cubicBezTo>
                    <a:cubicBezTo>
                      <a:pt x="23569" y="1399547"/>
                      <a:pt x="142648" y="1475748"/>
                      <a:pt x="248790" y="1539671"/>
                    </a:cubicBezTo>
                    <a:cubicBezTo>
                      <a:pt x="563771" y="1555589"/>
                      <a:pt x="485163" y="925406"/>
                      <a:pt x="226518" y="1049619"/>
                    </a:cubicBezTo>
                    <a:cubicBezTo>
                      <a:pt x="150003" y="1086365"/>
                      <a:pt x="56561" y="1164379"/>
                      <a:pt x="16100" y="1005469"/>
                    </a:cubicBezTo>
                    <a:cubicBezTo>
                      <a:pt x="-32993" y="864734"/>
                      <a:pt x="47286" y="478570"/>
                      <a:pt x="87479" y="369408"/>
                    </a:cubicBezTo>
                    <a:cubicBezTo>
                      <a:pt x="483685" y="502036"/>
                      <a:pt x="775797" y="488473"/>
                      <a:pt x="813908" y="389002"/>
                    </a:cubicBezTo>
                    <a:cubicBezTo>
                      <a:pt x="824229" y="365427"/>
                      <a:pt x="814657" y="333342"/>
                      <a:pt x="779004" y="283670"/>
                    </a:cubicBezTo>
                    <a:cubicBezTo>
                      <a:pt x="673038" y="96344"/>
                      <a:pt x="845678" y="698"/>
                      <a:pt x="1014747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50000"/>
                    </a:schemeClr>
                  </a:gs>
                  <a:gs pos="100000">
                    <a:schemeClr val="accent4"/>
                  </a:gs>
                </a:gsLst>
                <a:lin ang="10800000" scaled="1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 5"/>
              <p:cNvSpPr/>
              <p:nvPr/>
            </p:nvSpPr>
            <p:spPr>
              <a:xfrm flipV="1">
                <a:off x="6213670" y="5773350"/>
                <a:ext cx="1448109" cy="1792218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69564" h="2561350">
                    <a:moveTo>
                      <a:pt x="1028762" y="3"/>
                    </a:moveTo>
                    <a:cubicBezTo>
                      <a:pt x="1197831" y="-691"/>
                      <a:pt x="1365814" y="120921"/>
                      <a:pt x="1243075" y="286050"/>
                    </a:cubicBezTo>
                    <a:cubicBezTo>
                      <a:pt x="1226965" y="315682"/>
                      <a:pt x="1215183" y="348101"/>
                      <a:pt x="1220939" y="389002"/>
                    </a:cubicBezTo>
                    <a:cubicBezTo>
                      <a:pt x="1226007" y="528261"/>
                      <a:pt x="1696102" y="461119"/>
                      <a:pt x="1959793" y="361648"/>
                    </a:cubicBezTo>
                    <a:cubicBezTo>
                      <a:pt x="2053648" y="496394"/>
                      <a:pt x="2070837" y="822506"/>
                      <a:pt x="2067556" y="961234"/>
                    </a:cubicBezTo>
                    <a:cubicBezTo>
                      <a:pt x="2071425" y="1080232"/>
                      <a:pt x="2014728" y="1106744"/>
                      <a:pt x="1881048" y="1030865"/>
                    </a:cubicBezTo>
                    <a:cubicBezTo>
                      <a:pt x="1483772" y="845572"/>
                      <a:pt x="1585020" y="1699608"/>
                      <a:pt x="1847373" y="1535481"/>
                    </a:cubicBezTo>
                    <a:cubicBezTo>
                      <a:pt x="1929125" y="1495441"/>
                      <a:pt x="2055039" y="1373504"/>
                      <a:pt x="2065070" y="1597847"/>
                    </a:cubicBezTo>
                    <a:cubicBezTo>
                      <a:pt x="2080077" y="1677957"/>
                      <a:pt x="2061145" y="2086235"/>
                      <a:pt x="1952333" y="2180265"/>
                    </a:cubicBezTo>
                    <a:cubicBezTo>
                      <a:pt x="1755709" y="2153739"/>
                      <a:pt x="1373407" y="2007849"/>
                      <a:pt x="1223202" y="2167002"/>
                    </a:cubicBezTo>
                    <a:cubicBezTo>
                      <a:pt x="1209721" y="2193452"/>
                      <a:pt x="1212523" y="2230274"/>
                      <a:pt x="1243075" y="2275300"/>
                    </a:cubicBezTo>
                    <a:cubicBezTo>
                      <a:pt x="1483581" y="2660267"/>
                      <a:pt x="581086" y="2652331"/>
                      <a:pt x="793019" y="2277680"/>
                    </a:cubicBezTo>
                    <a:cubicBezTo>
                      <a:pt x="831994" y="2223379"/>
                      <a:pt x="839802" y="2190096"/>
                      <a:pt x="822952" y="2167002"/>
                    </a:cubicBezTo>
                    <a:cubicBezTo>
                      <a:pt x="720184" y="2021111"/>
                      <a:pt x="378685" y="2147108"/>
                      <a:pt x="130027" y="2200159"/>
                    </a:cubicBezTo>
                    <a:cubicBezTo>
                      <a:pt x="37391" y="2130168"/>
                      <a:pt x="-7600" y="1771407"/>
                      <a:pt x="1050" y="1657531"/>
                    </a:cubicBezTo>
                    <a:cubicBezTo>
                      <a:pt x="24620" y="1416831"/>
                      <a:pt x="117773" y="1502066"/>
                      <a:pt x="271446" y="1561668"/>
                    </a:cubicBezTo>
                    <a:cubicBezTo>
                      <a:pt x="483628" y="1635999"/>
                      <a:pt x="591036" y="1022800"/>
                      <a:pt x="249172" y="1045298"/>
                    </a:cubicBezTo>
                    <a:cubicBezTo>
                      <a:pt x="168463" y="1050498"/>
                      <a:pt x="31683" y="1183628"/>
                      <a:pt x="8510" y="1018431"/>
                    </a:cubicBezTo>
                    <a:cubicBezTo>
                      <a:pt x="-14663" y="907943"/>
                      <a:pt x="13766" y="478572"/>
                      <a:pt x="110133" y="382371"/>
                    </a:cubicBezTo>
                    <a:cubicBezTo>
                      <a:pt x="506339" y="514999"/>
                      <a:pt x="789812" y="488473"/>
                      <a:pt x="827923" y="389002"/>
                    </a:cubicBezTo>
                    <a:cubicBezTo>
                      <a:pt x="838244" y="365427"/>
                      <a:pt x="828672" y="333342"/>
                      <a:pt x="793019" y="283670"/>
                    </a:cubicBezTo>
                    <a:cubicBezTo>
                      <a:pt x="687053" y="96344"/>
                      <a:pt x="859693" y="698"/>
                      <a:pt x="102876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100000">
                    <a:schemeClr val="accent5"/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388482" y="1097274"/>
              <a:ext cx="367037" cy="5238880"/>
              <a:chOff x="4388482" y="1097274"/>
              <a:chExt cx="367037" cy="5238880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4388482" y="1097274"/>
                <a:ext cx="367037" cy="697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388482" y="2232656"/>
                <a:ext cx="367037" cy="697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388482" y="3368038"/>
                <a:ext cx="367037" cy="697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388482" y="4503420"/>
                <a:ext cx="367037" cy="697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388482" y="5638800"/>
                <a:ext cx="367037" cy="697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>
            <a:off x="111617" y="540160"/>
            <a:ext cx="6686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97D"/>
                </a:solidFill>
                <a:cs typeface="Aharoni" pitchFamily="2" charset="-79"/>
              </a:rPr>
              <a:t>Road map</a:t>
            </a:r>
            <a:endParaRPr lang="en-US" sz="2800" b="1" dirty="0">
              <a:solidFill>
                <a:srgbClr val="1F497D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2728483" y="2115813"/>
            <a:ext cx="4431491" cy="761963"/>
            <a:chOff x="205963" y="1259422"/>
            <a:chExt cx="5908655" cy="761963"/>
          </a:xfrm>
        </p:grpSpPr>
        <p:grpSp>
          <p:nvGrpSpPr>
            <p:cNvPr id="59" name="Group 58"/>
            <p:cNvGrpSpPr/>
            <p:nvPr/>
          </p:nvGrpSpPr>
          <p:grpSpPr>
            <a:xfrm>
              <a:off x="205963" y="1259422"/>
              <a:ext cx="5908655" cy="761963"/>
              <a:chOff x="205963" y="1259422"/>
              <a:chExt cx="5908655" cy="761963"/>
            </a:xfrm>
          </p:grpSpPr>
          <p:sp>
            <p:nvSpPr>
              <p:cNvPr id="61" name="Rounded Rectangle 60"/>
              <p:cNvSpPr/>
              <p:nvPr/>
            </p:nvSpPr>
            <p:spPr>
              <a:xfrm>
                <a:off x="344039" y="1259422"/>
                <a:ext cx="5770579" cy="761963"/>
              </a:xfrm>
              <a:prstGeom prst="roundRect">
                <a:avLst>
                  <a:gd name="adj" fmla="val 40104"/>
                </a:avLst>
              </a:prstGeom>
              <a:noFill/>
              <a:ln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05963" y="1460468"/>
                <a:ext cx="377228" cy="373493"/>
              </a:xfrm>
              <a:prstGeom prst="ellipse">
                <a:avLst/>
              </a:prstGeom>
              <a:gradFill flip="none" rotWithShape="1">
                <a:gsLst>
                  <a:gs pos="75000">
                    <a:schemeClr val="accent2"/>
                  </a:gs>
                  <a:gs pos="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598723" y="1348473"/>
              <a:ext cx="347997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 smtClean="0">
                  <a:solidFill>
                    <a:prstClr val="black"/>
                  </a:solidFill>
                </a:rPr>
                <a:t>Limitations of </a:t>
              </a:r>
            </a:p>
            <a:p>
              <a:r>
                <a:rPr lang="en-US" sz="1500" b="1" dirty="0">
                  <a:solidFill>
                    <a:prstClr val="black"/>
                  </a:solidFill>
                </a:rPr>
                <a:t>p</a:t>
              </a:r>
              <a:r>
                <a:rPr lang="en-US" sz="1500" b="1" dirty="0" smtClean="0">
                  <a:solidFill>
                    <a:prstClr val="black"/>
                  </a:solidFill>
                </a:rPr>
                <a:t>rescribing antibiotics  </a:t>
              </a:r>
              <a:endParaRPr lang="en-US" sz="15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728483" y="3051336"/>
            <a:ext cx="4431491" cy="761963"/>
            <a:chOff x="205963" y="1259422"/>
            <a:chExt cx="5908655" cy="761963"/>
          </a:xfrm>
        </p:grpSpPr>
        <p:grpSp>
          <p:nvGrpSpPr>
            <p:cNvPr id="71" name="Group 70"/>
            <p:cNvGrpSpPr/>
            <p:nvPr/>
          </p:nvGrpSpPr>
          <p:grpSpPr>
            <a:xfrm>
              <a:off x="205963" y="1259422"/>
              <a:ext cx="5908655" cy="761963"/>
              <a:chOff x="205963" y="1259422"/>
              <a:chExt cx="5908655" cy="761963"/>
            </a:xfrm>
          </p:grpSpPr>
          <p:sp>
            <p:nvSpPr>
              <p:cNvPr id="73" name="Rounded Rectangle 72"/>
              <p:cNvSpPr/>
              <p:nvPr/>
            </p:nvSpPr>
            <p:spPr>
              <a:xfrm>
                <a:off x="344039" y="1259422"/>
                <a:ext cx="5770579" cy="761963"/>
              </a:xfrm>
              <a:prstGeom prst="roundRect">
                <a:avLst>
                  <a:gd name="adj" fmla="val 40104"/>
                </a:avLst>
              </a:prstGeom>
              <a:noFill/>
              <a:ln>
                <a:gradFill flip="none" rotWithShape="1">
                  <a:gsLst>
                    <a:gs pos="0">
                      <a:schemeClr val="tx2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205963" y="1460468"/>
                <a:ext cx="377228" cy="37349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2" name="Rectangle 71"/>
            <p:cNvSpPr/>
            <p:nvPr/>
          </p:nvSpPr>
          <p:spPr>
            <a:xfrm>
              <a:off x="598723" y="1497367"/>
              <a:ext cx="531268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 smtClean="0">
                  <a:solidFill>
                    <a:schemeClr val="bg1">
                      <a:lumMod val="75000"/>
                    </a:schemeClr>
                  </a:solidFill>
                </a:rPr>
                <a:t>Antibiotic and resistance</a:t>
              </a:r>
              <a:endParaRPr lang="en-US" sz="15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728483" y="4031182"/>
            <a:ext cx="4431491" cy="761963"/>
            <a:chOff x="205963" y="1259422"/>
            <a:chExt cx="5908655" cy="761963"/>
          </a:xfrm>
        </p:grpSpPr>
        <p:grpSp>
          <p:nvGrpSpPr>
            <p:cNvPr id="83" name="Group 82"/>
            <p:cNvGrpSpPr/>
            <p:nvPr/>
          </p:nvGrpSpPr>
          <p:grpSpPr>
            <a:xfrm>
              <a:off x="205963" y="1259422"/>
              <a:ext cx="5908655" cy="761963"/>
              <a:chOff x="205963" y="1259422"/>
              <a:chExt cx="5908655" cy="761963"/>
            </a:xfrm>
          </p:grpSpPr>
          <p:sp>
            <p:nvSpPr>
              <p:cNvPr id="85" name="Rounded Rectangle 84"/>
              <p:cNvSpPr/>
              <p:nvPr/>
            </p:nvSpPr>
            <p:spPr>
              <a:xfrm>
                <a:off x="344039" y="1259422"/>
                <a:ext cx="5770579" cy="761963"/>
              </a:xfrm>
              <a:prstGeom prst="roundRect">
                <a:avLst>
                  <a:gd name="adj" fmla="val 40104"/>
                </a:avLst>
              </a:prstGeom>
              <a:noFill/>
              <a:ln>
                <a:gradFill flip="none" rotWithShape="1">
                  <a:gsLst>
                    <a:gs pos="0">
                      <a:schemeClr val="accent4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205963" y="1460468"/>
                <a:ext cx="377228" cy="37349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4" name="Rectangle 83"/>
            <p:cNvSpPr/>
            <p:nvPr/>
          </p:nvSpPr>
          <p:spPr>
            <a:xfrm>
              <a:off x="598723" y="1515655"/>
              <a:ext cx="531268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 smtClean="0">
                  <a:solidFill>
                    <a:schemeClr val="bg1">
                      <a:lumMod val="75000"/>
                    </a:schemeClr>
                  </a:solidFill>
                </a:rPr>
                <a:t>Antibiotic stewardship</a:t>
              </a:r>
              <a:endParaRPr lang="en-US" sz="15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728483" y="5091665"/>
            <a:ext cx="4431491" cy="761963"/>
            <a:chOff x="205963" y="1259422"/>
            <a:chExt cx="5908655" cy="761963"/>
          </a:xfrm>
        </p:grpSpPr>
        <p:grpSp>
          <p:nvGrpSpPr>
            <p:cNvPr id="101" name="Group 100"/>
            <p:cNvGrpSpPr/>
            <p:nvPr/>
          </p:nvGrpSpPr>
          <p:grpSpPr>
            <a:xfrm>
              <a:off x="205963" y="1259422"/>
              <a:ext cx="5908655" cy="761963"/>
              <a:chOff x="205963" y="1259422"/>
              <a:chExt cx="5908655" cy="761963"/>
            </a:xfrm>
          </p:grpSpPr>
          <p:sp>
            <p:nvSpPr>
              <p:cNvPr id="103" name="Rounded Rectangle 102"/>
              <p:cNvSpPr/>
              <p:nvPr/>
            </p:nvSpPr>
            <p:spPr>
              <a:xfrm>
                <a:off x="344039" y="1259422"/>
                <a:ext cx="5770579" cy="761963"/>
              </a:xfrm>
              <a:prstGeom prst="roundRect">
                <a:avLst>
                  <a:gd name="adj" fmla="val 40104"/>
                </a:avLst>
              </a:prstGeom>
              <a:noFill/>
              <a:ln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205963" y="1460468"/>
                <a:ext cx="377228" cy="37349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2" name="Rectangle 101"/>
            <p:cNvSpPr/>
            <p:nvPr/>
          </p:nvSpPr>
          <p:spPr>
            <a:xfrm>
              <a:off x="598723" y="1469935"/>
              <a:ext cx="531268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 smtClean="0">
                  <a:solidFill>
                    <a:schemeClr val="bg1">
                      <a:lumMod val="75000"/>
                    </a:schemeClr>
                  </a:solidFill>
                </a:rPr>
                <a:t>Keys actions</a:t>
              </a:r>
              <a:endParaRPr lang="en-US" sz="15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719" y="447898"/>
            <a:ext cx="1107281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20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632">
        <p14:prism/>
      </p:transition>
    </mc:Choice>
    <mc:Fallback xmlns="">
      <p:transition spd="slow" advTm="46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feld 4"/>
          <p:cNvSpPr txBox="1">
            <a:spLocks noChangeArrowheads="1"/>
          </p:cNvSpPr>
          <p:nvPr/>
        </p:nvSpPr>
        <p:spPr bwMode="auto">
          <a:xfrm>
            <a:off x="755822" y="5857534"/>
            <a:ext cx="2638669" cy="33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300">
                <a:solidFill>
                  <a:schemeClr val="tx2"/>
                </a:solidFill>
                <a:latin typeface="Agency FB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100">
                <a:solidFill>
                  <a:schemeClr val="tx2"/>
                </a:solidFill>
                <a:latin typeface="Agency FB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900">
                <a:solidFill>
                  <a:schemeClr val="tx2"/>
                </a:solidFill>
                <a:latin typeface="Agency FB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gency FB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gency FB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gency FB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gency FB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gency FB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gency FB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Paul </a:t>
            </a:r>
            <a:r>
              <a:rPr lang="de-DE" altLang="de-DE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and</a:t>
            </a:r>
            <a: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Tacconelli</a:t>
            </a:r>
            <a: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, JAC 2013</a:t>
            </a:r>
          </a:p>
        </p:txBody>
      </p:sp>
      <p:sp>
        <p:nvSpPr>
          <p:cNvPr id="56326" name="Titel 2"/>
          <p:cNvSpPr>
            <a:spLocks noGrp="1"/>
          </p:cNvSpPr>
          <p:nvPr>
            <p:ph type="title"/>
          </p:nvPr>
        </p:nvSpPr>
        <p:spPr>
          <a:xfrm>
            <a:off x="395536" y="764704"/>
            <a:ext cx="6781800" cy="431800"/>
          </a:xfrm>
        </p:spPr>
        <p:txBody>
          <a:bodyPr>
            <a:noAutofit/>
          </a:bodyPr>
          <a:lstStyle/>
          <a:p>
            <a:r>
              <a:rPr lang="de-DE" altLang="de-DE" sz="2200" b="1" dirty="0" err="1">
                <a:solidFill>
                  <a:schemeClr val="accent1"/>
                </a:solidFill>
                <a:latin typeface="Arial" panose="020B0604020202020204" pitchFamily="34" charset="0"/>
              </a:rPr>
              <a:t>Inappropriate</a:t>
            </a:r>
            <a:r>
              <a:rPr lang="de-DE" altLang="de-DE" sz="2200" b="1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de-DE" altLang="de-DE" sz="2200" b="1" dirty="0" err="1">
                <a:solidFill>
                  <a:schemeClr val="accent1"/>
                </a:solidFill>
                <a:latin typeface="Arial" panose="020B0604020202020204" pitchFamily="34" charset="0"/>
              </a:rPr>
              <a:t>therapy</a:t>
            </a:r>
            <a:r>
              <a:rPr lang="de-DE" altLang="de-DE" sz="2200" b="1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de-DE" altLang="de-DE" sz="22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in </a:t>
            </a:r>
            <a:r>
              <a:rPr lang="de-DE" altLang="de-DE" sz="2200" b="1" dirty="0" err="1" smtClean="0">
                <a:solidFill>
                  <a:schemeClr val="accent1"/>
                </a:solidFill>
                <a:latin typeface="Arial" panose="020B0604020202020204" pitchFamily="34" charset="0"/>
              </a:rPr>
              <a:t>hospitalised</a:t>
            </a:r>
            <a:r>
              <a:rPr lang="de-DE" altLang="de-DE" sz="22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de-DE" altLang="de-DE" sz="2200" b="1" dirty="0" err="1" smtClean="0">
                <a:solidFill>
                  <a:schemeClr val="accent1"/>
                </a:solidFill>
                <a:latin typeface="Arial" panose="020B0604020202020204" pitchFamily="34" charset="0"/>
              </a:rPr>
              <a:t>patients</a:t>
            </a:r>
            <a:r>
              <a:rPr lang="de-DE" altLang="de-DE" sz="22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br>
              <a:rPr lang="de-DE" altLang="de-DE" sz="22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</a:br>
            <a:r>
              <a:rPr lang="de-DE" altLang="de-DE" sz="22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TREAT </a:t>
            </a:r>
            <a:r>
              <a:rPr lang="de-DE" altLang="de-DE" sz="2200" b="1" dirty="0" err="1" smtClean="0">
                <a:solidFill>
                  <a:schemeClr val="accent1"/>
                </a:solidFill>
                <a:latin typeface="Arial" panose="020B0604020202020204" pitchFamily="34" charset="0"/>
              </a:rPr>
              <a:t>project</a:t>
            </a:r>
            <a:endParaRPr lang="de-DE" altLang="de-DE" sz="22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720" y="447905"/>
            <a:ext cx="1107281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4168995895"/>
              </p:ext>
            </p:extLst>
          </p:nvPr>
        </p:nvGraphicFramePr>
        <p:xfrm>
          <a:off x="493486" y="1767299"/>
          <a:ext cx="415052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hteck 2"/>
          <p:cNvSpPr/>
          <p:nvPr/>
        </p:nvSpPr>
        <p:spPr>
          <a:xfrm>
            <a:off x="2987824" y="4725144"/>
            <a:ext cx="2880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spcCol="0"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059833" y="4581129"/>
            <a:ext cx="393179" cy="373659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r>
              <a:rPr lang="de-DE" dirty="0" smtClean="0"/>
              <a:t>%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5445224"/>
            <a:ext cx="4838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N: 350 patients; DSS: decision support system; MD: medical doctors</a:t>
            </a:r>
            <a:endParaRPr lang="en-GB" sz="1200" dirty="0"/>
          </a:p>
        </p:txBody>
      </p:sp>
      <p:sp>
        <p:nvSpPr>
          <p:cNvPr id="9" name="Rettangolo 8"/>
          <p:cNvSpPr/>
          <p:nvPr/>
        </p:nvSpPr>
        <p:spPr>
          <a:xfrm>
            <a:off x="4860032" y="1688641"/>
            <a:ext cx="4032448" cy="31085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07" tIns="45704" rIns="91407" bIns="45704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percentage of inappropriate empiric antibiotic use ranged from </a:t>
            </a:r>
            <a:r>
              <a:rPr lang="en-GB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14% to 79</a:t>
            </a:r>
            <a:r>
              <a:rPr lang="en-GB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GB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of 27 studies </a:t>
            </a:r>
            <a:r>
              <a:rPr lang="en-GB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(48%) described an incidence of 50% or more</a:t>
            </a:r>
            <a:r>
              <a:rPr lang="en-GB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755576" y="6186822"/>
            <a:ext cx="2194573" cy="33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Marquet</a:t>
            </a:r>
            <a:r>
              <a:rPr lang="de-DE" altLang="de-DE" sz="160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, </a:t>
            </a:r>
            <a:r>
              <a:rPr lang="de-DE" altLang="de-DE" sz="160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Crit</a:t>
            </a:r>
            <a:r>
              <a:rPr lang="de-DE" altLang="de-DE" sz="160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Care 2015</a:t>
            </a:r>
          </a:p>
        </p:txBody>
      </p:sp>
    </p:spTree>
    <p:extLst>
      <p:ext uri="{BB962C8B-B14F-4D97-AF65-F5344CB8AC3E}">
        <p14:creationId xmlns:p14="http://schemas.microsoft.com/office/powerpoint/2010/main" val="3746745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18.3|1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a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hia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2807</Words>
  <Application>Microsoft Office PowerPoint</Application>
  <PresentationFormat>Presentazione su schermo (4:3)</PresentationFormat>
  <Paragraphs>361</Paragraphs>
  <Slides>26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26</vt:i4>
      </vt:variant>
    </vt:vector>
  </HeadingPairs>
  <TitlesOfParts>
    <vt:vector size="28" baseType="lpstr">
      <vt:lpstr>Chiaro</vt:lpstr>
      <vt:lpstr>1_Chiaro</vt:lpstr>
      <vt:lpstr>Antibiotic usage and resistance unavoidable link?</vt:lpstr>
      <vt:lpstr>Presentazione standard di PowerPoint</vt:lpstr>
      <vt:lpstr>Presentazione standard di PowerPoint</vt:lpstr>
      <vt:lpstr>Presentazione standard di PowerPoint</vt:lpstr>
      <vt:lpstr>Attributable mortality of infections  due to resistant bacteria</vt:lpstr>
      <vt:lpstr>Mortality due to resistant bacteria  World bank regions classification</vt:lpstr>
      <vt:lpstr>Presentazione standard di PowerPoint</vt:lpstr>
      <vt:lpstr>Presentazione standard di PowerPoint</vt:lpstr>
      <vt:lpstr>Inappropriate therapy in hospitalised patients  TREAT project</vt:lpstr>
      <vt:lpstr>Effect of inappropriate antibiotic therapy  against severe infections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Improving surveillance of resistance</vt:lpstr>
      <vt:lpstr>Non medical factors</vt:lpstr>
      <vt:lpstr>Priority Pathogens List</vt:lpstr>
      <vt:lpstr>Keys actions</vt:lpstr>
      <vt:lpstr>Acknowledgments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Evelina</dc:creator>
  <cp:lastModifiedBy>Evelina</cp:lastModifiedBy>
  <cp:revision>64</cp:revision>
  <cp:lastPrinted>2016-10-23T11:51:29Z</cp:lastPrinted>
  <dcterms:created xsi:type="dcterms:W3CDTF">2016-10-18T10:57:08Z</dcterms:created>
  <dcterms:modified xsi:type="dcterms:W3CDTF">2016-10-25T05:56:30Z</dcterms:modified>
</cp:coreProperties>
</file>