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62"/>
  </p:notesMasterIdLst>
  <p:handoutMasterIdLst>
    <p:handoutMasterId r:id="rId63"/>
  </p:handoutMasterIdLst>
  <p:sldIdLst>
    <p:sldId id="256" r:id="rId6"/>
    <p:sldId id="299" r:id="rId7"/>
    <p:sldId id="315" r:id="rId8"/>
    <p:sldId id="261" r:id="rId9"/>
    <p:sldId id="300" r:id="rId10"/>
    <p:sldId id="301" r:id="rId11"/>
    <p:sldId id="263" r:id="rId12"/>
    <p:sldId id="278" r:id="rId13"/>
    <p:sldId id="277" r:id="rId14"/>
    <p:sldId id="287" r:id="rId15"/>
    <p:sldId id="303" r:id="rId16"/>
    <p:sldId id="304" r:id="rId17"/>
    <p:sldId id="324" r:id="rId18"/>
    <p:sldId id="305" r:id="rId19"/>
    <p:sldId id="316" r:id="rId20"/>
    <p:sldId id="308" r:id="rId21"/>
    <p:sldId id="309" r:id="rId22"/>
    <p:sldId id="264" r:id="rId23"/>
    <p:sldId id="311" r:id="rId24"/>
    <p:sldId id="317" r:id="rId25"/>
    <p:sldId id="279" r:id="rId26"/>
    <p:sldId id="302" r:id="rId27"/>
    <p:sldId id="323" r:id="rId28"/>
    <p:sldId id="310" r:id="rId29"/>
    <p:sldId id="319" r:id="rId30"/>
    <p:sldId id="298" r:id="rId31"/>
    <p:sldId id="312" r:id="rId32"/>
    <p:sldId id="318" r:id="rId33"/>
    <p:sldId id="266" r:id="rId34"/>
    <p:sldId id="288" r:id="rId35"/>
    <p:sldId id="289" r:id="rId36"/>
    <p:sldId id="281" r:id="rId37"/>
    <p:sldId id="267" r:id="rId38"/>
    <p:sldId id="292" r:id="rId39"/>
    <p:sldId id="293" r:id="rId40"/>
    <p:sldId id="294" r:id="rId41"/>
    <p:sldId id="325" r:id="rId42"/>
    <p:sldId id="326" r:id="rId43"/>
    <p:sldId id="327" r:id="rId44"/>
    <p:sldId id="280" r:id="rId45"/>
    <p:sldId id="313" r:id="rId46"/>
    <p:sldId id="273" r:id="rId47"/>
    <p:sldId id="328" r:id="rId48"/>
    <p:sldId id="334" r:id="rId49"/>
    <p:sldId id="286" r:id="rId50"/>
    <p:sldId id="322" r:id="rId51"/>
    <p:sldId id="335" r:id="rId52"/>
    <p:sldId id="314" r:id="rId53"/>
    <p:sldId id="272" r:id="rId54"/>
    <p:sldId id="329" r:id="rId55"/>
    <p:sldId id="330" r:id="rId56"/>
    <p:sldId id="331" r:id="rId57"/>
    <p:sldId id="332" r:id="rId58"/>
    <p:sldId id="333" r:id="rId59"/>
    <p:sldId id="285" r:id="rId60"/>
    <p:sldId id="276" r:id="rId6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Esteve Pitarch" initials="JEP" lastIdx="1" clrIdx="0">
    <p:extLst>
      <p:ext uri="{19B8F6BF-5375-455C-9EA6-DF929625EA0E}">
        <p15:presenceInfo xmlns:p15="http://schemas.microsoft.com/office/powerpoint/2012/main" userId="S-1-5-21-2915997116-4131603029-1789207793-388852" providerId="AD"/>
      </p:ext>
    </p:extLst>
  </p:cmAuthor>
  <p:cmAuthor id="2" name="USPTO" initials="KK" lastIdx="36" clrIdx="1">
    <p:extLst>
      <p:ext uri="{19B8F6BF-5375-455C-9EA6-DF929625EA0E}">
        <p15:presenceInfo xmlns:p15="http://schemas.microsoft.com/office/powerpoint/2012/main" userId="USP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4" autoAdjust="0"/>
    <p:restoredTop sz="81560" autoAdjust="0"/>
  </p:normalViewPr>
  <p:slideViewPr>
    <p:cSldViewPr>
      <p:cViewPr varScale="1">
        <p:scale>
          <a:sx n="94" d="100"/>
          <a:sy n="94" d="100"/>
        </p:scale>
        <p:origin x="23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266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91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5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1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98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92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56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7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30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20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6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17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7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36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99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43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71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15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15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6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80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from demo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5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49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65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27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44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4FE9B-D5D4-4B76-87EA-A08EA8B20C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29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2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1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25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9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9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0876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3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7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6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56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fr-CH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c" descr="WIPO PUBLIC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>
                <a:solidFill>
                  <a:srgbClr val="000000"/>
                </a:solidFill>
                <a:latin typeface="Microsoft Sans Serif" panose="020B0604020202020204" pitchFamily="34" charset="0"/>
              </a:rPr>
              <a:t>WIPO ÖFFENTLICH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c" descr="WIPO PUBLIC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PUBLIC</a:t>
            </a:r>
          </a:p>
        </p:txBody>
      </p:sp>
    </p:spTree>
    <p:extLst>
      <p:ext uri="{BB962C8B-B14F-4D97-AF65-F5344CB8AC3E}">
        <p14:creationId xmlns:p14="http://schemas.microsoft.com/office/powerpoint/2010/main" val="295367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export/sites/www/standards/en/sequence/wipo-sequence-manual-1-1-0-en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export/sites/www/standards/en/pdf/03-26-01.pdf" TargetMode="External"/><Relationship Id="rId2" Type="http://schemas.openxmlformats.org/officeDocument/2006/relationships/hyperlink" Target="https://www.wipo.int/meetings/en/details.jsp?meeting_id=6284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standards/en/sequence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export/sites/www/standards/en/pdf/03-26-0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po.int/standards/en/sequenc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398" y="3810001"/>
            <a:ext cx="7906073" cy="746548"/>
          </a:xfrm>
          <a:noFill/>
        </p:spPr>
        <p:txBody>
          <a:bodyPr/>
          <a:lstStyle/>
          <a:p>
            <a:r>
              <a:rPr lang="de-DE" sz="3000" b="1" dirty="0">
                <a:solidFill>
                  <a:srgbClr val="00408C"/>
                </a:solidFill>
                <a:ea typeface="ヒラギノ角ゴ Pro W3" pitchFamily="1" charset="-128"/>
              </a:rPr>
              <a:t>WIPO Sequence-Desktop-Tool</a:t>
            </a:r>
          </a:p>
          <a:p>
            <a:endParaRPr lang="de-DE" sz="1800" b="1" dirty="0">
              <a:solidFill>
                <a:srgbClr val="00408C"/>
              </a:solidFill>
              <a:ea typeface="ヒラギノ角ゴ Pro W3" pitchFamily="1" charset="-128"/>
            </a:endParaRPr>
          </a:p>
          <a:p>
            <a:r>
              <a:rPr lang="de-DE" sz="1800" dirty="0">
                <a:solidFill>
                  <a:srgbClr val="00408C"/>
                </a:solidFill>
                <a:ea typeface="ヒラギノ角ゴ Pro W3" pitchFamily="1" charset="-128"/>
              </a:rPr>
              <a:t> Webinar-Schulung</a:t>
            </a:r>
            <a:endParaRPr lang="de-DE" sz="1800" b="1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899592" y="5795961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de-DE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3398" y="3887147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DE" dirty="0"/>
              <a:t>Hauptfunktionen des Tools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de-DE" dirty="0"/>
              <a:t>Importieren:</a:t>
            </a:r>
          </a:p>
          <a:p>
            <a:pPr lvl="1"/>
            <a:r>
              <a:rPr lang="de-DE" dirty="0"/>
              <a:t>Bestehende SP: ST.25/ST.26</a:t>
            </a:r>
          </a:p>
          <a:p>
            <a:pPr lvl="1"/>
            <a:r>
              <a:rPr lang="de-DE" dirty="0"/>
              <a:t>Gängige Formate: FASTA/Multi-</a:t>
            </a:r>
            <a:r>
              <a:rPr lang="de-DE" dirty="0" err="1"/>
              <a:t>sequence</a:t>
            </a:r>
            <a:r>
              <a:rPr lang="de-DE" dirty="0"/>
              <a:t>/</a:t>
            </a:r>
            <a:r>
              <a:rPr lang="de-DE" dirty="0" err="1"/>
              <a:t>raw</a:t>
            </a:r>
            <a:endParaRPr lang="de-DE" dirty="0"/>
          </a:p>
          <a:p>
            <a:pPr lvl="1"/>
            <a:r>
              <a:rPr lang="de-DE" dirty="0"/>
              <a:t>Bestehendes ST.26-Projekt</a:t>
            </a:r>
          </a:p>
          <a:p>
            <a:r>
              <a:rPr lang="de-DE" dirty="0"/>
              <a:t>Funktionen des Tools:</a:t>
            </a:r>
          </a:p>
          <a:p>
            <a:pPr lvl="1"/>
            <a:r>
              <a:rPr lang="de-DE" dirty="0"/>
              <a:t>Einstellungen</a:t>
            </a:r>
          </a:p>
          <a:p>
            <a:pPr lvl="1"/>
            <a:r>
              <a:rPr lang="de-DE" dirty="0"/>
              <a:t>Mehrsprachige Unterstützung</a:t>
            </a:r>
          </a:p>
          <a:p>
            <a:pPr lvl="1"/>
            <a:r>
              <a:rPr lang="de-DE" dirty="0"/>
              <a:t>Automatische Aktualisierung</a:t>
            </a:r>
          </a:p>
          <a:p>
            <a:r>
              <a:rPr lang="de-DE" dirty="0"/>
              <a:t>Die vollständige Funktionalität des Tools finden Sie im Handbuch zum WIPO Sequence-Desktop unter: </a:t>
            </a:r>
            <a:r>
              <a:rPr lang="en-US" sz="2400" dirty="0">
                <a:hlinkClick r:id="rId3"/>
              </a:rPr>
              <a:t>https://www.wipo.int/export/sites/www/standards/en/sequence/wipo-sequence-manual-1-1-0-en.pdf</a:t>
            </a:r>
            <a:r>
              <a:rPr lang="en-US" sz="2400" dirty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0653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dirty="0"/>
              <a:t>Erstellen eines Projekts (Demo)</a:t>
            </a:r>
          </a:p>
        </p:txBody>
      </p:sp>
      <p:pic>
        <p:nvPicPr>
          <p:cNvPr id="5" name="Create_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68760"/>
            <a:ext cx="7526337" cy="43529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734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von Projektdetails: Allgemeine Informationen (Demo)</a:t>
            </a:r>
          </a:p>
        </p:txBody>
      </p:sp>
      <p:pic>
        <p:nvPicPr>
          <p:cNvPr id="5" name="Adding General Inf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62150"/>
            <a:ext cx="8229600" cy="3975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33D15-C057-410F-AEC3-CA9CDA2D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Übersichtstabelle</a:t>
            </a:r>
            <a:r>
              <a:rPr lang="en-US" dirty="0"/>
              <a:t> der </a:t>
            </a:r>
            <a:r>
              <a:rPr lang="en-US" dirty="0" err="1"/>
              <a:t>Sequenzen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49B888-FD92-4703-9864-0CBB24DE2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3D5B8AF-5B9F-48ED-920E-C8BB65AF8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95" y="2060848"/>
            <a:ext cx="7841655" cy="35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0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von Projektdetails: </a:t>
            </a:r>
            <a:br>
              <a:rPr lang="de-DE" dirty="0"/>
            </a:br>
            <a:r>
              <a:rPr lang="de-DE" dirty="0"/>
              <a:t>Eine neue Sequenz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941"/>
            <a:ext cx="8229600" cy="4569371"/>
          </a:xfrm>
        </p:spPr>
        <p:txBody>
          <a:bodyPr/>
          <a:lstStyle/>
          <a:p>
            <a:r>
              <a:rPr lang="de-DE" dirty="0"/>
              <a:t>Innerhalb der Projektdetailansicht ist es möglich, entweder eine Sequenz zu erstellen oder eine Sequenz in das Projekt zu importieren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" y="3144451"/>
            <a:ext cx="9036496" cy="25888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0560" y="4839543"/>
            <a:ext cx="2520280" cy="46166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5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63" y="-27384"/>
            <a:ext cx="8229600" cy="1016794"/>
          </a:xfrm>
        </p:spPr>
        <p:txBody>
          <a:bodyPr/>
          <a:lstStyle/>
          <a:p>
            <a:r>
              <a:rPr lang="de-DE" dirty="0"/>
              <a:t>Erstellen einer Sequenz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63" y="836712"/>
            <a:ext cx="6525601" cy="2722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195736" y="5085184"/>
            <a:ext cx="172819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51077"/>
            <a:ext cx="7747332" cy="4212374"/>
          </a:xfrm>
        </p:spPr>
      </p:pic>
    </p:spTree>
    <p:extLst>
      <p:ext uri="{BB962C8B-B14F-4D97-AF65-F5344CB8AC3E}">
        <p14:creationId xmlns:p14="http://schemas.microsoft.com/office/powerpoint/2010/main" val="1282132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64" y="44624"/>
            <a:ext cx="8229600" cy="1143000"/>
          </a:xfrm>
        </p:spPr>
        <p:txBody>
          <a:bodyPr/>
          <a:lstStyle/>
          <a:p>
            <a:r>
              <a:rPr lang="de-DE" dirty="0"/>
              <a:t>Übersprungene Sequenzen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01419"/>
          </a:xfrm>
        </p:spPr>
        <p:txBody>
          <a:bodyPr/>
          <a:lstStyle/>
          <a:p>
            <a:r>
              <a:rPr lang="de-DE" dirty="0"/>
              <a:t>Wie in ST.25 werden übersprungene Sequenzen durch die Reihe ‚000‘ dargestellt</a:t>
            </a:r>
          </a:p>
          <a:p>
            <a:r>
              <a:rPr lang="de-DE" dirty="0"/>
              <a:t>Übersprungene Sequenzen werden durch Anklicken des nachstehenden Kästchens angegeben: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52936"/>
            <a:ext cx="8686800" cy="31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3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Neuanordnung von Sequenzen (Demo)</a:t>
            </a:r>
          </a:p>
        </p:txBody>
      </p:sp>
      <p:pic>
        <p:nvPicPr>
          <p:cNvPr id="5" name="Reorder sequ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556792"/>
            <a:ext cx="8229600" cy="3975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6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579296" cy="1080120"/>
          </a:xfrm>
        </p:spPr>
        <p:txBody>
          <a:bodyPr/>
          <a:lstStyle/>
          <a:p>
            <a:r>
              <a:rPr lang="de-DE" dirty="0"/>
              <a:t>Importieren bestehender Sequenzprotokolle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5" name="Imagen 108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4637"/>
            <a:ext cx="8229600" cy="40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17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9073008" cy="1143000"/>
          </a:xfrm>
        </p:spPr>
        <p:txBody>
          <a:bodyPr/>
          <a:lstStyle/>
          <a:p>
            <a:r>
              <a:rPr lang="de-DE" spc="-50" dirty="0"/>
              <a:t>Importieren von ST.25-Sequenzprotokoll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/>
          <a:lstStyle/>
          <a:p>
            <a:r>
              <a:rPr lang="de-DE" dirty="0"/>
              <a:t>WIPO </a:t>
            </a:r>
            <a:r>
              <a:rPr lang="de-DE" dirty="0" err="1"/>
              <a:t>Sequence</a:t>
            </a:r>
            <a:r>
              <a:rPr lang="de-DE" dirty="0"/>
              <a:t> unterstützt den Import von Sequenzprotokollen im ST.25-Format</a:t>
            </a:r>
          </a:p>
          <a:p>
            <a:r>
              <a:rPr lang="de-DE" dirty="0"/>
              <a:t>ST.26-Pflichtfelder, die in der importierten Datei fehlen, müssen jedoch vom Benutzer manuell eingegeben werden, einschließlich:</a:t>
            </a:r>
          </a:p>
          <a:p>
            <a:pPr lvl="1"/>
            <a:r>
              <a:rPr lang="de-DE" dirty="0"/>
              <a:t>SOURCE/Source: Molekülart und Organismus</a:t>
            </a:r>
          </a:p>
          <a:p>
            <a:pPr lvl="1"/>
            <a:r>
              <a:rPr lang="de-DE" dirty="0"/>
              <a:t>Obligatorische </a:t>
            </a:r>
            <a:r>
              <a:rPr lang="de-DE" dirty="0" err="1"/>
              <a:t>Qualifier</a:t>
            </a:r>
            <a:r>
              <a:rPr lang="de-DE" dirty="0"/>
              <a:t> für Merkmale, </a:t>
            </a:r>
            <a:br>
              <a:rPr lang="de-DE" dirty="0"/>
            </a:br>
            <a:r>
              <a:rPr lang="de-DE" dirty="0"/>
              <a:t>z. B. </a:t>
            </a:r>
            <a:r>
              <a:rPr lang="de-DE" sz="2400" dirty="0" err="1"/>
              <a:t>modified_base</a:t>
            </a:r>
            <a:r>
              <a:rPr lang="de-DE" sz="2400" dirty="0"/>
              <a:t> </a:t>
            </a:r>
            <a:r>
              <a:rPr lang="de-DE" dirty="0"/>
              <a:t>(</a:t>
            </a:r>
            <a:r>
              <a:rPr lang="de-DE" dirty="0" err="1"/>
              <a:t>mod_base</a:t>
            </a:r>
            <a:r>
              <a:rPr lang="de-DE" dirty="0"/>
              <a:t>)</a:t>
            </a:r>
          </a:p>
          <a:p>
            <a:r>
              <a:rPr lang="de-DE" dirty="0"/>
              <a:t>Beim Import nimmt </a:t>
            </a:r>
            <a:r>
              <a:rPr lang="de-DE" sz="2400" dirty="0"/>
              <a:t>WIPO </a:t>
            </a:r>
            <a:r>
              <a:rPr lang="de-DE" sz="2400" dirty="0" err="1"/>
              <a:t>Sequence</a:t>
            </a:r>
            <a:r>
              <a:rPr lang="de-DE" sz="2400" dirty="0"/>
              <a:t> verschiedene Änderungen an den importierte Daten vor, bevor sie in das Projekt aufgenommen werden.</a:t>
            </a:r>
          </a:p>
          <a:p>
            <a:r>
              <a:rPr lang="de-DE" sz="2400" dirty="0"/>
              <a:t> Zusammenfassung im Datenänderungsbericht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66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01006"/>
          </a:xfrm>
        </p:spPr>
        <p:txBody>
          <a:bodyPr/>
          <a:lstStyle/>
          <a:p>
            <a:r>
              <a:rPr lang="de-DE" dirty="0"/>
              <a:t>Was wir heute behandeln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de-DE" dirty="0"/>
              <a:t>Zweck des Tools</a:t>
            </a:r>
          </a:p>
          <a:p>
            <a:pPr>
              <a:spcBef>
                <a:spcPts val="0"/>
              </a:spcBef>
            </a:pPr>
            <a:r>
              <a:rPr lang="de-DE" dirty="0"/>
              <a:t>Hauptansichten innerhalb der Benutzeroberfläche: Projekt-Startseite, Projektdetails</a:t>
            </a:r>
          </a:p>
          <a:p>
            <a:pPr>
              <a:spcBef>
                <a:spcPts val="0"/>
              </a:spcBef>
            </a:pPr>
            <a:r>
              <a:rPr lang="de-DE" dirty="0"/>
              <a:t>Hauptfunktionen, die unterstützt werden:</a:t>
            </a:r>
          </a:p>
          <a:p>
            <a:pPr lvl="1">
              <a:spcBef>
                <a:spcPts val="0"/>
              </a:spcBef>
            </a:pPr>
            <a:r>
              <a:rPr lang="de-DE" dirty="0"/>
              <a:t>Erstellen von einem Projekt und von Sequenzen</a:t>
            </a:r>
          </a:p>
          <a:p>
            <a:pPr lvl="1">
              <a:spcBef>
                <a:spcPts val="0"/>
              </a:spcBef>
            </a:pPr>
            <a:r>
              <a:rPr lang="de-DE" dirty="0"/>
              <a:t>Importieren von Sequenzprotokolldaten - es werden verschiedene Formate unterstützt</a:t>
            </a:r>
          </a:p>
          <a:p>
            <a:pPr lvl="1">
              <a:spcBef>
                <a:spcPts val="0"/>
              </a:spcBef>
            </a:pPr>
            <a:r>
              <a:rPr lang="de-DE" dirty="0"/>
              <a:t>Validieren von Sequenzprotokolldaten - Prüfbericht</a:t>
            </a:r>
          </a:p>
          <a:p>
            <a:pPr lvl="1">
              <a:spcBef>
                <a:spcPts val="0"/>
              </a:spcBef>
            </a:pPr>
            <a:r>
              <a:rPr lang="de-DE" dirty="0"/>
              <a:t>Hinzufügen von Projektdaten - Merkmalschlüssel und </a:t>
            </a:r>
            <a:r>
              <a:rPr lang="de-DE" dirty="0" err="1"/>
              <a:t>Qualifier</a:t>
            </a:r>
            <a:endParaRPr lang="de-DE" dirty="0"/>
          </a:p>
          <a:p>
            <a:pPr lvl="1">
              <a:spcBef>
                <a:spcPts val="0"/>
              </a:spcBef>
            </a:pPr>
            <a:r>
              <a:rPr lang="de-DE" dirty="0"/>
              <a:t>Freitext-</a:t>
            </a:r>
            <a:r>
              <a:rPr lang="de-DE" dirty="0" err="1"/>
              <a:t>Qualifier</a:t>
            </a:r>
            <a:r>
              <a:rPr lang="de-DE" dirty="0"/>
              <a:t> und XLIFF-Export</a:t>
            </a:r>
          </a:p>
          <a:p>
            <a:pPr lvl="1">
              <a:spcBef>
                <a:spcPts val="0"/>
              </a:spcBef>
            </a:pPr>
            <a:r>
              <a:rPr lang="de-DE" dirty="0"/>
              <a:t>Generieren von ST.26-konformen Sequenzprotokollen</a:t>
            </a:r>
          </a:p>
          <a:p>
            <a:pPr>
              <a:spcBef>
                <a:spcPts val="0"/>
              </a:spcBef>
            </a:pPr>
            <a:r>
              <a:rPr lang="de-DE" dirty="0"/>
              <a:t>Sprachunterstützung und Anpassung der Einstellungen</a:t>
            </a:r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58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90264"/>
            <a:ext cx="10513168" cy="1143000"/>
          </a:xfrm>
        </p:spPr>
        <p:txBody>
          <a:bodyPr/>
          <a:lstStyle/>
          <a:p>
            <a:r>
              <a:rPr lang="de-DE" kern="100" spc="-50" dirty="0"/>
              <a:t>Importieren</a:t>
            </a:r>
            <a:r>
              <a:rPr lang="de-DE" spc="-70" dirty="0"/>
              <a:t> von ST.25-Sequenzprotokoll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5853"/>
            <a:ext cx="8686800" cy="5793507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de-DE" dirty="0"/>
              <a:t>Vorgenommene Änderungen werden gemäß den Empfehlungen in Anlage VII implementiert (Beratung für die Umwandlung von ST.25 zu ST.26 ohne Hinzufügen von neuem Offenbarungsgehalt)</a:t>
            </a:r>
          </a:p>
          <a:p>
            <a:pPr>
              <a:spcBef>
                <a:spcPts val="400"/>
              </a:spcBef>
            </a:pPr>
            <a:r>
              <a:rPr lang="de-DE" dirty="0"/>
              <a:t>Diese umfassen: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dirty="0"/>
              <a:t>Alle ‚u‘-Reste werden für eine RNA-Sequenz in ‚t‘ umgewandelt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dirty="0"/>
              <a:t>Ersetzen der Molekülart (i) ADN durch DNA, (ii) ARN durch RNA, (iii) PRT durch AA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dirty="0"/>
              <a:t>Ersetzen von ‚Künstlicher Sequenz‘ und angegebenen Äquivalenten durch ‚Synthetisches Konstrukt‘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dirty="0"/>
              <a:t>Ersetzen von ‚unbekannt‘ (und angegebene Äquivalente) durch ‚nicht identifiziert‘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dirty="0"/>
              <a:t>Ersetzen von Aminosäuresymbolen im 3-Buchstaben-Code durch 1-Buchstaben-Code.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62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Import_Seq_Li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768591"/>
            <a:ext cx="8460432" cy="48926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3184" y="-171400"/>
            <a:ext cx="9083352" cy="1143000"/>
          </a:xfrm>
        </p:spPr>
        <p:txBody>
          <a:bodyPr/>
          <a:lstStyle/>
          <a:p>
            <a:r>
              <a:rPr lang="de-DE" spc="-50" dirty="0"/>
              <a:t>Importieren von Sequenzprotokoll (Demo)</a:t>
            </a:r>
          </a:p>
        </p:txBody>
      </p:sp>
    </p:spTree>
    <p:extLst>
      <p:ext uri="{BB962C8B-B14F-4D97-AF65-F5344CB8AC3E}">
        <p14:creationId xmlns:p14="http://schemas.microsoft.com/office/powerpoint/2010/main" val="1718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Importieren von FASTA-Format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9" y="1451917"/>
            <a:ext cx="7534483" cy="44973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952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Importieren von RAW-Format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5006"/>
            <a:ext cx="8229600" cy="36101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863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Importieren von </a:t>
            </a:r>
            <a:r>
              <a:rPr lang="en-US" dirty="0"/>
              <a:t>Multi-sequence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3" y="1484784"/>
            <a:ext cx="8229600" cy="38134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97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de-DE" dirty="0"/>
              <a:t>Importbericht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4857403"/>
          </a:xfrm>
        </p:spPr>
        <p:txBody>
          <a:bodyPr/>
          <a:lstStyle/>
          <a:p>
            <a:r>
              <a:rPr lang="de-DE" dirty="0"/>
              <a:t>Wenn während des Imports Fehler oder Warnungen aufgetreten sind, wird ein Importbericht erstellt. </a:t>
            </a:r>
          </a:p>
          <a:p>
            <a:pPr>
              <a:spcBef>
                <a:spcPts val="300"/>
              </a:spcBef>
            </a:pPr>
            <a:r>
              <a:rPr lang="de-DE" dirty="0"/>
              <a:t>Die Meldungen in diesem Bericht weisen auf bestimmte Sequenzen hin, die eine manuelle Eingabe durch den Benutzer erfordern</a:t>
            </a:r>
          </a:p>
          <a:p>
            <a:pPr>
              <a:spcBef>
                <a:spcPts val="300"/>
              </a:spcBef>
            </a:pPr>
            <a:r>
              <a:rPr lang="de-DE" dirty="0"/>
              <a:t>Der Importbericht enthält eine Klassifizierung, das entsprechende ST.25-Tag, eine Meldung für den Benutzer und die SEQ-ID</a:t>
            </a:r>
          </a:p>
          <a:p>
            <a:pPr>
              <a:spcBef>
                <a:spcPts val="300"/>
              </a:spcBef>
            </a:pPr>
            <a:r>
              <a:rPr lang="de-DE" dirty="0"/>
              <a:t>Meldungen werden klassifiziert (‚Typ der Anmerkung‘) als entweder: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/>
              <a:t>INDIVIDUELL: bezieht sich auf eine spezielle importierte Sequenz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/>
              <a:t>GLOBAL: betrifft alle importierten Sequenzen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659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Importbericht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2" y="1484784"/>
            <a:ext cx="7347555" cy="4352925"/>
          </a:xfrm>
        </p:spPr>
      </p:pic>
    </p:spTree>
    <p:extLst>
      <p:ext uri="{BB962C8B-B14F-4D97-AF65-F5344CB8AC3E}">
        <p14:creationId xmlns:p14="http://schemas.microsoft.com/office/powerpoint/2010/main" val="2704158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de-DE" dirty="0"/>
              <a:t>Datenänderungsbericht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08525"/>
          </a:xfrm>
        </p:spPr>
        <p:txBody>
          <a:bodyPr/>
          <a:lstStyle/>
          <a:p>
            <a:r>
              <a:rPr lang="de-DE" dirty="0"/>
              <a:t>Spezielle Details zu allen Änderungen, die während des Imports eines ST.25-Sequenzprotokolls vorgenommen wurden</a:t>
            </a:r>
          </a:p>
          <a:p>
            <a:r>
              <a:rPr lang="de-DE" dirty="0"/>
              <a:t>Anders als beim Importbericht, wo erwartet wird, dass der Benutzer diese Angaben bereitstellt</a:t>
            </a:r>
          </a:p>
          <a:p>
            <a:r>
              <a:rPr lang="de-DE" dirty="0"/>
              <a:t>Führt das ursprüngliche ST.25-Tag und das Ziel-ST.26-Tag sowie die angewandte Umwandlung und die entsprechende SEQ-ID auf</a:t>
            </a:r>
          </a:p>
          <a:p>
            <a:r>
              <a:rPr lang="de-DE" dirty="0"/>
              <a:t>Umwandlungen dürfen hier jedoch nicht den ursprünglichen Inhalt verändern. Zum Beispiel ist ein ‚u‘, das in ein ‚t‘ geändert wurde, im ST.26-Projekt immer noch Uracil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778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de-DE" dirty="0"/>
              <a:t>Datenänderungsbericht </a:t>
            </a:r>
            <a:r>
              <a:rPr lang="en-US" dirty="0"/>
              <a:t>(2)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6" y="1196752"/>
            <a:ext cx="7907781" cy="4708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80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de-DE" dirty="0"/>
              <a:t>Hinzufügen von Merkmalschlüsseln und Qualifiern (1)</a:t>
            </a: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00383"/>
            <a:ext cx="8229600" cy="3698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55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de-DE" dirty="0"/>
              <a:t>Was wir nicht behandeln werden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/>
          <a:lstStyle/>
          <a:p>
            <a:r>
              <a:rPr lang="de-DE" dirty="0"/>
              <a:t>Das in der Einführung in WIPO ST.26 behandelte Material </a:t>
            </a:r>
            <a:r>
              <a:rPr lang="de-DE" sz="2400" dirty="0">
                <a:hlinkClick r:id="rId2"/>
              </a:rPr>
              <a:t>https://www.wipo.int/meetings/en/details.jsp?meeting_id=62848</a:t>
            </a:r>
            <a:r>
              <a:rPr lang="de-DE" sz="2400" dirty="0"/>
              <a:t> </a:t>
            </a:r>
            <a:endParaRPr lang="de-DE" dirty="0"/>
          </a:p>
          <a:p>
            <a:r>
              <a:rPr lang="de-DE" dirty="0"/>
              <a:t>Wenn Sie dieses Modul nicht gemacht haben, informieren Sie sich bitte über den WIPO-Standard ST.26 unter: </a:t>
            </a:r>
            <a:r>
              <a:rPr lang="de-DE" dirty="0">
                <a:hlinkClick r:id="rId3"/>
              </a:rPr>
              <a:t>https://www.wipo.int/export/sites/www/standards/en/pdf/03-26-01.pdf</a:t>
            </a:r>
            <a:r>
              <a:rPr lang="de-DE" dirty="0"/>
              <a:t> </a:t>
            </a:r>
          </a:p>
          <a:p>
            <a:r>
              <a:rPr lang="de-DE" dirty="0"/>
              <a:t>Fortschritt in der Entwicklung von WIPO </a:t>
            </a:r>
            <a:r>
              <a:rPr lang="de-DE" dirty="0" err="1"/>
              <a:t>Sequence</a:t>
            </a:r>
            <a:r>
              <a:rPr lang="de-DE" dirty="0"/>
              <a:t> – die erste offizielle Version, die am Tag der Einführung verwendet werden wird, steht ab April 2022 zur Verfügung.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5723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von Merkmalschlüsseln und Qualifiern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229600" cy="4336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281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von Merkmalschlüsseln und Qualifiern (3)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8229600" cy="2555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080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Create_sequence_Feature_Qualifi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196752"/>
            <a:ext cx="8028384" cy="464280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155360" cy="1498178"/>
          </a:xfrm>
        </p:spPr>
        <p:txBody>
          <a:bodyPr/>
          <a:lstStyle/>
          <a:p>
            <a:r>
              <a:rPr lang="de-DE" spc="-100" dirty="0"/>
              <a:t>Hinzufügen von Merkmal/Qualifier </a:t>
            </a:r>
            <a:r>
              <a:rPr lang="en-US" spc="-100" dirty="0"/>
              <a:t>(Demo)</a:t>
            </a:r>
            <a:br>
              <a:rPr lang="en-US" spc="-100" dirty="0"/>
            </a:br>
            <a:endParaRPr lang="en-US" spc="-100" dirty="0"/>
          </a:p>
        </p:txBody>
      </p:sp>
    </p:spTree>
    <p:extLst>
      <p:ext uri="{BB962C8B-B14F-4D97-AF65-F5344CB8AC3E}">
        <p14:creationId xmlns:p14="http://schemas.microsoft.com/office/powerpoint/2010/main" val="11432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DE" dirty="0"/>
              <a:t>Zulässige Merkmallagen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6" y="1003099"/>
            <a:ext cx="8229600" cy="5090197"/>
          </a:xfrm>
        </p:spPr>
        <p:txBody>
          <a:bodyPr/>
          <a:lstStyle/>
          <a:p>
            <a:r>
              <a:rPr lang="de-DE" sz="2000" dirty="0"/>
              <a:t>Lagedeskriptoren für Nukleotid- und Aminosäuresequenzen: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98440"/>
              </p:ext>
            </p:extLst>
          </p:nvPr>
        </p:nvGraphicFramePr>
        <p:xfrm>
          <a:off x="449176" y="1524744"/>
          <a:ext cx="8221574" cy="434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608">
                  <a:extLst>
                    <a:ext uri="{9D8B030D-6E8A-4147-A177-3AD203B41FA5}">
                      <a16:colId xmlns:a16="http://schemas.microsoft.com/office/drawing/2014/main" val="368343542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90451637"/>
                    </a:ext>
                  </a:extLst>
                </a:gridCol>
                <a:gridCol w="5106862">
                  <a:extLst>
                    <a:ext uri="{9D8B030D-6E8A-4147-A177-3AD203B41FA5}">
                      <a16:colId xmlns:a16="http://schemas.microsoft.com/office/drawing/2014/main" val="688671911"/>
                    </a:ext>
                  </a:extLst>
                </a:gridCol>
              </a:tblGrid>
              <a:tr h="392088">
                <a:tc>
                  <a:txBody>
                    <a:bodyPr/>
                    <a:lstStyle/>
                    <a:p>
                      <a:r>
                        <a:rPr lang="de-DE" noProof="0" dirty="0"/>
                        <a:t>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Syntax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Beschreibung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608652"/>
                  </a:ext>
                </a:extLst>
              </a:tr>
              <a:tr h="728241">
                <a:tc>
                  <a:txBody>
                    <a:bodyPr/>
                    <a:lstStyle/>
                    <a:p>
                      <a:r>
                        <a:rPr lang="de-DE" noProof="0" dirty="0"/>
                        <a:t>Einzelrestzahl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Verweist auf einen einzelnen Rest in der Sequenz.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63349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de-DE" noProof="0" dirty="0"/>
                        <a:t>Restzahlen, die ein Sequenzintervall begrenzen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x..y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/>
                        <a:t>Verweist</a:t>
                      </a:r>
                      <a:r>
                        <a:rPr lang="de-DE" spc="-20" baseline="0" noProof="0" dirty="0"/>
                        <a:t> auf eine kontinuierliche Spanne von Resten, die durch den Anfangs- und Endrest begrenzt wird und diese umfasst.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516948"/>
                  </a:ext>
                </a:extLst>
              </a:tr>
              <a:tr h="495895">
                <a:tc>
                  <a:txBody>
                    <a:bodyPr/>
                    <a:lstStyle/>
                    <a:p>
                      <a:r>
                        <a:rPr lang="de-DE" noProof="0" dirty="0"/>
                        <a:t>Reste vor der ersten oder nach der letzten angegebenen Restzahl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&lt;x </a:t>
                      </a:r>
                    </a:p>
                    <a:p>
                      <a:r>
                        <a:rPr lang="de-DE" noProof="0" dirty="0"/>
                        <a:t>&gt;x</a:t>
                      </a:r>
                    </a:p>
                    <a:p>
                      <a:r>
                        <a:rPr lang="de-DE" noProof="0" dirty="0"/>
                        <a:t>&lt;x..y</a:t>
                      </a:r>
                    </a:p>
                    <a:p>
                      <a:r>
                        <a:rPr lang="de-DE" noProof="0" dirty="0"/>
                        <a:t>x..&gt;y</a:t>
                      </a:r>
                    </a:p>
                    <a:p>
                      <a:r>
                        <a:rPr lang="de-DE" noProof="0" dirty="0"/>
                        <a:t>&lt;x..&gt;y</a:t>
                      </a:r>
                    </a:p>
                    <a:p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Verweist</a:t>
                      </a:r>
                      <a:r>
                        <a:rPr lang="de-DE" spc="0" baseline="0" noProof="0" dirty="0"/>
                        <a:t> auf einen Bereich, der einen angegebenen Rest oder ein Intervall von Resten umfasst und sich über einen angegebenen Rest hinaus erstreckt. Die Symbole ‚&lt;‘ und ‚&gt;‘ können mit einem einzelnen Rest oder mit den Zahlen des Anfangs- und Endrests eines Intervalls von Resten verwendet werden.</a:t>
                      </a:r>
                    </a:p>
                    <a:p>
                      <a:endParaRPr lang="de-DE" spc="0" baseline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98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2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DE" dirty="0"/>
              <a:t>Zulässige Merkmallagen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8229600" cy="4929411"/>
          </a:xfrm>
        </p:spPr>
        <p:txBody>
          <a:bodyPr/>
          <a:lstStyle/>
          <a:p>
            <a:r>
              <a:rPr lang="de-DE" sz="2000" dirty="0"/>
              <a:t>Lagedeskriptoren nur für Nukleotidsequenzen:</a:t>
            </a:r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58250"/>
              </p:ext>
            </p:extLst>
          </p:nvPr>
        </p:nvGraphicFramePr>
        <p:xfrm>
          <a:off x="446856" y="1556792"/>
          <a:ext cx="82296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975430766"/>
                    </a:ext>
                  </a:extLst>
                </a:gridCol>
                <a:gridCol w="2595736">
                  <a:extLst>
                    <a:ext uri="{9D8B030D-6E8A-4147-A177-3AD203B41FA5}">
                      <a16:colId xmlns:a16="http://schemas.microsoft.com/office/drawing/2014/main" val="1105164636"/>
                    </a:ext>
                  </a:extLst>
                </a:gridCol>
                <a:gridCol w="2890664">
                  <a:extLst>
                    <a:ext uri="{9D8B030D-6E8A-4147-A177-3AD203B41FA5}">
                      <a16:colId xmlns:a16="http://schemas.microsoft.com/office/drawing/2014/main" val="609812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noProof="0" dirty="0"/>
                        <a:t>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Syntax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Beschreibung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41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/>
                        <a:t>Eine Stelle zwischen zwei benachbarten Nukleotiden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/>
                        <a:t>x^y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/>
                        <a:t>Verweist auf eine Stelle zwischen zwei benachbarten Nukleotiden, z. B. endonukleolytische Spaltstelle. Die Positionszahlen für die benachbarten Nukleotide sind durch ein Zirkumflex (^) getrennt.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380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127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DE" dirty="0"/>
              <a:t>Zulässige Merkmallagen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8229600" cy="4857403"/>
          </a:xfrm>
        </p:spPr>
        <p:txBody>
          <a:bodyPr/>
          <a:lstStyle/>
          <a:p>
            <a:r>
              <a:rPr lang="de-DE" sz="2000" dirty="0"/>
              <a:t>Lagedeskriptoren nur für Aminosäuresequenzen: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61050"/>
              </p:ext>
            </p:extLst>
          </p:nvPr>
        </p:nvGraphicFramePr>
        <p:xfrm>
          <a:off x="467544" y="1556792"/>
          <a:ext cx="82296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39805936"/>
                    </a:ext>
                  </a:extLst>
                </a:gridCol>
                <a:gridCol w="2595736">
                  <a:extLst>
                    <a:ext uri="{9D8B030D-6E8A-4147-A177-3AD203B41FA5}">
                      <a16:colId xmlns:a16="http://schemas.microsoft.com/office/drawing/2014/main" val="2058705458"/>
                    </a:ext>
                  </a:extLst>
                </a:gridCol>
                <a:gridCol w="2890664">
                  <a:extLst>
                    <a:ext uri="{9D8B030D-6E8A-4147-A177-3AD203B41FA5}">
                      <a16:colId xmlns:a16="http://schemas.microsoft.com/office/drawing/2014/main" val="57542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noProof="0" dirty="0"/>
                        <a:t>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Syntax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Beschreibung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8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 dirty="0"/>
                        <a:t>Restzahlen, die durch eine Quervernetzung innerhalb der Kette verbunden sind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x..y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/>
                        <a:t>Verweist auf Aminosäuren, die durch eine Vernetzung innerhalb der Kette verbunden sind, bei Verwendung mit einem Merkmal, das eine Quervernetzung innerhalb der Kette anzeigt, z. B. „CROSSLNK“ oder „DISULFID“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38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052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Komplexe Merkmallagen </a:t>
            </a:r>
            <a:br>
              <a:rPr lang="de-DE" dirty="0"/>
            </a:br>
            <a:r>
              <a:rPr lang="de-DE" dirty="0"/>
              <a:t>(NUR Nukleotidsequenzen)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6DDF6E40-1641-BC42-9231-C05964AAF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87946"/>
              </p:ext>
            </p:extLst>
          </p:nvPr>
        </p:nvGraphicFramePr>
        <p:xfrm>
          <a:off x="498376" y="2061160"/>
          <a:ext cx="8147248" cy="2808000"/>
        </p:xfrm>
        <a:graphic>
          <a:graphicData uri="http://schemas.openxmlformats.org/drawingml/2006/table">
            <a:tbl>
              <a:tblPr firstRow="1" firstCol="1" bandRow="1"/>
              <a:tblGrid>
                <a:gridCol w="2969122">
                  <a:extLst>
                    <a:ext uri="{9D8B030D-6E8A-4147-A177-3AD203B41FA5}">
                      <a16:colId xmlns:a16="http://schemas.microsoft.com/office/drawing/2014/main" val="2502857491"/>
                    </a:ext>
                  </a:extLst>
                </a:gridCol>
                <a:gridCol w="5178126">
                  <a:extLst>
                    <a:ext uri="{9D8B030D-6E8A-4147-A177-3AD203B41FA5}">
                      <a16:colId xmlns:a16="http://schemas.microsoft.com/office/drawing/2014/main" val="234390841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indent="449580"/>
                      <a:r>
                        <a:rPr lang="de-D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Lages</a:t>
                      </a:r>
                      <a:r>
                        <a:rPr lang="de-DE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yntax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Lagedeskriptor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959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join (location, location,… location)</a:t>
                      </a:r>
                      <a:endParaRPr lang="en-US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Lagen werden zu einer zusammenhängenden Sequenz verbunden (von einem Ende zum anderen).</a:t>
                      </a:r>
                      <a:endParaRPr lang="de-DE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96646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order (location, location,… location)</a:t>
                      </a:r>
                      <a:endParaRPr lang="en-US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Elemente werden in der angegebenen Reihenfolge gefunden, aber es wird nichts darüber ausgesagt, ob das Verbinden dieser Elemente sinnvoll ist.</a:t>
                      </a:r>
                      <a:endParaRPr lang="de-DE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57375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complement (location)</a:t>
                      </a:r>
                      <a:endParaRPr lang="en-US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Zeigt an, dass sich das Merkmal auf dem Strang befindet, der komplementär zu dem durch den Lagedeskriptor angegebenen Sequenzintervall ist, wenn es in 5'- zu 3'-Richtung oder in der Richtung gelesen wird, die die 5'- zu 3'-Richtung nachahmt.</a:t>
                      </a:r>
                      <a:endParaRPr lang="de-DE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6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65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Freitext-Qualifier: Definition und Verwendung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23925"/>
            <a:ext cx="8568952" cy="4569371"/>
          </a:xfrm>
        </p:spPr>
        <p:txBody>
          <a:bodyPr/>
          <a:lstStyle/>
          <a:p>
            <a:r>
              <a:rPr lang="de-DE" dirty="0"/>
              <a:t>Freier Text: </a:t>
            </a:r>
            <a:r>
              <a:rPr lang="de-DE" b="1" dirty="0"/>
              <a:t>„</a:t>
            </a:r>
            <a:r>
              <a:rPr lang="de-DE" i="1" dirty="0"/>
              <a:t>ist eine Art von Werteformat für bestimmte Qualifier, das in Form einer beschreibenden Textphrase oder einem anderen festgelegten Format dargestellt wird“</a:t>
            </a:r>
            <a:r>
              <a:rPr lang="de-DE" dirty="0"/>
              <a:t> – aus: WIPO ST.26</a:t>
            </a:r>
          </a:p>
          <a:p>
            <a:r>
              <a:rPr lang="de-DE" dirty="0"/>
              <a:t>Eine von zwei Arten: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Sprachabhängig (kann eine Übersetzung erfordern) </a:t>
            </a:r>
            <a:br>
              <a:rPr lang="de-DE" dirty="0"/>
            </a:br>
            <a:r>
              <a:rPr lang="de-DE" dirty="0"/>
              <a:t>z. B. Anmerkung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Sprachunabhängig, z. B. Allele</a:t>
            </a:r>
          </a:p>
          <a:p>
            <a:r>
              <a:rPr lang="de-DE" dirty="0"/>
              <a:t>Darf 1000 Zeichen nicht überschreiten, sofern es nicht der Übersetzungs-</a:t>
            </a:r>
            <a:r>
              <a:rPr lang="de-DE" dirty="0" err="1"/>
              <a:t>Qualifier</a:t>
            </a:r>
            <a:r>
              <a:rPr lang="de-DE" dirty="0"/>
              <a:t> ist.</a:t>
            </a:r>
          </a:p>
          <a:p>
            <a:r>
              <a:rPr lang="de-DE" spc="-30" dirty="0"/>
              <a:t>Siehe WIPO ST.26 Anlage I Abschnitte 6 und 8: Vollständige Liste von sprachabhängigen Freitext-Qualifiern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38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eines Freitext-Qualifiers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1378"/>
            <a:ext cx="8229600" cy="4265894"/>
          </a:xfrm>
        </p:spPr>
      </p:pic>
    </p:spTree>
    <p:extLst>
      <p:ext uri="{BB962C8B-B14F-4D97-AF65-F5344CB8AC3E}">
        <p14:creationId xmlns:p14="http://schemas.microsoft.com/office/powerpoint/2010/main" val="2105346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de-DE" dirty="0"/>
              <a:t>Freitext-Qualifier: XLIFF </a:t>
            </a: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6" y="1629222"/>
            <a:ext cx="7791208" cy="4352925"/>
          </a:xfrm>
        </p:spPr>
      </p:pic>
      <p:sp>
        <p:nvSpPr>
          <p:cNvPr id="7" name="Rectangle 6"/>
          <p:cNvSpPr/>
          <p:nvPr/>
        </p:nvSpPr>
        <p:spPr bwMode="auto">
          <a:xfrm>
            <a:off x="3347864" y="1628800"/>
            <a:ext cx="720080" cy="461665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0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49" y="0"/>
            <a:ext cx="8229600" cy="1619250"/>
          </a:xfrm>
        </p:spPr>
        <p:txBody>
          <a:bodyPr/>
          <a:lstStyle/>
          <a:p>
            <a:r>
              <a:rPr lang="de-DE" dirty="0"/>
              <a:t>Zweck des Desktop-Tools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78" y="1484785"/>
            <a:ext cx="8229600" cy="4176464"/>
          </a:xfrm>
        </p:spPr>
        <p:txBody>
          <a:bodyPr/>
          <a:lstStyle/>
          <a:p>
            <a:r>
              <a:rPr lang="de-DE" dirty="0"/>
              <a:t>Ab 1. Juli 2022 müssen alle Sequenzprotokolle, die auf internationaler, nationaler oder regionaler Ebene eingereicht werden, dem WIPO-Standard ST.26 entsprechen</a:t>
            </a:r>
          </a:p>
          <a:p>
            <a:r>
              <a:rPr lang="en-US" sz="2400" dirty="0"/>
              <a:t>WIPO Sequence: </a:t>
            </a:r>
            <a:r>
              <a:rPr lang="de-DE" dirty="0"/>
              <a:t>Gemeinsames, von der WIPO erstelltes Desktop-Tool zur Erstellung und Validierung von WIPO ST.26-konformen Sequenzprotokollen</a:t>
            </a:r>
          </a:p>
          <a:p>
            <a:r>
              <a:rPr lang="en-US" sz="2400" dirty="0"/>
              <a:t>WIPO Sequence: </a:t>
            </a:r>
            <a:r>
              <a:rPr lang="de-DE" dirty="0"/>
              <a:t>Von der WIPO erstelltes Tool, um zu gewährleisten, dass alle Anmelder weltweit Zugang zu dem gleichen kostenlosen Tool haben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80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820472" cy="1143000"/>
          </a:xfrm>
        </p:spPr>
        <p:txBody>
          <a:bodyPr/>
          <a:lstStyle/>
          <a:p>
            <a:r>
              <a:rPr lang="de-DE" dirty="0"/>
              <a:t>Validieren von Sequenzprotokoll</a:t>
            </a:r>
          </a:p>
        </p:txBody>
      </p:sp>
      <p:pic>
        <p:nvPicPr>
          <p:cNvPr id="7" name="Imagen 100">
            <a:extLst>
              <a:ext uri="{FF2B5EF4-FFF2-40B4-BE49-F238E27FC236}">
                <a16:creationId xmlns:a16="http://schemas.microsoft.com/office/drawing/2014/main" id="{6F2B2195-5090-4194-9CBF-42F6B737FDE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2132856"/>
            <a:ext cx="8229600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6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de-DE" dirty="0"/>
              <a:t>Prüfbericht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4CDCF2-B9D1-4BEA-8EB4-E70470F95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8E6E82-18CA-42A5-9B20-1DD16A8F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64473"/>
            <a:ext cx="8229599" cy="480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428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de-DE" dirty="0"/>
              <a:t>Fehler-/Warnungsmeldungen</a:t>
            </a:r>
            <a:br>
              <a:rPr lang="de-DE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52925"/>
          </a:xfrm>
        </p:spPr>
        <p:txBody>
          <a:bodyPr/>
          <a:lstStyle/>
          <a:p>
            <a:r>
              <a:rPr lang="de-DE" dirty="0"/>
              <a:t>WARNUNG: Kann ignoriert werden, </a:t>
            </a:r>
            <a:r>
              <a:rPr lang="de-DE" u="sng" dirty="0"/>
              <a:t>sollte</a:t>
            </a:r>
            <a:r>
              <a:rPr lang="de-DE" dirty="0"/>
              <a:t> aber durch manuelle Überprüfung bearbeitet werden</a:t>
            </a:r>
          </a:p>
          <a:p>
            <a:r>
              <a:rPr lang="de-DE" dirty="0"/>
              <a:t>FEHLER: </a:t>
            </a:r>
            <a:r>
              <a:rPr lang="de-DE" u="sng" dirty="0"/>
              <a:t>Muss</a:t>
            </a:r>
            <a:r>
              <a:rPr lang="de-DE" dirty="0"/>
              <a:t> vom Benutzer behoben werden</a:t>
            </a:r>
          </a:p>
          <a:p>
            <a:r>
              <a:rPr lang="de-DE" dirty="0"/>
              <a:t>Link im Prüfbericht zu einer speziellen Komponente innerhalb der Sequenz, die die Ursache des Fehlers/der Warnung war</a:t>
            </a:r>
          </a:p>
          <a:p>
            <a:r>
              <a:rPr lang="de-DE" dirty="0"/>
              <a:t>Projekt muss erneut validiert werden, damit dieser Fehler aus dem Bericht entfernt wird</a:t>
            </a:r>
          </a:p>
          <a:p>
            <a:r>
              <a:rPr lang="de-DE" dirty="0"/>
              <a:t>Das Tool verfolgt den Fortschritt des Benutzers innerhalb des Prüfberichts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7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de-DE" dirty="0"/>
              <a:t>Prüfbericht: keine Fehler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8229600" cy="20170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77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Validate_Seq_Li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370407"/>
            <a:ext cx="8460432" cy="48926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8944" y="227407"/>
            <a:ext cx="8229600" cy="1143000"/>
          </a:xfrm>
        </p:spPr>
        <p:txBody>
          <a:bodyPr/>
          <a:lstStyle/>
          <a:p>
            <a:pPr algn="ctr"/>
            <a:r>
              <a:rPr lang="en-US" dirty="0" err="1"/>
              <a:t>Validierung</a:t>
            </a:r>
            <a:r>
              <a:rPr lang="en-US" dirty="0"/>
              <a:t> des </a:t>
            </a:r>
            <a:r>
              <a:rPr lang="en-US" dirty="0" err="1"/>
              <a:t>Sequenzprotokolls</a:t>
            </a:r>
            <a:r>
              <a:rPr lang="en-US" dirty="0"/>
              <a:t> (Demo)</a:t>
            </a:r>
          </a:p>
        </p:txBody>
      </p:sp>
    </p:spTree>
    <p:extLst>
      <p:ext uri="{BB962C8B-B14F-4D97-AF65-F5344CB8AC3E}">
        <p14:creationId xmlns:p14="http://schemas.microsoft.com/office/powerpoint/2010/main" val="25226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435280" cy="1786210"/>
          </a:xfrm>
        </p:spPr>
        <p:txBody>
          <a:bodyPr/>
          <a:lstStyle/>
          <a:p>
            <a:r>
              <a:rPr lang="de-DE" dirty="0"/>
              <a:t>Generieren von ST.26-Sequenzprotokoll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0" y="1988840"/>
            <a:ext cx="8229600" cy="3241363"/>
          </a:xfrm>
        </p:spPr>
      </p:pic>
      <p:sp>
        <p:nvSpPr>
          <p:cNvPr id="7" name="Rectangle 6"/>
          <p:cNvSpPr/>
          <p:nvPr/>
        </p:nvSpPr>
        <p:spPr bwMode="auto">
          <a:xfrm>
            <a:off x="7010400" y="3321410"/>
            <a:ext cx="1450032" cy="36004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46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252536" y="476250"/>
            <a:ext cx="252536" cy="662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126268" y="476250"/>
            <a:ext cx="233772" cy="662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" y="85444"/>
            <a:ext cx="8162038" cy="67591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176054" y="5085184"/>
            <a:ext cx="792088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14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8600834" cy="19647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436096" y="3573016"/>
            <a:ext cx="1872208" cy="52455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 w="3810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04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455" y="94177"/>
            <a:ext cx="8229600" cy="1143000"/>
          </a:xfrm>
        </p:spPr>
        <p:txBody>
          <a:bodyPr/>
          <a:lstStyle/>
          <a:p>
            <a:pPr algn="ctr"/>
            <a:r>
              <a:rPr lang="de-DE" dirty="0"/>
              <a:t>Generieren von ST.26 SP in menschenlesbarem Format: TXT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de-DE" sz="1100" dirty="0"/>
              <a:t>Sequenzprotokoll-Information:</a:t>
            </a:r>
          </a:p>
          <a:p>
            <a:pPr marL="0" indent="0">
              <a:buNone/>
            </a:pPr>
            <a:r>
              <a:rPr lang="de-DE" sz="1100" dirty="0"/>
              <a:t>	DTD-Version: V1_3</a:t>
            </a:r>
          </a:p>
          <a:p>
            <a:pPr marL="0" indent="0">
              <a:buNone/>
            </a:pPr>
            <a:r>
              <a:rPr lang="de-DE" sz="1100" dirty="0"/>
              <a:t>	Dateiname: Insektizide Proteine SP</a:t>
            </a:r>
          </a:p>
          <a:p>
            <a:pPr marL="0" indent="0">
              <a:buNone/>
            </a:pPr>
            <a:r>
              <a:rPr lang="de-DE" sz="1100" dirty="0"/>
              <a:t>	Softwarename: WIPO Sequence</a:t>
            </a:r>
          </a:p>
          <a:p>
            <a:pPr marL="0" indent="0">
              <a:buNone/>
            </a:pPr>
            <a:r>
              <a:rPr lang="de-DE" sz="1100" dirty="0"/>
              <a:t>	Softwareversion: 1.1.0-beta.5</a:t>
            </a:r>
          </a:p>
          <a:p>
            <a:pPr marL="0" indent="0">
              <a:buNone/>
            </a:pPr>
            <a:r>
              <a:rPr lang="de-DE" sz="1100" dirty="0"/>
              <a:t>	Produktionsdatum: 2021-04-08</a:t>
            </a:r>
          </a:p>
          <a:p>
            <a:pPr marL="0" indent="0">
              <a:buNone/>
            </a:pPr>
            <a:r>
              <a:rPr lang="de-DE" sz="1100" dirty="0"/>
              <a:t>Allgemeine Informationen:</a:t>
            </a:r>
          </a:p>
          <a:p>
            <a:pPr marL="0" indent="0">
              <a:buNone/>
            </a:pPr>
            <a:r>
              <a:rPr lang="de-DE" sz="1100" dirty="0"/>
              <a:t>	Vorliegende Anmeldung / Amt für geistiges Eigentum: IB</a:t>
            </a:r>
          </a:p>
          <a:p>
            <a:pPr marL="0" indent="0">
              <a:buNone/>
            </a:pPr>
            <a:r>
              <a:rPr lang="de-DE" sz="1100" dirty="0"/>
              <a:t>	Vorliegende Anmeldung / Anmeldenummer: PCT/IB2021/000021</a:t>
            </a:r>
          </a:p>
          <a:p>
            <a:pPr marL="0" indent="0">
              <a:buNone/>
            </a:pPr>
            <a:r>
              <a:rPr lang="de-DE" sz="1100" dirty="0"/>
              <a:t>	Vorliegende Anmeldung / Anmeldetag: 2021-04-07</a:t>
            </a:r>
          </a:p>
          <a:p>
            <a:pPr marL="0" indent="0">
              <a:buNone/>
            </a:pPr>
            <a:r>
              <a:rPr lang="de-DE" sz="1100" dirty="0"/>
              <a:t>	Vorliegende Anmeldung / Aktenzeichen des Anmelders: WIPO-Insekt-Demo</a:t>
            </a:r>
          </a:p>
          <a:p>
            <a:pPr marL="0" indent="0">
              <a:buNone/>
            </a:pPr>
            <a:r>
              <a:rPr lang="de-DE" sz="1100" dirty="0"/>
              <a:t>	Früheste Prioritätsanmeldung / Amt für geistiges Eigentum: IB</a:t>
            </a:r>
          </a:p>
          <a:p>
            <a:pPr marL="0" indent="0">
              <a:buNone/>
            </a:pPr>
            <a:r>
              <a:rPr lang="de-DE" sz="1100" dirty="0"/>
              <a:t>	Früheste Prioritätsanmeldung / Anmeldenummer: PCT/IB/2020/000045</a:t>
            </a:r>
          </a:p>
          <a:p>
            <a:pPr marL="0" indent="0">
              <a:buNone/>
            </a:pPr>
            <a:r>
              <a:rPr lang="de-DE" sz="1100" dirty="0"/>
              <a:t>	Früheste Prioritätsanmeldung / Anmeldetag: 2020-04-06</a:t>
            </a:r>
          </a:p>
          <a:p>
            <a:pPr marL="0" indent="0">
              <a:buNone/>
            </a:pPr>
            <a:r>
              <a:rPr lang="de-DE" sz="1100" dirty="0"/>
              <a:t>	Name des Anmelders: Merck Sharpe and Dohme Corp.</a:t>
            </a:r>
          </a:p>
          <a:p>
            <a:pPr marL="0" indent="0">
              <a:buNone/>
            </a:pPr>
            <a:r>
              <a:rPr lang="de-DE" sz="1100" dirty="0"/>
              <a:t>	Name des Anmelders / Sprache: de</a:t>
            </a:r>
          </a:p>
          <a:p>
            <a:pPr marL="0" indent="0">
              <a:buNone/>
            </a:pPr>
            <a:r>
              <a:rPr lang="de-DE" sz="1100" dirty="0"/>
              <a:t>	Bezeichnung der Erfindung: Insektizide Proteine und Verfahren zu deren Verwendung ( de )</a:t>
            </a:r>
          </a:p>
          <a:p>
            <a:pPr marL="0" indent="0">
              <a:buNone/>
            </a:pPr>
            <a:r>
              <a:rPr lang="de-DE" sz="1100" dirty="0"/>
              <a:t>	Sequenzgesamtmenge: 32</a:t>
            </a:r>
          </a:p>
          <a:p>
            <a:pPr marL="0" indent="0">
              <a:buNone/>
            </a:pPr>
            <a:r>
              <a:rPr lang="de-DE" sz="1100" dirty="0"/>
              <a:t>Sequenzen: </a:t>
            </a:r>
          </a:p>
          <a:p>
            <a:pPr marL="0" indent="0">
              <a:buNone/>
            </a:pPr>
            <a:r>
              <a:rPr lang="de-DE" sz="1100" dirty="0"/>
              <a:t>	Sequenzzahl (ID): 1</a:t>
            </a:r>
          </a:p>
          <a:p>
            <a:pPr marL="0" indent="0">
              <a:buNone/>
            </a:pPr>
            <a:r>
              <a:rPr lang="de-DE" sz="1100" dirty="0"/>
              <a:t>	Länge: 440</a:t>
            </a:r>
          </a:p>
          <a:p>
            <a:pPr marL="0" indent="0">
              <a:buNone/>
            </a:pPr>
            <a:r>
              <a:rPr lang="de-DE" sz="1100" dirty="0"/>
              <a:t>	Art des Moleküls: AA</a:t>
            </a:r>
          </a:p>
          <a:p>
            <a:pPr marL="0" indent="0">
              <a:buNone/>
            </a:pPr>
            <a:r>
              <a:rPr lang="de-DE" sz="1100" dirty="0"/>
              <a:t>	Merkmallage/Qualifier:</a:t>
            </a:r>
          </a:p>
          <a:p>
            <a:pPr marL="0" indent="0">
              <a:buNone/>
            </a:pPr>
            <a:r>
              <a:rPr lang="de-DE" sz="1100" dirty="0"/>
              <a:t>		- SOURCE, 1..440</a:t>
            </a:r>
          </a:p>
          <a:p>
            <a:pPr marL="0" indent="0">
              <a:buNone/>
            </a:pPr>
            <a:r>
              <a:rPr lang="de-DE" sz="1100" dirty="0"/>
              <a:t>			&gt; MOL_TYPE, Protein</a:t>
            </a:r>
          </a:p>
          <a:p>
            <a:pPr marL="0" indent="0">
              <a:buNone/>
            </a:pPr>
            <a:r>
              <a:rPr lang="de-DE" sz="1100" dirty="0"/>
              <a:t>			&gt; ORGANISM, Homo sapiens</a:t>
            </a:r>
          </a:p>
          <a:p>
            <a:pPr marL="0" indent="0">
              <a:buNone/>
            </a:pPr>
            <a:r>
              <a:rPr lang="de-DE" sz="10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06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2937"/>
            <a:ext cx="7632848" cy="1858218"/>
          </a:xfrm>
        </p:spPr>
        <p:txBody>
          <a:bodyPr/>
          <a:lstStyle/>
          <a:p>
            <a:pPr algn="ctr"/>
            <a:r>
              <a:rPr lang="de-DE" dirty="0"/>
              <a:t>Generieren von ST.26 SP in menschenlesbarem Format: HTML</a:t>
            </a: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87B2B95-38C4-4533-9344-5CC0B2006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9223" y="1595666"/>
            <a:ext cx="5959121" cy="45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33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WIPO Sequence: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de-DE" dirty="0"/>
              <a:t>Alle Installationspakete und die Dokumentation für die Benutzerunterstützung können von der WIPO </a:t>
            </a:r>
            <a:r>
              <a:rPr lang="de-DE" dirty="0" err="1"/>
              <a:t>Sequence</a:t>
            </a:r>
            <a:r>
              <a:rPr lang="de-DE" dirty="0"/>
              <a:t>-Homepage heruntergeladen werden unter: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https://www.wipo.int/standards/en/sequence</a:t>
            </a:r>
            <a:r>
              <a:rPr lang="en-US" dirty="0"/>
              <a:t> </a:t>
            </a:r>
          </a:p>
          <a:p>
            <a:r>
              <a:rPr lang="de-DE" dirty="0"/>
              <a:t>Das WIPO Sequence-Desktop-Tool ist für MS Windows, Mac OSX und Linux-Betriebssysteme verfügbar</a:t>
            </a:r>
          </a:p>
          <a:p>
            <a:r>
              <a:rPr lang="de-DE" dirty="0"/>
              <a:t>Eine automatische Aktualisierungsfunktionalität informiert den Benutzer, wenn eine neue Version verfügbar ist</a:t>
            </a:r>
          </a:p>
          <a:p>
            <a:r>
              <a:rPr lang="de-DE" dirty="0"/>
              <a:t>Es müssen neue Nutzungsbedingungen akzeptiert werden, bevor eine neue Version auf Ihrem Desktop-Gerät installiert wird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946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de-DE" dirty="0"/>
              <a:t>Personen/Organisationen</a:t>
            </a: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6474"/>
            <a:ext cx="8229600" cy="199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3" y="3645024"/>
            <a:ext cx="8220337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07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Benutzerdefinierte Organismen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8229600" cy="2504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36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de-DE" dirty="0"/>
              <a:t>Verfügbare Sprachen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72608"/>
          </a:xfrm>
        </p:spPr>
        <p:txBody>
          <a:bodyPr/>
          <a:lstStyle/>
          <a:p>
            <a:r>
              <a:rPr lang="de-DE" dirty="0"/>
              <a:t>Das WIPO Sequence-Desktop-Tool bietet alle Beschriftungen und Benachrichtigungen in jeder der 10 PCT-Sprachen: </a:t>
            </a:r>
          </a:p>
          <a:p>
            <a:pPr marL="0" indent="0">
              <a:buNone/>
            </a:pPr>
            <a:r>
              <a:rPr lang="de-DE" dirty="0"/>
              <a:t>Englisch, Französisch, Spanisch, Arabisch, Russisch, Chinesisch, Deutsch, Portugiesisch, Koreanisch und Japanisch. </a:t>
            </a:r>
          </a:p>
          <a:p>
            <a:r>
              <a:rPr lang="de-DE" dirty="0"/>
              <a:t>Die Startseite/das Benutzerhandbuch ist auch in diesen 10 Sprachen verfügbar</a:t>
            </a:r>
          </a:p>
          <a:p>
            <a:r>
              <a:rPr lang="de-DE" dirty="0"/>
              <a:t>Die Sprache für die Benutzeroberfläche kann in der oberen rechten Ecke des Bildschirms eingestellt werden (siehe nächste Seite)</a:t>
            </a:r>
          </a:p>
          <a:p>
            <a:r>
              <a:rPr lang="de-DE" dirty="0"/>
              <a:t>Die Standardsprache der graphischen Benutzeroberfläche kann unter ‚Einstellungen‘ eingestellt werden</a:t>
            </a:r>
          </a:p>
          <a:p>
            <a:r>
              <a:rPr lang="de-DE" dirty="0"/>
              <a:t>Der Prüfbericht wird ebenfalls in dieser Sprache erstellt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38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de-DE" dirty="0"/>
              <a:t>Verfügbare Sprachen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Imagen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5" y="1556792"/>
            <a:ext cx="8229600" cy="35957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Arrow 5"/>
          <p:cNvSpPr/>
          <p:nvPr/>
        </p:nvSpPr>
        <p:spPr bwMode="auto">
          <a:xfrm>
            <a:off x="7164288" y="615404"/>
            <a:ext cx="576064" cy="604540"/>
          </a:xfrm>
          <a:prstGeom prst="downArrow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731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de-DE" dirty="0"/>
              <a:t>Anpassen der Einstellungen</a:t>
            </a: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9EEDA-9492-4994-BB18-1005CD6866B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EB6AF6B-969B-4FE5-A114-0E7EC653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8" y="2345121"/>
            <a:ext cx="8090500" cy="30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3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728192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err="1">
                <a:solidFill>
                  <a:srgbClr val="0070C0"/>
                </a:solidFill>
              </a:rPr>
              <a:t>Frage-und</a:t>
            </a:r>
            <a:r>
              <a:rPr lang="de-DE" dirty="0">
                <a:solidFill>
                  <a:srgbClr val="0070C0"/>
                </a:solidFill>
              </a:rPr>
              <a:t> Antwort-Sitzung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/>
            </a:r>
            <a:br>
              <a:rPr lang="de-DE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wiposequence@wipo.int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94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Quellen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WIPO-Standard ST.26:</a:t>
            </a:r>
          </a:p>
          <a:p>
            <a:pPr marL="400050" lvl="1" indent="0">
              <a:buNone/>
            </a:pPr>
            <a:r>
              <a:rPr lang="de-DE" dirty="0">
                <a:hlinkClick r:id="rId3"/>
              </a:rPr>
              <a:t>https://www.wipo.int/export/sites/www/standards/en/pdf/03-26-01.pdf</a:t>
            </a:r>
            <a:r>
              <a:rPr lang="de-DE" dirty="0"/>
              <a:t> </a:t>
            </a:r>
          </a:p>
          <a:p>
            <a:r>
              <a:rPr lang="de-DE" dirty="0"/>
              <a:t>WIPO Sequence-Homepage: </a:t>
            </a:r>
            <a:r>
              <a:rPr lang="de-DE" dirty="0">
                <a:hlinkClick r:id="rId4"/>
              </a:rPr>
              <a:t>https://www.wipo.int/standards/en/sequence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23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WIPO Sequence: Wichtig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7859216" cy="4352925"/>
          </a:xfrm>
        </p:spPr>
        <p:txBody>
          <a:bodyPr/>
          <a:lstStyle/>
          <a:p>
            <a:r>
              <a:rPr lang="de-DE" dirty="0"/>
              <a:t>Alle generierten Sequenzprotokolle und in WIPO Sequence eingegebenen Projektdaten werden </a:t>
            </a:r>
            <a:r>
              <a:rPr lang="de-DE" b="1" u="sng" dirty="0"/>
              <a:t>lokal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(auf dem Computer des Benutzers) gespeichert</a:t>
            </a:r>
          </a:p>
          <a:p>
            <a:r>
              <a:rPr lang="de-DE" dirty="0"/>
              <a:t>Projekte können </a:t>
            </a:r>
            <a:r>
              <a:rPr lang="de-DE" u="sng" dirty="0"/>
              <a:t>offline</a:t>
            </a:r>
            <a:r>
              <a:rPr lang="de-DE" dirty="0"/>
              <a:t> erstellt und Sequenzprotokolle </a:t>
            </a:r>
            <a:r>
              <a:rPr lang="de-DE" u="sng" dirty="0"/>
              <a:t>offline</a:t>
            </a:r>
            <a:r>
              <a:rPr lang="de-DE" dirty="0"/>
              <a:t> generiert werden, aber die automatische Aktualisierungsfunktion erfordert eine Verbindung zum Internet</a:t>
            </a:r>
          </a:p>
          <a:p>
            <a:r>
              <a:rPr lang="de-DE" dirty="0"/>
              <a:t>WIPO Sequence wird für die freie Nutzung durch alle Anmelder </a:t>
            </a:r>
            <a:r>
              <a:rPr lang="de-DE" u="sng" dirty="0"/>
              <a:t>ohne</a:t>
            </a:r>
            <a:r>
              <a:rPr lang="de-DE" dirty="0"/>
              <a:t> Bereitstellung des Quellcodes bereitgestellt.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400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778"/>
            <a:ext cx="8229600" cy="1143000"/>
          </a:xfrm>
        </p:spPr>
        <p:txBody>
          <a:bodyPr/>
          <a:lstStyle/>
          <a:p>
            <a:pPr lvl="0"/>
            <a:r>
              <a:rPr lang="de-DE" dirty="0"/>
              <a:t>Projekt-Startseite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15" y="1628800"/>
            <a:ext cx="8229600" cy="419893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 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8919850" cy="36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4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Imagen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2276"/>
            <a:ext cx="8229600" cy="3595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41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DE" dirty="0"/>
              <a:t>Hauptfunktionen des Tools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de-DE" dirty="0"/>
              <a:t>Erstellen eines Projekts:</a:t>
            </a:r>
          </a:p>
          <a:p>
            <a:pPr lvl="1"/>
            <a:r>
              <a:rPr lang="de-DE" dirty="0"/>
              <a:t>Allgemeine Informationen</a:t>
            </a:r>
          </a:p>
          <a:p>
            <a:pPr lvl="1"/>
            <a:r>
              <a:rPr lang="de-DE" dirty="0"/>
              <a:t>Sequenzen</a:t>
            </a:r>
          </a:p>
          <a:p>
            <a:pPr lvl="1"/>
            <a:r>
              <a:rPr lang="de-DE" dirty="0"/>
              <a:t>Validieren des Projekts</a:t>
            </a:r>
          </a:p>
          <a:p>
            <a:pPr lvl="1"/>
            <a:r>
              <a:rPr lang="de-DE" dirty="0"/>
              <a:t>Generieren von ST.26 SP</a:t>
            </a:r>
          </a:p>
          <a:p>
            <a:pPr lvl="1"/>
            <a:r>
              <a:rPr lang="de-DE" dirty="0"/>
              <a:t>Drucken von SP</a:t>
            </a:r>
          </a:p>
          <a:p>
            <a:pPr lvl="1"/>
            <a:r>
              <a:rPr lang="de-DE" dirty="0"/>
              <a:t>Validieren von ST.26 SP</a:t>
            </a:r>
          </a:p>
          <a:p>
            <a:r>
              <a:rPr lang="de-DE" dirty="0"/>
              <a:t>Benutzerdefinierte Listen:</a:t>
            </a:r>
          </a:p>
          <a:p>
            <a:pPr lvl="1"/>
            <a:r>
              <a:rPr lang="de-DE" dirty="0"/>
              <a:t>Benutzerdefinierte Organismen</a:t>
            </a:r>
          </a:p>
          <a:p>
            <a:pPr lvl="1"/>
            <a:r>
              <a:rPr lang="de-DE" dirty="0"/>
              <a:t>Person/Organisation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704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5BD8E85BFE8C4D8A964CB9DC70A91C" ma:contentTypeVersion="6" ma:contentTypeDescription="Crear nuevo documento." ma:contentTypeScope="" ma:versionID="2726322c00b7b876d2ac956202fdc0a2">
  <xsd:schema xmlns:xsd="http://www.w3.org/2001/XMLSchema" xmlns:xs="http://www.w3.org/2001/XMLSchema" xmlns:p="http://schemas.microsoft.com/office/2006/metadata/properties" xmlns:ns2="5c20eff7-0b13-4535-a8ea-5b2def1e8376" xmlns:ns3="df6b3ade-e852-4430-acac-a473d4700042" targetNamespace="http://schemas.microsoft.com/office/2006/metadata/properties" ma:root="true" ma:fieldsID="31577db50bd5c4753a4678a665ff7c1d" ns2:_="" ns3:_="">
    <xsd:import namespace="5c20eff7-0b13-4535-a8ea-5b2def1e8376"/>
    <xsd:import namespace="df6b3ade-e852-4430-acac-a473d4700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20eff7-0b13-4535-a8ea-5b2def1e83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b3ade-e852-4430-acac-a473d4700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7C3402-BD16-4E89-9AE2-5718A49A8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80C03-9FFE-430C-BA60-9350B0095FFA}">
  <ds:schemaRefs>
    <ds:schemaRef ds:uri="http://www.w3.org/XML/1998/namespace"/>
    <ds:schemaRef ds:uri="http://purl.org/dc/terms/"/>
    <ds:schemaRef ds:uri="http://purl.org/dc/elements/1.1/"/>
    <ds:schemaRef ds:uri="http://purl.org/dc/dcmitype/"/>
    <ds:schemaRef ds:uri="df6b3ade-e852-4430-acac-a473d4700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c20eff7-0b13-4535-a8ea-5b2def1e837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40EB57B-0199-4193-9A1F-36CE8699F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20eff7-0b13-4535-a8ea-5b2def1e8376"/>
    <ds:schemaRef ds:uri="df6b3ade-e852-4430-acac-a473d4700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</Template>
  <TotalTime>347</TotalTime>
  <Words>1838</Words>
  <Application>Microsoft Office PowerPoint</Application>
  <PresentationFormat>On-screen Show (4:3)</PresentationFormat>
  <Paragraphs>312</Paragraphs>
  <Slides>56</Slides>
  <Notes>36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Courier New</vt:lpstr>
      <vt:lpstr>Microsoft Sans Serif</vt:lpstr>
      <vt:lpstr>Times New Roman</vt:lpstr>
      <vt:lpstr>ヒラギノ角ゴ Pro W3</vt:lpstr>
      <vt:lpstr>template_english</vt:lpstr>
      <vt:lpstr>1_template_english</vt:lpstr>
      <vt:lpstr>PowerPoint Presentation</vt:lpstr>
      <vt:lpstr>Was wir heute behandeln</vt:lpstr>
      <vt:lpstr>Was wir nicht behandeln werden</vt:lpstr>
      <vt:lpstr>Zweck des Desktop-Tools</vt:lpstr>
      <vt:lpstr>WIPO Sequence: Installation</vt:lpstr>
      <vt:lpstr>WIPO Sequence: Wichtig</vt:lpstr>
      <vt:lpstr>Projekt-Startseite</vt:lpstr>
      <vt:lpstr>Projektdetails</vt:lpstr>
      <vt:lpstr>Hauptfunktionen des Tools (1)</vt:lpstr>
      <vt:lpstr>Hauptfunktionen des Tools (2)</vt:lpstr>
      <vt:lpstr>Erstellen eines Projekts (Demo)</vt:lpstr>
      <vt:lpstr>Hinzufügen von Projektdetails: Allgemeine Informationen (Demo)</vt:lpstr>
      <vt:lpstr>Übersichtstabelle der Sequenzen</vt:lpstr>
      <vt:lpstr>Hinzufügen von Projektdetails:  Eine neue Sequenz</vt:lpstr>
      <vt:lpstr>Erstellen einer Sequenz</vt:lpstr>
      <vt:lpstr>Übersprungene Sequenzen</vt:lpstr>
      <vt:lpstr>Neuanordnung von Sequenzen (Demo)</vt:lpstr>
      <vt:lpstr>Importieren bestehender Sequenzprotokolle</vt:lpstr>
      <vt:lpstr>Importieren von ST.25-Sequenzprotokoll (1)</vt:lpstr>
      <vt:lpstr>Importieren von ST.25-Sequenzprotokoll (2)</vt:lpstr>
      <vt:lpstr>Importieren von Sequenzprotokoll (Demo)</vt:lpstr>
      <vt:lpstr>Importieren von FASTA-Format</vt:lpstr>
      <vt:lpstr>Importieren von RAW-Format</vt:lpstr>
      <vt:lpstr>Importieren von Multi-sequence</vt:lpstr>
      <vt:lpstr>Importbericht (1)</vt:lpstr>
      <vt:lpstr>Importbericht (2)</vt:lpstr>
      <vt:lpstr>Datenänderungsbericht (1)</vt:lpstr>
      <vt:lpstr>Datenänderungsbericht (2)</vt:lpstr>
      <vt:lpstr>Hinzufügen von Merkmalschlüsseln und Qualifiern (1) </vt:lpstr>
      <vt:lpstr>Hinzufügen von Merkmalschlüsseln und Qualifiern (2)</vt:lpstr>
      <vt:lpstr>Hinzufügen von Merkmalschlüsseln und Qualifiern (3)</vt:lpstr>
      <vt:lpstr>Hinzufügen von Merkmal/Qualifier (Demo) </vt:lpstr>
      <vt:lpstr>Zulässige Merkmallagen (1)</vt:lpstr>
      <vt:lpstr>Zulässige Merkmallagen (2)</vt:lpstr>
      <vt:lpstr>Zulässige Merkmallagen (3)</vt:lpstr>
      <vt:lpstr>Komplexe Merkmallagen  (NUR Nukleotidsequenzen)</vt:lpstr>
      <vt:lpstr>Freitext-Qualifier: Definition und Verwendung</vt:lpstr>
      <vt:lpstr>Hinzufügen eines Freitext-Qualifiers</vt:lpstr>
      <vt:lpstr>Freitext-Qualifier: XLIFF  </vt:lpstr>
      <vt:lpstr>Validieren von Sequenzprotokoll</vt:lpstr>
      <vt:lpstr>Prüfbericht</vt:lpstr>
      <vt:lpstr>Fehler-/Warnungsmeldungen </vt:lpstr>
      <vt:lpstr>Prüfbericht: keine Fehler</vt:lpstr>
      <vt:lpstr>Validierung des Sequenzprotokolls (Demo)</vt:lpstr>
      <vt:lpstr>Generieren von ST.26-Sequenzprotokoll</vt:lpstr>
      <vt:lpstr>PowerPoint Presentation</vt:lpstr>
      <vt:lpstr>PowerPoint Presentation</vt:lpstr>
      <vt:lpstr>Generieren von ST.26 SP in menschenlesbarem Format: TXT</vt:lpstr>
      <vt:lpstr>Generieren von ST.26 SP in menschenlesbarem Format: HTML </vt:lpstr>
      <vt:lpstr>Personen/Organisationen </vt:lpstr>
      <vt:lpstr>Benutzerdefinierte Organismen</vt:lpstr>
      <vt:lpstr>Verfügbare Sprachen (1)</vt:lpstr>
      <vt:lpstr>Verfügbare Sprachen (2)</vt:lpstr>
      <vt:lpstr>Anpassen der Einstellungen </vt:lpstr>
      <vt:lpstr>Frage-und Antwort-Sitzung  wiposequence@wipo.int</vt:lpstr>
      <vt:lpstr>Weitere Quellen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Francis</dc:creator>
  <cp:keywords>PUBLIC</cp:keywords>
  <cp:lastModifiedBy>FRANCIS Emma</cp:lastModifiedBy>
  <cp:revision>516</cp:revision>
  <cp:lastPrinted>2019-06-28T13:24:54Z</cp:lastPrinted>
  <dcterms:created xsi:type="dcterms:W3CDTF">2014-10-14T12:13:13Z</dcterms:created>
  <dcterms:modified xsi:type="dcterms:W3CDTF">2022-05-10T14:06:55Z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0x0101002D5BD8E85BFE8C4D8A964CB9DC70A91C</vt:lpwstr>
  </property>
  <property fmtid="{D5CDD505-2E9C-101B-9397-08002B2CF9AE}" pid="3" name="TitusGUID">
    <vt:lpwstr>36e8f180-01ca-4d46-bff7-e77613fe79e8</vt:lpwstr>
  </property>
  <property fmtid="{D5CDD505-2E9C-101B-9397-08002B2CF9AE}" pid="4" name="Classification">
    <vt:lpwstr>Public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  <property fmtid="{D5CDD505-2E9C-101B-9397-08002B2CF9AE}" pid="8" name="TCSClassification">
    <vt:lpwstr>PUBLIC</vt:lpwstr>
  </property>
</Properties>
</file>