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7.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8.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9.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0.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1.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2.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3.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4.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5.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6.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7.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8.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19.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20.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21.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22.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23.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24.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25.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26.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27.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28.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29.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notesSlides/notesSlide30.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notesSlides/notesSlide31.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32.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notesSlides/notesSlide33.xml" ContentType="application/vnd.openxmlformats-officedocument.presentationml.notesSlide+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notesSlides/notesSlide34.xml" ContentType="application/vnd.openxmlformats-officedocument.presentationml.notesSlide+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notesSlides/notesSlide35.xml" ContentType="application/vnd.openxmlformats-officedocument.presentationml.notesSlide+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notesSlides/notesSlide36.xml" ContentType="application/vnd.openxmlformats-officedocument.presentationml.notesSlide+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notesSlides/notesSlide37.xml" ContentType="application/vnd.openxmlformats-officedocument.presentationml.notesSlid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notesSlides/notesSlide38.xml" ContentType="application/vnd.openxmlformats-officedocument.presentationml.notesSlide+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notesSlides/notesSlide39.xml" ContentType="application/vnd.openxmlformats-officedocument.presentationml.notesSlide+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notesSlides/notesSlide40.xml" ContentType="application/vnd.openxmlformats-officedocument.presentationml.notesSlide+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notesSlides/notesSlide41.xml" ContentType="application/vnd.openxmlformats-officedocument.presentationml.notesSlide+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notesSlides/notesSlide42.xml" ContentType="application/vnd.openxmlformats-officedocument.presentationml.notesSlide+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notesSlides/notesSlide43.xml" ContentType="application/vnd.openxmlformats-officedocument.presentationml.notesSlide+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notesSlides/notesSlide44.xml" ContentType="application/vnd.openxmlformats-officedocument.presentationml.notesSlide+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notesSlides/notesSlide45.xml" ContentType="application/vnd.openxmlformats-officedocument.presentationml.notesSlide+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notesSlides/notesSlide46.xml" ContentType="application/vnd.openxmlformats-officedocument.presentationml.notesSlide+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notesSlides/notesSlide47.xml" ContentType="application/vnd.openxmlformats-officedocument.presentationml.notesSlide+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notesSlides/notesSlide48.xml" ContentType="application/vnd.openxmlformats-officedocument.presentationml.notesSlide+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notesSlides/notesSlide49.xml" ContentType="application/vnd.openxmlformats-officedocument.presentationml.notesSlide+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notesSlides/notesSlide50.xml" ContentType="application/vnd.openxmlformats-officedocument.presentationml.notesSlide+xml"/>
  <Override PartName="/ppt/tags/tag273.xml" ContentType="application/vnd.openxmlformats-officedocument.presentationml.tags+xml"/>
  <Override PartName="/ppt/tags/tag274.xml" ContentType="application/vnd.openxmlformats-officedocument.presentationml.tags+xml"/>
  <Override PartName="/ppt/notesSlides/notesSlide51.xml" ContentType="application/vnd.openxmlformats-officedocument.presentationml.notesSlide+xml"/>
  <Override PartName="/ppt/tags/tag275.xml" ContentType="application/vnd.openxmlformats-officedocument.presentationml.tags+xml"/>
  <Override PartName="/ppt/tags/tag276.xml" ContentType="application/vnd.openxmlformats-officedocument.presentationml.tags+xml"/>
  <Override PartName="/ppt/notesSlides/notesSlide52.xml" ContentType="application/vnd.openxmlformats-officedocument.presentationml.notesSlide+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Lst>
  <p:sldSz cx="9144000" cy="6858000" type="screen4x3"/>
  <p:notesSz cx="6858000" cy="9144000"/>
  <p:defaultTextStyle>
    <a:defPPr>
      <a:defRPr lang="en-US"/>
    </a:defPPr>
    <a:lvl1pPr algn="l" rtl="0" fontAlgn="base">
      <a:spcBef>
        <a:spcPct val="5000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5000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5000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5000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5000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40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p:cViewPr varScale="1">
        <p:scale>
          <a:sx n="86" d="100"/>
          <a:sy n="86" d="100"/>
        </p:scale>
        <p:origin x="1716" y="56"/>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4638"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5C081D-303E-474E-9859-A9D50435D3FE}" type="datetimeFigureOut">
              <a:rPr lang="en-US" smtClean="0"/>
              <a:t>9/18/2021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556485-3617-47B8-B50C-7D10A29F2E17}" type="slidenum">
              <a:rPr lang="en-US" smtClean="0"/>
              <a:t>‹#›</a:t>
            </a:fld>
            <a:endParaRPr lang="en-US"/>
          </a:p>
        </p:txBody>
      </p:sp>
    </p:spTree>
    <p:extLst>
      <p:ext uri="{BB962C8B-B14F-4D97-AF65-F5344CB8AC3E}">
        <p14:creationId xmlns:p14="http://schemas.microsoft.com/office/powerpoint/2010/main" val="506074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644B3A36-662B-4E53-B902-E6976A1277D8}" type="slidenum">
              <a:rPr lang="en-US" sz="1200"/>
              <a:pPr eaLnBrk="1" hangingPunct="1"/>
              <a:t>1</a:t>
            </a:fld>
            <a:endParaRPr lang="en-US" sz="1200" dirty="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fr-FR" dirty="0"/>
          </a:p>
        </p:txBody>
      </p:sp>
    </p:spTree>
    <p:extLst>
      <p:ext uri="{BB962C8B-B14F-4D97-AF65-F5344CB8AC3E}">
        <p14:creationId xmlns:p14="http://schemas.microsoft.com/office/powerpoint/2010/main" val="762493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10</a:t>
            </a:fld>
            <a:endParaRPr lang="en-US"/>
          </a:p>
        </p:txBody>
      </p:sp>
    </p:spTree>
    <p:extLst>
      <p:ext uri="{BB962C8B-B14F-4D97-AF65-F5344CB8AC3E}">
        <p14:creationId xmlns:p14="http://schemas.microsoft.com/office/powerpoint/2010/main" val="3848221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11</a:t>
            </a:fld>
            <a:endParaRPr lang="en-US"/>
          </a:p>
        </p:txBody>
      </p:sp>
    </p:spTree>
    <p:extLst>
      <p:ext uri="{BB962C8B-B14F-4D97-AF65-F5344CB8AC3E}">
        <p14:creationId xmlns:p14="http://schemas.microsoft.com/office/powerpoint/2010/main" val="2297862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12</a:t>
            </a:fld>
            <a:endParaRPr lang="en-US"/>
          </a:p>
        </p:txBody>
      </p:sp>
    </p:spTree>
    <p:extLst>
      <p:ext uri="{BB962C8B-B14F-4D97-AF65-F5344CB8AC3E}">
        <p14:creationId xmlns:p14="http://schemas.microsoft.com/office/powerpoint/2010/main" val="1239611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13</a:t>
            </a:fld>
            <a:endParaRPr lang="en-US"/>
          </a:p>
        </p:txBody>
      </p:sp>
    </p:spTree>
    <p:extLst>
      <p:ext uri="{BB962C8B-B14F-4D97-AF65-F5344CB8AC3E}">
        <p14:creationId xmlns:p14="http://schemas.microsoft.com/office/powerpoint/2010/main" val="3193238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14</a:t>
            </a:fld>
            <a:endParaRPr lang="en-US"/>
          </a:p>
        </p:txBody>
      </p:sp>
    </p:spTree>
    <p:extLst>
      <p:ext uri="{BB962C8B-B14F-4D97-AF65-F5344CB8AC3E}">
        <p14:creationId xmlns:p14="http://schemas.microsoft.com/office/powerpoint/2010/main" val="1617846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15</a:t>
            </a:fld>
            <a:endParaRPr lang="en-US"/>
          </a:p>
        </p:txBody>
      </p:sp>
    </p:spTree>
    <p:extLst>
      <p:ext uri="{BB962C8B-B14F-4D97-AF65-F5344CB8AC3E}">
        <p14:creationId xmlns:p14="http://schemas.microsoft.com/office/powerpoint/2010/main" val="794285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16</a:t>
            </a:fld>
            <a:endParaRPr lang="en-US"/>
          </a:p>
        </p:txBody>
      </p:sp>
    </p:spTree>
    <p:extLst>
      <p:ext uri="{BB962C8B-B14F-4D97-AF65-F5344CB8AC3E}">
        <p14:creationId xmlns:p14="http://schemas.microsoft.com/office/powerpoint/2010/main" val="3242442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17</a:t>
            </a:fld>
            <a:endParaRPr lang="en-US"/>
          </a:p>
        </p:txBody>
      </p:sp>
    </p:spTree>
    <p:extLst>
      <p:ext uri="{BB962C8B-B14F-4D97-AF65-F5344CB8AC3E}">
        <p14:creationId xmlns:p14="http://schemas.microsoft.com/office/powerpoint/2010/main" val="2819846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18</a:t>
            </a:fld>
            <a:endParaRPr lang="en-US"/>
          </a:p>
        </p:txBody>
      </p:sp>
    </p:spTree>
    <p:extLst>
      <p:ext uri="{BB962C8B-B14F-4D97-AF65-F5344CB8AC3E}">
        <p14:creationId xmlns:p14="http://schemas.microsoft.com/office/powerpoint/2010/main" val="2415854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19</a:t>
            </a:fld>
            <a:endParaRPr lang="en-US"/>
          </a:p>
        </p:txBody>
      </p:sp>
    </p:spTree>
    <p:extLst>
      <p:ext uri="{BB962C8B-B14F-4D97-AF65-F5344CB8AC3E}">
        <p14:creationId xmlns:p14="http://schemas.microsoft.com/office/powerpoint/2010/main" val="1569691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a:t>
            </a:fld>
            <a:endParaRPr lang="en-US"/>
          </a:p>
        </p:txBody>
      </p:sp>
    </p:spTree>
    <p:extLst>
      <p:ext uri="{BB962C8B-B14F-4D97-AF65-F5344CB8AC3E}">
        <p14:creationId xmlns:p14="http://schemas.microsoft.com/office/powerpoint/2010/main" val="31798532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20</a:t>
            </a:fld>
            <a:endParaRPr lang="en-US"/>
          </a:p>
        </p:txBody>
      </p:sp>
    </p:spTree>
    <p:extLst>
      <p:ext uri="{BB962C8B-B14F-4D97-AF65-F5344CB8AC3E}">
        <p14:creationId xmlns:p14="http://schemas.microsoft.com/office/powerpoint/2010/main" val="42633948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21</a:t>
            </a:fld>
            <a:endParaRPr lang="en-US"/>
          </a:p>
        </p:txBody>
      </p:sp>
    </p:spTree>
    <p:extLst>
      <p:ext uri="{BB962C8B-B14F-4D97-AF65-F5344CB8AC3E}">
        <p14:creationId xmlns:p14="http://schemas.microsoft.com/office/powerpoint/2010/main" val="26622296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22</a:t>
            </a:fld>
            <a:endParaRPr lang="en-US"/>
          </a:p>
        </p:txBody>
      </p:sp>
    </p:spTree>
    <p:extLst>
      <p:ext uri="{BB962C8B-B14F-4D97-AF65-F5344CB8AC3E}">
        <p14:creationId xmlns:p14="http://schemas.microsoft.com/office/powerpoint/2010/main" val="25021353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23</a:t>
            </a:fld>
            <a:endParaRPr lang="en-US"/>
          </a:p>
        </p:txBody>
      </p:sp>
    </p:spTree>
    <p:extLst>
      <p:ext uri="{BB962C8B-B14F-4D97-AF65-F5344CB8AC3E}">
        <p14:creationId xmlns:p14="http://schemas.microsoft.com/office/powerpoint/2010/main" val="17582326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24</a:t>
            </a:fld>
            <a:endParaRPr lang="en-US"/>
          </a:p>
        </p:txBody>
      </p:sp>
    </p:spTree>
    <p:extLst>
      <p:ext uri="{BB962C8B-B14F-4D97-AF65-F5344CB8AC3E}">
        <p14:creationId xmlns:p14="http://schemas.microsoft.com/office/powerpoint/2010/main" val="286411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25</a:t>
            </a:fld>
            <a:endParaRPr lang="en-US"/>
          </a:p>
        </p:txBody>
      </p:sp>
    </p:spTree>
    <p:extLst>
      <p:ext uri="{BB962C8B-B14F-4D97-AF65-F5344CB8AC3E}">
        <p14:creationId xmlns:p14="http://schemas.microsoft.com/office/powerpoint/2010/main" val="3381420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26</a:t>
            </a:fld>
            <a:endParaRPr lang="en-US"/>
          </a:p>
        </p:txBody>
      </p:sp>
    </p:spTree>
    <p:extLst>
      <p:ext uri="{BB962C8B-B14F-4D97-AF65-F5344CB8AC3E}">
        <p14:creationId xmlns:p14="http://schemas.microsoft.com/office/powerpoint/2010/main" val="28371225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27</a:t>
            </a:fld>
            <a:endParaRPr lang="en-US"/>
          </a:p>
        </p:txBody>
      </p:sp>
    </p:spTree>
    <p:extLst>
      <p:ext uri="{BB962C8B-B14F-4D97-AF65-F5344CB8AC3E}">
        <p14:creationId xmlns:p14="http://schemas.microsoft.com/office/powerpoint/2010/main" val="20462920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28</a:t>
            </a:fld>
            <a:endParaRPr lang="en-US"/>
          </a:p>
        </p:txBody>
      </p:sp>
    </p:spTree>
    <p:extLst>
      <p:ext uri="{BB962C8B-B14F-4D97-AF65-F5344CB8AC3E}">
        <p14:creationId xmlns:p14="http://schemas.microsoft.com/office/powerpoint/2010/main" val="33112867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29</a:t>
            </a:fld>
            <a:endParaRPr lang="en-US"/>
          </a:p>
        </p:txBody>
      </p:sp>
    </p:spTree>
    <p:extLst>
      <p:ext uri="{BB962C8B-B14F-4D97-AF65-F5344CB8AC3E}">
        <p14:creationId xmlns:p14="http://schemas.microsoft.com/office/powerpoint/2010/main" val="2287061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3</a:t>
            </a:fld>
            <a:endParaRPr lang="en-US"/>
          </a:p>
        </p:txBody>
      </p:sp>
    </p:spTree>
    <p:extLst>
      <p:ext uri="{BB962C8B-B14F-4D97-AF65-F5344CB8AC3E}">
        <p14:creationId xmlns:p14="http://schemas.microsoft.com/office/powerpoint/2010/main" val="28031856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30</a:t>
            </a:fld>
            <a:endParaRPr lang="en-US"/>
          </a:p>
        </p:txBody>
      </p:sp>
    </p:spTree>
    <p:extLst>
      <p:ext uri="{BB962C8B-B14F-4D97-AF65-F5344CB8AC3E}">
        <p14:creationId xmlns:p14="http://schemas.microsoft.com/office/powerpoint/2010/main" val="39787860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31</a:t>
            </a:fld>
            <a:endParaRPr lang="en-US"/>
          </a:p>
        </p:txBody>
      </p:sp>
    </p:spTree>
    <p:extLst>
      <p:ext uri="{BB962C8B-B14F-4D97-AF65-F5344CB8AC3E}">
        <p14:creationId xmlns:p14="http://schemas.microsoft.com/office/powerpoint/2010/main" val="8017443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32</a:t>
            </a:fld>
            <a:endParaRPr lang="en-US"/>
          </a:p>
        </p:txBody>
      </p:sp>
    </p:spTree>
    <p:extLst>
      <p:ext uri="{BB962C8B-B14F-4D97-AF65-F5344CB8AC3E}">
        <p14:creationId xmlns:p14="http://schemas.microsoft.com/office/powerpoint/2010/main" val="1093734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33</a:t>
            </a:fld>
            <a:endParaRPr lang="en-US"/>
          </a:p>
        </p:txBody>
      </p:sp>
    </p:spTree>
    <p:extLst>
      <p:ext uri="{BB962C8B-B14F-4D97-AF65-F5344CB8AC3E}">
        <p14:creationId xmlns:p14="http://schemas.microsoft.com/office/powerpoint/2010/main" val="31899872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34</a:t>
            </a:fld>
            <a:endParaRPr lang="en-US"/>
          </a:p>
        </p:txBody>
      </p:sp>
    </p:spTree>
    <p:extLst>
      <p:ext uri="{BB962C8B-B14F-4D97-AF65-F5344CB8AC3E}">
        <p14:creationId xmlns:p14="http://schemas.microsoft.com/office/powerpoint/2010/main" val="706545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35</a:t>
            </a:fld>
            <a:endParaRPr lang="en-US"/>
          </a:p>
        </p:txBody>
      </p:sp>
    </p:spTree>
    <p:extLst>
      <p:ext uri="{BB962C8B-B14F-4D97-AF65-F5344CB8AC3E}">
        <p14:creationId xmlns:p14="http://schemas.microsoft.com/office/powerpoint/2010/main" val="41570473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36</a:t>
            </a:fld>
            <a:endParaRPr lang="en-US"/>
          </a:p>
        </p:txBody>
      </p:sp>
    </p:spTree>
    <p:extLst>
      <p:ext uri="{BB962C8B-B14F-4D97-AF65-F5344CB8AC3E}">
        <p14:creationId xmlns:p14="http://schemas.microsoft.com/office/powerpoint/2010/main" val="1261822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37</a:t>
            </a:fld>
            <a:endParaRPr lang="en-US"/>
          </a:p>
        </p:txBody>
      </p:sp>
    </p:spTree>
    <p:extLst>
      <p:ext uri="{BB962C8B-B14F-4D97-AF65-F5344CB8AC3E}">
        <p14:creationId xmlns:p14="http://schemas.microsoft.com/office/powerpoint/2010/main" val="3018119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38</a:t>
            </a:fld>
            <a:endParaRPr lang="en-US"/>
          </a:p>
        </p:txBody>
      </p:sp>
    </p:spTree>
    <p:extLst>
      <p:ext uri="{BB962C8B-B14F-4D97-AF65-F5344CB8AC3E}">
        <p14:creationId xmlns:p14="http://schemas.microsoft.com/office/powerpoint/2010/main" val="34846959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39</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446689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4</a:t>
            </a:fld>
            <a:endParaRPr lang="en-US"/>
          </a:p>
        </p:txBody>
      </p:sp>
    </p:spTree>
    <p:extLst>
      <p:ext uri="{BB962C8B-B14F-4D97-AF65-F5344CB8AC3E}">
        <p14:creationId xmlns:p14="http://schemas.microsoft.com/office/powerpoint/2010/main" val="8041891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40</a:t>
            </a:fld>
            <a:endParaRPr lang="en-US"/>
          </a:p>
        </p:txBody>
      </p:sp>
    </p:spTree>
    <p:extLst>
      <p:ext uri="{BB962C8B-B14F-4D97-AF65-F5344CB8AC3E}">
        <p14:creationId xmlns:p14="http://schemas.microsoft.com/office/powerpoint/2010/main" val="23964658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41</a:t>
            </a:fld>
            <a:endParaRPr lang="en-US"/>
          </a:p>
        </p:txBody>
      </p:sp>
    </p:spTree>
    <p:extLst>
      <p:ext uri="{BB962C8B-B14F-4D97-AF65-F5344CB8AC3E}">
        <p14:creationId xmlns:p14="http://schemas.microsoft.com/office/powerpoint/2010/main" val="33813624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42</a:t>
            </a:fld>
            <a:endParaRPr lang="en-US"/>
          </a:p>
        </p:txBody>
      </p:sp>
    </p:spTree>
    <p:extLst>
      <p:ext uri="{BB962C8B-B14F-4D97-AF65-F5344CB8AC3E}">
        <p14:creationId xmlns:p14="http://schemas.microsoft.com/office/powerpoint/2010/main" val="27024500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43</a:t>
            </a:fld>
            <a:endParaRPr lang="en-US"/>
          </a:p>
        </p:txBody>
      </p:sp>
    </p:spTree>
    <p:extLst>
      <p:ext uri="{BB962C8B-B14F-4D97-AF65-F5344CB8AC3E}">
        <p14:creationId xmlns:p14="http://schemas.microsoft.com/office/powerpoint/2010/main" val="13092011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44</a:t>
            </a:fld>
            <a:endParaRPr lang="en-US"/>
          </a:p>
        </p:txBody>
      </p:sp>
    </p:spTree>
    <p:extLst>
      <p:ext uri="{BB962C8B-B14F-4D97-AF65-F5344CB8AC3E}">
        <p14:creationId xmlns:p14="http://schemas.microsoft.com/office/powerpoint/2010/main" val="39632938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45</a:t>
            </a:fld>
            <a:endParaRPr lang="en-US"/>
          </a:p>
        </p:txBody>
      </p:sp>
    </p:spTree>
    <p:extLst>
      <p:ext uri="{BB962C8B-B14F-4D97-AF65-F5344CB8AC3E}">
        <p14:creationId xmlns:p14="http://schemas.microsoft.com/office/powerpoint/2010/main" val="28475930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46</a:t>
            </a:fld>
            <a:endParaRPr lang="en-US"/>
          </a:p>
        </p:txBody>
      </p:sp>
    </p:spTree>
    <p:extLst>
      <p:ext uri="{BB962C8B-B14F-4D97-AF65-F5344CB8AC3E}">
        <p14:creationId xmlns:p14="http://schemas.microsoft.com/office/powerpoint/2010/main" val="29659485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47</a:t>
            </a:fld>
            <a:endParaRPr lang="en-US"/>
          </a:p>
        </p:txBody>
      </p:sp>
    </p:spTree>
    <p:extLst>
      <p:ext uri="{BB962C8B-B14F-4D97-AF65-F5344CB8AC3E}">
        <p14:creationId xmlns:p14="http://schemas.microsoft.com/office/powerpoint/2010/main" val="8352602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48</a:t>
            </a:fld>
            <a:endParaRPr lang="en-US"/>
          </a:p>
        </p:txBody>
      </p:sp>
    </p:spTree>
    <p:extLst>
      <p:ext uri="{BB962C8B-B14F-4D97-AF65-F5344CB8AC3E}">
        <p14:creationId xmlns:p14="http://schemas.microsoft.com/office/powerpoint/2010/main" val="19420403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49</a:t>
            </a:fld>
            <a:endParaRPr lang="en-US"/>
          </a:p>
        </p:txBody>
      </p:sp>
    </p:spTree>
    <p:extLst>
      <p:ext uri="{BB962C8B-B14F-4D97-AF65-F5344CB8AC3E}">
        <p14:creationId xmlns:p14="http://schemas.microsoft.com/office/powerpoint/2010/main" val="3964919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5</a:t>
            </a:fld>
            <a:endParaRPr lang="en-US"/>
          </a:p>
        </p:txBody>
      </p:sp>
    </p:spTree>
    <p:extLst>
      <p:ext uri="{BB962C8B-B14F-4D97-AF65-F5344CB8AC3E}">
        <p14:creationId xmlns:p14="http://schemas.microsoft.com/office/powerpoint/2010/main" val="19266533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50</a:t>
            </a:fld>
            <a:endParaRPr lang="en-US"/>
          </a:p>
        </p:txBody>
      </p:sp>
    </p:spTree>
    <p:extLst>
      <p:ext uri="{BB962C8B-B14F-4D97-AF65-F5344CB8AC3E}">
        <p14:creationId xmlns:p14="http://schemas.microsoft.com/office/powerpoint/2010/main" val="25542392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51</a:t>
            </a:fld>
            <a:endParaRPr lang="en-US"/>
          </a:p>
        </p:txBody>
      </p:sp>
    </p:spTree>
    <p:extLst>
      <p:ext uri="{BB962C8B-B14F-4D97-AF65-F5344CB8AC3E}">
        <p14:creationId xmlns:p14="http://schemas.microsoft.com/office/powerpoint/2010/main" val="15425102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52</a:t>
            </a:fld>
            <a:endParaRPr lang="en-US"/>
          </a:p>
        </p:txBody>
      </p:sp>
    </p:spTree>
    <p:extLst>
      <p:ext uri="{BB962C8B-B14F-4D97-AF65-F5344CB8AC3E}">
        <p14:creationId xmlns:p14="http://schemas.microsoft.com/office/powerpoint/2010/main" val="13693246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53</a:t>
            </a:fld>
            <a:endParaRPr lang="en-US"/>
          </a:p>
        </p:txBody>
      </p:sp>
    </p:spTree>
    <p:extLst>
      <p:ext uri="{BB962C8B-B14F-4D97-AF65-F5344CB8AC3E}">
        <p14:creationId xmlns:p14="http://schemas.microsoft.com/office/powerpoint/2010/main" val="1283159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6</a:t>
            </a:fld>
            <a:endParaRPr lang="en-US"/>
          </a:p>
        </p:txBody>
      </p:sp>
    </p:spTree>
    <p:extLst>
      <p:ext uri="{BB962C8B-B14F-4D97-AF65-F5344CB8AC3E}">
        <p14:creationId xmlns:p14="http://schemas.microsoft.com/office/powerpoint/2010/main" val="1829882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7</a:t>
            </a:fld>
            <a:endParaRPr lang="en-US"/>
          </a:p>
        </p:txBody>
      </p:sp>
    </p:spTree>
    <p:extLst>
      <p:ext uri="{BB962C8B-B14F-4D97-AF65-F5344CB8AC3E}">
        <p14:creationId xmlns:p14="http://schemas.microsoft.com/office/powerpoint/2010/main" val="2976130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8</a:t>
            </a:fld>
            <a:endParaRPr lang="en-US"/>
          </a:p>
        </p:txBody>
      </p:sp>
    </p:spTree>
    <p:extLst>
      <p:ext uri="{BB962C8B-B14F-4D97-AF65-F5344CB8AC3E}">
        <p14:creationId xmlns:p14="http://schemas.microsoft.com/office/powerpoint/2010/main" val="3381527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9</a:t>
            </a:fld>
            <a:endParaRPr lang="en-US"/>
          </a:p>
        </p:txBody>
      </p:sp>
    </p:spTree>
    <p:extLst>
      <p:ext uri="{BB962C8B-B14F-4D97-AF65-F5344CB8AC3E}">
        <p14:creationId xmlns:p14="http://schemas.microsoft.com/office/powerpoint/2010/main" val="6932321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pPr lvl="0"/>
            <a:r>
              <a:rPr lang="en-US" altLang="en-US" noProof="0"/>
              <a:t>Click to edit Master title style</a:t>
            </a:r>
          </a:p>
        </p:txBody>
      </p:sp>
      <p:sp>
        <p:nvSpPr>
          <p:cNvPr id="3075" name="Rectangle 3"/>
          <p:cNvSpPr>
            <a:spLocks noGrp="1" noChangeArrowheads="1"/>
          </p:cNvSpPr>
          <p:nvPr>
            <p:ph type="subTitle" idx="1"/>
          </p:nvPr>
        </p:nvSpPr>
        <p:spPr>
          <a:xfrm>
            <a:off x="684213" y="3860800"/>
            <a:ext cx="6400800" cy="1752600"/>
          </a:xfrm>
        </p:spPr>
        <p:txBody>
          <a:bodyPr/>
          <a:lstStyle>
            <a:lvl1pPr marL="0" indent="0">
              <a:buFontTx/>
              <a:buNone/>
              <a:defRPr/>
            </a:lvl1pPr>
          </a:lstStyle>
          <a:p>
            <a:pPr lvl="0"/>
            <a:r>
              <a:rPr lang="en-US" altLang="en-US" noProof="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22A60DC4-ED0D-4944-AA2B-0EDDC1EADB36}" type="slidenum">
              <a:rPr lang="en-US" altLang="en-US"/>
              <a:pPr/>
              <a:t>‹#›</a:t>
            </a:fld>
            <a:endParaRPr lang="en-US" altLang="en-US"/>
          </a:p>
        </p:txBody>
      </p:sp>
    </p:spTree>
    <p:extLst>
      <p:ext uri="{BB962C8B-B14F-4D97-AF65-F5344CB8AC3E}">
        <p14:creationId xmlns:p14="http://schemas.microsoft.com/office/powerpoint/2010/main" val="2421757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A55D449E-0BE2-424D-961D-0480588B09B9}" type="slidenum">
              <a:rPr lang="en-US" altLang="en-US"/>
              <a:pPr/>
              <a:t>‹#›</a:t>
            </a:fld>
            <a:endParaRPr lang="en-US" altLang="en-US"/>
          </a:p>
        </p:txBody>
      </p:sp>
    </p:spTree>
    <p:extLst>
      <p:ext uri="{BB962C8B-B14F-4D97-AF65-F5344CB8AC3E}">
        <p14:creationId xmlns:p14="http://schemas.microsoft.com/office/powerpoint/2010/main" val="1008633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46C79F30-45C1-4ECD-8685-D9B67F68B45A}" type="slidenum">
              <a:rPr lang="en-US" altLang="en-US"/>
              <a:pPr/>
              <a:t>‹#›</a:t>
            </a:fld>
            <a:endParaRPr lang="en-US" altLang="en-US"/>
          </a:p>
        </p:txBody>
      </p:sp>
    </p:spTree>
    <p:extLst>
      <p:ext uri="{BB962C8B-B14F-4D97-AF65-F5344CB8AC3E}">
        <p14:creationId xmlns:p14="http://schemas.microsoft.com/office/powerpoint/2010/main" val="1017639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Slide Number Placeholder 3"/>
          <p:cNvSpPr>
            <a:spLocks noGrp="1"/>
          </p:cNvSpPr>
          <p:nvPr>
            <p:ph type="sldNum" sz="quarter" idx="10"/>
          </p:nvPr>
        </p:nvSpPr>
        <p:spPr/>
        <p:txBody>
          <a:bodyPr/>
          <a:lstStyle>
            <a:lvl1pPr>
              <a:defRPr/>
            </a:lvl1pPr>
          </a:lstStyle>
          <a:p>
            <a:fld id="{4A529243-FE65-420E-86B4-D1A15C3C259E}" type="slidenum">
              <a:rPr lang="en-US" altLang="en-US"/>
              <a:pPr/>
              <a:t>‹#›</a:t>
            </a:fld>
            <a:endParaRPr lang="en-US" altLang="en-US"/>
          </a:p>
        </p:txBody>
      </p:sp>
    </p:spTree>
    <p:extLst>
      <p:ext uri="{BB962C8B-B14F-4D97-AF65-F5344CB8AC3E}">
        <p14:creationId xmlns:p14="http://schemas.microsoft.com/office/powerpoint/2010/main" val="2120170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238"/>
            <a:ext cx="4038600" cy="4352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238"/>
            <a:ext cx="4038600" cy="4352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98A5BBFF-C9BA-4DDA-9E89-17D7B9B2569A}" type="slidenum">
              <a:rPr lang="en-US" altLang="en-US"/>
              <a:pPr/>
              <a:t>‹#›</a:t>
            </a:fld>
            <a:endParaRPr lang="en-US" altLang="en-US"/>
          </a:p>
        </p:txBody>
      </p:sp>
    </p:spTree>
    <p:extLst>
      <p:ext uri="{BB962C8B-B14F-4D97-AF65-F5344CB8AC3E}">
        <p14:creationId xmlns:p14="http://schemas.microsoft.com/office/powerpoint/2010/main" val="620915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D3725A48-5F66-4A28-B0C3-E31F818EF0F8}" type="slidenum">
              <a:rPr lang="en-US" altLang="en-US"/>
              <a:pPr/>
              <a:t>‹#›</a:t>
            </a:fld>
            <a:endParaRPr lang="en-US" altLang="en-US"/>
          </a:p>
        </p:txBody>
      </p:sp>
    </p:spTree>
    <p:extLst>
      <p:ext uri="{BB962C8B-B14F-4D97-AF65-F5344CB8AC3E}">
        <p14:creationId xmlns:p14="http://schemas.microsoft.com/office/powerpoint/2010/main" val="3660491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FAA44479-88EF-453A-9137-5AA8D8355241}" type="slidenum">
              <a:rPr lang="en-US" altLang="en-US"/>
              <a:pPr/>
              <a:t>‹#›</a:t>
            </a:fld>
            <a:endParaRPr lang="en-US" altLang="en-US"/>
          </a:p>
        </p:txBody>
      </p:sp>
    </p:spTree>
    <p:extLst>
      <p:ext uri="{BB962C8B-B14F-4D97-AF65-F5344CB8AC3E}">
        <p14:creationId xmlns:p14="http://schemas.microsoft.com/office/powerpoint/2010/main" val="694964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DDCACAC-EC92-4254-AAE1-A49A07A3B5EE}" type="slidenum">
              <a:rPr lang="en-US" altLang="en-US"/>
              <a:pPr/>
              <a:t>‹#›</a:t>
            </a:fld>
            <a:endParaRPr lang="en-US" altLang="en-US"/>
          </a:p>
        </p:txBody>
      </p:sp>
    </p:spTree>
    <p:extLst>
      <p:ext uri="{BB962C8B-B14F-4D97-AF65-F5344CB8AC3E}">
        <p14:creationId xmlns:p14="http://schemas.microsoft.com/office/powerpoint/2010/main" val="3553927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4"/>
          <p:cNvSpPr>
            <a:spLocks noGrp="1"/>
          </p:cNvSpPr>
          <p:nvPr>
            <p:ph type="sldNum" sz="quarter" idx="10"/>
          </p:nvPr>
        </p:nvSpPr>
        <p:spPr/>
        <p:txBody>
          <a:bodyPr/>
          <a:lstStyle>
            <a:lvl1pPr>
              <a:defRPr/>
            </a:lvl1pPr>
          </a:lstStyle>
          <a:p>
            <a:fld id="{67021680-762E-4EFF-9FF6-62B204E13275}" type="slidenum">
              <a:rPr lang="en-US" altLang="en-US"/>
              <a:pPr/>
              <a:t>‹#›</a:t>
            </a:fld>
            <a:endParaRPr lang="en-US" altLang="en-US"/>
          </a:p>
        </p:txBody>
      </p:sp>
    </p:spTree>
    <p:extLst>
      <p:ext uri="{BB962C8B-B14F-4D97-AF65-F5344CB8AC3E}">
        <p14:creationId xmlns:p14="http://schemas.microsoft.com/office/powerpoint/2010/main" val="2636306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4"/>
          <p:cNvSpPr>
            <a:spLocks noGrp="1"/>
          </p:cNvSpPr>
          <p:nvPr>
            <p:ph type="sldNum" sz="quarter" idx="10"/>
          </p:nvPr>
        </p:nvSpPr>
        <p:spPr/>
        <p:txBody>
          <a:bodyPr/>
          <a:lstStyle>
            <a:lvl1pPr>
              <a:defRPr/>
            </a:lvl1pPr>
          </a:lstStyle>
          <a:p>
            <a:fld id="{9C439B52-4D2A-4958-961B-0424A6131F47}" type="slidenum">
              <a:rPr lang="en-US" altLang="en-US"/>
              <a:pPr/>
              <a:t>‹#›</a:t>
            </a:fld>
            <a:endParaRPr lang="en-US" altLang="en-US"/>
          </a:p>
        </p:txBody>
      </p:sp>
    </p:spTree>
    <p:extLst>
      <p:ext uri="{BB962C8B-B14F-4D97-AF65-F5344CB8AC3E}">
        <p14:creationId xmlns:p14="http://schemas.microsoft.com/office/powerpoint/2010/main" val="3116476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773238"/>
            <a:ext cx="82296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1A1EB60D-0405-445D-A741-1447F501E4B9}" type="slidenum">
              <a:rPr lang="en-US" altLang="en-US"/>
              <a:pPr/>
              <a:t>‹#›</a:t>
            </a:fld>
            <a:endParaRPr lang="en-US" altLang="en-US"/>
          </a:p>
        </p:txBody>
      </p:sp>
      <p:sp>
        <p:nvSpPr>
          <p:cNvPr id="5" name="fc" descr="WIPO FOR OFFICIAL USE ONLY"/>
          <p:cNvSpPr txBox="1"/>
          <p:nvPr userDrawn="1"/>
        </p:nvSpPr>
        <p:spPr>
          <a:xfrm>
            <a:off x="0" y="6537960"/>
            <a:ext cx="9144000" cy="223138"/>
          </a:xfrm>
          <a:prstGeom prst="rect">
            <a:avLst/>
          </a:prstGeom>
          <a:noFill/>
        </p:spPr>
        <p:txBody>
          <a:bodyPr vert="horz" rtlCol="0">
            <a:spAutoFit/>
          </a:bodyPr>
          <a:lstStyle/>
          <a:p>
            <a:pPr algn="ctr"/>
            <a:r>
              <a:rPr lang="en-US" sz="850" b="0" i="0" u="none" baseline="0">
                <a:solidFill>
                  <a:srgbClr val="000000"/>
                </a:solidFill>
                <a:latin typeface="Microsoft Sans Serif" panose="020B0604020202020204" pitchFamily="34" charset="0"/>
              </a:rPr>
              <a:t>WIPO FOR OFFICIAL USE ONLY</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600" kern="12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3600">
          <a:solidFill>
            <a:srgbClr val="00408C"/>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3600">
          <a:solidFill>
            <a:srgbClr val="00408C"/>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3600">
          <a:solidFill>
            <a:srgbClr val="00408C"/>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3600">
          <a:solidFill>
            <a:srgbClr val="00408C"/>
          </a:solidFill>
          <a:latin typeface="Arial" panose="020B0604020202020204" pitchFamily="34" charset="0"/>
          <a:cs typeface="Arial" panose="020B0604020202020204" pitchFamily="34" charset="0"/>
        </a:defRPr>
      </a:lvl6pPr>
      <a:lvl7pPr marL="914400" algn="l" rtl="0" eaLnBrk="1" fontAlgn="base" hangingPunct="1">
        <a:spcBef>
          <a:spcPct val="0"/>
        </a:spcBef>
        <a:spcAft>
          <a:spcPct val="0"/>
        </a:spcAft>
        <a:defRPr sz="3600">
          <a:solidFill>
            <a:srgbClr val="00408C"/>
          </a:solidFill>
          <a:latin typeface="Arial" panose="020B0604020202020204" pitchFamily="34" charset="0"/>
          <a:cs typeface="Arial" panose="020B0604020202020204" pitchFamily="34" charset="0"/>
        </a:defRPr>
      </a:lvl7pPr>
      <a:lvl8pPr marL="1371600" algn="l" rtl="0" eaLnBrk="1" fontAlgn="base" hangingPunct="1">
        <a:spcBef>
          <a:spcPct val="0"/>
        </a:spcBef>
        <a:spcAft>
          <a:spcPct val="0"/>
        </a:spcAft>
        <a:defRPr sz="3600">
          <a:solidFill>
            <a:srgbClr val="00408C"/>
          </a:solidFill>
          <a:latin typeface="Arial" panose="020B0604020202020204" pitchFamily="34" charset="0"/>
          <a:cs typeface="Arial" panose="020B0604020202020204" pitchFamily="34" charset="0"/>
        </a:defRPr>
      </a:lvl8pPr>
      <a:lvl9pPr marL="1828800" algn="l" rtl="0" eaLnBrk="1" fontAlgn="base" hangingPunct="1">
        <a:spcBef>
          <a:spcPct val="0"/>
        </a:spcBef>
        <a:spcAft>
          <a:spcPct val="0"/>
        </a:spcAft>
        <a:defRPr sz="3600">
          <a:solidFill>
            <a:srgbClr val="00408C"/>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Blip>
          <a:blip r:embed="rId14"/>
        </a:buBlip>
        <a:defRPr sz="2400" kern="1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4"/>
        </a:buBlip>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Blip>
          <a:blip r:embed="rId14"/>
        </a:buBlip>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Blip>
          <a:blip r:embed="rId14"/>
        </a:buBlip>
        <a:defRPr sz="2400" kern="1200">
          <a:solidFill>
            <a:schemeClr val="tx1"/>
          </a:solidFill>
          <a:latin typeface="+mn-lt"/>
          <a:ea typeface="+mn-ea"/>
          <a:cs typeface="+mn-cs"/>
        </a:defRPr>
      </a:lvl4pPr>
      <a:lvl5pPr marL="2057400" indent="-228600" algn="l" rtl="0" eaLnBrk="1" fontAlgn="base" hangingPunct="1">
        <a:spcBef>
          <a:spcPct val="20000"/>
        </a:spcBef>
        <a:spcAft>
          <a:spcPct val="0"/>
        </a:spcAft>
        <a:buBlip>
          <a:blip r:embed="rId14"/>
        </a:buBlip>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notesSlide" Target="../notesSlides/notesSlide10.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slideLayout" Target="../slideLayouts/slideLayout7.xml"/><Relationship Id="rId5" Type="http://schemas.openxmlformats.org/officeDocument/2006/relationships/tags" Target="../tags/tag38.xml"/><Relationship Id="rId4" Type="http://schemas.openxmlformats.org/officeDocument/2006/relationships/tags" Target="../tags/tag37.xml"/></Relationships>
</file>

<file path=ppt/slides/_rels/slide11.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notesSlide" Target="../notesSlides/notesSlide1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Layout" Target="../slideLayouts/slideLayout7.xml"/><Relationship Id="rId5" Type="http://schemas.openxmlformats.org/officeDocument/2006/relationships/tags" Target="../tags/tag43.xml"/><Relationship Id="rId4" Type="http://schemas.openxmlformats.org/officeDocument/2006/relationships/tags" Target="../tags/tag42.xml"/></Relationships>
</file>

<file path=ppt/slides/_rels/slide12.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image" Target="../media/image2.jpe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notesSlide" Target="../notesSlides/notesSlide12.xml"/><Relationship Id="rId5" Type="http://schemas.openxmlformats.org/officeDocument/2006/relationships/slideLayout" Target="../slideLayouts/slideLayout7.xml"/><Relationship Id="rId4" Type="http://schemas.openxmlformats.org/officeDocument/2006/relationships/tags" Target="../tags/tag47.xml"/></Relationships>
</file>

<file path=ppt/slides/_rels/slide13.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notesSlide" Target="../notesSlides/notesSlide13.xml"/><Relationship Id="rId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notesSlide" Target="../notesSlides/notesSlide14.xml"/><Relationship Id="rId4"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image" Target="../media/image2.jpe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notesSlide" Target="../notesSlides/notesSlide15.xml"/><Relationship Id="rId5" Type="http://schemas.openxmlformats.org/officeDocument/2006/relationships/slideLayout" Target="../slideLayouts/slideLayout7.xml"/><Relationship Id="rId4" Type="http://schemas.openxmlformats.org/officeDocument/2006/relationships/tags" Target="../tags/tag57.xml"/></Relationships>
</file>

<file path=ppt/slides/_rels/slide16.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2.jpeg"/><Relationship Id="rId5" Type="http://schemas.openxmlformats.org/officeDocument/2006/relationships/notesSlide" Target="../notesSlides/notesSlide16.xml"/><Relationship Id="rId4"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tags" Target="../tags/tag68.xml"/><Relationship Id="rId13" Type="http://schemas.openxmlformats.org/officeDocument/2006/relationships/tags" Target="../tags/tag73.xml"/><Relationship Id="rId3" Type="http://schemas.openxmlformats.org/officeDocument/2006/relationships/tags" Target="../tags/tag63.xml"/><Relationship Id="rId7" Type="http://schemas.openxmlformats.org/officeDocument/2006/relationships/tags" Target="../tags/tag67.xml"/><Relationship Id="rId12" Type="http://schemas.openxmlformats.org/officeDocument/2006/relationships/tags" Target="../tags/tag72.xml"/><Relationship Id="rId2" Type="http://schemas.openxmlformats.org/officeDocument/2006/relationships/tags" Target="../tags/tag62.xml"/><Relationship Id="rId16" Type="http://schemas.openxmlformats.org/officeDocument/2006/relationships/notesSlide" Target="../notesSlides/notesSlide17.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tags" Target="../tags/tag71.xml"/><Relationship Id="rId5" Type="http://schemas.openxmlformats.org/officeDocument/2006/relationships/tags" Target="../tags/tag65.xml"/><Relationship Id="rId15" Type="http://schemas.openxmlformats.org/officeDocument/2006/relationships/slideLayout" Target="../slideLayouts/slideLayout2.xml"/><Relationship Id="rId10" Type="http://schemas.openxmlformats.org/officeDocument/2006/relationships/tags" Target="../tags/tag70.xml"/><Relationship Id="rId4" Type="http://schemas.openxmlformats.org/officeDocument/2006/relationships/tags" Target="../tags/tag64.xml"/><Relationship Id="rId9" Type="http://schemas.openxmlformats.org/officeDocument/2006/relationships/tags" Target="../tags/tag69.xml"/><Relationship Id="rId14" Type="http://schemas.openxmlformats.org/officeDocument/2006/relationships/tags" Target="../tags/tag74.xml"/></Relationships>
</file>

<file path=ppt/slides/_rels/slide18.xml.rels><?xml version="1.0" encoding="UTF-8" standalone="yes"?>
<Relationships xmlns="http://schemas.openxmlformats.org/package/2006/relationships"><Relationship Id="rId8" Type="http://schemas.openxmlformats.org/officeDocument/2006/relationships/tags" Target="../tags/tag82.xml"/><Relationship Id="rId13" Type="http://schemas.openxmlformats.org/officeDocument/2006/relationships/notesSlide" Target="../notesSlides/notesSlide18.xml"/><Relationship Id="rId3" Type="http://schemas.openxmlformats.org/officeDocument/2006/relationships/tags" Target="../tags/tag77.xml"/><Relationship Id="rId7" Type="http://schemas.openxmlformats.org/officeDocument/2006/relationships/tags" Target="../tags/tag81.xml"/><Relationship Id="rId12"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tags" Target="../tags/tag85.xml"/><Relationship Id="rId5" Type="http://schemas.openxmlformats.org/officeDocument/2006/relationships/tags" Target="../tags/tag79.xml"/><Relationship Id="rId10" Type="http://schemas.openxmlformats.org/officeDocument/2006/relationships/tags" Target="../tags/tag84.xml"/><Relationship Id="rId4" Type="http://schemas.openxmlformats.org/officeDocument/2006/relationships/tags" Target="../tags/tag78.xml"/><Relationship Id="rId9" Type="http://schemas.openxmlformats.org/officeDocument/2006/relationships/tags" Target="../tags/tag83.xml"/></Relationships>
</file>

<file path=ppt/slides/_rels/slide19.xml.rels><?xml version="1.0" encoding="UTF-8" standalone="yes"?>
<Relationships xmlns="http://schemas.openxmlformats.org/package/2006/relationships"><Relationship Id="rId8" Type="http://schemas.openxmlformats.org/officeDocument/2006/relationships/tags" Target="../tags/tag93.xml"/><Relationship Id="rId13" Type="http://schemas.openxmlformats.org/officeDocument/2006/relationships/tags" Target="../tags/tag98.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tags" Target="../tags/tag97.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tags" Target="../tags/tag96.xml"/><Relationship Id="rId5" Type="http://schemas.openxmlformats.org/officeDocument/2006/relationships/tags" Target="../tags/tag90.xml"/><Relationship Id="rId15" Type="http://schemas.openxmlformats.org/officeDocument/2006/relationships/notesSlide" Target="../notesSlides/notesSlide19.xml"/><Relationship Id="rId10" Type="http://schemas.openxmlformats.org/officeDocument/2006/relationships/tags" Target="../tags/tag95.xml"/><Relationship Id="rId4" Type="http://schemas.openxmlformats.org/officeDocument/2006/relationships/tags" Target="../tags/tag89.xml"/><Relationship Id="rId9" Type="http://schemas.openxmlformats.org/officeDocument/2006/relationships/tags" Target="../tags/tag94.xml"/><Relationship Id="rId1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jpeg"/><Relationship Id="rId5" Type="http://schemas.openxmlformats.org/officeDocument/2006/relationships/notesSlide" Target="../notesSlides/notesSlide2.xml"/><Relationship Id="rId4"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tags" Target="../tags/tag106.xml"/><Relationship Id="rId3" Type="http://schemas.openxmlformats.org/officeDocument/2006/relationships/tags" Target="../tags/tag101.xml"/><Relationship Id="rId7" Type="http://schemas.openxmlformats.org/officeDocument/2006/relationships/tags" Target="../tags/tag105.xml"/><Relationship Id="rId12" Type="http://schemas.openxmlformats.org/officeDocument/2006/relationships/image" Target="../media/image4.pn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notesSlide" Target="../notesSlides/notesSlide20.xml"/><Relationship Id="rId5" Type="http://schemas.openxmlformats.org/officeDocument/2006/relationships/tags" Target="../tags/tag103.xml"/><Relationship Id="rId10" Type="http://schemas.openxmlformats.org/officeDocument/2006/relationships/slideLayout" Target="../slideLayouts/slideLayout2.xml"/><Relationship Id="rId4" Type="http://schemas.openxmlformats.org/officeDocument/2006/relationships/tags" Target="../tags/tag102.xml"/><Relationship Id="rId9" Type="http://schemas.openxmlformats.org/officeDocument/2006/relationships/tags" Target="../tags/tag107.xml"/></Relationships>
</file>

<file path=ppt/slides/_rels/slide21.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image" Target="../media/image5.png"/><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2.xml"/><Relationship Id="rId3" Type="http://schemas.openxmlformats.org/officeDocument/2006/relationships/tags" Target="../tags/tag113.xml"/><Relationship Id="rId7"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9"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19.xml"/><Relationship Id="rId7" Type="http://schemas.openxmlformats.org/officeDocument/2006/relationships/tags" Target="../tags/tag123.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tags" Target="../tags/tag122.xml"/><Relationship Id="rId5" Type="http://schemas.openxmlformats.org/officeDocument/2006/relationships/tags" Target="../tags/tag121.xml"/><Relationship Id="rId10" Type="http://schemas.openxmlformats.org/officeDocument/2006/relationships/image" Target="../media/image7.png"/><Relationship Id="rId4" Type="http://schemas.openxmlformats.org/officeDocument/2006/relationships/tags" Target="../tags/tag120.xml"/><Relationship Id="rId9"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8" Type="http://schemas.openxmlformats.org/officeDocument/2006/relationships/tags" Target="../tags/tag131.xml"/><Relationship Id="rId13" Type="http://schemas.openxmlformats.org/officeDocument/2006/relationships/notesSlide" Target="../notesSlides/notesSlide24.xml"/><Relationship Id="rId3" Type="http://schemas.openxmlformats.org/officeDocument/2006/relationships/tags" Target="../tags/tag126.xml"/><Relationship Id="rId7" Type="http://schemas.openxmlformats.org/officeDocument/2006/relationships/tags" Target="../tags/tag130.xml"/><Relationship Id="rId12" Type="http://schemas.openxmlformats.org/officeDocument/2006/relationships/slideLayout" Target="../slideLayouts/slideLayout7.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tags" Target="../tags/tag129.xml"/><Relationship Id="rId11" Type="http://schemas.openxmlformats.org/officeDocument/2006/relationships/tags" Target="../tags/tag134.xml"/><Relationship Id="rId5" Type="http://schemas.openxmlformats.org/officeDocument/2006/relationships/tags" Target="../tags/tag128.xml"/><Relationship Id="rId10" Type="http://schemas.openxmlformats.org/officeDocument/2006/relationships/tags" Target="../tags/tag133.xml"/><Relationship Id="rId4" Type="http://schemas.openxmlformats.org/officeDocument/2006/relationships/tags" Target="../tags/tag127.xml"/><Relationship Id="rId9" Type="http://schemas.openxmlformats.org/officeDocument/2006/relationships/tags" Target="../tags/tag132.xml"/><Relationship Id="rId14" Type="http://schemas.openxmlformats.org/officeDocument/2006/relationships/image" Target="../media/image8.png"/></Relationships>
</file>

<file path=ppt/slides/_rels/slide25.xml.rels><?xml version="1.0" encoding="UTF-8" standalone="yes"?>
<Relationships xmlns="http://schemas.openxmlformats.org/package/2006/relationships"><Relationship Id="rId8" Type="http://schemas.openxmlformats.org/officeDocument/2006/relationships/tags" Target="../tags/tag142.xml"/><Relationship Id="rId3" Type="http://schemas.openxmlformats.org/officeDocument/2006/relationships/tags" Target="../tags/tag137.xml"/><Relationship Id="rId7" Type="http://schemas.openxmlformats.org/officeDocument/2006/relationships/tags" Target="../tags/tag141.xml"/><Relationship Id="rId12" Type="http://schemas.openxmlformats.org/officeDocument/2006/relationships/image" Target="../media/image9.png"/><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tags" Target="../tags/tag140.xml"/><Relationship Id="rId11" Type="http://schemas.openxmlformats.org/officeDocument/2006/relationships/notesSlide" Target="../notesSlides/notesSlide25.xml"/><Relationship Id="rId5" Type="http://schemas.openxmlformats.org/officeDocument/2006/relationships/tags" Target="../tags/tag139.xml"/><Relationship Id="rId10" Type="http://schemas.openxmlformats.org/officeDocument/2006/relationships/slideLayout" Target="../slideLayouts/slideLayout7.xml"/><Relationship Id="rId4" Type="http://schemas.openxmlformats.org/officeDocument/2006/relationships/tags" Target="../tags/tag138.xml"/><Relationship Id="rId9" Type="http://schemas.openxmlformats.org/officeDocument/2006/relationships/tags" Target="../tags/tag143.xml"/></Relationships>
</file>

<file path=ppt/slides/_rels/slide2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46.xml"/><Relationship Id="rId7" Type="http://schemas.openxmlformats.org/officeDocument/2006/relationships/notesSlide" Target="../notesSlides/notesSlide26.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slideLayout" Target="../slideLayouts/slideLayout2.xml"/><Relationship Id="rId5" Type="http://schemas.openxmlformats.org/officeDocument/2006/relationships/tags" Target="../tags/tag148.xml"/><Relationship Id="rId4" Type="http://schemas.openxmlformats.org/officeDocument/2006/relationships/tags" Target="../tags/tag147.xml"/></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27.xml"/><Relationship Id="rId3" Type="http://schemas.openxmlformats.org/officeDocument/2006/relationships/tags" Target="../tags/tag151.xml"/><Relationship Id="rId7" Type="http://schemas.openxmlformats.org/officeDocument/2006/relationships/slideLayout" Target="../slideLayouts/slideLayout7.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tags" Target="../tags/tag154.xml"/><Relationship Id="rId5" Type="http://schemas.openxmlformats.org/officeDocument/2006/relationships/tags" Target="../tags/tag153.xml"/><Relationship Id="rId4" Type="http://schemas.openxmlformats.org/officeDocument/2006/relationships/tags" Target="../tags/tag152.xml"/><Relationship Id="rId9" Type="http://schemas.openxmlformats.org/officeDocument/2006/relationships/image" Target="../media/image10.png"/></Relationships>
</file>

<file path=ppt/slides/_rels/slide2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157.xml"/><Relationship Id="rId7" Type="http://schemas.openxmlformats.org/officeDocument/2006/relationships/notesSlide" Target="../notesSlides/notesSlide28.xm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slideLayout" Target="../slideLayouts/slideLayout7.xml"/><Relationship Id="rId5" Type="http://schemas.openxmlformats.org/officeDocument/2006/relationships/tags" Target="../tags/tag159.xml"/><Relationship Id="rId4" Type="http://schemas.openxmlformats.org/officeDocument/2006/relationships/tags" Target="../tags/tag158.xml"/></Relationships>
</file>

<file path=ppt/slides/_rels/slide29.xml.rels><?xml version="1.0" encoding="UTF-8" standalone="yes"?>
<Relationships xmlns="http://schemas.openxmlformats.org/package/2006/relationships"><Relationship Id="rId8" Type="http://schemas.openxmlformats.org/officeDocument/2006/relationships/notesSlide" Target="../notesSlides/notesSlide29.xml"/><Relationship Id="rId3" Type="http://schemas.openxmlformats.org/officeDocument/2006/relationships/tags" Target="../tags/tag162.xml"/><Relationship Id="rId7" Type="http://schemas.openxmlformats.org/officeDocument/2006/relationships/slideLayout" Target="../slideLayouts/slideLayout7.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tags" Target="../tags/tag165.xml"/><Relationship Id="rId5" Type="http://schemas.openxmlformats.org/officeDocument/2006/relationships/tags" Target="../tags/tag164.xml"/><Relationship Id="rId4" Type="http://schemas.openxmlformats.org/officeDocument/2006/relationships/tags" Target="../tags/tag163.xml"/><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jpeg"/><Relationship Id="rId5" Type="http://schemas.openxmlformats.org/officeDocument/2006/relationships/notesSlide" Target="../notesSlides/notesSlide3.xml"/><Relationship Id="rId4"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68.xml"/><Relationship Id="rId7" Type="http://schemas.openxmlformats.org/officeDocument/2006/relationships/notesSlide" Target="../notesSlides/notesSlide30.xml"/><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slideLayout" Target="../slideLayouts/slideLayout7.xml"/><Relationship Id="rId5" Type="http://schemas.openxmlformats.org/officeDocument/2006/relationships/tags" Target="../tags/tag170.xml"/><Relationship Id="rId4" Type="http://schemas.openxmlformats.org/officeDocument/2006/relationships/tags" Target="../tags/tag169.xml"/></Relationships>
</file>

<file path=ppt/slides/_rels/slide31.xml.rels><?xml version="1.0" encoding="UTF-8" standalone="yes"?>
<Relationships xmlns="http://schemas.openxmlformats.org/package/2006/relationships"><Relationship Id="rId8" Type="http://schemas.openxmlformats.org/officeDocument/2006/relationships/tags" Target="../tags/tag178.xml"/><Relationship Id="rId13" Type="http://schemas.openxmlformats.org/officeDocument/2006/relationships/tags" Target="../tags/tag183.xml"/><Relationship Id="rId3" Type="http://schemas.openxmlformats.org/officeDocument/2006/relationships/tags" Target="../tags/tag173.xml"/><Relationship Id="rId7" Type="http://schemas.openxmlformats.org/officeDocument/2006/relationships/tags" Target="../tags/tag177.xml"/><Relationship Id="rId12" Type="http://schemas.openxmlformats.org/officeDocument/2006/relationships/tags" Target="../tags/tag182.xml"/><Relationship Id="rId2" Type="http://schemas.openxmlformats.org/officeDocument/2006/relationships/tags" Target="../tags/tag172.xml"/><Relationship Id="rId16" Type="http://schemas.openxmlformats.org/officeDocument/2006/relationships/image" Target="../media/image14.png"/><Relationship Id="rId1" Type="http://schemas.openxmlformats.org/officeDocument/2006/relationships/tags" Target="../tags/tag171.xml"/><Relationship Id="rId6" Type="http://schemas.openxmlformats.org/officeDocument/2006/relationships/tags" Target="../tags/tag176.xml"/><Relationship Id="rId11" Type="http://schemas.openxmlformats.org/officeDocument/2006/relationships/tags" Target="../tags/tag181.xml"/><Relationship Id="rId5" Type="http://schemas.openxmlformats.org/officeDocument/2006/relationships/tags" Target="../tags/tag175.xml"/><Relationship Id="rId15" Type="http://schemas.openxmlformats.org/officeDocument/2006/relationships/notesSlide" Target="../notesSlides/notesSlide31.xml"/><Relationship Id="rId10" Type="http://schemas.openxmlformats.org/officeDocument/2006/relationships/tags" Target="../tags/tag180.xml"/><Relationship Id="rId4" Type="http://schemas.openxmlformats.org/officeDocument/2006/relationships/tags" Target="../tags/tag174.xml"/><Relationship Id="rId9" Type="http://schemas.openxmlformats.org/officeDocument/2006/relationships/tags" Target="../tags/tag179.xml"/><Relationship Id="rId14"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tags" Target="../tags/tag191.xml"/><Relationship Id="rId13" Type="http://schemas.openxmlformats.org/officeDocument/2006/relationships/tags" Target="../tags/tag196.xml"/><Relationship Id="rId3" Type="http://schemas.openxmlformats.org/officeDocument/2006/relationships/tags" Target="../tags/tag186.xml"/><Relationship Id="rId7" Type="http://schemas.openxmlformats.org/officeDocument/2006/relationships/tags" Target="../tags/tag190.xml"/><Relationship Id="rId12" Type="http://schemas.openxmlformats.org/officeDocument/2006/relationships/tags" Target="../tags/tag195.xml"/><Relationship Id="rId2" Type="http://schemas.openxmlformats.org/officeDocument/2006/relationships/tags" Target="../tags/tag185.xml"/><Relationship Id="rId16" Type="http://schemas.openxmlformats.org/officeDocument/2006/relationships/image" Target="../media/image15.png"/><Relationship Id="rId1" Type="http://schemas.openxmlformats.org/officeDocument/2006/relationships/tags" Target="../tags/tag184.xml"/><Relationship Id="rId6" Type="http://schemas.openxmlformats.org/officeDocument/2006/relationships/tags" Target="../tags/tag189.xml"/><Relationship Id="rId11" Type="http://schemas.openxmlformats.org/officeDocument/2006/relationships/tags" Target="../tags/tag194.xml"/><Relationship Id="rId5" Type="http://schemas.openxmlformats.org/officeDocument/2006/relationships/tags" Target="../tags/tag188.xml"/><Relationship Id="rId15" Type="http://schemas.openxmlformats.org/officeDocument/2006/relationships/notesSlide" Target="../notesSlides/notesSlide32.xml"/><Relationship Id="rId10" Type="http://schemas.openxmlformats.org/officeDocument/2006/relationships/tags" Target="../tags/tag193.xml"/><Relationship Id="rId4" Type="http://schemas.openxmlformats.org/officeDocument/2006/relationships/tags" Target="../tags/tag187.xml"/><Relationship Id="rId9" Type="http://schemas.openxmlformats.org/officeDocument/2006/relationships/tags" Target="../tags/tag192.xml"/><Relationship Id="rId14"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99.xml"/><Relationship Id="rId7" Type="http://schemas.openxmlformats.org/officeDocument/2006/relationships/tags" Target="../tags/tag203.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tags" Target="../tags/tag202.xml"/><Relationship Id="rId5" Type="http://schemas.openxmlformats.org/officeDocument/2006/relationships/tags" Target="../tags/tag201.xml"/><Relationship Id="rId10" Type="http://schemas.openxmlformats.org/officeDocument/2006/relationships/image" Target="../media/image16.png"/><Relationship Id="rId4" Type="http://schemas.openxmlformats.org/officeDocument/2006/relationships/tags" Target="../tags/tag200.xml"/><Relationship Id="rId9"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8" Type="http://schemas.openxmlformats.org/officeDocument/2006/relationships/tags" Target="../tags/tag211.xml"/><Relationship Id="rId3" Type="http://schemas.openxmlformats.org/officeDocument/2006/relationships/tags" Target="../tags/tag206.xml"/><Relationship Id="rId7" Type="http://schemas.openxmlformats.org/officeDocument/2006/relationships/tags" Target="../tags/tag210.xml"/><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tags" Target="../tags/tag209.xml"/><Relationship Id="rId11" Type="http://schemas.openxmlformats.org/officeDocument/2006/relationships/notesSlide" Target="../notesSlides/notesSlide34.xml"/><Relationship Id="rId5" Type="http://schemas.openxmlformats.org/officeDocument/2006/relationships/tags" Target="../tags/tag208.xml"/><Relationship Id="rId10" Type="http://schemas.openxmlformats.org/officeDocument/2006/relationships/slideLayout" Target="../slideLayouts/slideLayout7.xml"/><Relationship Id="rId4" Type="http://schemas.openxmlformats.org/officeDocument/2006/relationships/tags" Target="../tags/tag207.xml"/><Relationship Id="rId9" Type="http://schemas.openxmlformats.org/officeDocument/2006/relationships/tags" Target="../tags/tag212.xml"/></Relationships>
</file>

<file path=ppt/slides/_rels/slide35.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215.xml"/><Relationship Id="rId7" Type="http://schemas.openxmlformats.org/officeDocument/2006/relationships/tags" Target="../tags/tag219.xml"/><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tags" Target="../tags/tag218.xml"/><Relationship Id="rId5" Type="http://schemas.openxmlformats.org/officeDocument/2006/relationships/tags" Target="../tags/tag217.xml"/><Relationship Id="rId4" Type="http://schemas.openxmlformats.org/officeDocument/2006/relationships/tags" Target="../tags/tag216.xml"/><Relationship Id="rId9"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8" Type="http://schemas.openxmlformats.org/officeDocument/2006/relationships/notesSlide" Target="../notesSlides/notesSlide36.xml"/><Relationship Id="rId3" Type="http://schemas.openxmlformats.org/officeDocument/2006/relationships/tags" Target="../tags/tag222.xml"/><Relationship Id="rId7" Type="http://schemas.openxmlformats.org/officeDocument/2006/relationships/slideLayout" Target="../slideLayouts/slideLayout7.xml"/><Relationship Id="rId2" Type="http://schemas.openxmlformats.org/officeDocument/2006/relationships/tags" Target="../tags/tag221.xml"/><Relationship Id="rId1" Type="http://schemas.openxmlformats.org/officeDocument/2006/relationships/tags" Target="../tags/tag220.xml"/><Relationship Id="rId6" Type="http://schemas.openxmlformats.org/officeDocument/2006/relationships/tags" Target="../tags/tag225.xml"/><Relationship Id="rId5" Type="http://schemas.openxmlformats.org/officeDocument/2006/relationships/tags" Target="../tags/tag224.xml"/><Relationship Id="rId4" Type="http://schemas.openxmlformats.org/officeDocument/2006/relationships/tags" Target="../tags/tag223.xml"/><Relationship Id="rId9"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tags" Target="../tags/tag228.xml"/><Relationship Id="rId7" Type="http://schemas.openxmlformats.org/officeDocument/2006/relationships/image" Target="../media/image18.png"/><Relationship Id="rId2" Type="http://schemas.openxmlformats.org/officeDocument/2006/relationships/tags" Target="../tags/tag227.xml"/><Relationship Id="rId1" Type="http://schemas.openxmlformats.org/officeDocument/2006/relationships/tags" Target="../tags/tag226.xml"/><Relationship Id="rId6" Type="http://schemas.openxmlformats.org/officeDocument/2006/relationships/notesSlide" Target="../notesSlides/notesSlide37.xml"/><Relationship Id="rId5" Type="http://schemas.openxmlformats.org/officeDocument/2006/relationships/slideLayout" Target="../slideLayouts/slideLayout7.xml"/><Relationship Id="rId4" Type="http://schemas.openxmlformats.org/officeDocument/2006/relationships/tags" Target="../tags/tag229.xml"/></Relationships>
</file>

<file path=ppt/slides/_rels/slide3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232.xml"/><Relationship Id="rId7" Type="http://schemas.openxmlformats.org/officeDocument/2006/relationships/notesSlide" Target="../notesSlides/notesSlide38.xml"/><Relationship Id="rId2" Type="http://schemas.openxmlformats.org/officeDocument/2006/relationships/tags" Target="../tags/tag231.xml"/><Relationship Id="rId1" Type="http://schemas.openxmlformats.org/officeDocument/2006/relationships/tags" Target="../tags/tag230.xml"/><Relationship Id="rId6" Type="http://schemas.openxmlformats.org/officeDocument/2006/relationships/slideLayout" Target="../slideLayouts/slideLayout7.xml"/><Relationship Id="rId5" Type="http://schemas.openxmlformats.org/officeDocument/2006/relationships/tags" Target="../tags/tag234.xml"/><Relationship Id="rId4" Type="http://schemas.openxmlformats.org/officeDocument/2006/relationships/tags" Target="../tags/tag233.xml"/></Relationships>
</file>

<file path=ppt/slides/_rels/slide39.xml.rels><?xml version="1.0" encoding="UTF-8" standalone="yes"?>
<Relationships xmlns="http://schemas.openxmlformats.org/package/2006/relationships"><Relationship Id="rId3" Type="http://schemas.openxmlformats.org/officeDocument/2006/relationships/tags" Target="../tags/tag237.xml"/><Relationship Id="rId7" Type="http://schemas.openxmlformats.org/officeDocument/2006/relationships/image" Target="../media/image20.png"/><Relationship Id="rId2" Type="http://schemas.openxmlformats.org/officeDocument/2006/relationships/tags" Target="../tags/tag236.xml"/><Relationship Id="rId1" Type="http://schemas.openxmlformats.org/officeDocument/2006/relationships/tags" Target="../tags/tag235.xml"/><Relationship Id="rId6" Type="http://schemas.openxmlformats.org/officeDocument/2006/relationships/notesSlide" Target="../notesSlides/notesSlide39.xml"/><Relationship Id="rId5" Type="http://schemas.openxmlformats.org/officeDocument/2006/relationships/slideLayout" Target="../slideLayouts/slideLayout7.xml"/><Relationship Id="rId4" Type="http://schemas.openxmlformats.org/officeDocument/2006/relationships/tags" Target="../tags/tag238.xml"/></Relationships>
</file>

<file path=ppt/slides/_rels/slide4.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2.jpe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tags" Target="../tags/tag13.xml"/></Relationships>
</file>

<file path=ppt/slides/_rels/slide40.xml.rels><?xml version="1.0" encoding="UTF-8" standalone="yes"?>
<Relationships xmlns="http://schemas.openxmlformats.org/package/2006/relationships"><Relationship Id="rId3" Type="http://schemas.openxmlformats.org/officeDocument/2006/relationships/tags" Target="../tags/tag241.xml"/><Relationship Id="rId2" Type="http://schemas.openxmlformats.org/officeDocument/2006/relationships/tags" Target="../tags/tag240.xml"/><Relationship Id="rId1" Type="http://schemas.openxmlformats.org/officeDocument/2006/relationships/tags" Target="../tags/tag239.xml"/><Relationship Id="rId5" Type="http://schemas.openxmlformats.org/officeDocument/2006/relationships/notesSlide" Target="../notesSlides/notesSlide40.xml"/><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tags" Target="../tags/tag244.xml"/><Relationship Id="rId2" Type="http://schemas.openxmlformats.org/officeDocument/2006/relationships/tags" Target="../tags/tag243.xml"/><Relationship Id="rId1" Type="http://schemas.openxmlformats.org/officeDocument/2006/relationships/tags" Target="../tags/tag242.xml"/><Relationship Id="rId5" Type="http://schemas.openxmlformats.org/officeDocument/2006/relationships/notesSlide" Target="../notesSlides/notesSlide41.xml"/><Relationship Id="rId4"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tags" Target="../tags/tag247.xml"/><Relationship Id="rId2" Type="http://schemas.openxmlformats.org/officeDocument/2006/relationships/tags" Target="../tags/tag246.xml"/><Relationship Id="rId1" Type="http://schemas.openxmlformats.org/officeDocument/2006/relationships/tags" Target="../tags/tag245.xml"/><Relationship Id="rId5" Type="http://schemas.openxmlformats.org/officeDocument/2006/relationships/notesSlide" Target="../notesSlides/notesSlide42.xml"/><Relationship Id="rId4"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tags" Target="../tags/tag250.xml"/><Relationship Id="rId7" Type="http://schemas.openxmlformats.org/officeDocument/2006/relationships/image" Target="../media/image2.jpeg"/><Relationship Id="rId2" Type="http://schemas.openxmlformats.org/officeDocument/2006/relationships/tags" Target="../tags/tag249.xml"/><Relationship Id="rId1" Type="http://schemas.openxmlformats.org/officeDocument/2006/relationships/tags" Target="../tags/tag248.xml"/><Relationship Id="rId6" Type="http://schemas.openxmlformats.org/officeDocument/2006/relationships/notesSlide" Target="../notesSlides/notesSlide43.xml"/><Relationship Id="rId5" Type="http://schemas.openxmlformats.org/officeDocument/2006/relationships/slideLayout" Target="../slideLayouts/slideLayout7.xml"/><Relationship Id="rId4" Type="http://schemas.openxmlformats.org/officeDocument/2006/relationships/tags" Target="../tags/tag251.xml"/></Relationships>
</file>

<file path=ppt/slides/_rels/slide44.xml.rels><?xml version="1.0" encoding="UTF-8" standalone="yes"?>
<Relationships xmlns="http://schemas.openxmlformats.org/package/2006/relationships"><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tags" Target="../tags/tag252.xml"/><Relationship Id="rId5" Type="http://schemas.openxmlformats.org/officeDocument/2006/relationships/notesSlide" Target="../notesSlides/notesSlide44.xml"/><Relationship Id="rId4"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tags" Target="../tags/tag257.xml"/><Relationship Id="rId2" Type="http://schemas.openxmlformats.org/officeDocument/2006/relationships/tags" Target="../tags/tag256.xml"/><Relationship Id="rId1" Type="http://schemas.openxmlformats.org/officeDocument/2006/relationships/tags" Target="../tags/tag255.xml"/><Relationship Id="rId5" Type="http://schemas.openxmlformats.org/officeDocument/2006/relationships/notesSlide" Target="../notesSlides/notesSlide45.xml"/><Relationship Id="rId4"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tags" Target="../tags/tag260.xml"/><Relationship Id="rId2" Type="http://schemas.openxmlformats.org/officeDocument/2006/relationships/tags" Target="../tags/tag259.xml"/><Relationship Id="rId1" Type="http://schemas.openxmlformats.org/officeDocument/2006/relationships/tags" Target="../tags/tag258.xml"/><Relationship Id="rId6" Type="http://schemas.openxmlformats.org/officeDocument/2006/relationships/hyperlink" Target="https://www.wipo.int/standards/fr/sequence/index.html" TargetMode="External"/><Relationship Id="rId5" Type="http://schemas.openxmlformats.org/officeDocument/2006/relationships/notesSlide" Target="../notesSlides/notesSlide46.xml"/><Relationship Id="rId4"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tags" Target="../tags/tag263.xml"/><Relationship Id="rId2" Type="http://schemas.openxmlformats.org/officeDocument/2006/relationships/tags" Target="../tags/tag262.xml"/><Relationship Id="rId1" Type="http://schemas.openxmlformats.org/officeDocument/2006/relationships/tags" Target="../tags/tag261.xml"/><Relationship Id="rId6" Type="http://schemas.openxmlformats.org/officeDocument/2006/relationships/image" Target="../media/image2.jpeg"/><Relationship Id="rId5" Type="http://schemas.openxmlformats.org/officeDocument/2006/relationships/notesSlide" Target="../notesSlides/notesSlide47.xml"/><Relationship Id="rId4"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tags" Target="../tags/tag266.xml"/><Relationship Id="rId2" Type="http://schemas.openxmlformats.org/officeDocument/2006/relationships/tags" Target="../tags/tag265.xml"/><Relationship Id="rId1" Type="http://schemas.openxmlformats.org/officeDocument/2006/relationships/tags" Target="../tags/tag264.xml"/><Relationship Id="rId6" Type="http://schemas.openxmlformats.org/officeDocument/2006/relationships/image" Target="../media/image21.png"/><Relationship Id="rId5" Type="http://schemas.openxmlformats.org/officeDocument/2006/relationships/notesSlide" Target="../notesSlides/notesSlide48.xml"/><Relationship Id="rId4"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tags" Target="../tags/tag269.xml"/><Relationship Id="rId2" Type="http://schemas.openxmlformats.org/officeDocument/2006/relationships/tags" Target="../tags/tag268.xml"/><Relationship Id="rId1" Type="http://schemas.openxmlformats.org/officeDocument/2006/relationships/tags" Target="../tags/tag267.xml"/><Relationship Id="rId6" Type="http://schemas.openxmlformats.org/officeDocument/2006/relationships/image" Target="../media/image22.png"/><Relationship Id="rId5" Type="http://schemas.openxmlformats.org/officeDocument/2006/relationships/notesSlide" Target="../notesSlides/notesSlide49.xml"/><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2.jpeg"/><Relationship Id="rId5" Type="http://schemas.openxmlformats.org/officeDocument/2006/relationships/notesSlide" Target="../notesSlides/notesSlide5.xml"/><Relationship Id="rId4"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tags" Target="../tags/tag272.xml"/><Relationship Id="rId2" Type="http://schemas.openxmlformats.org/officeDocument/2006/relationships/tags" Target="../tags/tag271.xml"/><Relationship Id="rId1" Type="http://schemas.openxmlformats.org/officeDocument/2006/relationships/tags" Target="../tags/tag270.xml"/><Relationship Id="rId6" Type="http://schemas.openxmlformats.org/officeDocument/2006/relationships/image" Target="../media/image23.png"/><Relationship Id="rId5" Type="http://schemas.openxmlformats.org/officeDocument/2006/relationships/notesSlide" Target="../notesSlides/notesSlide50.xml"/><Relationship Id="rId4"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4.xml"/><Relationship Id="rId1" Type="http://schemas.openxmlformats.org/officeDocument/2006/relationships/tags" Target="../tags/tag273.xml"/><Relationship Id="rId5" Type="http://schemas.openxmlformats.org/officeDocument/2006/relationships/hyperlink" Target="mailto:standards@wipo.int" TargetMode="External"/><Relationship Id="rId4"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6.xml"/><Relationship Id="rId1" Type="http://schemas.openxmlformats.org/officeDocument/2006/relationships/tags" Target="../tags/tag275.xml"/><Relationship Id="rId4"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3" Type="http://schemas.openxmlformats.org/officeDocument/2006/relationships/tags" Target="../tags/tag279.xml"/><Relationship Id="rId2" Type="http://schemas.openxmlformats.org/officeDocument/2006/relationships/tags" Target="../tags/tag278.xml"/><Relationship Id="rId1" Type="http://schemas.openxmlformats.org/officeDocument/2006/relationships/tags" Target="../tags/tag277.xml"/><Relationship Id="rId5" Type="http://schemas.openxmlformats.org/officeDocument/2006/relationships/notesSlide" Target="../notesSlides/notesSlide53.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9.xml"/><Relationship Id="rId7" Type="http://schemas.openxmlformats.org/officeDocument/2006/relationships/notesSlide" Target="../notesSlides/notesSlide6.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7.xml"/><Relationship Id="rId5" Type="http://schemas.openxmlformats.org/officeDocument/2006/relationships/tags" Target="../tags/tag21.xml"/><Relationship Id="rId4" Type="http://schemas.openxmlformats.org/officeDocument/2006/relationships/tags" Target="../tags/tag20.xml"/></Relationships>
</file>

<file path=ppt/slides/_rels/slide7.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2.jpe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7.xml"/><Relationship Id="rId5" Type="http://schemas.openxmlformats.org/officeDocument/2006/relationships/slideLayout" Target="../slideLayouts/slideLayout7.xml"/><Relationship Id="rId4" Type="http://schemas.openxmlformats.org/officeDocument/2006/relationships/tags" Target="../tags/tag25.xml"/></Relationships>
</file>

<file path=ppt/slides/_rels/slide8.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notesSlide" Target="../notesSlides/notesSlide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Layout" Target="../slideLayouts/slideLayout7.xml"/><Relationship Id="rId5" Type="http://schemas.openxmlformats.org/officeDocument/2006/relationships/tags" Target="../tags/tag30.xml"/><Relationship Id="rId4" Type="http://schemas.openxmlformats.org/officeDocument/2006/relationships/tags" Target="../tags/tag29.xml"/></Relationships>
</file>

<file path=ppt/slides/_rels/slide9.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notesSlide" Target="../notesSlides/notesSlide9.xml"/><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subTitle" idx="1"/>
            <p:custDataLst>
              <p:tags r:id="rId1"/>
            </p:custDataLst>
          </p:nvPr>
        </p:nvSpPr>
        <p:spPr>
          <a:xfrm>
            <a:off x="914398" y="3810001"/>
            <a:ext cx="7906073" cy="746548"/>
          </a:xfrm>
          <a:noFill/>
        </p:spPr>
        <p:txBody>
          <a:bodyPr/>
          <a:lstStyle/>
          <a:p>
            <a:r>
              <a:rPr lang="fr-FR" sz="3000" b="1" dirty="0">
                <a:solidFill>
                  <a:srgbClr val="00408C"/>
                </a:solidFill>
                <a:ea typeface="ヒラギノ角ゴ Pro W3" pitchFamily="1" charset="-128"/>
              </a:rPr>
              <a:t>Norme ST.26 de l’OMPI</a:t>
            </a:r>
          </a:p>
          <a:p>
            <a:r>
              <a:rPr lang="fr-FR" sz="3000" b="1" noProof="0" dirty="0">
                <a:solidFill>
                  <a:srgbClr val="00408C"/>
                </a:solidFill>
                <a:ea typeface="ヒラギノ角ゴ Pro W3" pitchFamily="1" charset="-128"/>
              </a:rPr>
              <a:t>PRÉSENTATION</a:t>
            </a:r>
          </a:p>
          <a:p>
            <a:endParaRPr lang="fr-FR" sz="1800" b="1" noProof="0" dirty="0">
              <a:solidFill>
                <a:srgbClr val="00408C"/>
              </a:solidFill>
              <a:ea typeface="ヒラギノ角ゴ Pro W3" pitchFamily="1" charset="-128"/>
            </a:endParaRPr>
          </a:p>
          <a:p>
            <a:r>
              <a:rPr lang="fr-FR" sz="1800" noProof="0" dirty="0">
                <a:solidFill>
                  <a:srgbClr val="00408C"/>
                </a:solidFill>
                <a:ea typeface="ヒラギノ角ゴ Pro W3" pitchFamily="1" charset="-128"/>
              </a:rPr>
              <a:t> Webinaire de formation</a:t>
            </a:r>
            <a:endParaRPr lang="fr-FR" sz="1800" b="1" noProof="0" dirty="0">
              <a:solidFill>
                <a:srgbClr val="00408C"/>
              </a:solidFill>
              <a:ea typeface="ヒラギノ角ゴ Pro W3" pitchFamily="1" charset="-128"/>
            </a:endParaRPr>
          </a:p>
        </p:txBody>
      </p:sp>
      <p:sp>
        <p:nvSpPr>
          <p:cNvPr id="3077" name="Rectangle 7"/>
          <p:cNvSpPr>
            <a:spLocks noChangeArrowheads="1"/>
          </p:cNvSpPr>
          <p:nvPr>
            <p:custDataLst>
              <p:tags r:id="rId2"/>
            </p:custDataLst>
          </p:nvPr>
        </p:nvSpPr>
        <p:spPr bwMode="auto">
          <a:xfrm>
            <a:off x="899592" y="5795961"/>
            <a:ext cx="6934200" cy="712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spcBef>
                <a:spcPct val="20000"/>
              </a:spcBef>
            </a:pPr>
            <a:endParaRPr lang="en-US" sz="1800" dirty="0">
              <a:solidFill>
                <a:srgbClr val="00408C"/>
              </a:solidFill>
              <a:ea typeface="ヒラギノ角ゴ Pro W3" pitchFamily="1" charset="-128"/>
            </a:endParaRPr>
          </a:p>
        </p:txBody>
      </p:sp>
      <p:sp>
        <p:nvSpPr>
          <p:cNvPr id="5" name="Rectangle 6"/>
          <p:cNvSpPr>
            <a:spLocks noChangeArrowheads="1"/>
          </p:cNvSpPr>
          <p:nvPr>
            <p:custDataLst>
              <p:tags r:id="rId3"/>
            </p:custDataLst>
          </p:nvPr>
        </p:nvSpPr>
        <p:spPr bwMode="auto">
          <a:xfrm>
            <a:off x="533398" y="3887147"/>
            <a:ext cx="381000" cy="381000"/>
          </a:xfrm>
          <a:prstGeom prst="rect">
            <a:avLst/>
          </a:prstGeom>
          <a:solidFill>
            <a:srgbClr val="3399FF"/>
          </a:solidFill>
          <a:ln>
            <a:noFill/>
          </a:ln>
          <a:extLst>
            <a:ext uri="{91240B29-F687-4F45-9708-019B960494DF}">
              <a14:hiddenLine xmlns:a14="http://schemas.microsoft.com/office/drawing/2010/main" w="0">
                <a:solidFill>
                  <a:schemeClr val="tx1"/>
                </a:solidFill>
                <a:miter lim="800000"/>
                <a:headEnd/>
                <a:tailEnd/>
              </a14:hiddenLine>
            </a:ext>
          </a:extLst>
        </p:spPr>
        <p:txBody>
          <a:bodyPr wrap="none" anchor="ctr"/>
          <a:lstStyle/>
          <a:p>
            <a:endParaRPr lang="fr-CH" dirty="0"/>
          </a:p>
        </p:txBody>
      </p:sp>
    </p:spTree>
    <p:extLst>
      <p:ext uri="{BB962C8B-B14F-4D97-AF65-F5344CB8AC3E}">
        <p14:creationId xmlns:p14="http://schemas.microsoft.com/office/powerpoint/2010/main" val="2413522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en-US" smtClean="0"/>
              <a:pPr>
                <a:defRPr/>
              </a:pPr>
              <a:t>10</a:t>
            </a:fld>
            <a:endParaRPr lang="en-US"/>
          </a:p>
        </p:txBody>
      </p:sp>
      <p:sp>
        <p:nvSpPr>
          <p:cNvPr id="3" name="Slide Number Placeholder 1"/>
          <p:cNvSpPr txBox="1">
            <a:spLocks/>
          </p:cNvSpPr>
          <p:nvPr>
            <p:custDataLst>
              <p:tags r:id="rId2"/>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en-US" smtClean="0"/>
              <a:pPr>
                <a:defRPr/>
              </a:pPr>
              <a:t>10</a:t>
            </a:fld>
            <a:endParaRPr lang="en-US"/>
          </a:p>
        </p:txBody>
      </p:sp>
      <p:sp>
        <p:nvSpPr>
          <p:cNvPr id="4" name="Slide Number Placeholder 1"/>
          <p:cNvSpPr txBox="1">
            <a:spLocks/>
          </p:cNvSpPr>
          <p:nvPr>
            <p:custDataLst>
              <p:tags r:id="rId3"/>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en-US" smtClean="0"/>
              <a:pPr>
                <a:defRPr/>
              </a:pPr>
              <a:t>10</a:t>
            </a:fld>
            <a:endParaRPr lang="en-US"/>
          </a:p>
        </p:txBody>
      </p:sp>
      <p:sp>
        <p:nvSpPr>
          <p:cNvPr id="5" name="Title 1"/>
          <p:cNvSpPr txBox="1">
            <a:spLocks/>
          </p:cNvSpPr>
          <p:nvPr>
            <p:custDataLst>
              <p:tags r:id="rId4"/>
            </p:custDataLst>
          </p:nvPr>
        </p:nvSpPr>
        <p:spPr>
          <a:xfrm>
            <a:off x="611560" y="312301"/>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sz="3200" kern="0" dirty="0"/>
              <a:t>Différences entre les normes ST.25 et ST.26 </a:t>
            </a:r>
            <a:endParaRPr lang="en-US" sz="3200" kern="0" dirty="0"/>
          </a:p>
          <a:p>
            <a:r>
              <a:rPr lang="fr-FR" sz="2400" kern="0" dirty="0"/>
              <a:t>dans la partie consacrée aux données des séquences (</a:t>
            </a:r>
            <a:r>
              <a:rPr lang="en-US" sz="2400" kern="0" dirty="0"/>
              <a:t>1)</a:t>
            </a:r>
          </a:p>
        </p:txBody>
      </p:sp>
      <p:graphicFrame>
        <p:nvGraphicFramePr>
          <p:cNvPr id="6" name="Content Placeholder 4"/>
          <p:cNvGraphicFramePr>
            <a:graphicFrameLocks/>
          </p:cNvGraphicFramePr>
          <p:nvPr>
            <p:custDataLst>
              <p:tags r:id="rId5"/>
            </p:custDataLst>
            <p:extLst>
              <p:ext uri="{D42A27DB-BD31-4B8C-83A1-F6EECF244321}">
                <p14:modId xmlns:p14="http://schemas.microsoft.com/office/powerpoint/2010/main" val="1565667259"/>
              </p:ext>
            </p:extLst>
          </p:nvPr>
        </p:nvGraphicFramePr>
        <p:xfrm>
          <a:off x="539552" y="1340768"/>
          <a:ext cx="8229600" cy="46380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505553446"/>
                    </a:ext>
                  </a:extLst>
                </a:gridCol>
                <a:gridCol w="4114800">
                  <a:extLst>
                    <a:ext uri="{9D8B030D-6E8A-4147-A177-3AD203B41FA5}">
                      <a16:colId xmlns:a16="http://schemas.microsoft.com/office/drawing/2014/main" val="3913976505"/>
                    </a:ext>
                  </a:extLst>
                </a:gridCol>
              </a:tblGrid>
              <a:tr h="370840">
                <a:tc>
                  <a:txBody>
                    <a:bodyPr/>
                    <a:lstStyle/>
                    <a:p>
                      <a:r>
                        <a:rPr lang="fr-FR" sz="1600" noProof="0" dirty="0"/>
                        <a:t>ST.25</a:t>
                      </a:r>
                    </a:p>
                  </a:txBody>
                  <a:tcPr/>
                </a:tc>
                <a:tc>
                  <a:txBody>
                    <a:bodyPr/>
                    <a:lstStyle/>
                    <a:p>
                      <a:r>
                        <a:rPr lang="fr-FR" sz="1600" noProof="0" dirty="0"/>
                        <a:t>ST.26</a:t>
                      </a:r>
                    </a:p>
                  </a:txBody>
                  <a:tcPr/>
                </a:tc>
                <a:extLst>
                  <a:ext uri="{0D108BD9-81ED-4DB2-BD59-A6C34878D82A}">
                    <a16:rowId xmlns:a16="http://schemas.microsoft.com/office/drawing/2014/main" val="1806313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noProof="0" dirty="0"/>
                        <a:t>Séquences identifiées comme DNA, RNA ou PRT uniquement</a:t>
                      </a:r>
                    </a:p>
                  </a:txBody>
                  <a:tcPr/>
                </a:tc>
                <a:tc>
                  <a:txBody>
                    <a:bodyPr/>
                    <a:lstStyle/>
                    <a:p>
                      <a:r>
                        <a:rPr lang="fr-FR" sz="1600" noProof="0" dirty="0"/>
                        <a:t>Séquences identifiées comme DNA, RNA ou AA avec un qualificateur obligatoire “</a:t>
                      </a:r>
                      <a:r>
                        <a:rPr lang="fr-FR" sz="1600" noProof="0" dirty="0" err="1"/>
                        <a:t>mol_type</a:t>
                      </a:r>
                      <a:r>
                        <a:rPr lang="fr-FR" sz="1600" noProof="0" dirty="0"/>
                        <a:t>” pour décrire plus précisément la molécule.</a:t>
                      </a:r>
                    </a:p>
                  </a:txBody>
                  <a:tcPr/>
                </a:tc>
                <a:extLst>
                  <a:ext uri="{0D108BD9-81ED-4DB2-BD59-A6C34878D82A}">
                    <a16:rowId xmlns:a16="http://schemas.microsoft.com/office/drawing/2014/main" val="423020528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noProof="0" dirty="0"/>
                        <a:t>Noms des organismes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fr-FR" sz="1600" noProof="0" dirty="0"/>
                        <a:t>nom de genre ou d’espèce en latin,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fr-FR" sz="1600" noProof="0" dirty="0"/>
                        <a:t>nom du virus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fr-FR" sz="1600" noProof="0" dirty="0"/>
                        <a:t>“</a:t>
                      </a:r>
                      <a:r>
                        <a:rPr lang="fr-FR" sz="1600" noProof="0" dirty="0" err="1"/>
                        <a:t>artificial</a:t>
                      </a:r>
                      <a:r>
                        <a:rPr lang="fr-FR" sz="1600" noProof="0" dirty="0"/>
                        <a:t> </a:t>
                      </a:r>
                      <a:r>
                        <a:rPr lang="fr-FR" sz="1600" noProof="0" dirty="0" err="1"/>
                        <a:t>sequence</a:t>
                      </a:r>
                      <a:r>
                        <a:rPr lang="fr-FR" sz="1600" noProof="0" dirty="0"/>
                        <a: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fr-FR" sz="1600" noProof="0" dirty="0"/>
                        <a:t>“</a:t>
                      </a:r>
                      <a:r>
                        <a:rPr lang="fr-FR" sz="1600" noProof="0" dirty="0" err="1"/>
                        <a:t>unknown</a:t>
                      </a:r>
                      <a:r>
                        <a:rPr lang="fr-FR" sz="1600" noProof="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aseline="0" noProof="0" dirty="0"/>
                        <a:t>Noms des organismes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baseline="0" noProof="0" dirty="0"/>
                        <a:t>-   nom de genre ou d’espèce en latin,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baseline="0" noProof="0" dirty="0"/>
                        <a:t>-   </a:t>
                      </a:r>
                      <a:r>
                        <a:rPr lang="fr-FR" sz="1600" noProof="0" dirty="0"/>
                        <a:t>nom du virus</a:t>
                      </a:r>
                      <a:endParaRPr lang="fr-FR" sz="1600" baseline="0" noProof="0" dirty="0"/>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fr-FR" sz="1600" noProof="0" dirty="0"/>
                        <a:t>“</a:t>
                      </a:r>
                      <a:r>
                        <a:rPr lang="fr-FR" sz="1600" noProof="0" dirty="0" err="1"/>
                        <a:t>synthetic</a:t>
                      </a:r>
                      <a:r>
                        <a:rPr lang="fr-FR" sz="1600" noProof="0" dirty="0"/>
                        <a:t> </a:t>
                      </a:r>
                      <a:r>
                        <a:rPr lang="fr-FR" sz="1600" noProof="0" dirty="0" err="1"/>
                        <a:t>construct</a:t>
                      </a:r>
                      <a:r>
                        <a:rPr lang="fr-FR" sz="1600" noProof="0" dirty="0"/>
                        <a: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fr-FR" sz="1600" noProof="0" dirty="0"/>
                        <a:t>“</a:t>
                      </a:r>
                      <a:r>
                        <a:rPr lang="fr-FR" sz="1600" noProof="0" dirty="0" err="1"/>
                        <a:t>unidentified</a:t>
                      </a:r>
                      <a:r>
                        <a:rPr lang="fr-FR" sz="1600" noProof="0" dirty="0"/>
                        <a:t>”</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fr-FR" sz="1600" noProof="0" dirty="0"/>
                    </a:p>
                  </a:txBody>
                  <a:tcPr/>
                </a:tc>
                <a:extLst>
                  <a:ext uri="{0D108BD9-81ED-4DB2-BD59-A6C34878D82A}">
                    <a16:rowId xmlns:a16="http://schemas.microsoft.com/office/drawing/2014/main" val="20343512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noProof="0" dirty="0"/>
                        <a:t>Le symbole “u” désigne l’uracile dans les séquences de nucléotides.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noProof="0" dirty="0"/>
                        <a:t>Le symbole “t” désigne l’uracile dans les séquences d’ARN et la thymine dans les séquences</a:t>
                      </a:r>
                      <a:r>
                        <a:rPr lang="fr-FR" sz="1600" baseline="0" noProof="0" dirty="0"/>
                        <a:t> d’ADN.</a:t>
                      </a:r>
                      <a:endParaRPr lang="fr-FR" sz="160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noProof="0" dirty="0"/>
                    </a:p>
                  </a:txBody>
                  <a:tcPr/>
                </a:tc>
                <a:extLst>
                  <a:ext uri="{0D108BD9-81ED-4DB2-BD59-A6C34878D82A}">
                    <a16:rowId xmlns:a16="http://schemas.microsoft.com/office/drawing/2014/main" val="27405532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noProof="0" dirty="0"/>
                        <a:t>Séquences d’acides aminés représentées par des abréviations de trois lettres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noProof="0" dirty="0"/>
                        <a:t>Séquences d’acides aminés représentées par des abréviations d’une lettre</a:t>
                      </a:r>
                    </a:p>
                  </a:txBody>
                  <a:tcPr/>
                </a:tc>
                <a:extLst>
                  <a:ext uri="{0D108BD9-81ED-4DB2-BD59-A6C34878D82A}">
                    <a16:rowId xmlns:a16="http://schemas.microsoft.com/office/drawing/2014/main" val="379993521"/>
                  </a:ext>
                </a:extLst>
              </a:tr>
            </a:tbl>
          </a:graphicData>
        </a:graphic>
      </p:graphicFrame>
    </p:spTree>
    <p:extLst>
      <p:ext uri="{BB962C8B-B14F-4D97-AF65-F5344CB8AC3E}">
        <p14:creationId xmlns:p14="http://schemas.microsoft.com/office/powerpoint/2010/main" val="1985979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en-US" smtClean="0"/>
              <a:pPr>
                <a:defRPr/>
              </a:pPr>
              <a:t>11</a:t>
            </a:fld>
            <a:endParaRPr lang="en-US"/>
          </a:p>
        </p:txBody>
      </p:sp>
      <p:sp>
        <p:nvSpPr>
          <p:cNvPr id="3" name="Slide Number Placeholder 1"/>
          <p:cNvSpPr txBox="1">
            <a:spLocks/>
          </p:cNvSpPr>
          <p:nvPr>
            <p:custDataLst>
              <p:tags r:id="rId2"/>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en-US" smtClean="0"/>
              <a:pPr>
                <a:defRPr/>
              </a:pPr>
              <a:t>11</a:t>
            </a:fld>
            <a:endParaRPr lang="en-US"/>
          </a:p>
        </p:txBody>
      </p:sp>
      <p:sp>
        <p:nvSpPr>
          <p:cNvPr id="4" name="Title 1"/>
          <p:cNvSpPr txBox="1">
            <a:spLocks/>
          </p:cNvSpPr>
          <p:nvPr>
            <p:custDataLst>
              <p:tags r:id="rId3"/>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sz="3200" kern="0" dirty="0"/>
              <a:t>Différences entre les normes ST.25 et ST.26 </a:t>
            </a:r>
            <a:endParaRPr lang="en-US" sz="3200" kern="0" dirty="0"/>
          </a:p>
          <a:p>
            <a:r>
              <a:rPr lang="fr-FR" sz="2400" kern="0" dirty="0"/>
              <a:t>dans la partie consacrée aux données des séquences </a:t>
            </a:r>
            <a:r>
              <a:rPr lang="en-US" sz="2400" kern="0" dirty="0"/>
              <a:t>(2)</a:t>
            </a:r>
          </a:p>
        </p:txBody>
      </p:sp>
      <p:graphicFrame>
        <p:nvGraphicFramePr>
          <p:cNvPr id="5" name="Content Placeholder 4"/>
          <p:cNvGraphicFramePr>
            <a:graphicFrameLocks/>
          </p:cNvGraphicFramePr>
          <p:nvPr>
            <p:custDataLst>
              <p:tags r:id="rId4"/>
            </p:custDataLst>
            <p:extLst>
              <p:ext uri="{D42A27DB-BD31-4B8C-83A1-F6EECF244321}">
                <p14:modId xmlns:p14="http://schemas.microsoft.com/office/powerpoint/2010/main" val="2075385717"/>
              </p:ext>
            </p:extLst>
          </p:nvPr>
        </p:nvGraphicFramePr>
        <p:xfrm>
          <a:off x="467544" y="1772816"/>
          <a:ext cx="8229600" cy="35712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505553446"/>
                    </a:ext>
                  </a:extLst>
                </a:gridCol>
                <a:gridCol w="4114800">
                  <a:extLst>
                    <a:ext uri="{9D8B030D-6E8A-4147-A177-3AD203B41FA5}">
                      <a16:colId xmlns:a16="http://schemas.microsoft.com/office/drawing/2014/main" val="3913976505"/>
                    </a:ext>
                  </a:extLst>
                </a:gridCol>
              </a:tblGrid>
              <a:tr h="370840">
                <a:tc>
                  <a:txBody>
                    <a:bodyPr/>
                    <a:lstStyle/>
                    <a:p>
                      <a:r>
                        <a:rPr lang="fr-FR" sz="1600" noProof="0" dirty="0"/>
                        <a:t>ST.25</a:t>
                      </a:r>
                    </a:p>
                  </a:txBody>
                  <a:tcPr/>
                </a:tc>
                <a:tc>
                  <a:txBody>
                    <a:bodyPr/>
                    <a:lstStyle/>
                    <a:p>
                      <a:r>
                        <a:rPr lang="fr-FR" sz="1600" noProof="0" dirty="0"/>
                        <a:t>ST.26</a:t>
                      </a:r>
                    </a:p>
                  </a:txBody>
                  <a:tcPr/>
                </a:tc>
                <a:extLst>
                  <a:ext uri="{0D108BD9-81ED-4DB2-BD59-A6C34878D82A}">
                    <a16:rowId xmlns:a16="http://schemas.microsoft.com/office/drawing/2014/main" val="180631313"/>
                  </a:ext>
                </a:extLst>
              </a:tr>
              <a:tr h="370840">
                <a:tc>
                  <a:txBody>
                    <a:bodyPr/>
                    <a:lstStyle/>
                    <a:p>
                      <a:r>
                        <a:rPr lang="fr-FR" sz="1600" noProof="0" dirty="0"/>
                        <a:t>L</a:t>
                      </a:r>
                      <a:r>
                        <a:rPr lang="fr-FR" sz="1600" baseline="0" noProof="0" dirty="0"/>
                        <a:t>es variables </a:t>
                      </a:r>
                      <a:r>
                        <a:rPr lang="fr-FR" sz="1600" noProof="0" dirty="0"/>
                        <a:t>“n” et “</a:t>
                      </a:r>
                      <a:r>
                        <a:rPr lang="fr-FR" sz="1600" noProof="0" dirty="0" err="1"/>
                        <a:t>Xaa</a:t>
                      </a:r>
                      <a:r>
                        <a:rPr lang="fr-FR" sz="1600" noProof="0" dirty="0"/>
                        <a:t>” doivent faire l’objet d’une définition dans une caractéristique.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noProof="0" dirty="0"/>
                        <a:t>La valeur des variables “n</a:t>
                      </a:r>
                      <a:r>
                        <a:rPr lang="fr-FR" sz="1600" dirty="0"/>
                        <a:t>”</a:t>
                      </a:r>
                      <a:r>
                        <a:rPr lang="fr-FR" sz="1600" noProof="0" dirty="0"/>
                        <a:t> et “X</a:t>
                      </a:r>
                      <a:r>
                        <a:rPr lang="fr-FR" sz="1600" dirty="0"/>
                        <a:t>”</a:t>
                      </a:r>
                      <a:r>
                        <a:rPr lang="fr-FR" sz="1600" noProof="0" dirty="0"/>
                        <a:t> est établie par défaut, sans définition.</a:t>
                      </a:r>
                    </a:p>
                  </a:txBody>
                  <a:tcPr/>
                </a:tc>
                <a:extLst>
                  <a:ext uri="{0D108BD9-81ED-4DB2-BD59-A6C34878D82A}">
                    <a16:rowId xmlns:a16="http://schemas.microsoft.com/office/drawing/2014/main" val="423020528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noProof="0" dirty="0"/>
                        <a:t>Le format à utiliser pour l’emplacement des caractéristiques n’est pas clairement défini.</a:t>
                      </a:r>
                    </a:p>
                  </a:txBody>
                  <a:tcPr/>
                </a:tc>
                <a:tc>
                  <a:txBody>
                    <a:bodyPr/>
                    <a:lstStyle/>
                    <a:p>
                      <a:r>
                        <a:rPr lang="fr-FR" sz="1600" noProof="0" dirty="0"/>
                        <a:t>Les formats à utiliser pour l’emplacement des caractéristiques sont strictement définis et permettent l’utilisation de “&lt;</a:t>
                      </a:r>
                      <a:r>
                        <a:rPr lang="fr-FR" sz="1600" dirty="0"/>
                        <a:t>”</a:t>
                      </a:r>
                      <a:r>
                        <a:rPr lang="fr-FR" sz="1600" noProof="0" dirty="0"/>
                        <a:t> et “&gt;</a:t>
                      </a:r>
                      <a:r>
                        <a:rPr lang="fr-FR" sz="1600" dirty="0"/>
                        <a:t>”</a:t>
                      </a:r>
                      <a:r>
                        <a:rPr lang="fr-FR" sz="1600" noProof="0" dirty="0"/>
                        <a:t> dans tous les types de séquence, et de “^</a:t>
                      </a:r>
                      <a:r>
                        <a:rPr lang="fr-FR" sz="1600" dirty="0"/>
                        <a:t>”</a:t>
                      </a:r>
                      <a:r>
                        <a:rPr lang="fr-FR" sz="1600" noProof="0" dirty="0"/>
                        <a:t>, “</a:t>
                      </a:r>
                      <a:r>
                        <a:rPr lang="fr-FR" sz="1600" noProof="0" dirty="0" err="1"/>
                        <a:t>join</a:t>
                      </a:r>
                      <a:r>
                        <a:rPr lang="fr-FR" sz="1600" dirty="0"/>
                        <a:t>”</a:t>
                      </a:r>
                      <a:r>
                        <a:rPr lang="fr-FR" sz="1600" noProof="0" dirty="0"/>
                        <a:t>, “</a:t>
                      </a:r>
                      <a:r>
                        <a:rPr lang="fr-FR" sz="1600" noProof="0" dirty="0" err="1"/>
                        <a:t>order</a:t>
                      </a:r>
                      <a:r>
                        <a:rPr lang="fr-FR" sz="1600" dirty="0"/>
                        <a:t>”</a:t>
                      </a:r>
                      <a:r>
                        <a:rPr lang="fr-FR" sz="1600" noProof="0" dirty="0"/>
                        <a:t> et “</a:t>
                      </a:r>
                      <a:r>
                        <a:rPr lang="fr-FR" sz="1600" noProof="0" dirty="0" err="1"/>
                        <a:t>complement</a:t>
                      </a:r>
                      <a:r>
                        <a:rPr lang="fr-FR" sz="1600" dirty="0"/>
                        <a:t>”</a:t>
                      </a:r>
                      <a:r>
                        <a:rPr lang="fr-FR" sz="1600" noProof="0" dirty="0"/>
                        <a:t> dans les séquences de nucléotides.</a:t>
                      </a:r>
                    </a:p>
                  </a:txBody>
                  <a:tcPr/>
                </a:tc>
                <a:extLst>
                  <a:ext uri="{0D108BD9-81ED-4DB2-BD59-A6C34878D82A}">
                    <a16:rowId xmlns:a16="http://schemas.microsoft.com/office/drawing/2014/main" val="7359381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noProof="0" dirty="0"/>
                        <a:t>Séquences en “mode mixte</a:t>
                      </a:r>
                      <a:r>
                        <a:rPr lang="fr-FR" sz="1600" dirty="0"/>
                        <a:t>”</a:t>
                      </a:r>
                      <a:r>
                        <a:rPr lang="fr-FR" sz="1600" noProof="0" dirty="0"/>
                        <a:t> autorisées. Séquence nucléotidique suivie d’une traduction en acides aminés en dessous.</a:t>
                      </a:r>
                    </a:p>
                  </a:txBody>
                  <a:tcPr/>
                </a:tc>
                <a:tc>
                  <a:txBody>
                    <a:bodyPr/>
                    <a:lstStyle/>
                    <a:p>
                      <a:r>
                        <a:rPr lang="fr-FR" sz="1600" noProof="0" dirty="0"/>
                        <a:t>PAS de “mode mixte</a:t>
                      </a:r>
                      <a:r>
                        <a:rPr lang="fr-FR" sz="1600" dirty="0"/>
                        <a:t>”</a:t>
                      </a:r>
                      <a:r>
                        <a:rPr lang="fr-FR" sz="1600" noProof="0" dirty="0"/>
                        <a:t>. Les traductions de nucléotides ne sont incluses que dans les qualificateurs “translation</a:t>
                      </a:r>
                      <a:r>
                        <a:rPr lang="fr-FR" sz="1600" dirty="0"/>
                        <a:t>”</a:t>
                      </a:r>
                      <a:r>
                        <a:rPr lang="fr-FR" sz="1600" noProof="0" dirty="0"/>
                        <a:t>.</a:t>
                      </a:r>
                    </a:p>
                  </a:txBody>
                  <a:tcPr/>
                </a:tc>
                <a:extLst>
                  <a:ext uri="{0D108BD9-81ED-4DB2-BD59-A6C34878D82A}">
                    <a16:rowId xmlns:a16="http://schemas.microsoft.com/office/drawing/2014/main" val="2740553272"/>
                  </a:ext>
                </a:extLst>
              </a:tr>
            </a:tbl>
          </a:graphicData>
        </a:graphic>
      </p:graphicFrame>
      <p:sp>
        <p:nvSpPr>
          <p:cNvPr id="6" name="ZoneTexte 5"/>
          <p:cNvSpPr txBox="1"/>
          <p:nvPr>
            <p:custDataLst>
              <p:tags r:id="rId5"/>
            </p:custDataLst>
          </p:nvPr>
        </p:nvSpPr>
        <p:spPr>
          <a:xfrm>
            <a:off x="0" y="0"/>
            <a:ext cx="3810000" cy="1270000"/>
          </a:xfrm>
          <a:prstGeom prst="rect">
            <a:avLst/>
          </a:prstGeom>
          <a:noFill/>
        </p:spPr>
        <p:txBody>
          <a:bodyPr vert="horz" rtlCol="0">
            <a:spAutoFit/>
          </a:bodyPr>
          <a:lstStyle/>
          <a:p>
            <a:endParaRPr lang="fr-FR"/>
          </a:p>
        </p:txBody>
      </p:sp>
    </p:spTree>
    <p:extLst>
      <p:ext uri="{BB962C8B-B14F-4D97-AF65-F5344CB8AC3E}">
        <p14:creationId xmlns:p14="http://schemas.microsoft.com/office/powerpoint/2010/main" val="1074298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en-US" smtClean="0"/>
              <a:pPr>
                <a:defRPr/>
              </a:pPr>
              <a:t>12</a:t>
            </a:fld>
            <a:endParaRPr lang="en-US"/>
          </a:p>
        </p:txBody>
      </p:sp>
      <p:sp>
        <p:nvSpPr>
          <p:cNvPr id="4" name="Title 1"/>
          <p:cNvSpPr txBox="1">
            <a:spLocks/>
          </p:cNvSpPr>
          <p:nvPr>
            <p:custDataLst>
              <p:tags r:id="rId2"/>
            </p:custDataLst>
          </p:nvPr>
        </p:nvSpPr>
        <p:spPr>
          <a:xfrm>
            <a:off x="457200" y="6302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Transition vers la norme ST.26</a:t>
            </a:r>
          </a:p>
        </p:txBody>
      </p:sp>
      <p:sp>
        <p:nvSpPr>
          <p:cNvPr id="5" name="Content Placeholder 2"/>
          <p:cNvSpPr txBox="1">
            <a:spLocks/>
          </p:cNvSpPr>
          <p:nvPr>
            <p:custDataLst>
              <p:tags r:id="rId3"/>
            </p:custDataLst>
          </p:nvPr>
        </p:nvSpPr>
        <p:spPr>
          <a:xfrm>
            <a:off x="457200" y="1773238"/>
            <a:ext cx="8229600" cy="4352925"/>
          </a:xfrm>
          <a:prstGeom prst="rect">
            <a:avLst/>
          </a:prstGeom>
        </p:spPr>
        <p:txBody>
          <a:bodyPr/>
          <a:lstStyle>
            <a:lvl1pPr marL="342900" indent="-342900" algn="l" rtl="0" eaLnBrk="1" fontAlgn="base" hangingPunct="1">
              <a:spcBef>
                <a:spcPct val="20000"/>
              </a:spcBef>
              <a:spcAft>
                <a:spcPct val="0"/>
              </a:spcAft>
              <a:buBlip>
                <a:blip r:embed="rId7"/>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7"/>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7"/>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7"/>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7"/>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7"/>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7"/>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7"/>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7"/>
              </a:buBlip>
              <a:defRPr sz="2400">
                <a:solidFill>
                  <a:schemeClr val="tx1"/>
                </a:solidFill>
                <a:latin typeface="+mn-lt"/>
                <a:cs typeface="+mn-cs"/>
              </a:defRPr>
            </a:lvl9pPr>
          </a:lstStyle>
          <a:p>
            <a:r>
              <a:rPr lang="fr-FR" sz="2000" kern="0" dirty="0"/>
              <a:t>À sa cinquième session, le CWS a convenu d’une date de transition au </a:t>
            </a:r>
            <a:r>
              <a:rPr lang="fr-FR" sz="2000" b="1" kern="0" dirty="0"/>
              <a:t>1</a:t>
            </a:r>
            <a:r>
              <a:rPr lang="fr-FR" sz="2000" b="1" kern="0" baseline="30000" dirty="0"/>
              <a:t>er</a:t>
            </a:r>
            <a:r>
              <a:rPr lang="fr-FR" sz="2000" b="1" kern="0" dirty="0"/>
              <a:t> janvier 2022</a:t>
            </a:r>
            <a:r>
              <a:rPr lang="fr-FR" sz="2000" kern="0" dirty="0"/>
              <a:t>, dite </a:t>
            </a:r>
            <a:r>
              <a:rPr lang="fr-FR" sz="2000" b="1" kern="0" dirty="0"/>
              <a:t>“date du big-bang”</a:t>
            </a:r>
            <a:r>
              <a:rPr lang="fr-FR" sz="2000" kern="0" dirty="0"/>
              <a:t>.</a:t>
            </a:r>
            <a:endParaRPr lang="en-US" sz="2000" b="1" kern="0" dirty="0"/>
          </a:p>
          <a:p>
            <a:pPr marL="0" indent="0">
              <a:buNone/>
            </a:pPr>
            <a:endParaRPr lang="en-US" sz="1600" b="1" kern="0" dirty="0"/>
          </a:p>
          <a:p>
            <a:r>
              <a:rPr lang="fr-FR" sz="2000" b="1" kern="0" dirty="0"/>
              <a:t>Tous</a:t>
            </a:r>
            <a:r>
              <a:rPr lang="fr-FR" sz="2000" kern="0" dirty="0"/>
              <a:t> les offices de propriété intellectuelle effectueront la transition simultanément aux niveaux national, régional et international (PCT).</a:t>
            </a:r>
            <a:endParaRPr lang="en-US" sz="2000" kern="0" dirty="0"/>
          </a:p>
          <a:p>
            <a:pPr marL="0" indent="0">
              <a:buNone/>
            </a:pPr>
            <a:endParaRPr lang="en-US" sz="1600" kern="0" dirty="0"/>
          </a:p>
          <a:p>
            <a:r>
              <a:rPr lang="fr-FR" sz="2000" kern="0" dirty="0"/>
              <a:t>La date de dépôt international sera la date de référence qui détermine si une demande relève des règles relatives aux séquences de la norme ST.25 ou de la norme ST.26, et NON la date de priorité.</a:t>
            </a:r>
          </a:p>
          <a:p>
            <a:pPr marL="0" indent="0">
              <a:buNone/>
            </a:pPr>
            <a:endParaRPr lang="en-US" sz="1600" kern="0" dirty="0"/>
          </a:p>
          <a:p>
            <a:r>
              <a:rPr lang="en-US" sz="2000" u="sng" kern="0" dirty="0"/>
              <a:t>Remarque</a:t>
            </a:r>
            <a:r>
              <a:rPr lang="en-US" sz="2000" kern="0" dirty="0"/>
              <a:t>: </a:t>
            </a:r>
            <a:r>
              <a:rPr lang="fr-FR" sz="2000" kern="0" dirty="0"/>
              <a:t>La norme ST.25 restera en vigueur pour les demandes dont la date de dépôt est antérieure au 1</a:t>
            </a:r>
            <a:r>
              <a:rPr lang="fr-FR" sz="2000" kern="0" baseline="30000" dirty="0"/>
              <a:t>er</a:t>
            </a:r>
            <a:r>
              <a:rPr lang="fr-FR" sz="2000" kern="0" dirty="0"/>
              <a:t> janvier 2022. </a:t>
            </a:r>
            <a:endParaRPr lang="en-US" sz="2000" kern="0" dirty="0"/>
          </a:p>
        </p:txBody>
      </p:sp>
      <p:sp>
        <p:nvSpPr>
          <p:cNvPr id="6" name="Slide Number Placeholder 3"/>
          <p:cNvSpPr txBox="1">
            <a:spLocks/>
          </p:cNvSpPr>
          <p:nvPr>
            <p:custDataLst>
              <p:tags r:id="rId4"/>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DA79EEDA-9492-4994-BB18-1005CD6866B1}" type="slidenum">
              <a:rPr lang="en-US" smtClean="0"/>
              <a:pPr>
                <a:defRPr/>
              </a:pPr>
              <a:t>12</a:t>
            </a:fld>
            <a:endParaRPr lang="en-US"/>
          </a:p>
        </p:txBody>
      </p:sp>
    </p:spTree>
    <p:extLst>
      <p:ext uri="{BB962C8B-B14F-4D97-AF65-F5344CB8AC3E}">
        <p14:creationId xmlns:p14="http://schemas.microsoft.com/office/powerpoint/2010/main" val="1770260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en-US" smtClean="0"/>
              <a:pPr>
                <a:defRPr/>
              </a:pPr>
              <a:t>13</a:t>
            </a:fld>
            <a:endParaRPr lang="en-US"/>
          </a:p>
        </p:txBody>
      </p:sp>
      <p:sp>
        <p:nvSpPr>
          <p:cNvPr id="3" name="Title 1"/>
          <p:cNvSpPr txBox="1">
            <a:spLocks/>
          </p:cNvSpPr>
          <p:nvPr>
            <p:custDataLst>
              <p:tags r:id="rId2"/>
            </p:custDataLst>
          </p:nvPr>
        </p:nvSpPr>
        <p:spPr>
          <a:xfrm>
            <a:off x="422803" y="281783"/>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La norme ST.26 de l’OMPI</a:t>
            </a:r>
            <a:br>
              <a:rPr lang="fr-FR" kern="0" dirty="0"/>
            </a:br>
            <a:r>
              <a:rPr lang="en-150" sz="2400" kern="0" dirty="0"/>
              <a:t>…</a:t>
            </a:r>
            <a:r>
              <a:rPr lang="fr-FR" sz="2400" kern="0" dirty="0"/>
              <a:t>que doit-on inclure ?</a:t>
            </a:r>
            <a:endParaRPr lang="en-US" sz="2400" kern="0" dirty="0"/>
          </a:p>
        </p:txBody>
      </p:sp>
      <p:sp>
        <p:nvSpPr>
          <p:cNvPr id="4" name="TextBox 3"/>
          <p:cNvSpPr txBox="1"/>
          <p:nvPr>
            <p:custDataLst>
              <p:tags r:id="rId3"/>
            </p:custDataLst>
          </p:nvPr>
        </p:nvSpPr>
        <p:spPr>
          <a:xfrm>
            <a:off x="422803" y="1424783"/>
            <a:ext cx="8416397" cy="4724370"/>
          </a:xfrm>
          <a:prstGeom prst="rect">
            <a:avLst/>
          </a:prstGeom>
          <a:noFill/>
        </p:spPr>
        <p:txBody>
          <a:bodyPr wrap="square" rtlCol="0">
            <a:spAutoFit/>
          </a:bodyPr>
          <a:lstStyle/>
          <a:p>
            <a:pPr marL="342900" indent="-342900">
              <a:buFont typeface="Arial" panose="020B0604020202020204" pitchFamily="34" charset="0"/>
              <a:buChar char="•"/>
            </a:pPr>
            <a:r>
              <a:rPr lang="fr-FR" sz="2000" dirty="0"/>
              <a:t>séquences de nucléotides:</a:t>
            </a:r>
          </a:p>
          <a:p>
            <a:r>
              <a:rPr lang="fr-FR" sz="2000" dirty="0"/>
              <a:t>       – 10 résidus ou plus “spécialement définis” et “énumérés”* </a:t>
            </a:r>
          </a:p>
          <a:p>
            <a:pPr>
              <a:tabLst>
                <a:tab pos="627063" algn="l"/>
              </a:tabLst>
            </a:pPr>
            <a:r>
              <a:rPr lang="fr-FR" sz="2000" dirty="0"/>
              <a:t>       – comprenant des séquences avec des analogues nucléotidiques    	tels que des acides nucléiques peptidiques (ANP) et des acides 	nucléiques à glycol (ANG)</a:t>
            </a:r>
          </a:p>
          <a:p>
            <a:pPr marL="342900" indent="-342900">
              <a:buFont typeface="Arial" panose="020B0604020202020204" pitchFamily="34" charset="0"/>
              <a:buChar char="•"/>
            </a:pPr>
            <a:r>
              <a:rPr lang="fr-FR" sz="2000" dirty="0"/>
              <a:t>Séquences d’acides aminés:</a:t>
            </a:r>
          </a:p>
          <a:p>
            <a:r>
              <a:rPr lang="fr-FR" sz="2000" dirty="0"/>
              <a:t>       – 4 résidus ou plus “spécialement définis” et “énumérés”</a:t>
            </a:r>
          </a:p>
          <a:p>
            <a:r>
              <a:rPr lang="fr-FR" sz="2000" dirty="0"/>
              <a:t>       – comprenant des séquences d’acides aminés D</a:t>
            </a:r>
          </a:p>
          <a:p>
            <a:pPr>
              <a:tabLst>
                <a:tab pos="627063" algn="l"/>
              </a:tabLst>
            </a:pPr>
            <a:r>
              <a:rPr lang="fr-FR" sz="2000" dirty="0"/>
              <a:t>       – les régions linéaires de séquences ramifiées doivent être incluses 	dans un listage des séquences.</a:t>
            </a:r>
          </a:p>
          <a:p>
            <a:pPr lvl="1">
              <a:spcBef>
                <a:spcPts val="0"/>
              </a:spcBef>
            </a:pPr>
            <a:endParaRPr lang="fr-FR" sz="1400" dirty="0"/>
          </a:p>
          <a:p>
            <a:r>
              <a:rPr lang="fr-FR" sz="1400" b="0" i="0" u="none" strike="noStrike" baseline="0" dirty="0">
                <a:latin typeface="Arial" panose="020B0604020202020204" pitchFamily="34" charset="0"/>
              </a:rPr>
              <a:t>* voir définitions dans la norme ST.26, annexe VI</a:t>
            </a:r>
            <a:endParaRPr lang="en-US" sz="1400" dirty="0"/>
          </a:p>
        </p:txBody>
      </p:sp>
    </p:spTree>
    <p:extLst>
      <p:ext uri="{BB962C8B-B14F-4D97-AF65-F5344CB8AC3E}">
        <p14:creationId xmlns:p14="http://schemas.microsoft.com/office/powerpoint/2010/main" val="2323609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en-US" smtClean="0"/>
              <a:pPr>
                <a:defRPr/>
              </a:pPr>
              <a:t>14</a:t>
            </a:fld>
            <a:endParaRPr lang="en-US"/>
          </a:p>
        </p:txBody>
      </p:sp>
      <p:sp>
        <p:nvSpPr>
          <p:cNvPr id="4" name="TextBox 3"/>
          <p:cNvSpPr txBox="1"/>
          <p:nvPr>
            <p:custDataLst>
              <p:tags r:id="rId2"/>
            </p:custDataLst>
          </p:nvPr>
        </p:nvSpPr>
        <p:spPr>
          <a:xfrm>
            <a:off x="422803" y="1412776"/>
            <a:ext cx="8416397" cy="5524589"/>
          </a:xfrm>
          <a:prstGeom prst="rect">
            <a:avLst/>
          </a:prstGeom>
          <a:noFill/>
        </p:spPr>
        <p:txBody>
          <a:bodyPr wrap="square" rtlCol="0">
            <a:spAutoFit/>
          </a:bodyPr>
          <a:lstStyle/>
          <a:p>
            <a:pPr marL="342900" indent="-342900">
              <a:buFont typeface="Arial" panose="020B0604020202020204" pitchFamily="34" charset="0"/>
              <a:buChar char="•"/>
            </a:pPr>
            <a:r>
              <a:rPr lang="fr-FR" sz="2000" dirty="0"/>
              <a:t>Qu’est-ce qu’un nucléotide ou un acide aminé “spécialement défini”?</a:t>
            </a:r>
          </a:p>
          <a:p>
            <a:pPr marL="285750" indent="-285750">
              <a:buFontTx/>
              <a:buChar char="-"/>
            </a:pPr>
            <a:r>
              <a:rPr lang="fr-FR" sz="2000" dirty="0"/>
              <a:t>“spécialement défini” désigne tout nucléotide différent de ceux qui sont représentés par le symbole “n” et tout acide aminé différent de ceux qui sont représentés par le symbole “X” dans l’annexe I. </a:t>
            </a:r>
            <a:r>
              <a:rPr lang="fr-FR" sz="1200" dirty="0"/>
              <a:t>(Paragraphe 3(m) de la norme ST.26 de l’OMPI)</a:t>
            </a:r>
          </a:p>
          <a:p>
            <a:pPr marL="285750" indent="-285750">
              <a:buFontTx/>
              <a:buChar char="-"/>
            </a:pPr>
            <a:r>
              <a:rPr lang="fr-FR" sz="2000" dirty="0"/>
              <a:t>seuls les résidus “spécialement définis” comptent pour la longueur minimale requise:</a:t>
            </a:r>
          </a:p>
          <a:p>
            <a:pPr marL="742950" lvl="1" indent="-285750">
              <a:spcBef>
                <a:spcPts val="0"/>
              </a:spcBef>
              <a:buFontTx/>
              <a:buChar char="-"/>
            </a:pPr>
            <a:r>
              <a:rPr lang="fr-FR" sz="2000" dirty="0"/>
              <a:t>10 nucléotides spécialement définis ou plus; ou</a:t>
            </a:r>
          </a:p>
          <a:p>
            <a:pPr marL="742950" lvl="1" indent="-285750">
              <a:spcBef>
                <a:spcPts val="0"/>
              </a:spcBef>
              <a:buFontTx/>
              <a:buChar char="-"/>
            </a:pPr>
            <a:r>
              <a:rPr lang="fr-FR" sz="2000" dirty="0"/>
              <a:t>4 acides aminés spécialement définis ou plus.</a:t>
            </a:r>
          </a:p>
          <a:p>
            <a:pPr marL="742950" lvl="1" indent="-285750">
              <a:spcBef>
                <a:spcPts val="0"/>
              </a:spcBef>
              <a:buFontTx/>
              <a:buChar char="-"/>
            </a:pPr>
            <a:endParaRPr lang="fr-FR" sz="2000" dirty="0"/>
          </a:p>
          <a:p>
            <a:pPr lvl="1"/>
            <a:r>
              <a:rPr lang="fr-FR" sz="2000" dirty="0"/>
              <a:t>5’- </a:t>
            </a:r>
            <a:r>
              <a:rPr lang="fr-FR" sz="2000" dirty="0" err="1"/>
              <a:t>a</a:t>
            </a:r>
            <a:r>
              <a:rPr lang="fr-FR" sz="2000" b="1" u="sng" dirty="0" err="1"/>
              <a:t>n</a:t>
            </a:r>
            <a:r>
              <a:rPr lang="fr-FR" sz="2000" dirty="0" err="1"/>
              <a:t>ctggcaa</a:t>
            </a:r>
            <a:r>
              <a:rPr lang="fr-FR" sz="2000" b="1" u="sng" dirty="0" err="1"/>
              <a:t>n</a:t>
            </a:r>
            <a:r>
              <a:rPr lang="fr-FR" sz="2000" dirty="0"/>
              <a:t> – 3’      </a:t>
            </a:r>
            <a:r>
              <a:rPr lang="fr-FR" sz="1800" dirty="0"/>
              <a:t>seulement 8 nucléotides spécialement définis; </a:t>
            </a:r>
            <a:r>
              <a:rPr lang="fr-FR" sz="1800" u="sng" dirty="0"/>
              <a:t>ne doit pas être inclus</a:t>
            </a:r>
            <a:r>
              <a:rPr lang="fr-FR" sz="1800" dirty="0"/>
              <a:t> dans un listage de séquence.</a:t>
            </a:r>
          </a:p>
          <a:p>
            <a:pPr lvl="1"/>
            <a:r>
              <a:rPr lang="fr-FR" sz="2000" dirty="0"/>
              <a:t>5’- </a:t>
            </a:r>
            <a:r>
              <a:rPr lang="fr-FR" sz="2000" dirty="0" err="1"/>
              <a:t>agctggcaat</a:t>
            </a:r>
            <a:r>
              <a:rPr lang="fr-FR" sz="2000" dirty="0"/>
              <a:t> – 3’        dix </a:t>
            </a:r>
            <a:r>
              <a:rPr lang="fr-FR" sz="1800" dirty="0"/>
              <a:t>nucléotides spécialement définis; </a:t>
            </a:r>
            <a:r>
              <a:rPr lang="fr-FR" sz="1800" u="sng" dirty="0"/>
              <a:t>doit être inclus</a:t>
            </a:r>
            <a:r>
              <a:rPr lang="fr-FR" sz="1800" dirty="0"/>
              <a:t> dans un listage de séquence.</a:t>
            </a:r>
          </a:p>
          <a:p>
            <a:pPr lvl="1"/>
            <a:endParaRPr lang="fr-FR" sz="1400" dirty="0"/>
          </a:p>
          <a:p>
            <a:pPr marL="285750" indent="-285750">
              <a:buFontTx/>
              <a:buChar char="-"/>
            </a:pPr>
            <a:endParaRPr lang="fr-FR" sz="1600" dirty="0"/>
          </a:p>
        </p:txBody>
      </p:sp>
      <p:sp>
        <p:nvSpPr>
          <p:cNvPr id="5" name="Title 1"/>
          <p:cNvSpPr txBox="1">
            <a:spLocks/>
          </p:cNvSpPr>
          <p:nvPr>
            <p:custDataLst>
              <p:tags r:id="rId3"/>
            </p:custDataLst>
          </p:nvPr>
        </p:nvSpPr>
        <p:spPr>
          <a:xfrm>
            <a:off x="422803" y="281783"/>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en-US" dirty="0"/>
              <a:t>La </a:t>
            </a:r>
            <a:r>
              <a:rPr lang="en-US" dirty="0" err="1"/>
              <a:t>norme</a:t>
            </a:r>
            <a:r>
              <a:rPr lang="en-US" dirty="0"/>
              <a:t> ST.26 de </a:t>
            </a:r>
            <a:r>
              <a:rPr lang="en-US" dirty="0" err="1"/>
              <a:t>l’OMPI</a:t>
            </a:r>
            <a:endParaRPr lang="fr-FR" dirty="0"/>
          </a:p>
          <a:p>
            <a:r>
              <a:rPr lang="en-150" kern="0" dirty="0"/>
              <a:t>…</a:t>
            </a:r>
            <a:r>
              <a:rPr lang="fr-FR" sz="2400" kern="0" dirty="0"/>
              <a:t> que doit-on inclure?</a:t>
            </a:r>
            <a:endParaRPr lang="en-US" sz="2400" kern="0" dirty="0"/>
          </a:p>
        </p:txBody>
      </p:sp>
    </p:spTree>
    <p:extLst>
      <p:ext uri="{BB962C8B-B14F-4D97-AF65-F5344CB8AC3E}">
        <p14:creationId xmlns:p14="http://schemas.microsoft.com/office/powerpoint/2010/main" val="354493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en-US" smtClean="0"/>
              <a:pPr>
                <a:defRPr/>
              </a:pPr>
              <a:t>15</a:t>
            </a:fld>
            <a:endParaRPr lang="en-US"/>
          </a:p>
        </p:txBody>
      </p:sp>
      <p:sp>
        <p:nvSpPr>
          <p:cNvPr id="3" name="Title 1"/>
          <p:cNvSpPr txBox="1">
            <a:spLocks/>
          </p:cNvSpPr>
          <p:nvPr>
            <p:custDataLst>
              <p:tags r:id="rId2"/>
            </p:custDataLst>
          </p:nvPr>
        </p:nvSpPr>
        <p:spPr>
          <a:xfrm>
            <a:off x="457200" y="2746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sz="3200" dirty="0"/>
              <a:t>Norme ST.26 de l’OMPI: document XML</a:t>
            </a:r>
            <a:endParaRPr lang="en-US" sz="3200" kern="0" dirty="0"/>
          </a:p>
        </p:txBody>
      </p:sp>
      <p:sp>
        <p:nvSpPr>
          <p:cNvPr id="4" name="Content Placeholder 2"/>
          <p:cNvSpPr txBox="1">
            <a:spLocks/>
          </p:cNvSpPr>
          <p:nvPr>
            <p:custDataLst>
              <p:tags r:id="rId3"/>
            </p:custDataLst>
          </p:nvPr>
        </p:nvSpPr>
        <p:spPr>
          <a:xfrm>
            <a:off x="457200" y="1268760"/>
            <a:ext cx="8229600" cy="4857403"/>
          </a:xfrm>
          <a:prstGeom prst="rect">
            <a:avLst/>
          </a:prstGeom>
        </p:spPr>
        <p:txBody>
          <a:bodyPr/>
          <a:lstStyle>
            <a:lvl1pPr marL="342900" indent="-342900" algn="l" rtl="0" eaLnBrk="1" fontAlgn="base" hangingPunct="1">
              <a:spcBef>
                <a:spcPct val="20000"/>
              </a:spcBef>
              <a:spcAft>
                <a:spcPct val="0"/>
              </a:spcAft>
              <a:buBlip>
                <a:blip r:embed="rId7"/>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7"/>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7"/>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7"/>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7"/>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7"/>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7"/>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7"/>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7"/>
              </a:buBlip>
              <a:defRPr sz="2400">
                <a:solidFill>
                  <a:schemeClr val="tx1"/>
                </a:solidFill>
                <a:latin typeface="+mn-lt"/>
                <a:cs typeface="+mn-cs"/>
              </a:defRPr>
            </a:lvl9pPr>
          </a:lstStyle>
          <a:p>
            <a:pPr>
              <a:spcBef>
                <a:spcPts val="0"/>
              </a:spcBef>
            </a:pPr>
            <a:r>
              <a:rPr lang="fr-FR" sz="2000" kern="0" dirty="0"/>
              <a:t>Doit être présenté dans un fichier unique au format XML 1.0.</a:t>
            </a:r>
          </a:p>
          <a:p>
            <a:pPr marL="0" indent="0">
              <a:spcBef>
                <a:spcPts val="0"/>
              </a:spcBef>
              <a:buNone/>
            </a:pPr>
            <a:endParaRPr lang="fr-FR" sz="2000" kern="0" dirty="0"/>
          </a:p>
          <a:p>
            <a:pPr>
              <a:spcBef>
                <a:spcPts val="0"/>
              </a:spcBef>
            </a:pPr>
            <a:r>
              <a:rPr lang="fr-FR" sz="2000" kern="0" dirty="0"/>
              <a:t>Doit être conforme à la définition de type de document (DTD) présentée dans l’annexe II et aux règles opérationnelles dérivées du contenu de la norme.</a:t>
            </a:r>
          </a:p>
          <a:p>
            <a:pPr marL="0" indent="0">
              <a:spcBef>
                <a:spcPts val="0"/>
              </a:spcBef>
              <a:buNone/>
            </a:pPr>
            <a:endParaRPr lang="fr-FR" sz="2000" kern="0" dirty="0"/>
          </a:p>
          <a:p>
            <a:pPr>
              <a:spcBef>
                <a:spcPts val="0"/>
              </a:spcBef>
            </a:pPr>
            <a:r>
              <a:rPr lang="fr-FR" sz="2000" kern="0" dirty="0"/>
              <a:t>Doit être encodé à l’aide du standard Unicode UTF-8.</a:t>
            </a:r>
          </a:p>
          <a:p>
            <a:pPr marL="0" indent="0">
              <a:spcBef>
                <a:spcPts val="0"/>
              </a:spcBef>
              <a:buNone/>
            </a:pPr>
            <a:endParaRPr lang="fr-FR" sz="2000" kern="0" dirty="0"/>
          </a:p>
          <a:p>
            <a:pPr>
              <a:spcBef>
                <a:spcPts val="0"/>
              </a:spcBef>
            </a:pPr>
            <a:r>
              <a:rPr lang="fr-FR" sz="2000" kern="0" dirty="0"/>
              <a:t>Structure du listage de séquence: </a:t>
            </a:r>
          </a:p>
          <a:p>
            <a:pPr>
              <a:spcBef>
                <a:spcPts val="0"/>
              </a:spcBef>
              <a:buFont typeface="Arial" panose="020B0604020202020204" pitchFamily="34" charset="0"/>
              <a:buChar char="•"/>
            </a:pPr>
            <a:r>
              <a:rPr lang="fr-FR" sz="2000" kern="0" dirty="0"/>
              <a:t>	déclaration du format XML</a:t>
            </a:r>
          </a:p>
          <a:p>
            <a:pPr>
              <a:spcBef>
                <a:spcPts val="0"/>
              </a:spcBef>
              <a:buFont typeface="Arial" panose="020B0604020202020204" pitchFamily="34" charset="0"/>
              <a:buChar char="•"/>
            </a:pPr>
            <a:r>
              <a:rPr lang="fr-FR" sz="2000" kern="0" dirty="0"/>
              <a:t>	déclaration de type de document (DOCTYPE)</a:t>
            </a:r>
          </a:p>
          <a:p>
            <a:pPr>
              <a:spcBef>
                <a:spcPts val="0"/>
              </a:spcBef>
              <a:buFont typeface="Arial" panose="020B0604020202020204" pitchFamily="34" charset="0"/>
              <a:buChar char="•"/>
            </a:pPr>
            <a:r>
              <a:rPr lang="fr-FR" sz="2000" kern="0" dirty="0"/>
              <a:t>	élément racine</a:t>
            </a:r>
          </a:p>
          <a:p>
            <a:pPr marL="0" indent="0">
              <a:spcBef>
                <a:spcPts val="0"/>
              </a:spcBef>
              <a:buFontTx/>
              <a:buNone/>
            </a:pPr>
            <a:r>
              <a:rPr lang="fr-FR" sz="2000" kern="0" dirty="0"/>
              <a:t> 	   – partie consacrée aux informations générales</a:t>
            </a:r>
          </a:p>
          <a:p>
            <a:pPr marL="0" indent="0">
              <a:spcBef>
                <a:spcPts val="0"/>
              </a:spcBef>
              <a:buFontTx/>
              <a:buNone/>
            </a:pPr>
            <a:r>
              <a:rPr lang="fr-FR" sz="2000" kern="0" dirty="0"/>
              <a:t>	   – partie consacrée aux données sur les séquences</a:t>
            </a:r>
          </a:p>
          <a:p>
            <a:pPr marL="0" indent="0">
              <a:buFontTx/>
              <a:buNone/>
            </a:pPr>
            <a:endParaRPr lang="fr-FR" kern="0" dirty="0"/>
          </a:p>
          <a:p>
            <a:pPr marL="0" indent="0">
              <a:buFontTx/>
              <a:buNone/>
            </a:pPr>
            <a:endParaRPr lang="fr-FR" kern="0" dirty="0"/>
          </a:p>
        </p:txBody>
      </p:sp>
      <p:sp>
        <p:nvSpPr>
          <p:cNvPr id="5" name="Slide Number Placeholder 3"/>
          <p:cNvSpPr txBox="1">
            <a:spLocks/>
          </p:cNvSpPr>
          <p:nvPr>
            <p:custDataLst>
              <p:tags r:id="rId4"/>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DA79EEDA-9492-4994-BB18-1005CD6866B1}" type="slidenum">
              <a:rPr lang="en-US" smtClean="0"/>
              <a:pPr>
                <a:defRPr/>
              </a:pPr>
              <a:t>15</a:t>
            </a:fld>
            <a:endParaRPr lang="en-US"/>
          </a:p>
        </p:txBody>
      </p:sp>
    </p:spTree>
    <p:extLst>
      <p:ext uri="{BB962C8B-B14F-4D97-AF65-F5344CB8AC3E}">
        <p14:creationId xmlns:p14="http://schemas.microsoft.com/office/powerpoint/2010/main" val="183989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en-US" smtClean="0"/>
              <a:pPr>
                <a:defRPr/>
              </a:pPr>
              <a:t>16</a:t>
            </a:fld>
            <a:endParaRPr lang="en-US"/>
          </a:p>
        </p:txBody>
      </p:sp>
      <p:sp>
        <p:nvSpPr>
          <p:cNvPr id="3" name="Title 1"/>
          <p:cNvSpPr txBox="1">
            <a:spLocks/>
          </p:cNvSpPr>
          <p:nvPr>
            <p:custDataLst>
              <p:tags r:id="rId2"/>
            </p:custDataLst>
          </p:nvPr>
        </p:nvSpPr>
        <p:spPr>
          <a:xfrm>
            <a:off x="582208" y="659140"/>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kern="0" dirty="0"/>
              <a:t>Fondamentaux du </a:t>
            </a:r>
            <a:r>
              <a:rPr lang="en-US" kern="0" dirty="0"/>
              <a:t>XML</a:t>
            </a:r>
          </a:p>
        </p:txBody>
      </p:sp>
      <p:sp>
        <p:nvSpPr>
          <p:cNvPr id="4" name="Content Placeholder 2"/>
          <p:cNvSpPr txBox="1">
            <a:spLocks/>
          </p:cNvSpPr>
          <p:nvPr>
            <p:custDataLst>
              <p:tags r:id="rId3"/>
            </p:custDataLst>
          </p:nvPr>
        </p:nvSpPr>
        <p:spPr>
          <a:xfrm>
            <a:off x="582208" y="1802140"/>
            <a:ext cx="8229600" cy="4209331"/>
          </a:xfrm>
          <a:prstGeom prst="rect">
            <a:avLst/>
          </a:prstGeom>
        </p:spPr>
        <p:txBody>
          <a:bodyPr/>
          <a:lstStyle>
            <a:lvl1pPr marL="342900" indent="-342900" algn="l" rtl="0" eaLnBrk="1" fontAlgn="base" hangingPunct="1">
              <a:spcBef>
                <a:spcPct val="20000"/>
              </a:spcBef>
              <a:spcAft>
                <a:spcPct val="0"/>
              </a:spcAft>
              <a:buBlip>
                <a:blip r:embed="rId6"/>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6"/>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6"/>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6"/>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6"/>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6"/>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6"/>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6"/>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6"/>
              </a:buBlip>
              <a:defRPr sz="2400">
                <a:solidFill>
                  <a:schemeClr val="tx1"/>
                </a:solidFill>
                <a:latin typeface="+mn-lt"/>
                <a:cs typeface="+mn-cs"/>
              </a:defRPr>
            </a:lvl9pPr>
          </a:lstStyle>
          <a:p>
            <a:pPr>
              <a:spcBef>
                <a:spcPts val="0"/>
              </a:spcBef>
            </a:pPr>
            <a:r>
              <a:rPr lang="en-US" sz="2000" kern="0" dirty="0"/>
              <a:t>XML = </a:t>
            </a:r>
            <a:r>
              <a:rPr lang="en-US" sz="2000" i="1" kern="0" dirty="0"/>
              <a:t>e</a:t>
            </a:r>
            <a:r>
              <a:rPr lang="en-US" sz="2000" i="1" u="sng" kern="0" dirty="0"/>
              <a:t>X</a:t>
            </a:r>
            <a:r>
              <a:rPr lang="en-US" sz="2000" i="1" kern="0" dirty="0"/>
              <a:t>tensible </a:t>
            </a:r>
            <a:r>
              <a:rPr lang="en-US" sz="2000" i="1" u="sng" kern="0" dirty="0"/>
              <a:t>M</a:t>
            </a:r>
            <a:r>
              <a:rPr lang="en-US" sz="2000" i="1" kern="0" dirty="0"/>
              <a:t>arkup </a:t>
            </a:r>
            <a:r>
              <a:rPr lang="en-US" sz="2000" i="1" u="sng" kern="0" dirty="0"/>
              <a:t>L</a:t>
            </a:r>
            <a:r>
              <a:rPr lang="en-US" sz="2000" i="1" kern="0" dirty="0"/>
              <a:t>anguage</a:t>
            </a:r>
          </a:p>
          <a:p>
            <a:pPr marL="0" indent="0">
              <a:spcBef>
                <a:spcPts val="0"/>
              </a:spcBef>
              <a:buNone/>
            </a:pPr>
            <a:endParaRPr lang="en-US" sz="2000" kern="0" dirty="0"/>
          </a:p>
          <a:p>
            <a:pPr>
              <a:spcBef>
                <a:spcPts val="0"/>
              </a:spcBef>
            </a:pPr>
            <a:r>
              <a:rPr lang="fr-FR" sz="2000" kern="0" dirty="0"/>
              <a:t>Les informations sont “étiquetées” au moyen d’éléments et d’attributs descriptifs.</a:t>
            </a:r>
            <a:endParaRPr lang="en-US" sz="2000" kern="0" dirty="0"/>
          </a:p>
          <a:p>
            <a:pPr marL="0" indent="0">
              <a:spcBef>
                <a:spcPts val="0"/>
              </a:spcBef>
              <a:buNone/>
            </a:pPr>
            <a:endParaRPr lang="en-US" sz="2000" kern="0" dirty="0"/>
          </a:p>
          <a:p>
            <a:pPr>
              <a:spcBef>
                <a:spcPts val="0"/>
              </a:spcBef>
            </a:pPr>
            <a:r>
              <a:rPr lang="fr-FR" sz="2000" kern="0" dirty="0"/>
              <a:t>Système normalisé d’échange de données, déchiffrable par l’homme et par la machine</a:t>
            </a:r>
            <a:endParaRPr lang="en-US" sz="2000" kern="0" dirty="0"/>
          </a:p>
          <a:p>
            <a:pPr marL="0" indent="0">
              <a:spcBef>
                <a:spcPts val="0"/>
              </a:spcBef>
              <a:buNone/>
            </a:pPr>
            <a:endParaRPr lang="en-US" sz="2000" kern="0" dirty="0"/>
          </a:p>
          <a:p>
            <a:pPr>
              <a:spcBef>
                <a:spcPts val="0"/>
              </a:spcBef>
            </a:pPr>
            <a:r>
              <a:rPr lang="fr-FR" sz="2000" kern="0" dirty="0"/>
              <a:t>DTD = </a:t>
            </a:r>
            <a:r>
              <a:rPr lang="fr-FR" sz="2000" u="sng" kern="0" dirty="0"/>
              <a:t>d</a:t>
            </a:r>
            <a:r>
              <a:rPr lang="fr-FR" sz="2000" kern="0" dirty="0"/>
              <a:t>éfinition de </a:t>
            </a:r>
            <a:r>
              <a:rPr lang="fr-FR" sz="2000" u="sng" kern="0" dirty="0"/>
              <a:t>t</a:t>
            </a:r>
            <a:r>
              <a:rPr lang="fr-FR" sz="2000" kern="0" dirty="0"/>
              <a:t>ype de </a:t>
            </a:r>
            <a:r>
              <a:rPr lang="fr-FR" sz="2000" u="sng" kern="0" dirty="0"/>
              <a:t>d</a:t>
            </a:r>
            <a:r>
              <a:rPr lang="fr-FR" sz="2000" kern="0" dirty="0"/>
              <a:t>ocument – définit la structure et les éléments et attributs juridiques d’un document XML</a:t>
            </a:r>
            <a:endParaRPr lang="en-US" sz="2000" kern="0" dirty="0"/>
          </a:p>
          <a:p>
            <a:pPr marL="0" indent="0">
              <a:spcBef>
                <a:spcPts val="0"/>
              </a:spcBef>
              <a:buNone/>
            </a:pPr>
            <a:endParaRPr lang="en-US" sz="2000" kern="0" dirty="0"/>
          </a:p>
        </p:txBody>
      </p:sp>
    </p:spTree>
    <p:extLst>
      <p:ext uri="{BB962C8B-B14F-4D97-AF65-F5344CB8AC3E}">
        <p14:creationId xmlns:p14="http://schemas.microsoft.com/office/powerpoint/2010/main" val="3506272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custDataLst>
              <p:tags r:id="rId1"/>
            </p:custDataLst>
          </p:nvPr>
        </p:nvSpPr>
        <p:spPr/>
        <p:txBody>
          <a:bodyPr/>
          <a:lstStyle/>
          <a:p>
            <a:pPr>
              <a:defRPr/>
            </a:pPr>
            <a:fld id="{DA79EEDA-9492-4994-BB18-1005CD6866B1}" type="slidenum">
              <a:rPr lang="en-US" smtClean="0"/>
              <a:pPr>
                <a:defRPr/>
              </a:pPr>
              <a:t>17</a:t>
            </a:fld>
            <a:endParaRPr lang="en-US" dirty="0"/>
          </a:p>
        </p:txBody>
      </p:sp>
      <p:sp>
        <p:nvSpPr>
          <p:cNvPr id="6" name="TextBox 5"/>
          <p:cNvSpPr txBox="1"/>
          <p:nvPr>
            <p:custDataLst>
              <p:tags r:id="rId2"/>
            </p:custDataLst>
          </p:nvPr>
        </p:nvSpPr>
        <p:spPr>
          <a:xfrm>
            <a:off x="899592" y="2671936"/>
            <a:ext cx="6791603" cy="338554"/>
          </a:xfrm>
          <a:prstGeom prst="rect">
            <a:avLst/>
          </a:prstGeom>
          <a:noFill/>
        </p:spPr>
        <p:txBody>
          <a:bodyPr wrap="none" rtlCol="0">
            <a:spAutoFit/>
          </a:bodyPr>
          <a:lstStyle/>
          <a:p>
            <a:r>
              <a:rPr lang="en-US" sz="1600" dirty="0">
                <a:solidFill>
                  <a:srgbClr val="0000FF"/>
                </a:solidFill>
              </a:rPr>
              <a:t>&lt;</a:t>
            </a:r>
            <a:r>
              <a:rPr lang="en-US" sz="1600" dirty="0" err="1">
                <a:solidFill>
                  <a:srgbClr val="990000"/>
                </a:solidFill>
              </a:rPr>
              <a:t>ApplicationNumberText</a:t>
            </a:r>
            <a:r>
              <a:rPr lang="en-US" sz="1600" dirty="0">
                <a:solidFill>
                  <a:srgbClr val="0000FF"/>
                </a:solidFill>
              </a:rPr>
              <a:t>&gt;</a:t>
            </a:r>
            <a:r>
              <a:rPr lang="en-US" sz="1600" dirty="0"/>
              <a:t>PCT/IB2015/099999</a:t>
            </a:r>
            <a:r>
              <a:rPr lang="en-US" sz="1600" dirty="0">
                <a:solidFill>
                  <a:srgbClr val="0000FF"/>
                </a:solidFill>
              </a:rPr>
              <a:t>&lt;/</a:t>
            </a:r>
            <a:r>
              <a:rPr lang="en-US" sz="1600" dirty="0" err="1">
                <a:solidFill>
                  <a:srgbClr val="990000"/>
                </a:solidFill>
              </a:rPr>
              <a:t>ApplicationNumberText</a:t>
            </a:r>
            <a:r>
              <a:rPr lang="en-US" sz="1600" dirty="0">
                <a:solidFill>
                  <a:srgbClr val="0000FF"/>
                </a:solidFill>
              </a:rPr>
              <a:t>&gt;</a:t>
            </a:r>
            <a:endParaRPr lang="en-US" sz="1600" dirty="0"/>
          </a:p>
        </p:txBody>
      </p:sp>
      <p:sp>
        <p:nvSpPr>
          <p:cNvPr id="7" name="TextBox 6"/>
          <p:cNvSpPr txBox="1"/>
          <p:nvPr>
            <p:custDataLst>
              <p:tags r:id="rId3"/>
            </p:custDataLst>
          </p:nvPr>
        </p:nvSpPr>
        <p:spPr>
          <a:xfrm>
            <a:off x="136747" y="4077072"/>
            <a:ext cx="8870505" cy="338554"/>
          </a:xfrm>
          <a:prstGeom prst="rect">
            <a:avLst/>
          </a:prstGeom>
          <a:noFill/>
        </p:spPr>
        <p:txBody>
          <a:bodyPr wrap="none" rtlCol="0">
            <a:spAutoFit/>
          </a:bodyPr>
          <a:lstStyle/>
          <a:p>
            <a:r>
              <a:rPr lang="en-US" sz="1600" dirty="0">
                <a:solidFill>
                  <a:srgbClr val="0000FF"/>
                </a:solidFill>
              </a:rPr>
              <a:t>&lt;</a:t>
            </a:r>
            <a:r>
              <a:rPr lang="en-US" sz="1600" dirty="0" err="1">
                <a:solidFill>
                  <a:srgbClr val="990000"/>
                </a:solidFill>
              </a:rPr>
              <a:t>InventionTitle</a:t>
            </a:r>
            <a:r>
              <a:rPr lang="en-US" sz="1600" dirty="0">
                <a:solidFill>
                  <a:srgbClr val="0000FF"/>
                </a:solidFill>
              </a:rPr>
              <a:t> </a:t>
            </a:r>
            <a:r>
              <a:rPr lang="en-US" sz="1600" dirty="0" err="1">
                <a:solidFill>
                  <a:srgbClr val="990000"/>
                </a:solidFill>
              </a:rPr>
              <a:t>languageCode</a:t>
            </a:r>
            <a:r>
              <a:rPr lang="en-US" sz="1600" dirty="0">
                <a:solidFill>
                  <a:srgbClr val="0000FF"/>
                </a:solidFill>
              </a:rPr>
              <a:t>="</a:t>
            </a:r>
            <a:r>
              <a:rPr lang="en-US" sz="1600" b="1" dirty="0" err="1">
                <a:solidFill>
                  <a:srgbClr val="000000"/>
                </a:solidFill>
              </a:rPr>
              <a:t>en</a:t>
            </a:r>
            <a:r>
              <a:rPr lang="en-US" sz="1600" dirty="0">
                <a:solidFill>
                  <a:srgbClr val="0000FF"/>
                </a:solidFill>
              </a:rPr>
              <a:t>"&gt;</a:t>
            </a:r>
            <a:r>
              <a:rPr lang="en-US" sz="1600" dirty="0"/>
              <a:t>Mus </a:t>
            </a:r>
            <a:r>
              <a:rPr lang="en-US" sz="1600" dirty="0" err="1"/>
              <a:t>musculus</a:t>
            </a:r>
            <a:r>
              <a:rPr lang="en-US" sz="1600" dirty="0"/>
              <a:t> abcd-1 gene for </a:t>
            </a:r>
            <a:r>
              <a:rPr lang="en-US" sz="1600" dirty="0" err="1"/>
              <a:t>efg</a:t>
            </a:r>
            <a:r>
              <a:rPr lang="en-US" sz="1600" dirty="0"/>
              <a:t> protein</a:t>
            </a:r>
            <a:r>
              <a:rPr lang="en-US" sz="1600" dirty="0">
                <a:solidFill>
                  <a:srgbClr val="0000FF"/>
                </a:solidFill>
              </a:rPr>
              <a:t>&lt;/</a:t>
            </a:r>
            <a:r>
              <a:rPr lang="en-US" sz="1600" dirty="0" err="1">
                <a:solidFill>
                  <a:srgbClr val="990000"/>
                </a:solidFill>
              </a:rPr>
              <a:t>InventionTitle</a:t>
            </a:r>
            <a:r>
              <a:rPr lang="en-US" sz="1600" dirty="0">
                <a:solidFill>
                  <a:srgbClr val="0000FF"/>
                </a:solidFill>
              </a:rPr>
              <a:t>&gt;</a:t>
            </a:r>
            <a:endParaRPr lang="en-US" sz="1600" dirty="0"/>
          </a:p>
        </p:txBody>
      </p:sp>
      <p:sp>
        <p:nvSpPr>
          <p:cNvPr id="8" name="Oval 7"/>
          <p:cNvSpPr/>
          <p:nvPr>
            <p:custDataLst>
              <p:tags r:id="rId4"/>
            </p:custDataLst>
          </p:nvPr>
        </p:nvSpPr>
        <p:spPr bwMode="auto">
          <a:xfrm>
            <a:off x="899592" y="2492896"/>
            <a:ext cx="2376264" cy="57606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
        <p:nvSpPr>
          <p:cNvPr id="9" name="Oval 8"/>
          <p:cNvSpPr/>
          <p:nvPr>
            <p:custDataLst>
              <p:tags r:id="rId5"/>
            </p:custDataLst>
          </p:nvPr>
        </p:nvSpPr>
        <p:spPr bwMode="auto">
          <a:xfrm>
            <a:off x="926232" y="2492896"/>
            <a:ext cx="2421632" cy="720080"/>
          </a:xfrm>
          <a:prstGeom prst="ellipse">
            <a:avLst/>
          </a:prstGeom>
          <a:noFill/>
          <a:ln w="952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
        <p:nvSpPr>
          <p:cNvPr id="10" name="Oval 9"/>
          <p:cNvSpPr/>
          <p:nvPr>
            <p:custDataLst>
              <p:tags r:id="rId6"/>
            </p:custDataLst>
          </p:nvPr>
        </p:nvSpPr>
        <p:spPr bwMode="auto">
          <a:xfrm>
            <a:off x="179512" y="3886309"/>
            <a:ext cx="1368152" cy="720080"/>
          </a:xfrm>
          <a:prstGeom prst="ellipse">
            <a:avLst/>
          </a:prstGeom>
          <a:noFill/>
          <a:ln w="952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
        <p:nvSpPr>
          <p:cNvPr id="11" name="Oval 10"/>
          <p:cNvSpPr/>
          <p:nvPr>
            <p:custDataLst>
              <p:tags r:id="rId7"/>
            </p:custDataLst>
          </p:nvPr>
        </p:nvSpPr>
        <p:spPr bwMode="auto">
          <a:xfrm>
            <a:off x="5148064" y="2463661"/>
            <a:ext cx="2421632" cy="720080"/>
          </a:xfrm>
          <a:prstGeom prst="ellipse">
            <a:avLst/>
          </a:prstGeom>
          <a:noFill/>
          <a:ln w="952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
        <p:nvSpPr>
          <p:cNvPr id="12" name="Oval 11"/>
          <p:cNvSpPr/>
          <p:nvPr>
            <p:custDataLst>
              <p:tags r:id="rId8"/>
            </p:custDataLst>
          </p:nvPr>
        </p:nvSpPr>
        <p:spPr bwMode="auto">
          <a:xfrm>
            <a:off x="7308303" y="3886309"/>
            <a:ext cx="1593707" cy="720080"/>
          </a:xfrm>
          <a:prstGeom prst="ellipse">
            <a:avLst/>
          </a:prstGeom>
          <a:noFill/>
          <a:ln w="952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
        <p:nvSpPr>
          <p:cNvPr id="13" name="TextBox 12"/>
          <p:cNvSpPr txBox="1"/>
          <p:nvPr>
            <p:custDataLst>
              <p:tags r:id="rId9"/>
            </p:custDataLst>
          </p:nvPr>
        </p:nvSpPr>
        <p:spPr>
          <a:xfrm>
            <a:off x="3059832" y="3402682"/>
            <a:ext cx="1646605" cy="461665"/>
          </a:xfrm>
          <a:prstGeom prst="rect">
            <a:avLst/>
          </a:prstGeom>
          <a:noFill/>
        </p:spPr>
        <p:txBody>
          <a:bodyPr wrap="none" rtlCol="0">
            <a:spAutoFit/>
          </a:bodyPr>
          <a:lstStyle/>
          <a:p>
            <a:r>
              <a:rPr lang="en-US" dirty="0"/>
              <a:t>“</a:t>
            </a:r>
            <a:r>
              <a:rPr lang="fr-FR" dirty="0"/>
              <a:t>éléments</a:t>
            </a:r>
            <a:r>
              <a:rPr lang="en-US" dirty="0"/>
              <a:t>”</a:t>
            </a:r>
          </a:p>
        </p:txBody>
      </p:sp>
      <p:cxnSp>
        <p:nvCxnSpPr>
          <p:cNvPr id="22" name="Straight Arrow Connector 21"/>
          <p:cNvCxnSpPr>
            <a:stCxn id="13" idx="3"/>
          </p:cNvCxnSpPr>
          <p:nvPr>
            <p:custDataLst>
              <p:tags r:id="rId10"/>
            </p:custDataLst>
          </p:nvPr>
        </p:nvCxnSpPr>
        <p:spPr bwMode="auto">
          <a:xfrm flipV="1">
            <a:off x="4706437" y="3068960"/>
            <a:ext cx="657651" cy="564555"/>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a:stCxn id="13" idx="3"/>
            <a:endCxn id="12" idx="1"/>
          </p:cNvCxnSpPr>
          <p:nvPr>
            <p:custDataLst>
              <p:tags r:id="rId11"/>
            </p:custDataLst>
          </p:nvPr>
        </p:nvCxnSpPr>
        <p:spPr bwMode="auto">
          <a:xfrm>
            <a:off x="4706437" y="3633515"/>
            <a:ext cx="2835259" cy="358247"/>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a:stCxn id="13" idx="1"/>
          </p:cNvCxnSpPr>
          <p:nvPr>
            <p:custDataLst>
              <p:tags r:id="rId12"/>
            </p:custDataLst>
          </p:nvPr>
        </p:nvCxnSpPr>
        <p:spPr bwMode="auto">
          <a:xfrm flipH="1" flipV="1">
            <a:off x="2699792" y="3183741"/>
            <a:ext cx="360040" cy="449774"/>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Arrow Connector 30"/>
          <p:cNvCxnSpPr>
            <a:stCxn id="13" idx="1"/>
          </p:cNvCxnSpPr>
          <p:nvPr>
            <p:custDataLst>
              <p:tags r:id="rId13"/>
            </p:custDataLst>
          </p:nvPr>
        </p:nvCxnSpPr>
        <p:spPr bwMode="auto">
          <a:xfrm flipH="1">
            <a:off x="1547664" y="3633515"/>
            <a:ext cx="1512168" cy="443557"/>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itle 1"/>
          <p:cNvSpPr txBox="1">
            <a:spLocks/>
          </p:cNvSpPr>
          <p:nvPr>
            <p:custDataLst>
              <p:tags r:id="rId14"/>
            </p:custDataLst>
          </p:nvPr>
        </p:nvSpPr>
        <p:spPr>
          <a:xfrm>
            <a:off x="582208" y="659140"/>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kern="0" dirty="0"/>
              <a:t>Fondamentaux du </a:t>
            </a:r>
            <a:r>
              <a:rPr lang="en-US" kern="0" dirty="0"/>
              <a:t>XML</a:t>
            </a:r>
          </a:p>
          <a:p>
            <a:r>
              <a:rPr lang="fr-FR" sz="2400" dirty="0"/>
              <a:t>Éléments, attributs et valeurs (1)</a:t>
            </a:r>
            <a:endParaRPr lang="fr-FR" sz="2400" kern="0" dirty="0"/>
          </a:p>
        </p:txBody>
      </p:sp>
    </p:spTree>
    <p:extLst>
      <p:ext uri="{BB962C8B-B14F-4D97-AF65-F5344CB8AC3E}">
        <p14:creationId xmlns:p14="http://schemas.microsoft.com/office/powerpoint/2010/main" val="383668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custDataLst>
              <p:tags r:id="rId1"/>
            </p:custDataLst>
          </p:nvPr>
        </p:nvSpPr>
        <p:spPr/>
        <p:txBody>
          <a:bodyPr/>
          <a:lstStyle/>
          <a:p>
            <a:pPr>
              <a:defRPr/>
            </a:pPr>
            <a:fld id="{DA79EEDA-9492-4994-BB18-1005CD6866B1}" type="slidenum">
              <a:rPr lang="en-US" smtClean="0"/>
              <a:pPr>
                <a:defRPr/>
              </a:pPr>
              <a:t>18</a:t>
            </a:fld>
            <a:endParaRPr lang="en-US"/>
          </a:p>
        </p:txBody>
      </p:sp>
      <p:sp>
        <p:nvSpPr>
          <p:cNvPr id="5" name="Slide Number Placeholder 3"/>
          <p:cNvSpPr txBox="1">
            <a:spLocks/>
          </p:cNvSpPr>
          <p:nvPr>
            <p:custDataLst>
              <p:tags r:id="rId2"/>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DA79EEDA-9492-4994-BB18-1005CD6866B1}" type="slidenum">
              <a:rPr lang="en-US" smtClean="0"/>
              <a:pPr>
                <a:defRPr/>
              </a:pPr>
              <a:t>18</a:t>
            </a:fld>
            <a:endParaRPr lang="en-US"/>
          </a:p>
        </p:txBody>
      </p:sp>
      <p:sp>
        <p:nvSpPr>
          <p:cNvPr id="7" name="TextBox 6"/>
          <p:cNvSpPr txBox="1"/>
          <p:nvPr>
            <p:custDataLst>
              <p:tags r:id="rId3"/>
            </p:custDataLst>
          </p:nvPr>
        </p:nvSpPr>
        <p:spPr>
          <a:xfrm>
            <a:off x="899592" y="2671936"/>
            <a:ext cx="6791603" cy="338554"/>
          </a:xfrm>
          <a:prstGeom prst="rect">
            <a:avLst/>
          </a:prstGeom>
          <a:noFill/>
        </p:spPr>
        <p:txBody>
          <a:bodyPr wrap="none" rtlCol="0">
            <a:spAutoFit/>
          </a:bodyPr>
          <a:lstStyle/>
          <a:p>
            <a:r>
              <a:rPr lang="en-US" sz="1600" dirty="0">
                <a:solidFill>
                  <a:srgbClr val="0000FF"/>
                </a:solidFill>
              </a:rPr>
              <a:t>&lt;</a:t>
            </a:r>
            <a:r>
              <a:rPr lang="en-US" sz="1600" dirty="0" err="1">
                <a:solidFill>
                  <a:srgbClr val="990000"/>
                </a:solidFill>
              </a:rPr>
              <a:t>ApplicationNumberText</a:t>
            </a:r>
            <a:r>
              <a:rPr lang="en-US" sz="1600" dirty="0">
                <a:solidFill>
                  <a:srgbClr val="0000FF"/>
                </a:solidFill>
              </a:rPr>
              <a:t>&gt;</a:t>
            </a:r>
            <a:r>
              <a:rPr lang="en-US" sz="1600" dirty="0"/>
              <a:t>PCT/IB2015/099999</a:t>
            </a:r>
            <a:r>
              <a:rPr lang="en-US" sz="1600" dirty="0">
                <a:solidFill>
                  <a:srgbClr val="0000FF"/>
                </a:solidFill>
              </a:rPr>
              <a:t>&lt;/</a:t>
            </a:r>
            <a:r>
              <a:rPr lang="en-US" sz="1600" dirty="0" err="1">
                <a:solidFill>
                  <a:srgbClr val="990000"/>
                </a:solidFill>
              </a:rPr>
              <a:t>ApplicationNumberText</a:t>
            </a:r>
            <a:r>
              <a:rPr lang="en-US" sz="1600" dirty="0">
                <a:solidFill>
                  <a:srgbClr val="0000FF"/>
                </a:solidFill>
              </a:rPr>
              <a:t>&gt;</a:t>
            </a:r>
            <a:endParaRPr lang="en-US" sz="1600" dirty="0"/>
          </a:p>
        </p:txBody>
      </p:sp>
      <p:sp>
        <p:nvSpPr>
          <p:cNvPr id="8" name="TextBox 7"/>
          <p:cNvSpPr txBox="1"/>
          <p:nvPr>
            <p:custDataLst>
              <p:tags r:id="rId4"/>
            </p:custDataLst>
          </p:nvPr>
        </p:nvSpPr>
        <p:spPr>
          <a:xfrm>
            <a:off x="136747" y="4077072"/>
            <a:ext cx="8870505" cy="338554"/>
          </a:xfrm>
          <a:prstGeom prst="rect">
            <a:avLst/>
          </a:prstGeom>
          <a:noFill/>
        </p:spPr>
        <p:txBody>
          <a:bodyPr wrap="none" rtlCol="0">
            <a:spAutoFit/>
          </a:bodyPr>
          <a:lstStyle/>
          <a:p>
            <a:r>
              <a:rPr lang="en-US" sz="1600" dirty="0">
                <a:solidFill>
                  <a:srgbClr val="0000FF"/>
                </a:solidFill>
              </a:rPr>
              <a:t>&lt;</a:t>
            </a:r>
            <a:r>
              <a:rPr lang="en-US" sz="1600" dirty="0" err="1">
                <a:solidFill>
                  <a:srgbClr val="990000"/>
                </a:solidFill>
              </a:rPr>
              <a:t>InventionTitle</a:t>
            </a:r>
            <a:r>
              <a:rPr lang="en-US" sz="1600" dirty="0">
                <a:solidFill>
                  <a:srgbClr val="0000FF"/>
                </a:solidFill>
              </a:rPr>
              <a:t> </a:t>
            </a:r>
            <a:r>
              <a:rPr lang="en-US" sz="1600" dirty="0" err="1">
                <a:solidFill>
                  <a:srgbClr val="990000"/>
                </a:solidFill>
              </a:rPr>
              <a:t>languageCode</a:t>
            </a:r>
            <a:r>
              <a:rPr lang="en-US" sz="1600" dirty="0">
                <a:solidFill>
                  <a:srgbClr val="0000FF"/>
                </a:solidFill>
              </a:rPr>
              <a:t>="</a:t>
            </a:r>
            <a:r>
              <a:rPr lang="en-US" sz="1600" b="1" dirty="0" err="1">
                <a:solidFill>
                  <a:srgbClr val="000000"/>
                </a:solidFill>
              </a:rPr>
              <a:t>en</a:t>
            </a:r>
            <a:r>
              <a:rPr lang="en-US" sz="1600" dirty="0">
                <a:solidFill>
                  <a:srgbClr val="0000FF"/>
                </a:solidFill>
              </a:rPr>
              <a:t>"&gt;</a:t>
            </a:r>
            <a:r>
              <a:rPr lang="en-US" sz="1600" dirty="0"/>
              <a:t>Mus </a:t>
            </a:r>
            <a:r>
              <a:rPr lang="en-US" sz="1600" dirty="0" err="1"/>
              <a:t>musculus</a:t>
            </a:r>
            <a:r>
              <a:rPr lang="en-US" sz="1600" dirty="0"/>
              <a:t> abcd-1 gene for </a:t>
            </a:r>
            <a:r>
              <a:rPr lang="en-US" sz="1600" dirty="0" err="1"/>
              <a:t>efg</a:t>
            </a:r>
            <a:r>
              <a:rPr lang="en-US" sz="1600" dirty="0"/>
              <a:t> protein</a:t>
            </a:r>
            <a:r>
              <a:rPr lang="en-US" sz="1600" dirty="0">
                <a:solidFill>
                  <a:srgbClr val="0000FF"/>
                </a:solidFill>
              </a:rPr>
              <a:t>&lt;/</a:t>
            </a:r>
            <a:r>
              <a:rPr lang="en-US" sz="1600" dirty="0" err="1">
                <a:solidFill>
                  <a:srgbClr val="990000"/>
                </a:solidFill>
              </a:rPr>
              <a:t>InventionTitle</a:t>
            </a:r>
            <a:r>
              <a:rPr lang="en-US" sz="1600" dirty="0">
                <a:solidFill>
                  <a:srgbClr val="0000FF"/>
                </a:solidFill>
              </a:rPr>
              <a:t>&gt;</a:t>
            </a:r>
            <a:endParaRPr lang="en-US" sz="1600" dirty="0"/>
          </a:p>
        </p:txBody>
      </p:sp>
      <p:sp>
        <p:nvSpPr>
          <p:cNvPr id="9" name="Oval 8"/>
          <p:cNvSpPr/>
          <p:nvPr>
            <p:custDataLst>
              <p:tags r:id="rId5"/>
            </p:custDataLst>
          </p:nvPr>
        </p:nvSpPr>
        <p:spPr bwMode="auto">
          <a:xfrm>
            <a:off x="899592" y="2492896"/>
            <a:ext cx="2376264" cy="57606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
        <p:nvSpPr>
          <p:cNvPr id="13" name="Oval 12"/>
          <p:cNvSpPr/>
          <p:nvPr>
            <p:custDataLst>
              <p:tags r:id="rId6"/>
            </p:custDataLst>
          </p:nvPr>
        </p:nvSpPr>
        <p:spPr bwMode="auto">
          <a:xfrm>
            <a:off x="3275856" y="2463018"/>
            <a:ext cx="1944216" cy="720080"/>
          </a:xfrm>
          <a:prstGeom prst="ellipse">
            <a:avLst/>
          </a:prstGeom>
          <a:noFill/>
          <a:ln w="952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
        <p:nvSpPr>
          <p:cNvPr id="14" name="TextBox 13"/>
          <p:cNvSpPr txBox="1"/>
          <p:nvPr>
            <p:custDataLst>
              <p:tags r:id="rId7"/>
            </p:custDataLst>
          </p:nvPr>
        </p:nvSpPr>
        <p:spPr>
          <a:xfrm>
            <a:off x="3059832" y="3402682"/>
            <a:ext cx="3300904" cy="461665"/>
          </a:xfrm>
          <a:prstGeom prst="rect">
            <a:avLst/>
          </a:prstGeom>
          <a:noFill/>
        </p:spPr>
        <p:txBody>
          <a:bodyPr wrap="none" rtlCol="0">
            <a:spAutoFit/>
          </a:bodyPr>
          <a:lstStyle/>
          <a:p>
            <a:r>
              <a:rPr lang="fr-FR" dirty="0"/>
              <a:t>“valeurs des éléments”</a:t>
            </a:r>
          </a:p>
        </p:txBody>
      </p:sp>
      <p:cxnSp>
        <p:nvCxnSpPr>
          <p:cNvPr id="16" name="Straight Arrow Connector 15"/>
          <p:cNvCxnSpPr/>
          <p:nvPr>
            <p:custDataLst>
              <p:tags r:id="rId8"/>
            </p:custDataLst>
          </p:nvPr>
        </p:nvCxnSpPr>
        <p:spPr bwMode="auto">
          <a:xfrm>
            <a:off x="3452568" y="3831914"/>
            <a:ext cx="216024" cy="230832"/>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a:endCxn id="13" idx="3"/>
          </p:cNvCxnSpPr>
          <p:nvPr>
            <p:custDataLst>
              <p:tags r:id="rId9"/>
            </p:custDataLst>
          </p:nvPr>
        </p:nvCxnSpPr>
        <p:spPr bwMode="auto">
          <a:xfrm flipV="1">
            <a:off x="3383868" y="3077645"/>
            <a:ext cx="176712" cy="383507"/>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Oval 34"/>
          <p:cNvSpPr/>
          <p:nvPr>
            <p:custDataLst>
              <p:tags r:id="rId10"/>
            </p:custDataLst>
          </p:nvPr>
        </p:nvSpPr>
        <p:spPr bwMode="auto">
          <a:xfrm>
            <a:off x="3491880" y="3864347"/>
            <a:ext cx="3888432" cy="720080"/>
          </a:xfrm>
          <a:prstGeom prst="ellipse">
            <a:avLst/>
          </a:prstGeom>
          <a:noFill/>
          <a:ln w="952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
        <p:nvSpPr>
          <p:cNvPr id="15" name="Title 1"/>
          <p:cNvSpPr txBox="1">
            <a:spLocks/>
          </p:cNvSpPr>
          <p:nvPr>
            <p:custDataLst>
              <p:tags r:id="rId11"/>
            </p:custDataLst>
          </p:nvPr>
        </p:nvSpPr>
        <p:spPr>
          <a:xfrm>
            <a:off x="582208" y="659140"/>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kern="0" dirty="0"/>
              <a:t>Fondamentaux du </a:t>
            </a:r>
            <a:r>
              <a:rPr lang="en-US" kern="0" dirty="0"/>
              <a:t>XML</a:t>
            </a:r>
          </a:p>
          <a:p>
            <a:r>
              <a:rPr lang="fr-FR" sz="2400" dirty="0"/>
              <a:t>Éléments, attributs et valeurs</a:t>
            </a:r>
            <a:r>
              <a:rPr lang="en-US" sz="2400" dirty="0"/>
              <a:t> (2)</a:t>
            </a:r>
            <a:endParaRPr lang="en-US" sz="2400" kern="0" dirty="0"/>
          </a:p>
        </p:txBody>
      </p:sp>
    </p:spTree>
    <p:extLst>
      <p:ext uri="{BB962C8B-B14F-4D97-AF65-F5344CB8AC3E}">
        <p14:creationId xmlns:p14="http://schemas.microsoft.com/office/powerpoint/2010/main" val="3695433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custDataLst>
              <p:tags r:id="rId1"/>
            </p:custDataLst>
          </p:nvPr>
        </p:nvSpPr>
        <p:spPr/>
        <p:txBody>
          <a:bodyPr/>
          <a:lstStyle/>
          <a:p>
            <a:pPr>
              <a:defRPr/>
            </a:pPr>
            <a:fld id="{DA79EEDA-9492-4994-BB18-1005CD6866B1}" type="slidenum">
              <a:rPr lang="en-US" smtClean="0"/>
              <a:pPr>
                <a:defRPr/>
              </a:pPr>
              <a:t>19</a:t>
            </a:fld>
            <a:endParaRPr lang="en-US"/>
          </a:p>
        </p:txBody>
      </p:sp>
      <p:sp>
        <p:nvSpPr>
          <p:cNvPr id="5" name="Slide Number Placeholder 3"/>
          <p:cNvSpPr txBox="1">
            <a:spLocks/>
          </p:cNvSpPr>
          <p:nvPr>
            <p:custDataLst>
              <p:tags r:id="rId2"/>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DA79EEDA-9492-4994-BB18-1005CD6866B1}" type="slidenum">
              <a:rPr lang="en-US" smtClean="0"/>
              <a:pPr>
                <a:defRPr/>
              </a:pPr>
              <a:t>19</a:t>
            </a:fld>
            <a:endParaRPr lang="en-US"/>
          </a:p>
        </p:txBody>
      </p:sp>
      <p:sp>
        <p:nvSpPr>
          <p:cNvPr id="6" name="Slide Number Placeholder 3"/>
          <p:cNvSpPr txBox="1">
            <a:spLocks/>
          </p:cNvSpPr>
          <p:nvPr>
            <p:custDataLst>
              <p:tags r:id="rId3"/>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DA79EEDA-9492-4994-BB18-1005CD6866B1}" type="slidenum">
              <a:rPr lang="en-US" smtClean="0"/>
              <a:pPr>
                <a:defRPr/>
              </a:pPr>
              <a:t>19</a:t>
            </a:fld>
            <a:endParaRPr lang="en-US"/>
          </a:p>
        </p:txBody>
      </p:sp>
      <p:sp>
        <p:nvSpPr>
          <p:cNvPr id="8" name="TextBox 7"/>
          <p:cNvSpPr txBox="1"/>
          <p:nvPr>
            <p:custDataLst>
              <p:tags r:id="rId4"/>
            </p:custDataLst>
          </p:nvPr>
        </p:nvSpPr>
        <p:spPr>
          <a:xfrm>
            <a:off x="899592" y="2671936"/>
            <a:ext cx="6791603" cy="338554"/>
          </a:xfrm>
          <a:prstGeom prst="rect">
            <a:avLst/>
          </a:prstGeom>
          <a:noFill/>
        </p:spPr>
        <p:txBody>
          <a:bodyPr wrap="none" rtlCol="0">
            <a:spAutoFit/>
          </a:bodyPr>
          <a:lstStyle/>
          <a:p>
            <a:r>
              <a:rPr lang="en-US" sz="1600" dirty="0">
                <a:solidFill>
                  <a:srgbClr val="0000FF"/>
                </a:solidFill>
              </a:rPr>
              <a:t>&lt;</a:t>
            </a:r>
            <a:r>
              <a:rPr lang="en-US" sz="1600" dirty="0" err="1">
                <a:solidFill>
                  <a:srgbClr val="990000"/>
                </a:solidFill>
              </a:rPr>
              <a:t>ApplicationNumberText</a:t>
            </a:r>
            <a:r>
              <a:rPr lang="en-US" sz="1600" dirty="0">
                <a:solidFill>
                  <a:srgbClr val="0000FF"/>
                </a:solidFill>
              </a:rPr>
              <a:t>&gt;</a:t>
            </a:r>
            <a:r>
              <a:rPr lang="en-US" sz="1600" dirty="0"/>
              <a:t>PCT/IB2015/099999</a:t>
            </a:r>
            <a:r>
              <a:rPr lang="en-US" sz="1600" dirty="0">
                <a:solidFill>
                  <a:srgbClr val="0000FF"/>
                </a:solidFill>
              </a:rPr>
              <a:t>&lt;/</a:t>
            </a:r>
            <a:r>
              <a:rPr lang="en-US" sz="1600" dirty="0" err="1">
                <a:solidFill>
                  <a:srgbClr val="990000"/>
                </a:solidFill>
              </a:rPr>
              <a:t>ApplicationNumberText</a:t>
            </a:r>
            <a:r>
              <a:rPr lang="en-US" sz="1600" dirty="0">
                <a:solidFill>
                  <a:srgbClr val="0000FF"/>
                </a:solidFill>
              </a:rPr>
              <a:t>&gt;</a:t>
            </a:r>
            <a:endParaRPr lang="en-US" sz="1600" dirty="0"/>
          </a:p>
        </p:txBody>
      </p:sp>
      <p:sp>
        <p:nvSpPr>
          <p:cNvPr id="9" name="TextBox 8"/>
          <p:cNvSpPr txBox="1"/>
          <p:nvPr>
            <p:custDataLst>
              <p:tags r:id="rId5"/>
            </p:custDataLst>
          </p:nvPr>
        </p:nvSpPr>
        <p:spPr>
          <a:xfrm>
            <a:off x="136747" y="4077072"/>
            <a:ext cx="8870505" cy="338554"/>
          </a:xfrm>
          <a:prstGeom prst="rect">
            <a:avLst/>
          </a:prstGeom>
          <a:noFill/>
        </p:spPr>
        <p:txBody>
          <a:bodyPr wrap="none" rtlCol="0">
            <a:spAutoFit/>
          </a:bodyPr>
          <a:lstStyle/>
          <a:p>
            <a:r>
              <a:rPr lang="en-US" sz="1600" dirty="0">
                <a:solidFill>
                  <a:srgbClr val="0000FF"/>
                </a:solidFill>
              </a:rPr>
              <a:t>&lt;</a:t>
            </a:r>
            <a:r>
              <a:rPr lang="en-US" sz="1600" dirty="0" err="1">
                <a:solidFill>
                  <a:srgbClr val="990000"/>
                </a:solidFill>
              </a:rPr>
              <a:t>InventionTitle</a:t>
            </a:r>
            <a:r>
              <a:rPr lang="en-US" sz="1600" dirty="0">
                <a:solidFill>
                  <a:srgbClr val="0000FF"/>
                </a:solidFill>
              </a:rPr>
              <a:t> </a:t>
            </a:r>
            <a:r>
              <a:rPr lang="en-US" sz="1600" dirty="0" err="1">
                <a:solidFill>
                  <a:srgbClr val="990000"/>
                </a:solidFill>
              </a:rPr>
              <a:t>languageCode</a:t>
            </a:r>
            <a:r>
              <a:rPr lang="en-US" sz="1600" dirty="0">
                <a:solidFill>
                  <a:srgbClr val="0000FF"/>
                </a:solidFill>
              </a:rPr>
              <a:t>="</a:t>
            </a:r>
            <a:r>
              <a:rPr lang="en-US" sz="1600" b="1" dirty="0" err="1">
                <a:solidFill>
                  <a:srgbClr val="000000"/>
                </a:solidFill>
              </a:rPr>
              <a:t>en</a:t>
            </a:r>
            <a:r>
              <a:rPr lang="en-US" sz="1600" dirty="0">
                <a:solidFill>
                  <a:srgbClr val="0000FF"/>
                </a:solidFill>
              </a:rPr>
              <a:t>"&gt;</a:t>
            </a:r>
            <a:r>
              <a:rPr lang="en-US" sz="1600" dirty="0"/>
              <a:t>Mus </a:t>
            </a:r>
            <a:r>
              <a:rPr lang="en-US" sz="1600" dirty="0" err="1"/>
              <a:t>musculus</a:t>
            </a:r>
            <a:r>
              <a:rPr lang="en-US" sz="1600" dirty="0"/>
              <a:t> abcd-1 gene for </a:t>
            </a:r>
            <a:r>
              <a:rPr lang="en-US" sz="1600" dirty="0" err="1"/>
              <a:t>efg</a:t>
            </a:r>
            <a:r>
              <a:rPr lang="en-US" sz="1600" dirty="0"/>
              <a:t> protein</a:t>
            </a:r>
            <a:r>
              <a:rPr lang="en-US" sz="1600" dirty="0">
                <a:solidFill>
                  <a:srgbClr val="0000FF"/>
                </a:solidFill>
              </a:rPr>
              <a:t>&lt;/</a:t>
            </a:r>
            <a:r>
              <a:rPr lang="en-US" sz="1600" dirty="0" err="1">
                <a:solidFill>
                  <a:srgbClr val="990000"/>
                </a:solidFill>
              </a:rPr>
              <a:t>InventionTitle</a:t>
            </a:r>
            <a:r>
              <a:rPr lang="en-US" sz="1600" dirty="0">
                <a:solidFill>
                  <a:srgbClr val="0000FF"/>
                </a:solidFill>
              </a:rPr>
              <a:t>&gt;</a:t>
            </a:r>
            <a:endParaRPr lang="en-US" sz="1600" dirty="0"/>
          </a:p>
        </p:txBody>
      </p:sp>
      <p:sp>
        <p:nvSpPr>
          <p:cNvPr id="10" name="Oval 9"/>
          <p:cNvSpPr/>
          <p:nvPr>
            <p:custDataLst>
              <p:tags r:id="rId6"/>
            </p:custDataLst>
          </p:nvPr>
        </p:nvSpPr>
        <p:spPr bwMode="auto">
          <a:xfrm>
            <a:off x="899592" y="2492896"/>
            <a:ext cx="2376264" cy="57606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
        <p:nvSpPr>
          <p:cNvPr id="12" name="TextBox 11"/>
          <p:cNvSpPr txBox="1"/>
          <p:nvPr>
            <p:custDataLst>
              <p:tags r:id="rId7"/>
            </p:custDataLst>
          </p:nvPr>
        </p:nvSpPr>
        <p:spPr>
          <a:xfrm>
            <a:off x="3203848" y="3276484"/>
            <a:ext cx="1330814" cy="461665"/>
          </a:xfrm>
          <a:prstGeom prst="rect">
            <a:avLst/>
          </a:prstGeom>
          <a:noFill/>
        </p:spPr>
        <p:txBody>
          <a:bodyPr wrap="none" rtlCol="0">
            <a:spAutoFit/>
          </a:bodyPr>
          <a:lstStyle/>
          <a:p>
            <a:r>
              <a:rPr lang="fr-FR" dirty="0"/>
              <a:t>“attribut”</a:t>
            </a:r>
          </a:p>
        </p:txBody>
      </p:sp>
      <p:cxnSp>
        <p:nvCxnSpPr>
          <p:cNvPr id="13" name="Straight Arrow Connector 12"/>
          <p:cNvCxnSpPr>
            <a:endCxn id="15" idx="7"/>
          </p:cNvCxnSpPr>
          <p:nvPr>
            <p:custDataLst>
              <p:tags r:id="rId8"/>
            </p:custDataLst>
          </p:nvPr>
        </p:nvCxnSpPr>
        <p:spPr bwMode="auto">
          <a:xfrm flipH="1">
            <a:off x="2709698" y="3701908"/>
            <a:ext cx="1142222" cy="300044"/>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Oval 14"/>
          <p:cNvSpPr/>
          <p:nvPr>
            <p:custDataLst>
              <p:tags r:id="rId9"/>
            </p:custDataLst>
          </p:nvPr>
        </p:nvSpPr>
        <p:spPr bwMode="auto">
          <a:xfrm>
            <a:off x="1508352" y="3896499"/>
            <a:ext cx="1407464" cy="720080"/>
          </a:xfrm>
          <a:prstGeom prst="ellipse">
            <a:avLst/>
          </a:prstGeom>
          <a:noFill/>
          <a:ln w="952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
        <p:nvSpPr>
          <p:cNvPr id="14" name="TextBox 13"/>
          <p:cNvSpPr txBox="1"/>
          <p:nvPr>
            <p:custDataLst>
              <p:tags r:id="rId10"/>
            </p:custDataLst>
          </p:nvPr>
        </p:nvSpPr>
        <p:spPr>
          <a:xfrm>
            <a:off x="3282022" y="5046861"/>
            <a:ext cx="2821606" cy="461665"/>
          </a:xfrm>
          <a:prstGeom prst="rect">
            <a:avLst/>
          </a:prstGeom>
          <a:noFill/>
        </p:spPr>
        <p:txBody>
          <a:bodyPr wrap="none" rtlCol="0">
            <a:spAutoFit/>
          </a:bodyPr>
          <a:lstStyle/>
          <a:p>
            <a:r>
              <a:rPr lang="fr-FR" dirty="0"/>
              <a:t>“valeur de l’attribut”</a:t>
            </a:r>
          </a:p>
        </p:txBody>
      </p:sp>
      <p:sp>
        <p:nvSpPr>
          <p:cNvPr id="16" name="Oval 15"/>
          <p:cNvSpPr/>
          <p:nvPr>
            <p:custDataLst>
              <p:tags r:id="rId11"/>
            </p:custDataLst>
          </p:nvPr>
        </p:nvSpPr>
        <p:spPr bwMode="auto">
          <a:xfrm>
            <a:off x="2987824" y="4026428"/>
            <a:ext cx="432048" cy="460221"/>
          </a:xfrm>
          <a:prstGeom prst="ellipse">
            <a:avLst/>
          </a:prstGeom>
          <a:noFill/>
          <a:ln w="9525" cap="flat" cmpd="sng" algn="ctr">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cxnSp>
        <p:nvCxnSpPr>
          <p:cNvPr id="17" name="Straight Arrow Connector 16"/>
          <p:cNvCxnSpPr>
            <a:endCxn id="16" idx="5"/>
          </p:cNvCxnSpPr>
          <p:nvPr>
            <p:custDataLst>
              <p:tags r:id="rId12"/>
            </p:custDataLst>
          </p:nvPr>
        </p:nvCxnSpPr>
        <p:spPr bwMode="auto">
          <a:xfrm flipH="1" flipV="1">
            <a:off x="3356600" y="4419251"/>
            <a:ext cx="423312" cy="627611"/>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itle 1"/>
          <p:cNvSpPr txBox="1">
            <a:spLocks/>
          </p:cNvSpPr>
          <p:nvPr>
            <p:custDataLst>
              <p:tags r:id="rId13"/>
            </p:custDataLst>
          </p:nvPr>
        </p:nvSpPr>
        <p:spPr>
          <a:xfrm>
            <a:off x="582208" y="659140"/>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kern="0" dirty="0"/>
              <a:t>Fondamentaux du </a:t>
            </a:r>
            <a:r>
              <a:rPr lang="en-US" kern="0" dirty="0"/>
              <a:t>XML</a:t>
            </a:r>
          </a:p>
          <a:p>
            <a:r>
              <a:rPr lang="fr-FR" sz="2400" dirty="0"/>
              <a:t>Éléments, attributs et valeurs</a:t>
            </a:r>
            <a:r>
              <a:rPr lang="en-US" sz="2400" dirty="0"/>
              <a:t> (3)</a:t>
            </a:r>
            <a:endParaRPr lang="en-US" sz="2400" kern="0" dirty="0"/>
          </a:p>
        </p:txBody>
      </p:sp>
    </p:spTree>
    <p:extLst>
      <p:ext uri="{BB962C8B-B14F-4D97-AF65-F5344CB8AC3E}">
        <p14:creationId xmlns:p14="http://schemas.microsoft.com/office/powerpoint/2010/main" val="2884703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en-US" smtClean="0"/>
              <a:pPr>
                <a:defRPr/>
              </a:pPr>
              <a:t>2</a:t>
            </a:fld>
            <a:endParaRPr lang="en-US"/>
          </a:p>
        </p:txBody>
      </p:sp>
      <p:sp>
        <p:nvSpPr>
          <p:cNvPr id="3" name="Title 1"/>
          <p:cNvSpPr txBox="1">
            <a:spLocks/>
          </p:cNvSpPr>
          <p:nvPr>
            <p:custDataLst>
              <p:tags r:id="rId2"/>
            </p:custDataLst>
          </p:nvPr>
        </p:nvSpPr>
        <p:spPr>
          <a:xfrm>
            <a:off x="609600" y="817999"/>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kern="0" dirty="0"/>
              <a:t>Thèmes traités aujourd’hui</a:t>
            </a:r>
          </a:p>
        </p:txBody>
      </p:sp>
      <p:sp>
        <p:nvSpPr>
          <p:cNvPr id="4" name="Content Placeholder 2"/>
          <p:cNvSpPr txBox="1">
            <a:spLocks/>
          </p:cNvSpPr>
          <p:nvPr>
            <p:custDataLst>
              <p:tags r:id="rId3"/>
            </p:custDataLst>
          </p:nvPr>
        </p:nvSpPr>
        <p:spPr>
          <a:xfrm>
            <a:off x="609600" y="1484784"/>
            <a:ext cx="8229600" cy="4793779"/>
          </a:xfrm>
          <a:prstGeom prst="rect">
            <a:avLst/>
          </a:prstGeom>
        </p:spPr>
        <p:txBody>
          <a:bodyPr/>
          <a:lstStyle>
            <a:lvl1pPr marL="342900" indent="-342900" algn="l" rtl="0" eaLnBrk="1" fontAlgn="base" hangingPunct="1">
              <a:spcBef>
                <a:spcPct val="20000"/>
              </a:spcBef>
              <a:spcAft>
                <a:spcPct val="0"/>
              </a:spcAft>
              <a:buBlip>
                <a:blip r:embed="rId6"/>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6"/>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6"/>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6"/>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6"/>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6"/>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6"/>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6"/>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6"/>
              </a:buBlip>
              <a:defRPr sz="2400">
                <a:solidFill>
                  <a:schemeClr val="tx1"/>
                </a:solidFill>
                <a:latin typeface="+mn-lt"/>
                <a:cs typeface="+mn-cs"/>
              </a:defRPr>
            </a:lvl9pPr>
          </a:lstStyle>
          <a:p>
            <a:r>
              <a:rPr lang="fr-FR" dirty="0"/>
              <a:t>Qu’est-ce qu’un listage des séquences?</a:t>
            </a:r>
            <a:endParaRPr lang="en-US" kern="0" dirty="0"/>
          </a:p>
          <a:p>
            <a:r>
              <a:rPr lang="fr-FR" dirty="0"/>
              <a:t>Bases de données de séquences de l’INSDC</a:t>
            </a:r>
            <a:endParaRPr lang="en-US" dirty="0"/>
          </a:p>
          <a:p>
            <a:r>
              <a:rPr lang="fr-FR" dirty="0"/>
              <a:t>Pourquoi une nouvelle norme?</a:t>
            </a:r>
            <a:endParaRPr lang="en-US" kern="0" dirty="0"/>
          </a:p>
          <a:p>
            <a:r>
              <a:rPr lang="fr-FR" dirty="0"/>
              <a:t>Avantages de la norme ST.26 de l’OMPI</a:t>
            </a:r>
            <a:endParaRPr lang="en-US" kern="0" dirty="0"/>
          </a:p>
          <a:p>
            <a:r>
              <a:rPr lang="fr-FR" dirty="0"/>
              <a:t>Différences entre les normes ST.25 et ST.26</a:t>
            </a:r>
            <a:endParaRPr lang="en-US" kern="0" dirty="0"/>
          </a:p>
          <a:p>
            <a:r>
              <a:rPr lang="fr-FR" dirty="0"/>
              <a:t>Transition vers la norme ST.26</a:t>
            </a:r>
            <a:endParaRPr lang="en-US" kern="0" dirty="0"/>
          </a:p>
          <a:p>
            <a:r>
              <a:rPr lang="fr-FR" kern="0" dirty="0"/>
              <a:t>Fondamentaux</a:t>
            </a:r>
            <a:r>
              <a:rPr lang="en-US" kern="0" dirty="0"/>
              <a:t> du XML</a:t>
            </a:r>
          </a:p>
          <a:p>
            <a:r>
              <a:rPr lang="fr-FR" dirty="0"/>
              <a:t>Principes de base de la norme ST.26</a:t>
            </a:r>
            <a:r>
              <a:rPr lang="en-US" kern="0" dirty="0"/>
              <a:t> – </a:t>
            </a:r>
            <a:r>
              <a:rPr lang="fr-FR" kern="0" dirty="0"/>
              <a:t>Éléments d’un listage des séquences</a:t>
            </a:r>
          </a:p>
          <a:p>
            <a:r>
              <a:rPr lang="fr-FR" dirty="0"/>
              <a:t>Table des matières de la norme ST.26 de l’OMPI</a:t>
            </a:r>
            <a:endParaRPr lang="en-US" kern="0" dirty="0"/>
          </a:p>
          <a:p>
            <a:r>
              <a:rPr lang="fr-FR" dirty="0"/>
              <a:t>Présentation de WIPO Sequence</a:t>
            </a:r>
            <a:endParaRPr lang="en-US" kern="0" dirty="0"/>
          </a:p>
        </p:txBody>
      </p:sp>
    </p:spTree>
    <p:extLst>
      <p:ext uri="{BB962C8B-B14F-4D97-AF65-F5344CB8AC3E}">
        <p14:creationId xmlns:p14="http://schemas.microsoft.com/office/powerpoint/2010/main" val="1422617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custDataLst>
              <p:tags r:id="rId1"/>
            </p:custDataLst>
          </p:nvPr>
        </p:nvSpPr>
        <p:spPr/>
        <p:txBody>
          <a:bodyPr/>
          <a:lstStyle/>
          <a:p>
            <a:pPr>
              <a:defRPr/>
            </a:pPr>
            <a:fld id="{DA79EEDA-9492-4994-BB18-1005CD6866B1}" type="slidenum">
              <a:rPr lang="en-US" smtClean="0"/>
              <a:pPr>
                <a:defRPr/>
              </a:pPr>
              <a:t>20</a:t>
            </a:fld>
            <a:endParaRPr lang="en-US"/>
          </a:p>
        </p:txBody>
      </p:sp>
      <p:pic>
        <p:nvPicPr>
          <p:cNvPr id="8" name="Picture 7"/>
          <p:cNvPicPr>
            <a:picLocks noChangeAspect="1"/>
          </p:cNvPicPr>
          <p:nvPr>
            <p:custDataLst>
              <p:tags r:id="rId2"/>
            </p:custDataLst>
          </p:nvPr>
        </p:nvPicPr>
        <p:blipFill>
          <a:blip r:embed="rId12"/>
          <a:stretch>
            <a:fillRect/>
          </a:stretch>
        </p:blipFill>
        <p:spPr>
          <a:xfrm>
            <a:off x="2357354" y="2564719"/>
            <a:ext cx="3312660" cy="1635678"/>
          </a:xfrm>
          <a:prstGeom prst="rect">
            <a:avLst/>
          </a:prstGeom>
        </p:spPr>
      </p:pic>
      <p:sp>
        <p:nvSpPr>
          <p:cNvPr id="10" name="Rectangle 9"/>
          <p:cNvSpPr/>
          <p:nvPr>
            <p:custDataLst>
              <p:tags r:id="rId3"/>
            </p:custDataLst>
          </p:nvPr>
        </p:nvSpPr>
        <p:spPr>
          <a:xfrm>
            <a:off x="1619672" y="5054008"/>
            <a:ext cx="5508104" cy="338554"/>
          </a:xfrm>
          <a:prstGeom prst="rect">
            <a:avLst/>
          </a:prstGeom>
        </p:spPr>
        <p:txBody>
          <a:bodyPr wrap="square">
            <a:spAutoFit/>
          </a:bodyPr>
          <a:lstStyle/>
          <a:p>
            <a:r>
              <a:rPr lang="en-US" sz="1600" dirty="0">
                <a:solidFill>
                  <a:srgbClr val="0000FF"/>
                </a:solidFill>
              </a:rPr>
              <a:t>&lt;</a:t>
            </a:r>
            <a:r>
              <a:rPr lang="en-US" sz="1600" dirty="0">
                <a:solidFill>
                  <a:srgbClr val="990000"/>
                </a:solidFill>
              </a:rPr>
              <a:t>INSDFeature_location</a:t>
            </a:r>
            <a:r>
              <a:rPr lang="en-US" sz="1600" dirty="0">
                <a:solidFill>
                  <a:srgbClr val="0000FF"/>
                </a:solidFill>
              </a:rPr>
              <a:t>&gt;</a:t>
            </a:r>
            <a:r>
              <a:rPr lang="en-US" sz="1600" dirty="0"/>
              <a:t>&lt;50..62</a:t>
            </a:r>
            <a:r>
              <a:rPr lang="en-US" sz="1600" dirty="0">
                <a:solidFill>
                  <a:srgbClr val="0000FF"/>
                </a:solidFill>
              </a:rPr>
              <a:t>&lt;/</a:t>
            </a:r>
            <a:r>
              <a:rPr lang="en-US" sz="1600" dirty="0">
                <a:solidFill>
                  <a:srgbClr val="990000"/>
                </a:solidFill>
              </a:rPr>
              <a:t>INSDFeature_location</a:t>
            </a:r>
            <a:r>
              <a:rPr lang="en-US" sz="1600" dirty="0">
                <a:solidFill>
                  <a:srgbClr val="0000FF"/>
                </a:solidFill>
              </a:rPr>
              <a:t>&gt;</a:t>
            </a:r>
            <a:endParaRPr lang="en-US" sz="1600" dirty="0"/>
          </a:p>
        </p:txBody>
      </p:sp>
      <p:sp>
        <p:nvSpPr>
          <p:cNvPr id="11" name="TextBox 10"/>
          <p:cNvSpPr txBox="1"/>
          <p:nvPr>
            <p:custDataLst>
              <p:tags r:id="rId4"/>
            </p:custDataLst>
          </p:nvPr>
        </p:nvSpPr>
        <p:spPr>
          <a:xfrm>
            <a:off x="740726" y="4575612"/>
            <a:ext cx="7826181" cy="400110"/>
          </a:xfrm>
          <a:prstGeom prst="rect">
            <a:avLst/>
          </a:prstGeom>
          <a:noFill/>
        </p:spPr>
        <p:txBody>
          <a:bodyPr wrap="none" rtlCol="0">
            <a:spAutoFit/>
          </a:bodyPr>
          <a:lstStyle/>
          <a:p>
            <a:r>
              <a:rPr lang="fr-FR" sz="2000" dirty="0"/>
              <a:t>Exemple: l’emplacement de la caractéristique souhaité est “&lt;50..62”</a:t>
            </a:r>
          </a:p>
        </p:txBody>
      </p:sp>
      <p:sp>
        <p:nvSpPr>
          <p:cNvPr id="12" name="Rectangle 11"/>
          <p:cNvSpPr/>
          <p:nvPr>
            <p:custDataLst>
              <p:tags r:id="rId5"/>
            </p:custDataLst>
          </p:nvPr>
        </p:nvSpPr>
        <p:spPr>
          <a:xfrm>
            <a:off x="1619672" y="5622653"/>
            <a:ext cx="5832648" cy="338554"/>
          </a:xfrm>
          <a:prstGeom prst="rect">
            <a:avLst/>
          </a:prstGeom>
        </p:spPr>
        <p:txBody>
          <a:bodyPr wrap="square">
            <a:spAutoFit/>
          </a:bodyPr>
          <a:lstStyle/>
          <a:p>
            <a:r>
              <a:rPr lang="en-US" sz="1600" dirty="0">
                <a:solidFill>
                  <a:srgbClr val="0000FF"/>
                </a:solidFill>
              </a:rPr>
              <a:t>&lt;</a:t>
            </a:r>
            <a:r>
              <a:rPr lang="en-US" sz="1600" dirty="0">
                <a:solidFill>
                  <a:srgbClr val="990000"/>
                </a:solidFill>
              </a:rPr>
              <a:t>INSDFeature_location</a:t>
            </a:r>
            <a:r>
              <a:rPr lang="en-US" sz="1600" dirty="0">
                <a:solidFill>
                  <a:srgbClr val="0000FF"/>
                </a:solidFill>
              </a:rPr>
              <a:t>&gt;</a:t>
            </a:r>
            <a:r>
              <a:rPr lang="en-US" sz="1600" dirty="0"/>
              <a:t>&amp;lt;50..62</a:t>
            </a:r>
            <a:r>
              <a:rPr lang="en-US" sz="1600" dirty="0">
                <a:solidFill>
                  <a:srgbClr val="0000FF"/>
                </a:solidFill>
              </a:rPr>
              <a:t>&lt;/</a:t>
            </a:r>
            <a:r>
              <a:rPr lang="en-US" sz="1600" dirty="0">
                <a:solidFill>
                  <a:srgbClr val="990000"/>
                </a:solidFill>
              </a:rPr>
              <a:t>INSDFeature_location</a:t>
            </a:r>
            <a:r>
              <a:rPr lang="en-US" sz="1600" dirty="0">
                <a:solidFill>
                  <a:srgbClr val="0000FF"/>
                </a:solidFill>
              </a:rPr>
              <a:t>&gt;</a:t>
            </a:r>
            <a:endParaRPr lang="en-US" sz="1600" dirty="0"/>
          </a:p>
        </p:txBody>
      </p:sp>
      <p:sp>
        <p:nvSpPr>
          <p:cNvPr id="16" name="TextBox 15"/>
          <p:cNvSpPr txBox="1"/>
          <p:nvPr>
            <p:custDataLst>
              <p:tags r:id="rId6"/>
            </p:custDataLst>
          </p:nvPr>
        </p:nvSpPr>
        <p:spPr>
          <a:xfrm>
            <a:off x="7096967" y="5468764"/>
            <a:ext cx="588623" cy="707886"/>
          </a:xfrm>
          <a:prstGeom prst="rect">
            <a:avLst/>
          </a:prstGeom>
          <a:noFill/>
        </p:spPr>
        <p:txBody>
          <a:bodyPr wrap="none" rtlCol="0">
            <a:spAutoFit/>
          </a:bodyPr>
          <a:lstStyle/>
          <a:p>
            <a:r>
              <a:rPr lang="en-US" sz="4000" b="1" dirty="0">
                <a:solidFill>
                  <a:srgbClr val="00B050"/>
                </a:solidFill>
                <a:sym typeface="Wingdings" panose="05000000000000000000" pitchFamily="2" charset="2"/>
              </a:rPr>
              <a:t></a:t>
            </a:r>
            <a:endParaRPr lang="en-US" sz="4000" b="1" dirty="0">
              <a:solidFill>
                <a:srgbClr val="00B050"/>
              </a:solidFill>
            </a:endParaRPr>
          </a:p>
        </p:txBody>
      </p:sp>
      <p:sp>
        <p:nvSpPr>
          <p:cNvPr id="17" name="TextBox 16"/>
          <p:cNvSpPr txBox="1"/>
          <p:nvPr>
            <p:custDataLst>
              <p:tags r:id="rId7"/>
            </p:custDataLst>
          </p:nvPr>
        </p:nvSpPr>
        <p:spPr>
          <a:xfrm>
            <a:off x="6898739" y="4715453"/>
            <a:ext cx="673582" cy="1015663"/>
          </a:xfrm>
          <a:prstGeom prst="rect">
            <a:avLst/>
          </a:prstGeom>
          <a:noFill/>
        </p:spPr>
        <p:txBody>
          <a:bodyPr wrap="none" rtlCol="0">
            <a:spAutoFit/>
          </a:bodyPr>
          <a:lstStyle/>
          <a:p>
            <a:r>
              <a:rPr lang="en-US" sz="6000" dirty="0">
                <a:solidFill>
                  <a:srgbClr val="FF0000"/>
                </a:solidFill>
                <a:sym typeface="Wingdings" panose="05000000000000000000" pitchFamily="2" charset="2"/>
              </a:rPr>
              <a:t></a:t>
            </a:r>
            <a:endParaRPr lang="en-US" sz="6000" dirty="0">
              <a:solidFill>
                <a:srgbClr val="FF0000"/>
              </a:solidFill>
            </a:endParaRPr>
          </a:p>
        </p:txBody>
      </p:sp>
      <p:sp>
        <p:nvSpPr>
          <p:cNvPr id="13" name="TextBox 12"/>
          <p:cNvSpPr txBox="1"/>
          <p:nvPr>
            <p:custDataLst>
              <p:tags r:id="rId8"/>
            </p:custDataLst>
          </p:nvPr>
        </p:nvSpPr>
        <p:spPr>
          <a:xfrm>
            <a:off x="740726" y="2016097"/>
            <a:ext cx="7818166" cy="400110"/>
          </a:xfrm>
          <a:prstGeom prst="rect">
            <a:avLst/>
          </a:prstGeom>
          <a:noFill/>
        </p:spPr>
        <p:txBody>
          <a:bodyPr wrap="none" rtlCol="0">
            <a:spAutoFit/>
          </a:bodyPr>
          <a:lstStyle/>
          <a:p>
            <a:r>
              <a:rPr lang="fr-FR" sz="2000" dirty="0"/>
              <a:t>Doivent être remplacés par les entités prédéfinies correspondantes</a:t>
            </a:r>
            <a:endParaRPr lang="en-US" sz="2000" dirty="0"/>
          </a:p>
        </p:txBody>
      </p:sp>
      <p:sp>
        <p:nvSpPr>
          <p:cNvPr id="14" name="Title 1"/>
          <p:cNvSpPr txBox="1">
            <a:spLocks/>
          </p:cNvSpPr>
          <p:nvPr>
            <p:custDataLst>
              <p:tags r:id="rId9"/>
            </p:custDataLst>
          </p:nvPr>
        </p:nvSpPr>
        <p:spPr>
          <a:xfrm>
            <a:off x="582208" y="659140"/>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kern="0" dirty="0"/>
              <a:t>Fondamentaux du </a:t>
            </a:r>
            <a:r>
              <a:rPr lang="en-US" kern="0" dirty="0"/>
              <a:t>XML</a:t>
            </a:r>
          </a:p>
          <a:p>
            <a:r>
              <a:rPr lang="fr-FR" sz="2400" kern="0" dirty="0"/>
              <a:t>Caractères réservés</a:t>
            </a:r>
          </a:p>
          <a:p>
            <a:endParaRPr lang="en-US" sz="2400" kern="0" dirty="0"/>
          </a:p>
          <a:p>
            <a:endParaRPr lang="en-US" sz="2400" kern="0" dirty="0"/>
          </a:p>
        </p:txBody>
      </p:sp>
    </p:spTree>
    <p:extLst>
      <p:ext uri="{BB962C8B-B14F-4D97-AF65-F5344CB8AC3E}">
        <p14:creationId xmlns:p14="http://schemas.microsoft.com/office/powerpoint/2010/main" val="1781979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custDataLst>
              <p:tags r:id="rId1"/>
            </p:custDataLst>
          </p:nvPr>
        </p:nvSpPr>
        <p:spPr/>
        <p:txBody>
          <a:bodyPr/>
          <a:lstStyle/>
          <a:p>
            <a:pPr>
              <a:defRPr/>
            </a:pPr>
            <a:fld id="{DA79EEDA-9492-4994-BB18-1005CD6866B1}" type="slidenum">
              <a:rPr lang="en-US" smtClean="0"/>
              <a:pPr>
                <a:defRPr/>
              </a:pPr>
              <a:t>21</a:t>
            </a:fld>
            <a:endParaRPr lang="en-US"/>
          </a:p>
        </p:txBody>
      </p:sp>
      <p:sp>
        <p:nvSpPr>
          <p:cNvPr id="7" name="Title 1"/>
          <p:cNvSpPr txBox="1">
            <a:spLocks/>
          </p:cNvSpPr>
          <p:nvPr>
            <p:custDataLst>
              <p:tags r:id="rId2"/>
            </p:custDataLst>
          </p:nvPr>
        </p:nvSpPr>
        <p:spPr>
          <a:xfrm>
            <a:off x="582208" y="659140"/>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kern="0" dirty="0"/>
              <a:t>Norme ST.26 de l’OMPI: </a:t>
            </a:r>
            <a:r>
              <a:rPr lang="fr-FR" dirty="0"/>
              <a:t>Exemple</a:t>
            </a:r>
            <a:endParaRPr lang="fr-FR" kern="0" dirty="0"/>
          </a:p>
        </p:txBody>
      </p:sp>
      <p:pic>
        <p:nvPicPr>
          <p:cNvPr id="2" name="Picture 1"/>
          <p:cNvPicPr>
            <a:picLocks noChangeAspect="1"/>
          </p:cNvPicPr>
          <p:nvPr>
            <p:custDataLst>
              <p:tags r:id="rId3"/>
            </p:custDataLst>
          </p:nvPr>
        </p:nvPicPr>
        <p:blipFill>
          <a:blip r:embed="rId6"/>
          <a:stretch>
            <a:fillRect/>
          </a:stretch>
        </p:blipFill>
        <p:spPr>
          <a:xfrm>
            <a:off x="582208" y="1700808"/>
            <a:ext cx="7344816" cy="4596930"/>
          </a:xfrm>
          <a:prstGeom prst="rect">
            <a:avLst/>
          </a:prstGeom>
        </p:spPr>
      </p:pic>
    </p:spTree>
    <p:extLst>
      <p:ext uri="{BB962C8B-B14F-4D97-AF65-F5344CB8AC3E}">
        <p14:creationId xmlns:p14="http://schemas.microsoft.com/office/powerpoint/2010/main" val="4090399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custDataLst>
              <p:tags r:id="rId1"/>
            </p:custDataLst>
          </p:nvPr>
        </p:nvSpPr>
        <p:spPr/>
        <p:txBody>
          <a:bodyPr/>
          <a:lstStyle/>
          <a:p>
            <a:pPr>
              <a:defRPr/>
            </a:pPr>
            <a:fld id="{DA79EEDA-9492-4994-BB18-1005CD6866B1}" type="slidenum">
              <a:rPr lang="en-US" smtClean="0"/>
              <a:pPr>
                <a:defRPr/>
              </a:pPr>
              <a:t>22</a:t>
            </a:fld>
            <a:endParaRPr lang="en-US"/>
          </a:p>
        </p:txBody>
      </p:sp>
      <p:sp>
        <p:nvSpPr>
          <p:cNvPr id="5" name="Slide Number Placeholder 3"/>
          <p:cNvSpPr txBox="1">
            <a:spLocks/>
          </p:cNvSpPr>
          <p:nvPr>
            <p:custDataLst>
              <p:tags r:id="rId2"/>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DA79EEDA-9492-4994-BB18-1005CD6866B1}" type="slidenum">
              <a:rPr lang="en-US" smtClean="0"/>
              <a:pPr>
                <a:defRPr/>
              </a:pPr>
              <a:t>22</a:t>
            </a:fld>
            <a:endParaRPr lang="en-US"/>
          </a:p>
        </p:txBody>
      </p:sp>
      <p:sp>
        <p:nvSpPr>
          <p:cNvPr id="7" name="Title 1"/>
          <p:cNvSpPr>
            <a:spLocks noGrp="1"/>
          </p:cNvSpPr>
          <p:nvPr>
            <p:ph type="title"/>
            <p:custDataLst>
              <p:tags r:id="rId3"/>
            </p:custDataLst>
          </p:nvPr>
        </p:nvSpPr>
        <p:spPr>
          <a:xfrm>
            <a:off x="457200" y="332656"/>
            <a:ext cx="8229600" cy="1143000"/>
          </a:xfrm>
        </p:spPr>
        <p:txBody>
          <a:bodyPr/>
          <a:lstStyle/>
          <a:p>
            <a:r>
              <a:rPr lang="fr-FR" sz="3200" noProof="0" dirty="0"/>
              <a:t>Norme ST.26 de l’OMPI : Composantes (1)</a:t>
            </a:r>
          </a:p>
        </p:txBody>
      </p:sp>
      <p:sp>
        <p:nvSpPr>
          <p:cNvPr id="8" name="TextBox 7"/>
          <p:cNvSpPr txBox="1"/>
          <p:nvPr>
            <p:custDataLst>
              <p:tags r:id="rId4"/>
            </p:custDataLst>
          </p:nvPr>
        </p:nvSpPr>
        <p:spPr>
          <a:xfrm>
            <a:off x="2491321" y="1700808"/>
            <a:ext cx="3786614" cy="630942"/>
          </a:xfrm>
          <a:prstGeom prst="rect">
            <a:avLst/>
          </a:prstGeom>
          <a:noFill/>
          <a:ln>
            <a:solidFill>
              <a:schemeClr val="tx1"/>
            </a:solidFill>
          </a:ln>
        </p:spPr>
        <p:txBody>
          <a:bodyPr wrap="none" rtlCol="0">
            <a:spAutoFit/>
          </a:bodyPr>
          <a:lstStyle/>
          <a:p>
            <a:pPr algn="ctr"/>
            <a:r>
              <a:rPr lang="fr-FR" sz="1400" b="1" dirty="0"/>
              <a:t>Première ligne: déclaration du format XML</a:t>
            </a:r>
            <a:endParaRPr lang="fr-FR" sz="1400" dirty="0"/>
          </a:p>
          <a:p>
            <a:pPr algn="ctr"/>
            <a:r>
              <a:rPr lang="fr-FR" sz="1400" i="1" dirty="0"/>
              <a:t>(paragraphe 39 (a) de la norme ST.26)</a:t>
            </a:r>
          </a:p>
        </p:txBody>
      </p:sp>
      <p:cxnSp>
        <p:nvCxnSpPr>
          <p:cNvPr id="10" name="Straight Arrow Connector 9"/>
          <p:cNvCxnSpPr/>
          <p:nvPr>
            <p:custDataLst>
              <p:tags r:id="rId5"/>
            </p:custDataLst>
          </p:nvPr>
        </p:nvCxnSpPr>
        <p:spPr bwMode="auto">
          <a:xfrm flipH="1">
            <a:off x="2555776" y="2331750"/>
            <a:ext cx="576064" cy="377170"/>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 name="Picture 2"/>
          <p:cNvPicPr>
            <a:picLocks noChangeAspect="1"/>
          </p:cNvPicPr>
          <p:nvPr>
            <p:custDataLst>
              <p:tags r:id="rId6"/>
            </p:custDataLst>
          </p:nvPr>
        </p:nvPicPr>
        <p:blipFill rotWithShape="1">
          <a:blip r:embed="rId9"/>
          <a:srcRect l="472" t="1205" r="1"/>
          <a:stretch/>
        </p:blipFill>
        <p:spPr>
          <a:xfrm>
            <a:off x="569048" y="2708920"/>
            <a:ext cx="7508152" cy="3105370"/>
          </a:xfrm>
          <a:prstGeom prst="rect">
            <a:avLst/>
          </a:prstGeom>
        </p:spPr>
      </p:pic>
    </p:spTree>
    <p:extLst>
      <p:ext uri="{BB962C8B-B14F-4D97-AF65-F5344CB8AC3E}">
        <p14:creationId xmlns:p14="http://schemas.microsoft.com/office/powerpoint/2010/main" val="1075895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en-US" smtClean="0"/>
              <a:pPr>
                <a:defRPr/>
              </a:pPr>
              <a:t>23</a:t>
            </a:fld>
            <a:endParaRPr lang="en-US"/>
          </a:p>
        </p:txBody>
      </p:sp>
      <p:sp>
        <p:nvSpPr>
          <p:cNvPr id="3" name="Slide Number Placeholder 3"/>
          <p:cNvSpPr txBox="1">
            <a:spLocks/>
          </p:cNvSpPr>
          <p:nvPr>
            <p:custDataLst>
              <p:tags r:id="rId2"/>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DA79EEDA-9492-4994-BB18-1005CD6866B1}" type="slidenum">
              <a:rPr lang="en-US" smtClean="0"/>
              <a:pPr>
                <a:defRPr/>
              </a:pPr>
              <a:t>23</a:t>
            </a:fld>
            <a:endParaRPr lang="en-US"/>
          </a:p>
        </p:txBody>
      </p:sp>
      <p:sp>
        <p:nvSpPr>
          <p:cNvPr id="4" name="Slide Number Placeholder 3"/>
          <p:cNvSpPr txBox="1">
            <a:spLocks/>
          </p:cNvSpPr>
          <p:nvPr>
            <p:custDataLst>
              <p:tags r:id="rId3"/>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DA79EEDA-9492-4994-BB18-1005CD6866B1}" type="slidenum">
              <a:rPr lang="en-US" smtClean="0"/>
              <a:pPr>
                <a:defRPr/>
              </a:pPr>
              <a:t>23</a:t>
            </a:fld>
            <a:endParaRPr lang="en-US"/>
          </a:p>
        </p:txBody>
      </p:sp>
      <p:sp>
        <p:nvSpPr>
          <p:cNvPr id="6" name="TextBox 5"/>
          <p:cNvSpPr txBox="1"/>
          <p:nvPr>
            <p:custDataLst>
              <p:tags r:id="rId4"/>
            </p:custDataLst>
          </p:nvPr>
        </p:nvSpPr>
        <p:spPr>
          <a:xfrm>
            <a:off x="1667382" y="1700808"/>
            <a:ext cx="5434501" cy="630942"/>
          </a:xfrm>
          <a:prstGeom prst="rect">
            <a:avLst/>
          </a:prstGeom>
          <a:noFill/>
          <a:ln>
            <a:solidFill>
              <a:schemeClr val="tx1"/>
            </a:solidFill>
          </a:ln>
        </p:spPr>
        <p:txBody>
          <a:bodyPr wrap="none" rtlCol="0">
            <a:spAutoFit/>
          </a:bodyPr>
          <a:lstStyle/>
          <a:p>
            <a:pPr algn="ctr"/>
            <a:r>
              <a:rPr lang="fr-FR" sz="1400" b="1" dirty="0"/>
              <a:t>Deuxième ligne: déclaration de type de document (DOCTYPE)</a:t>
            </a:r>
          </a:p>
          <a:p>
            <a:pPr algn="ctr"/>
            <a:r>
              <a:rPr lang="fr-FR" sz="1400" i="1" dirty="0"/>
              <a:t>(paragraphe 39(b) de la norme ST.26)</a:t>
            </a:r>
          </a:p>
        </p:txBody>
      </p:sp>
      <p:sp>
        <p:nvSpPr>
          <p:cNvPr id="10" name="Title 1"/>
          <p:cNvSpPr txBox="1">
            <a:spLocks/>
          </p:cNvSpPr>
          <p:nvPr>
            <p:custDataLst>
              <p:tags r:id="rId5"/>
            </p:custDataLst>
          </p:nvPr>
        </p:nvSpPr>
        <p:spPr>
          <a:xfrm>
            <a:off x="467544" y="717511"/>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sz="3200" dirty="0"/>
              <a:t>Norme ST.26 de l’OMPI </a:t>
            </a:r>
            <a:r>
              <a:rPr lang="en-US" sz="3200" dirty="0"/>
              <a:t>: </a:t>
            </a:r>
            <a:r>
              <a:rPr lang="fr-FR" sz="3200" dirty="0"/>
              <a:t>Composantes</a:t>
            </a:r>
            <a:r>
              <a:rPr lang="en-US" sz="3200" dirty="0"/>
              <a:t> (2)</a:t>
            </a:r>
            <a:endParaRPr lang="en-US" sz="3200" kern="0" dirty="0"/>
          </a:p>
        </p:txBody>
      </p:sp>
      <p:pic>
        <p:nvPicPr>
          <p:cNvPr id="5" name="Picture 4"/>
          <p:cNvPicPr>
            <a:picLocks noChangeAspect="1"/>
          </p:cNvPicPr>
          <p:nvPr>
            <p:custDataLst>
              <p:tags r:id="rId6"/>
            </p:custDataLst>
          </p:nvPr>
        </p:nvPicPr>
        <p:blipFill rotWithShape="1">
          <a:blip r:embed="rId10"/>
          <a:srcRect l="227" t="2298"/>
          <a:stretch/>
        </p:blipFill>
        <p:spPr>
          <a:xfrm>
            <a:off x="554732" y="2743547"/>
            <a:ext cx="7545660" cy="3061717"/>
          </a:xfrm>
          <a:prstGeom prst="rect">
            <a:avLst/>
          </a:prstGeom>
        </p:spPr>
      </p:pic>
      <p:cxnSp>
        <p:nvCxnSpPr>
          <p:cNvPr id="8" name="Straight Arrow Connector 7"/>
          <p:cNvCxnSpPr>
            <a:stCxn id="6" idx="2"/>
          </p:cNvCxnSpPr>
          <p:nvPr>
            <p:custDataLst>
              <p:tags r:id="rId7"/>
            </p:custDataLst>
          </p:nvPr>
        </p:nvCxnSpPr>
        <p:spPr bwMode="auto">
          <a:xfrm>
            <a:off x="4384633" y="2331750"/>
            <a:ext cx="0" cy="521186"/>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16260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en-US" smtClean="0"/>
              <a:pPr>
                <a:defRPr/>
              </a:pPr>
              <a:t>24</a:t>
            </a:fld>
            <a:endParaRPr lang="en-US"/>
          </a:p>
        </p:txBody>
      </p:sp>
      <p:sp>
        <p:nvSpPr>
          <p:cNvPr id="3" name="Slide Number Placeholder 1"/>
          <p:cNvSpPr txBox="1">
            <a:spLocks/>
          </p:cNvSpPr>
          <p:nvPr>
            <p:custDataLst>
              <p:tags r:id="rId2"/>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en-US" smtClean="0"/>
              <a:pPr>
                <a:defRPr/>
              </a:pPr>
              <a:t>24</a:t>
            </a:fld>
            <a:endParaRPr lang="en-US"/>
          </a:p>
        </p:txBody>
      </p:sp>
      <p:sp>
        <p:nvSpPr>
          <p:cNvPr id="4" name="Slide Number Placeholder 3"/>
          <p:cNvSpPr txBox="1">
            <a:spLocks/>
          </p:cNvSpPr>
          <p:nvPr>
            <p:custDataLst>
              <p:tags r:id="rId3"/>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DA79EEDA-9492-4994-BB18-1005CD6866B1}" type="slidenum">
              <a:rPr lang="en-US" smtClean="0"/>
              <a:pPr>
                <a:defRPr/>
              </a:pPr>
              <a:t>24</a:t>
            </a:fld>
            <a:endParaRPr lang="en-US"/>
          </a:p>
        </p:txBody>
      </p:sp>
      <p:sp>
        <p:nvSpPr>
          <p:cNvPr id="5" name="Slide Number Placeholder 3"/>
          <p:cNvSpPr txBox="1">
            <a:spLocks/>
          </p:cNvSpPr>
          <p:nvPr>
            <p:custDataLst>
              <p:tags r:id="rId4"/>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DA79EEDA-9492-4994-BB18-1005CD6866B1}" type="slidenum">
              <a:rPr lang="en-US" smtClean="0"/>
              <a:pPr>
                <a:defRPr/>
              </a:pPr>
              <a:t>24</a:t>
            </a:fld>
            <a:endParaRPr lang="en-US"/>
          </a:p>
        </p:txBody>
      </p:sp>
      <p:sp>
        <p:nvSpPr>
          <p:cNvPr id="7" name="TextBox 6"/>
          <p:cNvSpPr txBox="1"/>
          <p:nvPr>
            <p:custDataLst>
              <p:tags r:id="rId5"/>
            </p:custDataLst>
          </p:nvPr>
        </p:nvSpPr>
        <p:spPr>
          <a:xfrm>
            <a:off x="5366304" y="1572933"/>
            <a:ext cx="3098669" cy="630942"/>
          </a:xfrm>
          <a:prstGeom prst="rect">
            <a:avLst/>
          </a:prstGeom>
          <a:noFill/>
          <a:ln>
            <a:solidFill>
              <a:schemeClr val="tx1"/>
            </a:solidFill>
          </a:ln>
        </p:spPr>
        <p:txBody>
          <a:bodyPr wrap="none" rtlCol="0">
            <a:spAutoFit/>
          </a:bodyPr>
          <a:lstStyle/>
          <a:p>
            <a:pPr algn="ctr"/>
            <a:r>
              <a:rPr lang="fr-FR" sz="1400" b="1" dirty="0"/>
              <a:t>Troisième ligne: élément racine</a:t>
            </a:r>
          </a:p>
          <a:p>
            <a:pPr algn="ctr"/>
            <a:r>
              <a:rPr lang="fr-FR" sz="1400" i="1" dirty="0"/>
              <a:t>(paragraphe 43 de la norme ST.26 )</a:t>
            </a:r>
          </a:p>
        </p:txBody>
      </p:sp>
      <p:sp>
        <p:nvSpPr>
          <p:cNvPr id="13" name="Title 1"/>
          <p:cNvSpPr txBox="1">
            <a:spLocks/>
          </p:cNvSpPr>
          <p:nvPr>
            <p:custDataLst>
              <p:tags r:id="rId6"/>
            </p:custDataLst>
          </p:nvPr>
        </p:nvSpPr>
        <p:spPr>
          <a:xfrm>
            <a:off x="467544" y="63415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sz="3200" dirty="0"/>
              <a:t>Norme ST.26 de l’OMPI </a:t>
            </a:r>
            <a:r>
              <a:rPr lang="en-US" sz="3200" dirty="0"/>
              <a:t>: </a:t>
            </a:r>
            <a:r>
              <a:rPr lang="fr-FR" sz="3200" dirty="0"/>
              <a:t>Composantes</a:t>
            </a:r>
            <a:r>
              <a:rPr lang="en-US" sz="3200" dirty="0"/>
              <a:t> (3)</a:t>
            </a:r>
            <a:endParaRPr lang="en-US" sz="3200" kern="0" dirty="0"/>
          </a:p>
        </p:txBody>
      </p:sp>
      <p:pic>
        <p:nvPicPr>
          <p:cNvPr id="6" name="Picture 5"/>
          <p:cNvPicPr>
            <a:picLocks noChangeAspect="1"/>
          </p:cNvPicPr>
          <p:nvPr>
            <p:custDataLst>
              <p:tags r:id="rId7"/>
            </p:custDataLst>
          </p:nvPr>
        </p:nvPicPr>
        <p:blipFill rotWithShape="1">
          <a:blip r:embed="rId14"/>
          <a:srcRect t="1741" b="-1"/>
          <a:stretch/>
        </p:blipFill>
        <p:spPr>
          <a:xfrm>
            <a:off x="251520" y="2612192"/>
            <a:ext cx="7543800" cy="3079188"/>
          </a:xfrm>
          <a:prstGeom prst="rect">
            <a:avLst/>
          </a:prstGeom>
        </p:spPr>
      </p:pic>
      <p:sp>
        <p:nvSpPr>
          <p:cNvPr id="14" name="Rectangle 13"/>
          <p:cNvSpPr/>
          <p:nvPr>
            <p:custDataLst>
              <p:tags r:id="rId8"/>
            </p:custDataLst>
          </p:nvPr>
        </p:nvSpPr>
        <p:spPr bwMode="auto">
          <a:xfrm>
            <a:off x="179512" y="3212976"/>
            <a:ext cx="6830888" cy="2478404"/>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cxnSp>
        <p:nvCxnSpPr>
          <p:cNvPr id="9" name="Straight Arrow Connector 8"/>
          <p:cNvCxnSpPr>
            <a:stCxn id="7" idx="2"/>
          </p:cNvCxnSpPr>
          <p:nvPr>
            <p:custDataLst>
              <p:tags r:id="rId9"/>
            </p:custDataLst>
          </p:nvPr>
        </p:nvCxnSpPr>
        <p:spPr bwMode="auto">
          <a:xfrm flipH="1">
            <a:off x="5580125" y="2203875"/>
            <a:ext cx="1335514" cy="721069"/>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p:nvPr>
            <p:custDataLst>
              <p:tags r:id="rId10"/>
            </p:custDataLst>
          </p:nvPr>
        </p:nvSpPr>
        <p:spPr>
          <a:xfrm>
            <a:off x="6942947" y="3567010"/>
            <a:ext cx="2345066" cy="954107"/>
          </a:xfrm>
          <a:prstGeom prst="rect">
            <a:avLst/>
          </a:prstGeom>
          <a:noFill/>
          <a:ln>
            <a:solidFill>
              <a:schemeClr val="tx1"/>
            </a:solidFill>
          </a:ln>
        </p:spPr>
        <p:txBody>
          <a:bodyPr wrap="none" rtlCol="0">
            <a:spAutoFit/>
          </a:bodyPr>
          <a:lstStyle/>
          <a:p>
            <a:pPr algn="ctr">
              <a:spcBef>
                <a:spcPts val="0"/>
              </a:spcBef>
            </a:pPr>
            <a:r>
              <a:rPr lang="fr-FR" sz="1400" b="1" dirty="0"/>
              <a:t>Informations générales</a:t>
            </a:r>
          </a:p>
          <a:p>
            <a:pPr algn="ctr">
              <a:spcBef>
                <a:spcPts val="0"/>
              </a:spcBef>
            </a:pPr>
            <a:endParaRPr lang="fr-FR" sz="1400" dirty="0"/>
          </a:p>
          <a:p>
            <a:pPr algn="ctr">
              <a:spcBef>
                <a:spcPts val="0"/>
              </a:spcBef>
            </a:pPr>
            <a:r>
              <a:rPr lang="fr-FR" sz="1400" i="1" dirty="0"/>
              <a:t>(paragraphes 38(a) et </a:t>
            </a:r>
          </a:p>
          <a:p>
            <a:pPr algn="ctr">
              <a:spcBef>
                <a:spcPts val="0"/>
              </a:spcBef>
            </a:pPr>
            <a:r>
              <a:rPr lang="fr-FR" sz="1400" i="1" dirty="0"/>
              <a:t>45 à 49 de la norme ST.26)</a:t>
            </a:r>
          </a:p>
        </p:txBody>
      </p:sp>
      <p:cxnSp>
        <p:nvCxnSpPr>
          <p:cNvPr id="16" name="Straight Arrow Connector 15"/>
          <p:cNvCxnSpPr>
            <a:stCxn id="15" idx="1"/>
            <a:endCxn id="14" idx="3"/>
          </p:cNvCxnSpPr>
          <p:nvPr>
            <p:custDataLst>
              <p:tags r:id="rId11"/>
            </p:custDataLst>
          </p:nvPr>
        </p:nvCxnSpPr>
        <p:spPr bwMode="auto">
          <a:xfrm>
            <a:off x="6942947" y="4044064"/>
            <a:ext cx="67453" cy="408114"/>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792194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en-US" smtClean="0"/>
              <a:pPr>
                <a:defRPr/>
              </a:pPr>
              <a:t>25</a:t>
            </a:fld>
            <a:endParaRPr lang="en-US"/>
          </a:p>
        </p:txBody>
      </p:sp>
      <p:sp>
        <p:nvSpPr>
          <p:cNvPr id="3" name="Slide Number Placeholder 1"/>
          <p:cNvSpPr txBox="1">
            <a:spLocks/>
          </p:cNvSpPr>
          <p:nvPr>
            <p:custDataLst>
              <p:tags r:id="rId2"/>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en-US" smtClean="0"/>
              <a:pPr>
                <a:defRPr/>
              </a:pPr>
              <a:t>25</a:t>
            </a:fld>
            <a:endParaRPr lang="en-US"/>
          </a:p>
        </p:txBody>
      </p:sp>
      <p:sp>
        <p:nvSpPr>
          <p:cNvPr id="4" name="Slide Number Placeholder 1"/>
          <p:cNvSpPr txBox="1">
            <a:spLocks/>
          </p:cNvSpPr>
          <p:nvPr>
            <p:custDataLst>
              <p:tags r:id="rId3"/>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en-US" smtClean="0"/>
              <a:pPr>
                <a:defRPr/>
              </a:pPr>
              <a:t>25</a:t>
            </a:fld>
            <a:endParaRPr lang="en-US"/>
          </a:p>
        </p:txBody>
      </p:sp>
      <p:sp>
        <p:nvSpPr>
          <p:cNvPr id="5" name="Slide Number Placeholder 3"/>
          <p:cNvSpPr txBox="1">
            <a:spLocks/>
          </p:cNvSpPr>
          <p:nvPr>
            <p:custDataLst>
              <p:tags r:id="rId4"/>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DA79EEDA-9492-4994-BB18-1005CD6866B1}" type="slidenum">
              <a:rPr lang="en-US" smtClean="0"/>
              <a:pPr>
                <a:defRPr/>
              </a:pPr>
              <a:t>25</a:t>
            </a:fld>
            <a:endParaRPr lang="en-US"/>
          </a:p>
        </p:txBody>
      </p:sp>
      <p:sp>
        <p:nvSpPr>
          <p:cNvPr id="6" name="Slide Number Placeholder 3"/>
          <p:cNvSpPr txBox="1">
            <a:spLocks/>
          </p:cNvSpPr>
          <p:nvPr>
            <p:custDataLst>
              <p:tags r:id="rId5"/>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DA79EEDA-9492-4994-BB18-1005CD6866B1}" type="slidenum">
              <a:rPr lang="en-US" smtClean="0"/>
              <a:pPr>
                <a:defRPr/>
              </a:pPr>
              <a:t>25</a:t>
            </a:fld>
            <a:endParaRPr lang="en-US"/>
          </a:p>
        </p:txBody>
      </p:sp>
      <p:cxnSp>
        <p:nvCxnSpPr>
          <p:cNvPr id="13" name="Straight Arrow Connector 12"/>
          <p:cNvCxnSpPr/>
          <p:nvPr>
            <p:custDataLst>
              <p:tags r:id="rId6"/>
            </p:custDataLst>
          </p:nvPr>
        </p:nvCxnSpPr>
        <p:spPr bwMode="auto">
          <a:xfrm flipH="1" flipV="1">
            <a:off x="6804248" y="4389145"/>
            <a:ext cx="576064" cy="1"/>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itle 1"/>
          <p:cNvSpPr txBox="1">
            <a:spLocks/>
          </p:cNvSpPr>
          <p:nvPr>
            <p:custDataLst>
              <p:tags r:id="rId7"/>
            </p:custDataLst>
          </p:nvPr>
        </p:nvSpPr>
        <p:spPr>
          <a:xfrm>
            <a:off x="395536" y="666865"/>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sz="3200" dirty="0"/>
              <a:t>Norme ST.26 de l’OMPI </a:t>
            </a:r>
            <a:r>
              <a:rPr lang="en-US" sz="3200" dirty="0"/>
              <a:t>: </a:t>
            </a:r>
            <a:r>
              <a:rPr lang="fr-FR" sz="3200" dirty="0"/>
              <a:t>Composantes</a:t>
            </a:r>
            <a:r>
              <a:rPr lang="en-US" sz="3200" dirty="0"/>
              <a:t> (4)</a:t>
            </a:r>
            <a:endParaRPr lang="en-US" sz="3200" kern="0" dirty="0"/>
          </a:p>
        </p:txBody>
      </p:sp>
      <p:pic>
        <p:nvPicPr>
          <p:cNvPr id="7" name="Picture 6"/>
          <p:cNvPicPr>
            <a:picLocks noChangeAspect="1"/>
          </p:cNvPicPr>
          <p:nvPr>
            <p:custDataLst>
              <p:tags r:id="rId8"/>
            </p:custDataLst>
          </p:nvPr>
        </p:nvPicPr>
        <p:blipFill>
          <a:blip r:embed="rId12"/>
          <a:stretch>
            <a:fillRect/>
          </a:stretch>
        </p:blipFill>
        <p:spPr>
          <a:xfrm>
            <a:off x="395536" y="1945533"/>
            <a:ext cx="7124700" cy="4076700"/>
          </a:xfrm>
          <a:prstGeom prst="rect">
            <a:avLst/>
          </a:prstGeom>
        </p:spPr>
      </p:pic>
      <p:sp>
        <p:nvSpPr>
          <p:cNvPr id="12" name="TextBox 11"/>
          <p:cNvSpPr txBox="1"/>
          <p:nvPr>
            <p:custDataLst>
              <p:tags r:id="rId9"/>
            </p:custDataLst>
          </p:nvPr>
        </p:nvSpPr>
        <p:spPr>
          <a:xfrm>
            <a:off x="5969907" y="2060848"/>
            <a:ext cx="2444452" cy="954107"/>
          </a:xfrm>
          <a:prstGeom prst="rect">
            <a:avLst/>
          </a:prstGeom>
          <a:noFill/>
          <a:ln>
            <a:solidFill>
              <a:schemeClr val="tx1"/>
            </a:solidFill>
          </a:ln>
        </p:spPr>
        <p:txBody>
          <a:bodyPr wrap="none" rtlCol="0">
            <a:spAutoFit/>
          </a:bodyPr>
          <a:lstStyle/>
          <a:p>
            <a:pPr algn="ctr">
              <a:spcBef>
                <a:spcPts val="0"/>
              </a:spcBef>
            </a:pPr>
            <a:r>
              <a:rPr lang="fr-FR" sz="1400" b="1" dirty="0"/>
              <a:t>Données des séquences </a:t>
            </a:r>
          </a:p>
          <a:p>
            <a:pPr algn="ctr">
              <a:spcBef>
                <a:spcPts val="0"/>
              </a:spcBef>
            </a:pPr>
            <a:endParaRPr lang="fr-FR" sz="1400" dirty="0"/>
          </a:p>
          <a:p>
            <a:pPr algn="ctr">
              <a:spcBef>
                <a:spcPts val="0"/>
              </a:spcBef>
            </a:pPr>
            <a:r>
              <a:rPr lang="fr-FR" sz="1400" i="1" dirty="0"/>
              <a:t>(paragraphes 38(b) et </a:t>
            </a:r>
          </a:p>
          <a:p>
            <a:pPr algn="ctr">
              <a:spcBef>
                <a:spcPts val="0"/>
              </a:spcBef>
            </a:pPr>
            <a:r>
              <a:rPr lang="fr-FR" sz="1400" i="1" dirty="0"/>
              <a:t>50 à 100 de la norme ST.26)</a:t>
            </a:r>
          </a:p>
        </p:txBody>
      </p:sp>
    </p:spTree>
    <p:extLst>
      <p:ext uri="{BB962C8B-B14F-4D97-AF65-F5344CB8AC3E}">
        <p14:creationId xmlns:p14="http://schemas.microsoft.com/office/powerpoint/2010/main" val="184355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custDataLst>
              <p:tags r:id="rId1"/>
            </p:custDataLst>
          </p:nvPr>
        </p:nvSpPr>
        <p:spPr/>
        <p:txBody>
          <a:bodyPr/>
          <a:lstStyle/>
          <a:p>
            <a:pPr>
              <a:defRPr/>
            </a:pPr>
            <a:fld id="{DA79EEDA-9492-4994-BB18-1005CD6866B1}" type="slidenum">
              <a:rPr lang="en-US" smtClean="0"/>
              <a:pPr>
                <a:defRPr/>
              </a:pPr>
              <a:t>26</a:t>
            </a:fld>
            <a:endParaRPr lang="en-US"/>
          </a:p>
        </p:txBody>
      </p:sp>
      <p:sp>
        <p:nvSpPr>
          <p:cNvPr id="5" name="Title 1"/>
          <p:cNvSpPr>
            <a:spLocks noGrp="1"/>
          </p:cNvSpPr>
          <p:nvPr>
            <p:ph type="title"/>
            <p:custDataLst>
              <p:tags r:id="rId2"/>
            </p:custDataLst>
          </p:nvPr>
        </p:nvSpPr>
        <p:spPr>
          <a:xfrm>
            <a:off x="457200" y="341784"/>
            <a:ext cx="8229600" cy="1143000"/>
          </a:xfrm>
        </p:spPr>
        <p:txBody>
          <a:bodyPr/>
          <a:lstStyle/>
          <a:p>
            <a:r>
              <a:rPr lang="fr-FR" sz="3400" noProof="0" dirty="0"/>
              <a:t>Norme ST.26 : Informations générales (1)</a:t>
            </a:r>
          </a:p>
        </p:txBody>
      </p:sp>
      <p:sp>
        <p:nvSpPr>
          <p:cNvPr id="7" name="TextBox 6"/>
          <p:cNvSpPr txBox="1"/>
          <p:nvPr>
            <p:custDataLst>
              <p:tags r:id="rId3"/>
            </p:custDataLst>
          </p:nvPr>
        </p:nvSpPr>
        <p:spPr>
          <a:xfrm>
            <a:off x="457200" y="1684420"/>
            <a:ext cx="8579296" cy="2154436"/>
          </a:xfrm>
          <a:prstGeom prst="rect">
            <a:avLst/>
          </a:prstGeom>
          <a:noFill/>
        </p:spPr>
        <p:txBody>
          <a:bodyPr wrap="square" rtlCol="0">
            <a:spAutoFit/>
          </a:bodyPr>
          <a:lstStyle/>
          <a:p>
            <a:pPr marL="342900" indent="-342900">
              <a:spcBef>
                <a:spcPts val="1200"/>
              </a:spcBef>
              <a:spcAft>
                <a:spcPts val="0"/>
              </a:spcAft>
              <a:buFont typeface="Arial" panose="020B0604020202020204" pitchFamily="34" charset="0"/>
              <a:buChar char="•"/>
            </a:pPr>
            <a:r>
              <a:rPr lang="fr-FR" sz="2000" dirty="0"/>
              <a:t>Section sur l’identification de la demande</a:t>
            </a:r>
            <a:endParaRPr lang="en-US" sz="2000" dirty="0"/>
          </a:p>
          <a:p>
            <a:pPr>
              <a:spcBef>
                <a:spcPts val="1200"/>
              </a:spcBef>
            </a:pPr>
            <a:r>
              <a:rPr lang="en-US" sz="2000" dirty="0"/>
              <a:t> – </a:t>
            </a:r>
            <a:r>
              <a:rPr lang="fr-FR" sz="2000" dirty="0"/>
              <a:t>le numéro de la demande, la date de dépôt et le code de l’office de propriété intellectuelle sont obligatoires, s’ils sont connus</a:t>
            </a:r>
            <a:r>
              <a:rPr lang="en-US" sz="2000" dirty="0"/>
              <a:t>;</a:t>
            </a:r>
          </a:p>
          <a:p>
            <a:pPr>
              <a:spcBef>
                <a:spcPts val="1200"/>
              </a:spcBef>
            </a:pPr>
            <a:r>
              <a:rPr lang="en-US" sz="2000" dirty="0"/>
              <a:t> – </a:t>
            </a:r>
            <a:r>
              <a:rPr lang="fr-FR" sz="2000" dirty="0"/>
              <a:t>autrement, l’identificateur de la demande du déposant suffit.</a:t>
            </a:r>
          </a:p>
          <a:p>
            <a:pPr>
              <a:spcBef>
                <a:spcPts val="1200"/>
              </a:spcBef>
            </a:pPr>
            <a:endParaRPr lang="en-US" dirty="0"/>
          </a:p>
        </p:txBody>
      </p:sp>
      <p:pic>
        <p:nvPicPr>
          <p:cNvPr id="2" name="Picture 1"/>
          <p:cNvPicPr>
            <a:picLocks noChangeAspect="1"/>
          </p:cNvPicPr>
          <p:nvPr>
            <p:custDataLst>
              <p:tags r:id="rId4"/>
            </p:custDataLst>
          </p:nvPr>
        </p:nvPicPr>
        <p:blipFill>
          <a:blip r:embed="rId8"/>
          <a:stretch>
            <a:fillRect/>
          </a:stretch>
        </p:blipFill>
        <p:spPr>
          <a:xfrm>
            <a:off x="1331640" y="3601676"/>
            <a:ext cx="5904656" cy="2237677"/>
          </a:xfrm>
          <a:prstGeom prst="rect">
            <a:avLst/>
          </a:prstGeom>
        </p:spPr>
      </p:pic>
      <p:sp>
        <p:nvSpPr>
          <p:cNvPr id="8" name="Rectangle 7"/>
          <p:cNvSpPr/>
          <p:nvPr>
            <p:custDataLst>
              <p:tags r:id="rId5"/>
            </p:custDataLst>
          </p:nvPr>
        </p:nvSpPr>
        <p:spPr bwMode="auto">
          <a:xfrm>
            <a:off x="1127895" y="3402040"/>
            <a:ext cx="6396433" cy="1394866"/>
          </a:xfrm>
          <a:prstGeom prst="rect">
            <a:avLst/>
          </a:prstGeom>
          <a:noFill/>
          <a:ln w="127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566300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en-US" smtClean="0"/>
              <a:pPr>
                <a:defRPr/>
              </a:pPr>
              <a:t>27</a:t>
            </a:fld>
            <a:endParaRPr lang="en-US"/>
          </a:p>
        </p:txBody>
      </p:sp>
      <p:sp>
        <p:nvSpPr>
          <p:cNvPr id="3" name="Slide Number Placeholder 3"/>
          <p:cNvSpPr txBox="1">
            <a:spLocks/>
          </p:cNvSpPr>
          <p:nvPr>
            <p:custDataLst>
              <p:tags r:id="rId2"/>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DA79EEDA-9492-4994-BB18-1005CD6866B1}" type="slidenum">
              <a:rPr lang="en-US" smtClean="0"/>
              <a:pPr>
                <a:defRPr/>
              </a:pPr>
              <a:t>27</a:t>
            </a:fld>
            <a:endParaRPr lang="en-US"/>
          </a:p>
        </p:txBody>
      </p:sp>
      <p:sp>
        <p:nvSpPr>
          <p:cNvPr id="4" name="Title 1"/>
          <p:cNvSpPr txBox="1">
            <a:spLocks/>
          </p:cNvSpPr>
          <p:nvPr>
            <p:custDataLst>
              <p:tags r:id="rId3"/>
            </p:custDataLst>
          </p:nvPr>
        </p:nvSpPr>
        <p:spPr>
          <a:xfrm>
            <a:off x="479138" y="745903"/>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sz="3400" dirty="0"/>
              <a:t>Norme ST.26 </a:t>
            </a:r>
            <a:r>
              <a:rPr lang="en-US" sz="3400" dirty="0"/>
              <a:t>: </a:t>
            </a:r>
            <a:r>
              <a:rPr lang="fr-FR" sz="3400" dirty="0"/>
              <a:t>Informations générales </a:t>
            </a:r>
            <a:r>
              <a:rPr lang="en-US" sz="3400" dirty="0"/>
              <a:t>(2)</a:t>
            </a:r>
            <a:endParaRPr lang="en-US" sz="3400" kern="0" dirty="0"/>
          </a:p>
        </p:txBody>
      </p:sp>
      <p:sp>
        <p:nvSpPr>
          <p:cNvPr id="6" name="TextBox 5"/>
          <p:cNvSpPr txBox="1"/>
          <p:nvPr>
            <p:custDataLst>
              <p:tags r:id="rId4"/>
            </p:custDataLst>
          </p:nvPr>
        </p:nvSpPr>
        <p:spPr>
          <a:xfrm>
            <a:off x="479138" y="1700808"/>
            <a:ext cx="8333170" cy="1938992"/>
          </a:xfrm>
          <a:prstGeom prst="rect">
            <a:avLst/>
          </a:prstGeom>
          <a:noFill/>
        </p:spPr>
        <p:txBody>
          <a:bodyPr wrap="square" rtlCol="0">
            <a:spAutoFit/>
          </a:bodyPr>
          <a:lstStyle/>
          <a:p>
            <a:pPr marL="342900" indent="-342900">
              <a:buFont typeface="Arial" panose="020B0604020202020204" pitchFamily="34" charset="0"/>
              <a:buChar char="•"/>
            </a:pPr>
            <a:r>
              <a:rPr lang="fr-FR" sz="2000" dirty="0"/>
              <a:t>Section sur la demande établissant la priorité</a:t>
            </a:r>
          </a:p>
          <a:p>
            <a:pPr lvl="1"/>
            <a:r>
              <a:rPr lang="fr-FR" sz="2000" dirty="0"/>
              <a:t>– une seule demande établissant la priorité peut être incluse dans le listage des séquences; il doit s’agir de la demande de priorité la plus ancienne;</a:t>
            </a:r>
          </a:p>
          <a:p>
            <a:pPr lvl="1"/>
            <a:r>
              <a:rPr lang="fr-FR" sz="2000" dirty="0"/>
              <a:t>– obligatoire si une priorité est revendiquée.</a:t>
            </a:r>
          </a:p>
        </p:txBody>
      </p:sp>
      <p:pic>
        <p:nvPicPr>
          <p:cNvPr id="8" name="Picture 7"/>
          <p:cNvPicPr>
            <a:picLocks noChangeAspect="1"/>
          </p:cNvPicPr>
          <p:nvPr>
            <p:custDataLst>
              <p:tags r:id="rId5"/>
            </p:custDataLst>
          </p:nvPr>
        </p:nvPicPr>
        <p:blipFill rotWithShape="1">
          <a:blip r:embed="rId9"/>
          <a:srcRect b="1523"/>
          <a:stretch/>
        </p:blipFill>
        <p:spPr>
          <a:xfrm>
            <a:off x="1331640" y="3601677"/>
            <a:ext cx="5904656" cy="2203588"/>
          </a:xfrm>
          <a:prstGeom prst="rect">
            <a:avLst/>
          </a:prstGeom>
        </p:spPr>
      </p:pic>
      <p:sp>
        <p:nvSpPr>
          <p:cNvPr id="9" name="Rectangle 8"/>
          <p:cNvSpPr/>
          <p:nvPr>
            <p:custDataLst>
              <p:tags r:id="rId6"/>
            </p:custDataLst>
          </p:nvPr>
        </p:nvSpPr>
        <p:spPr bwMode="auto">
          <a:xfrm>
            <a:off x="1115616" y="4797152"/>
            <a:ext cx="6252417" cy="1034826"/>
          </a:xfrm>
          <a:prstGeom prst="rect">
            <a:avLst/>
          </a:prstGeom>
          <a:noFill/>
          <a:ln w="127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551745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en-US" smtClean="0"/>
              <a:pPr>
                <a:defRPr/>
              </a:pPr>
              <a:t>28</a:t>
            </a:fld>
            <a:endParaRPr lang="en-US" dirty="0"/>
          </a:p>
        </p:txBody>
      </p:sp>
      <p:sp>
        <p:nvSpPr>
          <p:cNvPr id="3" name="Slide Number Placeholder 3"/>
          <p:cNvSpPr txBox="1">
            <a:spLocks/>
          </p:cNvSpPr>
          <p:nvPr>
            <p:custDataLst>
              <p:tags r:id="rId2"/>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DA79EEDA-9492-4994-BB18-1005CD6866B1}" type="slidenum">
              <a:rPr lang="en-US" smtClean="0"/>
              <a:pPr>
                <a:defRPr/>
              </a:pPr>
              <a:t>28</a:t>
            </a:fld>
            <a:endParaRPr lang="en-US" dirty="0"/>
          </a:p>
        </p:txBody>
      </p:sp>
      <p:sp>
        <p:nvSpPr>
          <p:cNvPr id="4" name="Title 1"/>
          <p:cNvSpPr txBox="1">
            <a:spLocks/>
          </p:cNvSpPr>
          <p:nvPr>
            <p:custDataLst>
              <p:tags r:id="rId3"/>
            </p:custDataLst>
          </p:nvPr>
        </p:nvSpPr>
        <p:spPr>
          <a:xfrm>
            <a:off x="453816" y="718247"/>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sz="3400" dirty="0"/>
              <a:t>Norme ST.26 </a:t>
            </a:r>
            <a:r>
              <a:rPr lang="en-US" sz="3400" dirty="0"/>
              <a:t>: </a:t>
            </a:r>
            <a:r>
              <a:rPr lang="fr-FR" sz="3400" dirty="0"/>
              <a:t>Informations générales </a:t>
            </a:r>
            <a:r>
              <a:rPr lang="en-US" sz="3400" dirty="0"/>
              <a:t>(3)</a:t>
            </a:r>
            <a:endParaRPr lang="en-US" sz="3400" kern="0" dirty="0"/>
          </a:p>
        </p:txBody>
      </p:sp>
      <p:sp>
        <p:nvSpPr>
          <p:cNvPr id="6" name="TextBox 5"/>
          <p:cNvSpPr txBox="1"/>
          <p:nvPr>
            <p:custDataLst>
              <p:tags r:id="rId4"/>
            </p:custDataLst>
          </p:nvPr>
        </p:nvSpPr>
        <p:spPr>
          <a:xfrm>
            <a:off x="453816" y="1586536"/>
            <a:ext cx="8294648" cy="3785652"/>
          </a:xfrm>
          <a:prstGeom prst="rect">
            <a:avLst/>
          </a:prstGeom>
          <a:noFill/>
        </p:spPr>
        <p:txBody>
          <a:bodyPr wrap="square" rtlCol="0">
            <a:spAutoFit/>
          </a:bodyPr>
          <a:lstStyle/>
          <a:p>
            <a:pPr marL="342900" indent="-342900">
              <a:buFont typeface="Arial" panose="020B0604020202020204" pitchFamily="34" charset="0"/>
              <a:buChar char="•"/>
            </a:pPr>
            <a:r>
              <a:rPr lang="fr-FR" sz="2000" dirty="0"/>
              <a:t>Section sur le nom du déposant et le nom de l’inventeur</a:t>
            </a:r>
            <a:endParaRPr lang="en-US" sz="2000" dirty="0"/>
          </a:p>
          <a:p>
            <a:pPr lvl="1">
              <a:spcBef>
                <a:spcPts val="0"/>
              </a:spcBef>
            </a:pPr>
            <a:r>
              <a:rPr lang="fr-FR" sz="2000" dirty="0"/>
              <a:t>– un seul nom de déposant et un seul nom d’inventeur peuvent figurer dans le listage des séquences; il doit s’agir du premier déposant et du premier inventeur mentionnés;</a:t>
            </a:r>
            <a:r>
              <a:rPr lang="en-US" sz="2000" dirty="0"/>
              <a:t> </a:t>
            </a:r>
          </a:p>
          <a:p>
            <a:pPr lvl="1">
              <a:spcBef>
                <a:spcPts val="0"/>
              </a:spcBef>
            </a:pPr>
            <a:r>
              <a:rPr lang="fr-FR" sz="2000" dirty="0"/>
              <a:t>– le nom du déposant est obligatoire; le nom de l’inventeur est facultatif;</a:t>
            </a:r>
            <a:endParaRPr lang="en-US" sz="2000" dirty="0"/>
          </a:p>
          <a:p>
            <a:pPr lvl="1">
              <a:spcBef>
                <a:spcPts val="0"/>
              </a:spcBef>
            </a:pPr>
            <a:r>
              <a:rPr lang="fr-FR" sz="2000" dirty="0"/>
              <a:t>– un code de langue pour les noms des déposants et des inventeurs est obligatoire;</a:t>
            </a:r>
            <a:endParaRPr lang="en-US" sz="2000" dirty="0"/>
          </a:p>
          <a:p>
            <a:pPr lvl="1">
              <a:spcBef>
                <a:spcPts val="0"/>
              </a:spcBef>
            </a:pPr>
            <a:r>
              <a:rPr lang="fr-FR" sz="2000" dirty="0"/>
              <a:t>– si le nom du déposant ou de l’inventeur contient des caractères autres que les caractères latins de base Unicode, une translittération ou une traduction en caractères latins de base doit être fournie.</a:t>
            </a:r>
            <a:endParaRPr lang="en-US" sz="2000" dirty="0"/>
          </a:p>
        </p:txBody>
      </p:sp>
      <p:pic>
        <p:nvPicPr>
          <p:cNvPr id="8" name="Picture 7"/>
          <p:cNvPicPr>
            <a:picLocks noChangeAspect="1"/>
          </p:cNvPicPr>
          <p:nvPr>
            <p:custDataLst>
              <p:tags r:id="rId5"/>
            </p:custDataLst>
          </p:nvPr>
        </p:nvPicPr>
        <p:blipFill rotWithShape="1">
          <a:blip r:embed="rId8"/>
          <a:srcRect b="5210"/>
          <a:stretch/>
        </p:blipFill>
        <p:spPr>
          <a:xfrm>
            <a:off x="457200" y="5337114"/>
            <a:ext cx="8532440" cy="783078"/>
          </a:xfrm>
          <a:prstGeom prst="rect">
            <a:avLst/>
          </a:prstGeom>
        </p:spPr>
      </p:pic>
    </p:spTree>
    <p:extLst>
      <p:ext uri="{BB962C8B-B14F-4D97-AF65-F5344CB8AC3E}">
        <p14:creationId xmlns:p14="http://schemas.microsoft.com/office/powerpoint/2010/main" val="3424258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en-US" smtClean="0"/>
              <a:pPr>
                <a:defRPr/>
              </a:pPr>
              <a:t>29</a:t>
            </a:fld>
            <a:endParaRPr lang="en-US" dirty="0"/>
          </a:p>
        </p:txBody>
      </p:sp>
      <p:sp>
        <p:nvSpPr>
          <p:cNvPr id="3" name="Slide Number Placeholder 1"/>
          <p:cNvSpPr txBox="1">
            <a:spLocks/>
          </p:cNvSpPr>
          <p:nvPr>
            <p:custDataLst>
              <p:tags r:id="rId2"/>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en-US" smtClean="0"/>
              <a:pPr>
                <a:defRPr/>
              </a:pPr>
              <a:t>29</a:t>
            </a:fld>
            <a:endParaRPr lang="en-US" dirty="0"/>
          </a:p>
        </p:txBody>
      </p:sp>
      <p:sp>
        <p:nvSpPr>
          <p:cNvPr id="4" name="Slide Number Placeholder 3"/>
          <p:cNvSpPr txBox="1">
            <a:spLocks/>
          </p:cNvSpPr>
          <p:nvPr>
            <p:custDataLst>
              <p:tags r:id="rId3"/>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DA79EEDA-9492-4994-BB18-1005CD6866B1}" type="slidenum">
              <a:rPr lang="en-US" smtClean="0"/>
              <a:pPr>
                <a:defRPr/>
              </a:pPr>
              <a:t>29</a:t>
            </a:fld>
            <a:endParaRPr lang="en-US" dirty="0"/>
          </a:p>
        </p:txBody>
      </p:sp>
      <p:sp>
        <p:nvSpPr>
          <p:cNvPr id="5" name="Title 1"/>
          <p:cNvSpPr txBox="1">
            <a:spLocks/>
          </p:cNvSpPr>
          <p:nvPr>
            <p:custDataLst>
              <p:tags r:id="rId4"/>
            </p:custDataLst>
          </p:nvPr>
        </p:nvSpPr>
        <p:spPr>
          <a:xfrm>
            <a:off x="457200" y="755164"/>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sz="3400" dirty="0"/>
              <a:t>Norme ST.26 </a:t>
            </a:r>
            <a:r>
              <a:rPr lang="en-US" sz="3400" dirty="0"/>
              <a:t>: </a:t>
            </a:r>
            <a:r>
              <a:rPr lang="fr-FR" sz="3400" dirty="0"/>
              <a:t>Informations générales </a:t>
            </a:r>
            <a:r>
              <a:rPr lang="en-US" sz="3400" dirty="0"/>
              <a:t>(4)</a:t>
            </a:r>
            <a:endParaRPr lang="en-US" sz="3400" kern="0" dirty="0"/>
          </a:p>
        </p:txBody>
      </p:sp>
      <p:sp>
        <p:nvSpPr>
          <p:cNvPr id="6" name="TextBox 5"/>
          <p:cNvSpPr txBox="1"/>
          <p:nvPr>
            <p:custDataLst>
              <p:tags r:id="rId5"/>
            </p:custDataLst>
          </p:nvPr>
        </p:nvSpPr>
        <p:spPr>
          <a:xfrm>
            <a:off x="457200" y="1844824"/>
            <a:ext cx="7704856" cy="2400657"/>
          </a:xfrm>
          <a:prstGeom prst="rect">
            <a:avLst/>
          </a:prstGeom>
          <a:noFill/>
        </p:spPr>
        <p:txBody>
          <a:bodyPr wrap="square" rtlCol="0">
            <a:spAutoFit/>
          </a:bodyPr>
          <a:lstStyle/>
          <a:p>
            <a:pPr marL="342900" indent="-342900">
              <a:buFont typeface="Arial" panose="020B0604020202020204" pitchFamily="34" charset="0"/>
              <a:buChar char="•"/>
            </a:pPr>
            <a:r>
              <a:rPr lang="fr-FR" sz="2000" dirty="0"/>
              <a:t>Section sur le titre de l’invention</a:t>
            </a:r>
            <a:endParaRPr lang="en-US" sz="2000" dirty="0"/>
          </a:p>
          <a:p>
            <a:pPr lvl="1"/>
            <a:r>
              <a:rPr lang="fr-FR" sz="2000" dirty="0"/>
              <a:t>– il est obligatoire d’indiquer au moins un titre d’invention dans la langue de dépôt;</a:t>
            </a:r>
            <a:endParaRPr lang="en-US" sz="2000" dirty="0"/>
          </a:p>
          <a:p>
            <a:pPr lvl="1"/>
            <a:r>
              <a:rPr lang="fr-FR" sz="2000" dirty="0"/>
              <a:t>– des titres supplémentaires dans d’autres langues peuvent être ajoutés;</a:t>
            </a:r>
            <a:endParaRPr lang="en-US" sz="2000" dirty="0"/>
          </a:p>
          <a:p>
            <a:pPr lvl="1"/>
            <a:r>
              <a:rPr lang="fr-FR" sz="2000" dirty="0"/>
              <a:t>– un code de langue est obligatoire pour chaque titre.</a:t>
            </a:r>
            <a:endParaRPr lang="en-US" sz="2000" dirty="0"/>
          </a:p>
        </p:txBody>
      </p:sp>
      <p:pic>
        <p:nvPicPr>
          <p:cNvPr id="8" name="Picture 7"/>
          <p:cNvPicPr>
            <a:picLocks noChangeAspect="1"/>
          </p:cNvPicPr>
          <p:nvPr>
            <p:custDataLst>
              <p:tags r:id="rId6"/>
            </p:custDataLst>
          </p:nvPr>
        </p:nvPicPr>
        <p:blipFill rotWithShape="1">
          <a:blip r:embed="rId9"/>
          <a:srcRect b="64410"/>
          <a:stretch/>
        </p:blipFill>
        <p:spPr>
          <a:xfrm>
            <a:off x="683568" y="4365104"/>
            <a:ext cx="7576650" cy="792088"/>
          </a:xfrm>
          <a:prstGeom prst="rect">
            <a:avLst/>
          </a:prstGeom>
        </p:spPr>
      </p:pic>
    </p:spTree>
    <p:extLst>
      <p:ext uri="{BB962C8B-B14F-4D97-AF65-F5344CB8AC3E}">
        <p14:creationId xmlns:p14="http://schemas.microsoft.com/office/powerpoint/2010/main" val="4200440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en-US" smtClean="0"/>
              <a:pPr>
                <a:defRPr/>
              </a:pPr>
              <a:t>3</a:t>
            </a:fld>
            <a:endParaRPr lang="en-US"/>
          </a:p>
        </p:txBody>
      </p:sp>
      <p:sp>
        <p:nvSpPr>
          <p:cNvPr id="3" name="Title 1"/>
          <p:cNvSpPr txBox="1">
            <a:spLocks/>
          </p:cNvSpPr>
          <p:nvPr>
            <p:custDataLst>
              <p:tags r:id="rId2"/>
            </p:custDataLst>
          </p:nvPr>
        </p:nvSpPr>
        <p:spPr>
          <a:xfrm>
            <a:off x="673995" y="316771"/>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sz="3400" dirty="0"/>
              <a:t>Qu’est-ce qu’un listage des séquences?</a:t>
            </a:r>
            <a:r>
              <a:rPr lang="en-US" kern="0" dirty="0"/>
              <a:t>	</a:t>
            </a:r>
          </a:p>
        </p:txBody>
      </p:sp>
      <p:sp>
        <p:nvSpPr>
          <p:cNvPr id="4" name="Content Placeholder 2"/>
          <p:cNvSpPr txBox="1">
            <a:spLocks/>
          </p:cNvSpPr>
          <p:nvPr>
            <p:custDataLst>
              <p:tags r:id="rId3"/>
            </p:custDataLst>
          </p:nvPr>
        </p:nvSpPr>
        <p:spPr>
          <a:xfrm>
            <a:off x="708048" y="1124744"/>
            <a:ext cx="8229600" cy="4352925"/>
          </a:xfrm>
          <a:prstGeom prst="rect">
            <a:avLst/>
          </a:prstGeom>
        </p:spPr>
        <p:txBody>
          <a:bodyPr/>
          <a:lstStyle>
            <a:lvl1pPr marL="342900" indent="-342900" algn="l" rtl="0" eaLnBrk="1" fontAlgn="base" hangingPunct="1">
              <a:spcBef>
                <a:spcPct val="20000"/>
              </a:spcBef>
              <a:spcAft>
                <a:spcPct val="0"/>
              </a:spcAft>
              <a:buBlip>
                <a:blip r:embed="rId6"/>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6"/>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6"/>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6"/>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6"/>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6"/>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6"/>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6"/>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6"/>
              </a:buBlip>
              <a:defRPr sz="2400">
                <a:solidFill>
                  <a:schemeClr val="tx1"/>
                </a:solidFill>
                <a:latin typeface="+mn-lt"/>
                <a:cs typeface="+mn-cs"/>
              </a:defRPr>
            </a:lvl9pPr>
          </a:lstStyle>
          <a:p>
            <a:pPr marL="0" indent="0">
              <a:spcBef>
                <a:spcPts val="0"/>
              </a:spcBef>
              <a:buNone/>
            </a:pPr>
            <a:r>
              <a:rPr lang="fr-FR" sz="2000" dirty="0"/>
              <a:t>Un listage des séquences:</a:t>
            </a:r>
          </a:p>
          <a:p>
            <a:pPr marL="0" indent="0">
              <a:spcBef>
                <a:spcPts val="0"/>
              </a:spcBef>
              <a:buNone/>
            </a:pPr>
            <a:endParaRPr lang="fr-FR" sz="2000" dirty="0"/>
          </a:p>
          <a:p>
            <a:pPr>
              <a:spcBef>
                <a:spcPts val="0"/>
              </a:spcBef>
            </a:pPr>
            <a:r>
              <a:rPr lang="fr-FR" sz="2000" dirty="0"/>
              <a:t>contient les séquences de nucléotides ou d’acides aminés divulguées dans une demande de brevet et fait partie de la description;</a:t>
            </a:r>
          </a:p>
          <a:p>
            <a:pPr marL="0" indent="0">
              <a:spcBef>
                <a:spcPts val="0"/>
              </a:spcBef>
              <a:buNone/>
            </a:pPr>
            <a:endParaRPr lang="fr-FR" sz="2000" dirty="0"/>
          </a:p>
          <a:p>
            <a:pPr>
              <a:spcBef>
                <a:spcPts val="0"/>
              </a:spcBef>
            </a:pPr>
            <a:r>
              <a:rPr lang="fr-FR" sz="2000" dirty="0"/>
              <a:t>comprend des informations descriptives sur chaque séquence, appelées annotations;</a:t>
            </a:r>
          </a:p>
          <a:p>
            <a:pPr marL="0" indent="0">
              <a:spcBef>
                <a:spcPts val="0"/>
              </a:spcBef>
              <a:buNone/>
            </a:pPr>
            <a:endParaRPr lang="fr-FR" sz="2000" dirty="0"/>
          </a:p>
          <a:p>
            <a:pPr>
              <a:spcBef>
                <a:spcPts val="0"/>
              </a:spcBef>
            </a:pPr>
            <a:r>
              <a:rPr lang="fr-FR" sz="2000" dirty="0"/>
              <a:t>est conforme aux exigences de la norme OMPI applicable (ST.25 ou ST.26);</a:t>
            </a:r>
          </a:p>
          <a:p>
            <a:pPr marL="0" indent="0">
              <a:spcBef>
                <a:spcPts val="0"/>
              </a:spcBef>
              <a:buNone/>
            </a:pPr>
            <a:endParaRPr lang="fr-FR" sz="2000" dirty="0"/>
          </a:p>
          <a:p>
            <a:pPr>
              <a:spcBef>
                <a:spcPts val="0"/>
              </a:spcBef>
            </a:pPr>
            <a:r>
              <a:rPr lang="fr-FR" sz="2000" dirty="0"/>
              <a:t>permet d’effectuer des recherches sur les données de séquence d’une invention:</a:t>
            </a:r>
          </a:p>
          <a:p>
            <a:pPr marL="457200" lvl="1" indent="0">
              <a:spcBef>
                <a:spcPts val="0"/>
              </a:spcBef>
              <a:buNone/>
            </a:pPr>
            <a:r>
              <a:rPr lang="en-US" sz="2000" kern="0" dirty="0"/>
              <a:t>–</a:t>
            </a:r>
            <a:r>
              <a:rPr lang="fr-FR" sz="2000" kern="0" dirty="0"/>
              <a:t> au sein d’un office de propriété intellectuelle</a:t>
            </a:r>
          </a:p>
          <a:p>
            <a:pPr marL="457200" lvl="1" indent="0">
              <a:spcBef>
                <a:spcPts val="0"/>
              </a:spcBef>
              <a:buNone/>
            </a:pPr>
            <a:r>
              <a:rPr lang="en-US" sz="2000" kern="0" dirty="0"/>
              <a:t>–</a:t>
            </a:r>
            <a:r>
              <a:rPr lang="fr-FR" sz="2000" kern="0" dirty="0"/>
              <a:t> dans les bases de données publiques (bases de données de l’INSDC)</a:t>
            </a:r>
          </a:p>
        </p:txBody>
      </p:sp>
    </p:spTree>
    <p:extLst>
      <p:ext uri="{BB962C8B-B14F-4D97-AF65-F5344CB8AC3E}">
        <p14:creationId xmlns:p14="http://schemas.microsoft.com/office/powerpoint/2010/main" val="28726725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txBox="1">
            <a:spLocks/>
          </p:cNvSpPr>
          <p:nvPr>
            <p:custDataLst>
              <p:tags r:id="rId1"/>
            </p:custDataLst>
          </p:nvPr>
        </p:nvSpPr>
        <p:spPr bwMode="auto">
          <a:xfrm>
            <a:off x="7011600" y="21169"/>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en-US" smtClean="0"/>
              <a:pPr>
                <a:defRPr/>
              </a:pPr>
              <a:t>30</a:t>
            </a:fld>
            <a:endParaRPr lang="en-US" dirty="0"/>
          </a:p>
        </p:txBody>
      </p:sp>
      <p:sp>
        <p:nvSpPr>
          <p:cNvPr id="5" name="Slide Number Placeholder 1"/>
          <p:cNvSpPr txBox="1">
            <a:spLocks/>
          </p:cNvSpPr>
          <p:nvPr>
            <p:custDataLst>
              <p:tags r:id="rId2"/>
            </p:custDataLst>
          </p:nvPr>
        </p:nvSpPr>
        <p:spPr bwMode="auto">
          <a:xfrm>
            <a:off x="7011600" y="21169"/>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en-US" smtClean="0"/>
              <a:pPr>
                <a:defRPr/>
              </a:pPr>
              <a:t>30</a:t>
            </a:fld>
            <a:endParaRPr lang="en-US" dirty="0"/>
          </a:p>
        </p:txBody>
      </p:sp>
      <p:sp>
        <p:nvSpPr>
          <p:cNvPr id="7" name="Title 1"/>
          <p:cNvSpPr txBox="1">
            <a:spLocks/>
          </p:cNvSpPr>
          <p:nvPr>
            <p:custDataLst>
              <p:tags r:id="rId3"/>
            </p:custDataLst>
          </p:nvPr>
        </p:nvSpPr>
        <p:spPr>
          <a:xfrm>
            <a:off x="442494" y="802412"/>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sz="3400" dirty="0"/>
              <a:t>Norme ST.26 : Informations générales (5)</a:t>
            </a:r>
            <a:endParaRPr lang="en-US" sz="3400" kern="0" dirty="0"/>
          </a:p>
        </p:txBody>
      </p:sp>
      <p:sp>
        <p:nvSpPr>
          <p:cNvPr id="8" name="TextBox 7"/>
          <p:cNvSpPr txBox="1"/>
          <p:nvPr>
            <p:custDataLst>
              <p:tags r:id="rId4"/>
            </p:custDataLst>
          </p:nvPr>
        </p:nvSpPr>
        <p:spPr>
          <a:xfrm>
            <a:off x="460760" y="1844824"/>
            <a:ext cx="7704856" cy="1631216"/>
          </a:xfrm>
          <a:prstGeom prst="rect">
            <a:avLst/>
          </a:prstGeom>
          <a:noFill/>
        </p:spPr>
        <p:txBody>
          <a:bodyPr wrap="square" rtlCol="0">
            <a:spAutoFit/>
          </a:bodyPr>
          <a:lstStyle/>
          <a:p>
            <a:pPr marL="342900" indent="-342900">
              <a:buFont typeface="Arial" panose="020B0604020202020204" pitchFamily="34" charset="0"/>
              <a:buChar char="•"/>
            </a:pPr>
            <a:r>
              <a:rPr lang="fr-FR" sz="2000" dirty="0"/>
              <a:t>Élément relatif au nombre total des séquences apparaissant dans le listage:</a:t>
            </a:r>
            <a:endParaRPr lang="en-US" sz="2000" dirty="0"/>
          </a:p>
          <a:p>
            <a:pPr lvl="1"/>
            <a:r>
              <a:rPr lang="fr-FR" sz="2000" dirty="0"/>
              <a:t>– obligatoire</a:t>
            </a:r>
            <a:r>
              <a:rPr lang="en-US" sz="2000" dirty="0"/>
              <a:t>;</a:t>
            </a:r>
          </a:p>
          <a:p>
            <a:pPr lvl="1"/>
            <a:r>
              <a:rPr lang="fr-FR" sz="2000" dirty="0"/>
              <a:t>– le total doit comprendre les séquences omises.</a:t>
            </a:r>
            <a:endParaRPr lang="en-US" sz="2000" dirty="0"/>
          </a:p>
        </p:txBody>
      </p:sp>
      <p:pic>
        <p:nvPicPr>
          <p:cNvPr id="10" name="Picture 9"/>
          <p:cNvPicPr>
            <a:picLocks noChangeAspect="1"/>
          </p:cNvPicPr>
          <p:nvPr>
            <p:custDataLst>
              <p:tags r:id="rId5"/>
            </p:custDataLst>
          </p:nvPr>
        </p:nvPicPr>
        <p:blipFill rotWithShape="1">
          <a:blip r:embed="rId8"/>
          <a:srcRect t="9368"/>
          <a:stretch/>
        </p:blipFill>
        <p:spPr>
          <a:xfrm>
            <a:off x="726591" y="4110087"/>
            <a:ext cx="7439025" cy="319410"/>
          </a:xfrm>
          <a:prstGeom prst="rect">
            <a:avLst/>
          </a:prstGeom>
        </p:spPr>
      </p:pic>
    </p:spTree>
    <p:extLst>
      <p:ext uri="{BB962C8B-B14F-4D97-AF65-F5344CB8AC3E}">
        <p14:creationId xmlns:p14="http://schemas.microsoft.com/office/powerpoint/2010/main" val="341985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16"/>
          <a:stretch>
            <a:fillRect/>
          </a:stretch>
        </p:blipFill>
        <p:spPr>
          <a:xfrm>
            <a:off x="949027" y="2089645"/>
            <a:ext cx="6791325" cy="3924300"/>
          </a:xfrm>
          <a:prstGeom prst="rect">
            <a:avLst/>
          </a:prstGeom>
        </p:spPr>
      </p:pic>
      <p:sp>
        <p:nvSpPr>
          <p:cNvPr id="2" name="Slide Number Placeholder 1"/>
          <p:cNvSpPr>
            <a:spLocks noGrp="1"/>
          </p:cNvSpPr>
          <p:nvPr>
            <p:ph type="sldNum" sz="quarter" idx="10"/>
            <p:custDataLst>
              <p:tags r:id="rId2"/>
            </p:custDataLst>
          </p:nvPr>
        </p:nvSpPr>
        <p:spPr/>
        <p:txBody>
          <a:bodyPr/>
          <a:lstStyle/>
          <a:p>
            <a:pPr>
              <a:defRPr/>
            </a:pPr>
            <a:fld id="{886D60C8-7BA5-467F-BCD3-E871B6D034EA}" type="slidenum">
              <a:rPr lang="en-US" smtClean="0"/>
              <a:pPr>
                <a:defRPr/>
              </a:pPr>
              <a:t>31</a:t>
            </a:fld>
            <a:endParaRPr lang="en-US" dirty="0"/>
          </a:p>
        </p:txBody>
      </p:sp>
      <p:sp>
        <p:nvSpPr>
          <p:cNvPr id="3" name="Slide Number Placeholder 1"/>
          <p:cNvSpPr txBox="1">
            <a:spLocks/>
          </p:cNvSpPr>
          <p:nvPr>
            <p:custDataLst>
              <p:tags r:id="rId3"/>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en-US" smtClean="0"/>
              <a:pPr>
                <a:defRPr/>
              </a:pPr>
              <a:t>31</a:t>
            </a:fld>
            <a:endParaRPr lang="en-US" dirty="0"/>
          </a:p>
        </p:txBody>
      </p:sp>
      <p:sp>
        <p:nvSpPr>
          <p:cNvPr id="7" name="Title 1"/>
          <p:cNvSpPr txBox="1">
            <a:spLocks/>
          </p:cNvSpPr>
          <p:nvPr>
            <p:custDataLst>
              <p:tags r:id="rId4"/>
            </p:custDataLst>
          </p:nvPr>
        </p:nvSpPr>
        <p:spPr>
          <a:xfrm>
            <a:off x="487385" y="295807"/>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Norme ST.26 </a:t>
            </a:r>
            <a:r>
              <a:rPr lang="en-US" dirty="0"/>
              <a:t>: </a:t>
            </a:r>
            <a:r>
              <a:rPr lang="fr-FR" kern="0" dirty="0"/>
              <a:t>Séquences</a:t>
            </a:r>
            <a:r>
              <a:rPr lang="en-US" kern="0" dirty="0"/>
              <a:t> (1)</a:t>
            </a:r>
            <a:endParaRPr lang="en-US" sz="2400" kern="0" dirty="0"/>
          </a:p>
        </p:txBody>
      </p:sp>
      <p:sp>
        <p:nvSpPr>
          <p:cNvPr id="11" name="TextBox 10"/>
          <p:cNvSpPr txBox="1"/>
          <p:nvPr>
            <p:custDataLst>
              <p:tags r:id="rId5"/>
            </p:custDataLst>
          </p:nvPr>
        </p:nvSpPr>
        <p:spPr>
          <a:xfrm>
            <a:off x="4928740" y="1369765"/>
            <a:ext cx="4163320" cy="584775"/>
          </a:xfrm>
          <a:prstGeom prst="rect">
            <a:avLst/>
          </a:prstGeom>
          <a:noFill/>
          <a:ln>
            <a:solidFill>
              <a:schemeClr val="tx1"/>
            </a:solidFill>
          </a:ln>
        </p:spPr>
        <p:txBody>
          <a:bodyPr wrap="none" rtlCol="0">
            <a:spAutoFit/>
          </a:bodyPr>
          <a:lstStyle/>
          <a:p>
            <a:pPr algn="ctr">
              <a:spcBef>
                <a:spcPts val="0"/>
              </a:spcBef>
            </a:pPr>
            <a:r>
              <a:rPr lang="fr-FR" sz="1600" dirty="0"/>
              <a:t>Le numéro d’identification de la séquence</a:t>
            </a:r>
            <a:r>
              <a:rPr lang="en-US" sz="1600" dirty="0"/>
              <a:t> </a:t>
            </a:r>
          </a:p>
          <a:p>
            <a:pPr algn="ctr">
              <a:spcBef>
                <a:spcPts val="0"/>
              </a:spcBef>
            </a:pPr>
            <a:r>
              <a:rPr lang="fr-FR" sz="1600" dirty="0"/>
              <a:t>ou “SEQ ID N° ”</a:t>
            </a:r>
          </a:p>
        </p:txBody>
      </p:sp>
      <p:sp>
        <p:nvSpPr>
          <p:cNvPr id="19" name="TextBox 18"/>
          <p:cNvSpPr txBox="1"/>
          <p:nvPr>
            <p:custDataLst>
              <p:tags r:id="rId6"/>
            </p:custDataLst>
          </p:nvPr>
        </p:nvSpPr>
        <p:spPr>
          <a:xfrm>
            <a:off x="5948462" y="2153495"/>
            <a:ext cx="2714205" cy="338554"/>
          </a:xfrm>
          <a:prstGeom prst="rect">
            <a:avLst/>
          </a:prstGeom>
          <a:noFill/>
          <a:ln>
            <a:solidFill>
              <a:schemeClr val="tx1"/>
            </a:solidFill>
          </a:ln>
        </p:spPr>
        <p:txBody>
          <a:bodyPr wrap="none" rtlCol="0">
            <a:spAutoFit/>
          </a:bodyPr>
          <a:lstStyle/>
          <a:p>
            <a:pPr algn="ctr">
              <a:spcBef>
                <a:spcPts val="0"/>
              </a:spcBef>
            </a:pPr>
            <a:r>
              <a:rPr lang="fr-FR" sz="1600" dirty="0"/>
              <a:t>La longueur de la séquence</a:t>
            </a:r>
            <a:endParaRPr lang="en-US" sz="1600" dirty="0"/>
          </a:p>
        </p:txBody>
      </p:sp>
      <p:cxnSp>
        <p:nvCxnSpPr>
          <p:cNvPr id="12" name="Straight Arrow Connector 11"/>
          <p:cNvCxnSpPr>
            <a:stCxn id="11" idx="1"/>
          </p:cNvCxnSpPr>
          <p:nvPr>
            <p:custDataLst>
              <p:tags r:id="rId7"/>
            </p:custDataLst>
          </p:nvPr>
        </p:nvCxnSpPr>
        <p:spPr bwMode="auto">
          <a:xfrm flipH="1">
            <a:off x="3419873" y="1662153"/>
            <a:ext cx="1508867" cy="517311"/>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p:nvPr>
            <p:custDataLst>
              <p:tags r:id="rId8"/>
            </p:custDataLst>
          </p:nvPr>
        </p:nvCxnSpPr>
        <p:spPr bwMode="auto">
          <a:xfrm flipH="1">
            <a:off x="3995936" y="2356202"/>
            <a:ext cx="1948820" cy="141537"/>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p:cNvSpPr txBox="1"/>
          <p:nvPr>
            <p:custDataLst>
              <p:tags r:id="rId9"/>
            </p:custDataLst>
          </p:nvPr>
        </p:nvSpPr>
        <p:spPr>
          <a:xfrm>
            <a:off x="6506717" y="2776572"/>
            <a:ext cx="2020105" cy="584775"/>
          </a:xfrm>
          <a:prstGeom prst="rect">
            <a:avLst/>
          </a:prstGeom>
          <a:noFill/>
          <a:ln>
            <a:solidFill>
              <a:schemeClr val="tx1"/>
            </a:solidFill>
          </a:ln>
        </p:spPr>
        <p:txBody>
          <a:bodyPr wrap="none" rtlCol="0">
            <a:spAutoFit/>
          </a:bodyPr>
          <a:lstStyle/>
          <a:p>
            <a:pPr algn="ctr">
              <a:spcBef>
                <a:spcPts val="0"/>
              </a:spcBef>
            </a:pPr>
            <a:r>
              <a:rPr lang="en-US" sz="1600" dirty="0"/>
              <a:t>Le type </a:t>
            </a:r>
            <a:r>
              <a:rPr lang="fr-FR" sz="1600" dirty="0"/>
              <a:t>de molécule</a:t>
            </a:r>
          </a:p>
          <a:p>
            <a:pPr algn="ctr">
              <a:spcBef>
                <a:spcPts val="0"/>
              </a:spcBef>
            </a:pPr>
            <a:r>
              <a:rPr lang="fr-FR" sz="1600" dirty="0"/>
              <a:t>(DNA, RNA ou AA</a:t>
            </a:r>
            <a:r>
              <a:rPr lang="en-US" sz="1600" dirty="0"/>
              <a:t>)</a:t>
            </a:r>
          </a:p>
        </p:txBody>
      </p:sp>
      <p:cxnSp>
        <p:nvCxnSpPr>
          <p:cNvPr id="24" name="Straight Arrow Connector 23"/>
          <p:cNvCxnSpPr/>
          <p:nvPr>
            <p:custDataLst>
              <p:tags r:id="rId10"/>
            </p:custDataLst>
          </p:nvPr>
        </p:nvCxnSpPr>
        <p:spPr bwMode="auto">
          <a:xfrm flipH="1" flipV="1">
            <a:off x="4211960" y="2674477"/>
            <a:ext cx="2294757" cy="394483"/>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Box 26"/>
          <p:cNvSpPr txBox="1"/>
          <p:nvPr>
            <p:custDataLst>
              <p:tags r:id="rId11"/>
            </p:custDataLst>
          </p:nvPr>
        </p:nvSpPr>
        <p:spPr>
          <a:xfrm>
            <a:off x="7062634" y="3582349"/>
            <a:ext cx="1620893" cy="584775"/>
          </a:xfrm>
          <a:prstGeom prst="rect">
            <a:avLst/>
          </a:prstGeom>
          <a:noFill/>
          <a:ln>
            <a:solidFill>
              <a:schemeClr val="tx1"/>
            </a:solidFill>
          </a:ln>
        </p:spPr>
        <p:txBody>
          <a:bodyPr wrap="none" rtlCol="0">
            <a:spAutoFit/>
          </a:bodyPr>
          <a:lstStyle/>
          <a:p>
            <a:pPr algn="ctr">
              <a:spcBef>
                <a:spcPts val="0"/>
              </a:spcBef>
            </a:pPr>
            <a:r>
              <a:rPr lang="en-US" sz="1600" dirty="0"/>
              <a:t>La division</a:t>
            </a:r>
          </a:p>
          <a:p>
            <a:pPr algn="ctr">
              <a:spcBef>
                <a:spcPts val="0"/>
              </a:spcBef>
            </a:pPr>
            <a:r>
              <a:rPr lang="en-US" sz="1600" dirty="0"/>
              <a:t>(</a:t>
            </a:r>
            <a:r>
              <a:rPr lang="en-US" sz="1600" dirty="0" err="1"/>
              <a:t>toujours</a:t>
            </a:r>
            <a:r>
              <a:rPr lang="en-US" sz="1600" dirty="0"/>
              <a:t> "PAT")</a:t>
            </a:r>
          </a:p>
        </p:txBody>
      </p:sp>
      <p:cxnSp>
        <p:nvCxnSpPr>
          <p:cNvPr id="28" name="Straight Arrow Connector 27"/>
          <p:cNvCxnSpPr/>
          <p:nvPr>
            <p:custDataLst>
              <p:tags r:id="rId12"/>
            </p:custDataLst>
          </p:nvPr>
        </p:nvCxnSpPr>
        <p:spPr bwMode="auto">
          <a:xfrm flipH="1" flipV="1">
            <a:off x="4344689" y="2843433"/>
            <a:ext cx="2706799" cy="1059698"/>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TextBox 32"/>
          <p:cNvSpPr txBox="1"/>
          <p:nvPr>
            <p:custDataLst>
              <p:tags r:id="rId13"/>
            </p:custDataLst>
          </p:nvPr>
        </p:nvSpPr>
        <p:spPr>
          <a:xfrm>
            <a:off x="487386" y="1475731"/>
            <a:ext cx="3408286" cy="400110"/>
          </a:xfrm>
          <a:prstGeom prst="rect">
            <a:avLst/>
          </a:prstGeom>
          <a:noFill/>
        </p:spPr>
        <p:txBody>
          <a:bodyPr wrap="square" rtlCol="0">
            <a:spAutoFit/>
          </a:bodyPr>
          <a:lstStyle/>
          <a:p>
            <a:pPr marL="342900" indent="-342900">
              <a:buFont typeface="Arial" panose="020B0604020202020204" pitchFamily="34" charset="0"/>
              <a:buChar char="•"/>
            </a:pPr>
            <a:r>
              <a:rPr lang="fr-FR" sz="2000" noProof="1"/>
              <a:t>Éléments obligatoires</a:t>
            </a:r>
          </a:p>
        </p:txBody>
      </p:sp>
    </p:spTree>
    <p:extLst>
      <p:ext uri="{BB962C8B-B14F-4D97-AF65-F5344CB8AC3E}">
        <p14:creationId xmlns:p14="http://schemas.microsoft.com/office/powerpoint/2010/main" val="7055375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a:blip r:embed="rId16"/>
          <a:stretch>
            <a:fillRect/>
          </a:stretch>
        </p:blipFill>
        <p:spPr>
          <a:xfrm>
            <a:off x="949027" y="2116038"/>
            <a:ext cx="6791325" cy="3905250"/>
          </a:xfrm>
          <a:prstGeom prst="rect">
            <a:avLst/>
          </a:prstGeom>
        </p:spPr>
      </p:pic>
      <p:sp>
        <p:nvSpPr>
          <p:cNvPr id="2" name="Slide Number Placeholder 1"/>
          <p:cNvSpPr>
            <a:spLocks noGrp="1"/>
          </p:cNvSpPr>
          <p:nvPr>
            <p:ph type="sldNum" sz="quarter" idx="10"/>
            <p:custDataLst>
              <p:tags r:id="rId2"/>
            </p:custDataLst>
          </p:nvPr>
        </p:nvSpPr>
        <p:spPr/>
        <p:txBody>
          <a:bodyPr/>
          <a:lstStyle/>
          <a:p>
            <a:pPr>
              <a:defRPr/>
            </a:pPr>
            <a:fld id="{886D60C8-7BA5-467F-BCD3-E871B6D034EA}" type="slidenum">
              <a:rPr lang="en-US" smtClean="0"/>
              <a:pPr>
                <a:defRPr/>
              </a:pPr>
              <a:t>32</a:t>
            </a:fld>
            <a:endParaRPr lang="en-US" dirty="0"/>
          </a:p>
        </p:txBody>
      </p:sp>
      <p:sp>
        <p:nvSpPr>
          <p:cNvPr id="3" name="Slide Number Placeholder 1"/>
          <p:cNvSpPr txBox="1">
            <a:spLocks/>
          </p:cNvSpPr>
          <p:nvPr>
            <p:custDataLst>
              <p:tags r:id="rId3"/>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en-US" smtClean="0"/>
              <a:pPr>
                <a:defRPr/>
              </a:pPr>
              <a:t>32</a:t>
            </a:fld>
            <a:endParaRPr lang="en-US" dirty="0"/>
          </a:p>
        </p:txBody>
      </p:sp>
      <p:sp>
        <p:nvSpPr>
          <p:cNvPr id="4" name="Slide Number Placeholder 1"/>
          <p:cNvSpPr txBox="1">
            <a:spLocks/>
          </p:cNvSpPr>
          <p:nvPr>
            <p:custDataLst>
              <p:tags r:id="rId4"/>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en-US" smtClean="0"/>
              <a:pPr>
                <a:defRPr/>
              </a:pPr>
              <a:t>32</a:t>
            </a:fld>
            <a:endParaRPr lang="en-US" dirty="0"/>
          </a:p>
        </p:txBody>
      </p:sp>
      <p:sp>
        <p:nvSpPr>
          <p:cNvPr id="5" name="Title 1"/>
          <p:cNvSpPr txBox="1">
            <a:spLocks/>
          </p:cNvSpPr>
          <p:nvPr>
            <p:custDataLst>
              <p:tags r:id="rId5"/>
            </p:custDataLst>
          </p:nvPr>
        </p:nvSpPr>
        <p:spPr>
          <a:xfrm>
            <a:off x="485832" y="288064"/>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Norme ST.26 : Séquences (2)</a:t>
            </a:r>
            <a:endParaRPr lang="en-US" kern="0" dirty="0"/>
          </a:p>
        </p:txBody>
      </p:sp>
      <p:sp>
        <p:nvSpPr>
          <p:cNvPr id="8" name="TextBox 7"/>
          <p:cNvSpPr txBox="1"/>
          <p:nvPr>
            <p:custDataLst>
              <p:tags r:id="rId6"/>
            </p:custDataLst>
          </p:nvPr>
        </p:nvSpPr>
        <p:spPr>
          <a:xfrm>
            <a:off x="6067777" y="2923354"/>
            <a:ext cx="2536671" cy="830997"/>
          </a:xfrm>
          <a:prstGeom prst="rect">
            <a:avLst/>
          </a:prstGeom>
          <a:noFill/>
          <a:ln>
            <a:solidFill>
              <a:schemeClr val="tx1"/>
            </a:solidFill>
          </a:ln>
        </p:spPr>
        <p:txBody>
          <a:bodyPr wrap="square" rtlCol="0">
            <a:spAutoFit/>
          </a:bodyPr>
          <a:lstStyle/>
          <a:p>
            <a:pPr algn="ctr">
              <a:spcBef>
                <a:spcPts val="0"/>
              </a:spcBef>
            </a:pPr>
            <a:r>
              <a:rPr lang="fr-FR" sz="1600" dirty="0"/>
              <a:t>La clé “source” doit</a:t>
            </a:r>
            <a:r>
              <a:rPr lang="en-US" sz="1600" dirty="0"/>
              <a:t> </a:t>
            </a:r>
          </a:p>
          <a:p>
            <a:pPr algn="ctr">
              <a:spcBef>
                <a:spcPts val="0"/>
              </a:spcBef>
            </a:pPr>
            <a:r>
              <a:rPr lang="fr-FR" sz="1600" dirty="0"/>
              <a:t>couvrir la séquence tout entière.</a:t>
            </a:r>
            <a:endParaRPr lang="en-US" sz="1600" dirty="0"/>
          </a:p>
        </p:txBody>
      </p:sp>
      <p:cxnSp>
        <p:nvCxnSpPr>
          <p:cNvPr id="10" name="Straight Arrow Connector 9"/>
          <p:cNvCxnSpPr>
            <a:stCxn id="8" idx="1"/>
          </p:cNvCxnSpPr>
          <p:nvPr>
            <p:custDataLst>
              <p:tags r:id="rId7"/>
            </p:custDataLst>
          </p:nvPr>
        </p:nvCxnSpPr>
        <p:spPr bwMode="auto">
          <a:xfrm flipH="1">
            <a:off x="5586909" y="3338853"/>
            <a:ext cx="480868" cy="121875"/>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custDataLst>
              <p:tags r:id="rId8"/>
            </p:custDataLst>
          </p:nvPr>
        </p:nvSpPr>
        <p:spPr>
          <a:xfrm>
            <a:off x="6523865" y="4396674"/>
            <a:ext cx="2110998" cy="1077218"/>
          </a:xfrm>
          <a:prstGeom prst="rect">
            <a:avLst/>
          </a:prstGeom>
          <a:noFill/>
          <a:ln>
            <a:solidFill>
              <a:schemeClr val="tx1"/>
            </a:solidFill>
          </a:ln>
        </p:spPr>
        <p:txBody>
          <a:bodyPr wrap="square" rtlCol="0">
            <a:spAutoFit/>
          </a:bodyPr>
          <a:lstStyle/>
          <a:p>
            <a:pPr algn="ctr">
              <a:spcBef>
                <a:spcPts val="0"/>
              </a:spcBef>
            </a:pPr>
            <a:r>
              <a:rPr lang="fr-FR" sz="1600" dirty="0"/>
              <a:t>Deux qualificateurs obligatoires:</a:t>
            </a:r>
          </a:p>
          <a:p>
            <a:pPr algn="ctr">
              <a:spcBef>
                <a:spcPts val="0"/>
              </a:spcBef>
            </a:pPr>
            <a:r>
              <a:rPr lang="fr-FR" sz="1600" dirty="0"/>
              <a:t>“</a:t>
            </a:r>
            <a:r>
              <a:rPr lang="fr-FR" sz="1600" dirty="0" err="1"/>
              <a:t>mol_type</a:t>
            </a:r>
            <a:r>
              <a:rPr lang="fr-FR" sz="1600" dirty="0"/>
              <a:t>” et</a:t>
            </a:r>
          </a:p>
          <a:p>
            <a:pPr algn="ctr">
              <a:spcBef>
                <a:spcPts val="0"/>
              </a:spcBef>
            </a:pPr>
            <a:r>
              <a:rPr lang="fr-FR" sz="1600" dirty="0"/>
              <a:t>“</a:t>
            </a:r>
            <a:r>
              <a:rPr lang="fr-FR" sz="1600" dirty="0" err="1"/>
              <a:t>organism</a:t>
            </a:r>
            <a:r>
              <a:rPr lang="fr-FR" sz="1600" dirty="0"/>
              <a:t>”.</a:t>
            </a:r>
          </a:p>
        </p:txBody>
      </p:sp>
      <p:sp>
        <p:nvSpPr>
          <p:cNvPr id="15" name="TextBox 14"/>
          <p:cNvSpPr txBox="1"/>
          <p:nvPr>
            <p:custDataLst>
              <p:tags r:id="rId9"/>
            </p:custDataLst>
          </p:nvPr>
        </p:nvSpPr>
        <p:spPr>
          <a:xfrm>
            <a:off x="447963" y="1446029"/>
            <a:ext cx="6141425" cy="400110"/>
          </a:xfrm>
          <a:prstGeom prst="rect">
            <a:avLst/>
          </a:prstGeom>
          <a:noFill/>
        </p:spPr>
        <p:txBody>
          <a:bodyPr wrap="none" rtlCol="0">
            <a:spAutoFit/>
          </a:bodyPr>
          <a:lstStyle/>
          <a:p>
            <a:pPr marL="342900" indent="-342900">
              <a:buFont typeface="Arial" panose="020B0604020202020204" pitchFamily="34" charset="0"/>
              <a:buChar char="•"/>
            </a:pPr>
            <a:r>
              <a:rPr lang="fr-FR" sz="2000" dirty="0"/>
              <a:t>La clé de caractérisation “source” est obligatoire.</a:t>
            </a:r>
            <a:endParaRPr lang="en-US" sz="2000" dirty="0"/>
          </a:p>
        </p:txBody>
      </p:sp>
      <p:sp>
        <p:nvSpPr>
          <p:cNvPr id="22" name="TextBox 21"/>
          <p:cNvSpPr txBox="1"/>
          <p:nvPr>
            <p:custDataLst>
              <p:tags r:id="rId10"/>
            </p:custDataLst>
          </p:nvPr>
        </p:nvSpPr>
        <p:spPr>
          <a:xfrm>
            <a:off x="5410544" y="1945793"/>
            <a:ext cx="3193904" cy="830997"/>
          </a:xfrm>
          <a:prstGeom prst="rect">
            <a:avLst/>
          </a:prstGeom>
          <a:noFill/>
          <a:ln>
            <a:solidFill>
              <a:schemeClr val="tx1"/>
            </a:solidFill>
          </a:ln>
        </p:spPr>
        <p:txBody>
          <a:bodyPr wrap="square" rtlCol="0">
            <a:spAutoFit/>
          </a:bodyPr>
          <a:lstStyle/>
          <a:p>
            <a:pPr algn="ctr">
              <a:spcBef>
                <a:spcPts val="0"/>
              </a:spcBef>
            </a:pPr>
            <a:r>
              <a:rPr lang="fr-FR" sz="1600" dirty="0"/>
              <a:t>Seule une clé de caractérisation “source” est</a:t>
            </a:r>
            <a:endParaRPr lang="en-US" sz="1600" dirty="0"/>
          </a:p>
          <a:p>
            <a:pPr algn="ctr">
              <a:spcBef>
                <a:spcPts val="0"/>
              </a:spcBef>
            </a:pPr>
            <a:r>
              <a:rPr lang="fr-FR" sz="1600" dirty="0"/>
              <a:t>requise pour chaque séquence.</a:t>
            </a:r>
          </a:p>
        </p:txBody>
      </p:sp>
      <p:cxnSp>
        <p:nvCxnSpPr>
          <p:cNvPr id="23" name="Straight Arrow Connector 22"/>
          <p:cNvCxnSpPr/>
          <p:nvPr>
            <p:custDataLst>
              <p:tags r:id="rId11"/>
            </p:custDataLst>
          </p:nvPr>
        </p:nvCxnSpPr>
        <p:spPr bwMode="auto">
          <a:xfrm flipH="1">
            <a:off x="3534545" y="2409166"/>
            <a:ext cx="1875999" cy="832212"/>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p:nvPr>
            <p:custDataLst>
              <p:tags r:id="rId12"/>
            </p:custDataLst>
          </p:nvPr>
        </p:nvCxnSpPr>
        <p:spPr bwMode="auto">
          <a:xfrm flipH="1" flipV="1">
            <a:off x="4600632" y="4068663"/>
            <a:ext cx="1905283" cy="866620"/>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28"/>
          <p:cNvCxnSpPr>
            <a:stCxn id="11" idx="1"/>
          </p:cNvCxnSpPr>
          <p:nvPr>
            <p:custDataLst>
              <p:tags r:id="rId13"/>
            </p:custDataLst>
          </p:nvPr>
        </p:nvCxnSpPr>
        <p:spPr bwMode="auto">
          <a:xfrm flipH="1" flipV="1">
            <a:off x="4945755" y="4507447"/>
            <a:ext cx="1578110" cy="427836"/>
          </a:xfrm>
          <a:prstGeom prst="straightConnector1">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2331227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en-US" smtClean="0"/>
              <a:pPr>
                <a:defRPr/>
              </a:pPr>
              <a:t>33</a:t>
            </a:fld>
            <a:endParaRPr lang="en-US" dirty="0"/>
          </a:p>
        </p:txBody>
      </p:sp>
      <p:sp>
        <p:nvSpPr>
          <p:cNvPr id="4" name="Slide Number Placeholder 1"/>
          <p:cNvSpPr txBox="1">
            <a:spLocks/>
          </p:cNvSpPr>
          <p:nvPr>
            <p:custDataLst>
              <p:tags r:id="rId2"/>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en-US" smtClean="0"/>
              <a:pPr>
                <a:defRPr/>
              </a:pPr>
              <a:t>33</a:t>
            </a:fld>
            <a:endParaRPr lang="en-US" dirty="0"/>
          </a:p>
        </p:txBody>
      </p:sp>
      <p:sp>
        <p:nvSpPr>
          <p:cNvPr id="5" name="Slide Number Placeholder 1"/>
          <p:cNvSpPr txBox="1">
            <a:spLocks/>
          </p:cNvSpPr>
          <p:nvPr>
            <p:custDataLst>
              <p:tags r:id="rId3"/>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en-US" smtClean="0"/>
              <a:pPr>
                <a:defRPr/>
              </a:pPr>
              <a:t>33</a:t>
            </a:fld>
            <a:endParaRPr lang="en-US" dirty="0"/>
          </a:p>
        </p:txBody>
      </p:sp>
      <p:sp>
        <p:nvSpPr>
          <p:cNvPr id="6" name="Slide Number Placeholder 1"/>
          <p:cNvSpPr txBox="1">
            <a:spLocks/>
          </p:cNvSpPr>
          <p:nvPr>
            <p:custDataLst>
              <p:tags r:id="rId4"/>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en-US" smtClean="0"/>
              <a:pPr>
                <a:defRPr/>
              </a:pPr>
              <a:t>33</a:t>
            </a:fld>
            <a:endParaRPr lang="en-US" dirty="0"/>
          </a:p>
        </p:txBody>
      </p:sp>
      <p:sp>
        <p:nvSpPr>
          <p:cNvPr id="11" name="TextBox 10"/>
          <p:cNvSpPr txBox="1"/>
          <p:nvPr>
            <p:custDataLst>
              <p:tags r:id="rId5"/>
            </p:custDataLst>
          </p:nvPr>
        </p:nvSpPr>
        <p:spPr>
          <a:xfrm>
            <a:off x="485832" y="1549851"/>
            <a:ext cx="4644669" cy="400110"/>
          </a:xfrm>
          <a:prstGeom prst="rect">
            <a:avLst/>
          </a:prstGeom>
          <a:noFill/>
        </p:spPr>
        <p:txBody>
          <a:bodyPr wrap="none" rtlCol="0">
            <a:spAutoFit/>
          </a:bodyPr>
          <a:lstStyle/>
          <a:p>
            <a:r>
              <a:rPr lang="fr-FR" sz="2000" dirty="0"/>
              <a:t>Norme ST.26: Données des séquences</a:t>
            </a:r>
          </a:p>
        </p:txBody>
      </p:sp>
      <p:sp>
        <p:nvSpPr>
          <p:cNvPr id="9" name="Title 1"/>
          <p:cNvSpPr txBox="1">
            <a:spLocks/>
          </p:cNvSpPr>
          <p:nvPr>
            <p:custDataLst>
              <p:tags r:id="rId6"/>
            </p:custDataLst>
          </p:nvPr>
        </p:nvSpPr>
        <p:spPr>
          <a:xfrm>
            <a:off x="485832" y="656903"/>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Norme ST.26 </a:t>
            </a:r>
            <a:r>
              <a:rPr lang="en-US" dirty="0"/>
              <a:t>: </a:t>
            </a:r>
            <a:r>
              <a:rPr lang="fr-FR" kern="0" dirty="0"/>
              <a:t>Séquences</a:t>
            </a:r>
            <a:r>
              <a:rPr lang="en-US" kern="0" dirty="0"/>
              <a:t> (3)</a:t>
            </a:r>
          </a:p>
        </p:txBody>
      </p:sp>
      <p:pic>
        <p:nvPicPr>
          <p:cNvPr id="3" name="Picture 2"/>
          <p:cNvPicPr>
            <a:picLocks noChangeAspect="1"/>
          </p:cNvPicPr>
          <p:nvPr>
            <p:custDataLst>
              <p:tags r:id="rId7"/>
            </p:custDataLst>
          </p:nvPr>
        </p:nvPicPr>
        <p:blipFill>
          <a:blip r:embed="rId10"/>
          <a:stretch>
            <a:fillRect/>
          </a:stretch>
        </p:blipFill>
        <p:spPr>
          <a:xfrm>
            <a:off x="755576" y="2132856"/>
            <a:ext cx="6791325" cy="3905250"/>
          </a:xfrm>
          <a:prstGeom prst="rect">
            <a:avLst/>
          </a:prstGeom>
        </p:spPr>
      </p:pic>
    </p:spTree>
    <p:extLst>
      <p:ext uri="{BB962C8B-B14F-4D97-AF65-F5344CB8AC3E}">
        <p14:creationId xmlns:p14="http://schemas.microsoft.com/office/powerpoint/2010/main" val="73055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en-US" smtClean="0"/>
              <a:pPr>
                <a:defRPr/>
              </a:pPr>
              <a:t>34</a:t>
            </a:fld>
            <a:endParaRPr lang="en-US" dirty="0"/>
          </a:p>
        </p:txBody>
      </p:sp>
      <p:sp>
        <p:nvSpPr>
          <p:cNvPr id="4" name="Slide Number Placeholder 1"/>
          <p:cNvSpPr txBox="1">
            <a:spLocks/>
          </p:cNvSpPr>
          <p:nvPr>
            <p:custDataLst>
              <p:tags r:id="rId2"/>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en-US" smtClean="0"/>
              <a:pPr>
                <a:defRPr/>
              </a:pPr>
              <a:t>34</a:t>
            </a:fld>
            <a:endParaRPr lang="en-US" dirty="0"/>
          </a:p>
        </p:txBody>
      </p:sp>
      <p:sp>
        <p:nvSpPr>
          <p:cNvPr id="5" name="Slide Number Placeholder 1"/>
          <p:cNvSpPr txBox="1">
            <a:spLocks/>
          </p:cNvSpPr>
          <p:nvPr>
            <p:custDataLst>
              <p:tags r:id="rId3"/>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en-US" smtClean="0"/>
              <a:pPr>
                <a:defRPr/>
              </a:pPr>
              <a:t>34</a:t>
            </a:fld>
            <a:endParaRPr lang="en-US" dirty="0"/>
          </a:p>
        </p:txBody>
      </p:sp>
      <p:sp>
        <p:nvSpPr>
          <p:cNvPr id="6" name="Slide Number Placeholder 1"/>
          <p:cNvSpPr txBox="1">
            <a:spLocks/>
          </p:cNvSpPr>
          <p:nvPr>
            <p:custDataLst>
              <p:tags r:id="rId4"/>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en-US" smtClean="0"/>
              <a:pPr>
                <a:defRPr/>
              </a:pPr>
              <a:t>34</a:t>
            </a:fld>
            <a:endParaRPr lang="en-US" dirty="0"/>
          </a:p>
        </p:txBody>
      </p:sp>
      <p:sp>
        <p:nvSpPr>
          <p:cNvPr id="11" name="TextBox 10"/>
          <p:cNvSpPr txBox="1"/>
          <p:nvPr>
            <p:custDataLst>
              <p:tags r:id="rId5"/>
            </p:custDataLst>
          </p:nvPr>
        </p:nvSpPr>
        <p:spPr>
          <a:xfrm>
            <a:off x="422803" y="1640555"/>
            <a:ext cx="8541685" cy="400110"/>
          </a:xfrm>
          <a:prstGeom prst="rect">
            <a:avLst/>
          </a:prstGeom>
          <a:noFill/>
        </p:spPr>
        <p:txBody>
          <a:bodyPr wrap="square" rtlCol="0">
            <a:spAutoFit/>
          </a:bodyPr>
          <a:lstStyle/>
          <a:p>
            <a:pPr marL="342900" indent="-342900">
              <a:buFont typeface="Arial" panose="020B0604020202020204" pitchFamily="34" charset="0"/>
              <a:buChar char="•"/>
            </a:pPr>
            <a:r>
              <a:rPr lang="fr-FR" sz="2000" dirty="0"/>
              <a:t>Choix de valeurs pour le qualificateur obligatoire “</a:t>
            </a:r>
            <a:r>
              <a:rPr lang="fr-FR" sz="2000" dirty="0" err="1"/>
              <a:t>mol_type</a:t>
            </a:r>
            <a:r>
              <a:rPr lang="fr-FR" sz="2000" dirty="0"/>
              <a:t>”:</a:t>
            </a:r>
          </a:p>
        </p:txBody>
      </p:sp>
      <p:sp>
        <p:nvSpPr>
          <p:cNvPr id="16" name="TextBox 15"/>
          <p:cNvSpPr txBox="1"/>
          <p:nvPr>
            <p:custDataLst>
              <p:tags r:id="rId6"/>
            </p:custDataLst>
          </p:nvPr>
        </p:nvSpPr>
        <p:spPr>
          <a:xfrm>
            <a:off x="971600" y="2420888"/>
            <a:ext cx="6624736" cy="4031873"/>
          </a:xfrm>
          <a:prstGeom prst="rect">
            <a:avLst/>
          </a:prstGeom>
          <a:noFill/>
        </p:spPr>
        <p:txBody>
          <a:bodyPr wrap="square" rtlCol="0">
            <a:spAutoFit/>
          </a:bodyPr>
          <a:lstStyle/>
          <a:p>
            <a:pPr>
              <a:spcBef>
                <a:spcPts val="600"/>
              </a:spcBef>
            </a:pPr>
            <a:r>
              <a:rPr lang="en-US" sz="2000" b="1" u="sng" dirty="0"/>
              <a:t>DNA</a:t>
            </a:r>
            <a:r>
              <a:rPr lang="en-US" sz="2000" dirty="0"/>
              <a:t>			</a:t>
            </a:r>
            <a:r>
              <a:rPr lang="en-US" sz="2000" b="1" u="sng" dirty="0"/>
              <a:t>RNA</a:t>
            </a:r>
            <a:r>
              <a:rPr lang="en-US" sz="2000" dirty="0"/>
              <a:t>			</a:t>
            </a:r>
            <a:r>
              <a:rPr lang="en-US" sz="2000" b="1" u="sng" dirty="0"/>
              <a:t>AA</a:t>
            </a:r>
          </a:p>
          <a:p>
            <a:pPr>
              <a:spcBef>
                <a:spcPts val="600"/>
              </a:spcBef>
            </a:pPr>
            <a:r>
              <a:rPr lang="en-US" sz="2000" dirty="0"/>
              <a:t>genomic DNA		genomic RNA		protein</a:t>
            </a:r>
          </a:p>
          <a:p>
            <a:pPr>
              <a:spcBef>
                <a:spcPts val="600"/>
              </a:spcBef>
            </a:pPr>
            <a:r>
              <a:rPr lang="en-US" sz="2000" dirty="0"/>
              <a:t>other DNA		mRNA</a:t>
            </a:r>
          </a:p>
          <a:p>
            <a:pPr>
              <a:spcBef>
                <a:spcPts val="600"/>
              </a:spcBef>
            </a:pPr>
            <a:r>
              <a:rPr lang="en-US" sz="2000" dirty="0"/>
              <a:t>unassigned DNA	</a:t>
            </a:r>
            <a:r>
              <a:rPr lang="en-US" sz="2000" dirty="0" err="1"/>
              <a:t>tRNA</a:t>
            </a:r>
            <a:endParaRPr lang="en-US" sz="2000" dirty="0"/>
          </a:p>
          <a:p>
            <a:pPr>
              <a:spcBef>
                <a:spcPts val="600"/>
              </a:spcBef>
            </a:pPr>
            <a:r>
              <a:rPr lang="en-US" sz="2000" dirty="0"/>
              <a:t>			</a:t>
            </a:r>
            <a:r>
              <a:rPr lang="en-US" sz="2000" dirty="0" err="1"/>
              <a:t>rRNA</a:t>
            </a:r>
            <a:endParaRPr lang="en-US" sz="2000" dirty="0"/>
          </a:p>
          <a:p>
            <a:pPr>
              <a:spcBef>
                <a:spcPts val="600"/>
              </a:spcBef>
            </a:pPr>
            <a:r>
              <a:rPr lang="en-US" sz="2000" dirty="0"/>
              <a:t>			other RNA</a:t>
            </a:r>
          </a:p>
          <a:p>
            <a:pPr>
              <a:spcBef>
                <a:spcPts val="600"/>
              </a:spcBef>
            </a:pPr>
            <a:r>
              <a:rPr lang="en-US" sz="2000" dirty="0"/>
              <a:t>			transcribed RNA</a:t>
            </a:r>
          </a:p>
          <a:p>
            <a:pPr>
              <a:spcBef>
                <a:spcPts val="600"/>
              </a:spcBef>
            </a:pPr>
            <a:r>
              <a:rPr lang="en-US" sz="2000" dirty="0"/>
              <a:t>			viral </a:t>
            </a:r>
            <a:r>
              <a:rPr lang="en-US" sz="2000" dirty="0" err="1"/>
              <a:t>cRNA</a:t>
            </a:r>
            <a:endParaRPr lang="en-US" sz="2000" dirty="0"/>
          </a:p>
          <a:p>
            <a:pPr>
              <a:spcBef>
                <a:spcPts val="600"/>
              </a:spcBef>
            </a:pPr>
            <a:r>
              <a:rPr lang="en-US" sz="2000" dirty="0"/>
              <a:t>			unassigned RNA</a:t>
            </a:r>
          </a:p>
          <a:p>
            <a:endParaRPr lang="en-US" dirty="0"/>
          </a:p>
        </p:txBody>
      </p:sp>
      <p:sp>
        <p:nvSpPr>
          <p:cNvPr id="9" name="Title 1"/>
          <p:cNvSpPr txBox="1">
            <a:spLocks/>
          </p:cNvSpPr>
          <p:nvPr>
            <p:custDataLst>
              <p:tags r:id="rId7"/>
            </p:custDataLst>
          </p:nvPr>
        </p:nvSpPr>
        <p:spPr>
          <a:xfrm>
            <a:off x="437681" y="733086"/>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Norme ST.26 </a:t>
            </a:r>
            <a:r>
              <a:rPr lang="en-US" dirty="0"/>
              <a:t>: </a:t>
            </a:r>
            <a:r>
              <a:rPr lang="fr-FR" kern="0" dirty="0"/>
              <a:t>Séquences</a:t>
            </a:r>
            <a:r>
              <a:rPr lang="en-US" kern="0" dirty="0"/>
              <a:t> (4)</a:t>
            </a:r>
          </a:p>
        </p:txBody>
      </p:sp>
      <p:cxnSp>
        <p:nvCxnSpPr>
          <p:cNvPr id="8" name="Straight Connector 7"/>
          <p:cNvCxnSpPr/>
          <p:nvPr>
            <p:custDataLst>
              <p:tags r:id="rId8"/>
            </p:custDataLst>
          </p:nvPr>
        </p:nvCxnSpPr>
        <p:spPr bwMode="auto">
          <a:xfrm>
            <a:off x="3275856" y="2420888"/>
            <a:ext cx="0" cy="3384376"/>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custDataLst>
              <p:tags r:id="rId9"/>
            </p:custDataLst>
          </p:nvPr>
        </p:nvCxnSpPr>
        <p:spPr bwMode="auto">
          <a:xfrm>
            <a:off x="6228184" y="2420888"/>
            <a:ext cx="0" cy="3384376"/>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965655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en-US" smtClean="0"/>
              <a:pPr>
                <a:defRPr/>
              </a:pPr>
              <a:t>35</a:t>
            </a:fld>
            <a:endParaRPr lang="en-US"/>
          </a:p>
        </p:txBody>
      </p:sp>
      <p:sp>
        <p:nvSpPr>
          <p:cNvPr id="3" name="Slide Number Placeholder 1"/>
          <p:cNvSpPr txBox="1">
            <a:spLocks/>
          </p:cNvSpPr>
          <p:nvPr>
            <p:custDataLst>
              <p:tags r:id="rId2"/>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en-US" smtClean="0"/>
              <a:pPr>
                <a:defRPr/>
              </a:pPr>
              <a:t>35</a:t>
            </a:fld>
            <a:endParaRPr lang="en-US"/>
          </a:p>
        </p:txBody>
      </p:sp>
      <p:sp>
        <p:nvSpPr>
          <p:cNvPr id="4" name="Slide Number Placeholder 1"/>
          <p:cNvSpPr txBox="1">
            <a:spLocks/>
          </p:cNvSpPr>
          <p:nvPr>
            <p:custDataLst>
              <p:tags r:id="rId3"/>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en-US" smtClean="0"/>
              <a:pPr>
                <a:defRPr/>
              </a:pPr>
              <a:t>35</a:t>
            </a:fld>
            <a:endParaRPr lang="en-US"/>
          </a:p>
        </p:txBody>
      </p:sp>
      <p:sp>
        <p:nvSpPr>
          <p:cNvPr id="5" name="Slide Number Placeholder 1"/>
          <p:cNvSpPr txBox="1">
            <a:spLocks/>
          </p:cNvSpPr>
          <p:nvPr>
            <p:custDataLst>
              <p:tags r:id="rId4"/>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en-US" smtClean="0"/>
              <a:pPr>
                <a:defRPr/>
              </a:pPr>
              <a:t>35</a:t>
            </a:fld>
            <a:endParaRPr lang="en-US"/>
          </a:p>
        </p:txBody>
      </p:sp>
      <p:sp>
        <p:nvSpPr>
          <p:cNvPr id="6" name="Slide Number Placeholder 1"/>
          <p:cNvSpPr txBox="1">
            <a:spLocks/>
          </p:cNvSpPr>
          <p:nvPr>
            <p:custDataLst>
              <p:tags r:id="rId5"/>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en-US" smtClean="0"/>
              <a:pPr>
                <a:defRPr/>
              </a:pPr>
              <a:t>35</a:t>
            </a:fld>
            <a:endParaRPr lang="en-US"/>
          </a:p>
        </p:txBody>
      </p:sp>
      <p:sp>
        <p:nvSpPr>
          <p:cNvPr id="8" name="TextBox 7"/>
          <p:cNvSpPr txBox="1"/>
          <p:nvPr>
            <p:custDataLst>
              <p:tags r:id="rId6"/>
            </p:custDataLst>
          </p:nvPr>
        </p:nvSpPr>
        <p:spPr>
          <a:xfrm>
            <a:off x="515499" y="1643340"/>
            <a:ext cx="8253653" cy="4555093"/>
          </a:xfrm>
          <a:prstGeom prst="rect">
            <a:avLst/>
          </a:prstGeom>
          <a:noFill/>
        </p:spPr>
        <p:txBody>
          <a:bodyPr wrap="square" rtlCol="0">
            <a:spAutoFit/>
          </a:bodyPr>
          <a:lstStyle/>
          <a:p>
            <a:pPr marL="342900" indent="-342900">
              <a:buFont typeface="Arial" panose="020B0604020202020204" pitchFamily="34" charset="0"/>
              <a:buChar char="•"/>
            </a:pPr>
            <a:r>
              <a:rPr lang="fr-FR" sz="2000" dirty="0"/>
              <a:t>Choix de valeurs pour le qualificateur obligatoire “</a:t>
            </a:r>
            <a:r>
              <a:rPr lang="fr-FR" sz="2000" dirty="0" err="1"/>
              <a:t>organism</a:t>
            </a:r>
            <a:r>
              <a:rPr lang="fr-FR" sz="2000" dirty="0"/>
              <a:t>”:</a:t>
            </a:r>
          </a:p>
          <a:p>
            <a:pPr lvl="1"/>
            <a:r>
              <a:rPr lang="fr-FR" sz="2000" dirty="0"/>
              <a:t>– nom de genre ou d’espèce en latin,</a:t>
            </a:r>
            <a:r>
              <a:rPr lang="en-US" sz="2000" dirty="0"/>
              <a:t> p. ex. “Mus </a:t>
            </a:r>
            <a:r>
              <a:rPr lang="en-US" sz="2000" dirty="0" err="1"/>
              <a:t>musculus</a:t>
            </a:r>
            <a:r>
              <a:rPr lang="en-US" sz="2000" dirty="0"/>
              <a:t>”</a:t>
            </a:r>
          </a:p>
          <a:p>
            <a:pPr lvl="1"/>
            <a:r>
              <a:rPr lang="fr-FR" sz="2000" dirty="0"/>
              <a:t>– </a:t>
            </a:r>
            <a:r>
              <a:rPr lang="en-US" sz="2000" dirty="0"/>
              <a:t>nom de genre </a:t>
            </a:r>
            <a:r>
              <a:rPr lang="en-US" sz="2000" dirty="0" err="1"/>
              <a:t>suivi</a:t>
            </a:r>
            <a:r>
              <a:rPr lang="en-US" sz="2000" dirty="0"/>
              <a:t> de “sp.” </a:t>
            </a:r>
            <a:r>
              <a:rPr lang="en-US" sz="2000" dirty="0" err="1"/>
              <a:t>p.ex</a:t>
            </a:r>
            <a:r>
              <a:rPr lang="en-US" sz="2000" dirty="0"/>
              <a:t>., “Mus sp.” </a:t>
            </a:r>
          </a:p>
          <a:p>
            <a:pPr lvl="1"/>
            <a:r>
              <a:rPr lang="fr-FR" sz="2000" dirty="0"/>
              <a:t>– </a:t>
            </a:r>
            <a:r>
              <a:rPr lang="en-US" sz="2000" dirty="0"/>
              <a:t>nom du virus, p. ex. “Torque </a:t>
            </a:r>
            <a:r>
              <a:rPr lang="en-US" sz="2000" dirty="0" err="1"/>
              <a:t>teno</a:t>
            </a:r>
            <a:r>
              <a:rPr lang="en-US" sz="2000" dirty="0"/>
              <a:t> virus 1”</a:t>
            </a:r>
          </a:p>
          <a:p>
            <a:pPr lvl="1"/>
            <a:r>
              <a:rPr lang="fr-FR" sz="2000" dirty="0"/>
              <a:t>– </a:t>
            </a:r>
            <a:r>
              <a:rPr lang="en-US" sz="2000" dirty="0"/>
              <a:t>“unidentified”</a:t>
            </a:r>
          </a:p>
          <a:p>
            <a:pPr lvl="1"/>
            <a:r>
              <a:rPr lang="fr-FR" sz="2000" dirty="0"/>
              <a:t>– </a:t>
            </a:r>
            <a:r>
              <a:rPr lang="en-US" sz="2000" dirty="0"/>
              <a:t>“synthetic construct”   </a:t>
            </a:r>
          </a:p>
          <a:p>
            <a:pPr marL="342900" indent="-342900">
              <a:buFont typeface="Arial" panose="020B0604020202020204" pitchFamily="34" charset="0"/>
              <a:buChar char="•"/>
            </a:pPr>
            <a:r>
              <a:rPr lang="fr-CH" sz="2000" dirty="0"/>
              <a:t>Les noms communs, comme “souris”, ne doivent pas être utilisés pour désigner un organisme.  Il est possible d’indiquer les noms communs dans le listage des séquences à l’aide d’un qualificateur “note”.</a:t>
            </a:r>
          </a:p>
          <a:p>
            <a:pPr marL="285750" indent="-285750">
              <a:buFontTx/>
              <a:buChar char="-"/>
            </a:pPr>
            <a:endParaRPr lang="en-US" sz="2000" dirty="0"/>
          </a:p>
        </p:txBody>
      </p:sp>
      <p:sp>
        <p:nvSpPr>
          <p:cNvPr id="9" name="Title 1"/>
          <p:cNvSpPr txBox="1">
            <a:spLocks/>
          </p:cNvSpPr>
          <p:nvPr>
            <p:custDataLst>
              <p:tags r:id="rId7"/>
            </p:custDataLst>
          </p:nvPr>
        </p:nvSpPr>
        <p:spPr>
          <a:xfrm>
            <a:off x="496087" y="62068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Norme ST.26 </a:t>
            </a:r>
            <a:r>
              <a:rPr lang="en-US" dirty="0"/>
              <a:t>: </a:t>
            </a:r>
            <a:r>
              <a:rPr lang="fr-FR" kern="0" dirty="0"/>
              <a:t>Séquences</a:t>
            </a:r>
            <a:r>
              <a:rPr lang="en-US" kern="0" dirty="0"/>
              <a:t> (5)</a:t>
            </a:r>
          </a:p>
        </p:txBody>
      </p:sp>
    </p:spTree>
    <p:extLst>
      <p:ext uri="{BB962C8B-B14F-4D97-AF65-F5344CB8AC3E}">
        <p14:creationId xmlns:p14="http://schemas.microsoft.com/office/powerpoint/2010/main" val="825193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a:blip r:embed="rId9"/>
          <a:stretch>
            <a:fillRect/>
          </a:stretch>
        </p:blipFill>
        <p:spPr>
          <a:xfrm>
            <a:off x="899592" y="3936843"/>
            <a:ext cx="6408712" cy="2198425"/>
          </a:xfrm>
          <a:prstGeom prst="rect">
            <a:avLst/>
          </a:prstGeom>
        </p:spPr>
      </p:pic>
      <p:sp>
        <p:nvSpPr>
          <p:cNvPr id="2" name="Slide Number Placeholder 1"/>
          <p:cNvSpPr>
            <a:spLocks noGrp="1"/>
          </p:cNvSpPr>
          <p:nvPr>
            <p:ph type="sldNum" sz="quarter" idx="10"/>
            <p:custDataLst>
              <p:tags r:id="rId2"/>
            </p:custDataLst>
          </p:nvPr>
        </p:nvSpPr>
        <p:spPr/>
        <p:txBody>
          <a:bodyPr/>
          <a:lstStyle/>
          <a:p>
            <a:pPr>
              <a:defRPr/>
            </a:pPr>
            <a:fld id="{886D60C8-7BA5-467F-BCD3-E871B6D034EA}" type="slidenum">
              <a:rPr lang="en-US" smtClean="0"/>
              <a:pPr>
                <a:defRPr/>
              </a:pPr>
              <a:t>36</a:t>
            </a:fld>
            <a:endParaRPr lang="en-US"/>
          </a:p>
        </p:txBody>
      </p:sp>
      <p:sp>
        <p:nvSpPr>
          <p:cNvPr id="4" name="TextBox 3"/>
          <p:cNvSpPr txBox="1"/>
          <p:nvPr>
            <p:custDataLst>
              <p:tags r:id="rId3"/>
            </p:custDataLst>
          </p:nvPr>
        </p:nvSpPr>
        <p:spPr>
          <a:xfrm>
            <a:off x="395536" y="1382298"/>
            <a:ext cx="8280920" cy="2554545"/>
          </a:xfrm>
          <a:prstGeom prst="rect">
            <a:avLst/>
          </a:prstGeom>
          <a:noFill/>
        </p:spPr>
        <p:txBody>
          <a:bodyPr wrap="square" rtlCol="0">
            <a:spAutoFit/>
          </a:bodyPr>
          <a:lstStyle/>
          <a:p>
            <a:r>
              <a:rPr lang="fr-FR" sz="2000" b="1" dirty="0"/>
              <a:t>Clés de caractérisation et qualificateurs</a:t>
            </a:r>
          </a:p>
          <a:p>
            <a:pPr>
              <a:spcBef>
                <a:spcPts val="0"/>
              </a:spcBef>
            </a:pPr>
            <a:r>
              <a:rPr lang="fr-FR" sz="2000" dirty="0"/>
              <a:t>Outre la clé de caractérisation obligatoire “source”, les déposants peuvent ajouter plusieurs clés de caractérisation facultatives pour décrire plus précisément la séquence:</a:t>
            </a:r>
          </a:p>
          <a:p>
            <a:pPr lvl="1">
              <a:spcBef>
                <a:spcPts val="0"/>
              </a:spcBef>
            </a:pPr>
            <a:r>
              <a:rPr lang="fr-FR" sz="2000" dirty="0"/>
              <a:t>– des clés de caractérisation différentes pour les séquences de nucléotides et les séquences d’acides aminés;</a:t>
            </a:r>
          </a:p>
          <a:p>
            <a:pPr lvl="1">
              <a:spcBef>
                <a:spcPts val="0"/>
              </a:spcBef>
            </a:pPr>
            <a:r>
              <a:rPr lang="fr-FR" sz="2000" dirty="0"/>
              <a:t>– chaque clé de caractérisation peut avoir un ou plusieurs qualificateurs facultatifs et un qualificateur obligatoire.</a:t>
            </a:r>
          </a:p>
        </p:txBody>
      </p:sp>
      <p:sp>
        <p:nvSpPr>
          <p:cNvPr id="7" name="Oval 6"/>
          <p:cNvSpPr/>
          <p:nvPr>
            <p:custDataLst>
              <p:tags r:id="rId4"/>
            </p:custDataLst>
          </p:nvPr>
        </p:nvSpPr>
        <p:spPr bwMode="auto">
          <a:xfrm>
            <a:off x="1115616" y="4509120"/>
            <a:ext cx="2592288" cy="432048"/>
          </a:xfrm>
          <a:prstGeom prst="ellips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
        <p:nvSpPr>
          <p:cNvPr id="8" name="Title 1"/>
          <p:cNvSpPr txBox="1">
            <a:spLocks/>
          </p:cNvSpPr>
          <p:nvPr>
            <p:custDataLst>
              <p:tags r:id="rId5"/>
            </p:custDataLst>
          </p:nvPr>
        </p:nvSpPr>
        <p:spPr>
          <a:xfrm>
            <a:off x="477748" y="48812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Norme ST.26 </a:t>
            </a:r>
            <a:r>
              <a:rPr lang="en-US" dirty="0"/>
              <a:t>: </a:t>
            </a:r>
            <a:r>
              <a:rPr lang="fr-FR" kern="0" dirty="0"/>
              <a:t>Séquences</a:t>
            </a:r>
            <a:r>
              <a:rPr lang="en-US" kern="0" dirty="0"/>
              <a:t> (6)</a:t>
            </a:r>
          </a:p>
        </p:txBody>
      </p:sp>
      <p:sp>
        <p:nvSpPr>
          <p:cNvPr id="3" name="Rectangle 2"/>
          <p:cNvSpPr/>
          <p:nvPr>
            <p:custDataLst>
              <p:tags r:id="rId6"/>
            </p:custDataLst>
          </p:nvPr>
        </p:nvSpPr>
        <p:spPr>
          <a:xfrm>
            <a:off x="2278259" y="6191116"/>
            <a:ext cx="3651384" cy="276999"/>
          </a:xfrm>
          <a:prstGeom prst="rect">
            <a:avLst/>
          </a:prstGeom>
        </p:spPr>
        <p:txBody>
          <a:bodyPr wrap="none">
            <a:spAutoFit/>
          </a:bodyPr>
          <a:lstStyle/>
          <a:p>
            <a:pPr algn="ctr"/>
            <a:r>
              <a:rPr lang="en-US" sz="1200" i="1" dirty="0"/>
              <a:t>(</a:t>
            </a:r>
            <a:r>
              <a:rPr lang="en-US" sz="1200" i="1" dirty="0" err="1"/>
              <a:t>Norme</a:t>
            </a:r>
            <a:r>
              <a:rPr lang="en-US" sz="1200" i="1" dirty="0"/>
              <a:t> ST.26 de </a:t>
            </a:r>
            <a:r>
              <a:rPr lang="en-US" sz="1200" i="1" dirty="0" err="1"/>
              <a:t>l’OMPI</a:t>
            </a:r>
            <a:r>
              <a:rPr lang="en-US" sz="1200" i="1" dirty="0"/>
              <a:t>, </a:t>
            </a:r>
            <a:r>
              <a:rPr lang="en-US" sz="1200" i="1" dirty="0" err="1"/>
              <a:t>Annexe</a:t>
            </a:r>
            <a:r>
              <a:rPr lang="en-US" sz="1200" i="1" dirty="0"/>
              <a:t> I, Sections 5 à 8)</a:t>
            </a:r>
          </a:p>
        </p:txBody>
      </p:sp>
    </p:spTree>
    <p:extLst>
      <p:ext uri="{BB962C8B-B14F-4D97-AF65-F5344CB8AC3E}">
        <p14:creationId xmlns:p14="http://schemas.microsoft.com/office/powerpoint/2010/main" val="40412441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en-US" smtClean="0"/>
              <a:pPr>
                <a:defRPr/>
              </a:pPr>
              <a:t>37</a:t>
            </a:fld>
            <a:endParaRPr lang="en-US"/>
          </a:p>
        </p:txBody>
      </p:sp>
      <p:sp>
        <p:nvSpPr>
          <p:cNvPr id="5" name="TextBox 4"/>
          <p:cNvSpPr txBox="1"/>
          <p:nvPr>
            <p:custDataLst>
              <p:tags r:id="rId2"/>
            </p:custDataLst>
          </p:nvPr>
        </p:nvSpPr>
        <p:spPr>
          <a:xfrm>
            <a:off x="485832" y="1431064"/>
            <a:ext cx="8253653" cy="2800767"/>
          </a:xfrm>
          <a:prstGeom prst="rect">
            <a:avLst/>
          </a:prstGeom>
          <a:noFill/>
        </p:spPr>
        <p:txBody>
          <a:bodyPr wrap="square" rtlCol="0">
            <a:spAutoFit/>
          </a:bodyPr>
          <a:lstStyle/>
          <a:p>
            <a:pPr marL="342900" indent="-342900">
              <a:buFont typeface="Arial" panose="020B0604020202020204" pitchFamily="34" charset="0"/>
              <a:buChar char="•"/>
            </a:pPr>
            <a:r>
              <a:rPr lang="fr-FR" sz="2000" dirty="0"/>
              <a:t>séquences de nucléotides:</a:t>
            </a:r>
          </a:p>
          <a:p>
            <a:pPr lvl="1">
              <a:spcBef>
                <a:spcPts val="600"/>
              </a:spcBef>
            </a:pPr>
            <a:r>
              <a:rPr lang="fr-FR" sz="2000" dirty="0"/>
              <a:t>– tous les symboles en lettres minuscules;</a:t>
            </a:r>
          </a:p>
          <a:p>
            <a:pPr lvl="1">
              <a:spcBef>
                <a:spcPts val="600"/>
              </a:spcBef>
            </a:pPr>
            <a:r>
              <a:rPr lang="fr-FR" sz="2000" dirty="0"/>
              <a:t>– pas d’espaces ni de numérotation;</a:t>
            </a:r>
          </a:p>
          <a:p>
            <a:pPr lvl="1">
              <a:spcBef>
                <a:spcPts val="600"/>
              </a:spcBef>
            </a:pPr>
            <a:r>
              <a:rPr lang="fr-FR" sz="2000" dirty="0"/>
              <a:t>– pas de symbole “u”; le “t” représente l’uracile dans l’ARN</a:t>
            </a:r>
            <a:endParaRPr lang="fr-FR" sz="1200" dirty="0"/>
          </a:p>
          <a:p>
            <a:pPr lvl="1">
              <a:spcBef>
                <a:spcPts val="600"/>
              </a:spcBef>
            </a:pPr>
            <a:r>
              <a:rPr lang="fr-FR" sz="2000" dirty="0"/>
              <a:t>– le symbole “n” sera considéré comme “équivalent à l’un des symboles </a:t>
            </a:r>
            <a:r>
              <a:rPr lang="pt-BR" sz="2000" dirty="0"/>
              <a:t>‘</a:t>
            </a:r>
            <a:r>
              <a:rPr lang="fr-FR" sz="2000" dirty="0"/>
              <a:t>a</a:t>
            </a:r>
            <a:r>
              <a:rPr lang="pt-BR" sz="2000" dirty="0"/>
              <a:t>’</a:t>
            </a:r>
            <a:r>
              <a:rPr lang="fr-FR" sz="2000" dirty="0"/>
              <a:t>, </a:t>
            </a:r>
            <a:r>
              <a:rPr lang="pt-BR" sz="2000" dirty="0"/>
              <a:t>‘</a:t>
            </a:r>
            <a:r>
              <a:rPr lang="fr-FR" sz="2000" dirty="0"/>
              <a:t>c</a:t>
            </a:r>
            <a:r>
              <a:rPr lang="pt-BR" sz="2000" dirty="0"/>
              <a:t>’</a:t>
            </a:r>
            <a:r>
              <a:rPr lang="fr-FR" sz="2000" dirty="0"/>
              <a:t>, </a:t>
            </a:r>
            <a:r>
              <a:rPr lang="pt-BR" sz="2000" dirty="0"/>
              <a:t>‘</a:t>
            </a:r>
            <a:r>
              <a:rPr lang="fr-FR" sz="2000" dirty="0"/>
              <a:t>g</a:t>
            </a:r>
            <a:r>
              <a:rPr lang="pt-BR" sz="2000" dirty="0"/>
              <a:t>’</a:t>
            </a:r>
            <a:r>
              <a:rPr lang="fr-FR" sz="2000" dirty="0"/>
              <a:t> ou </a:t>
            </a:r>
            <a:r>
              <a:rPr lang="pt-BR" sz="2000" dirty="0"/>
              <a:t>‘</a:t>
            </a:r>
            <a:r>
              <a:rPr lang="fr-FR" sz="2000" dirty="0"/>
              <a:t>t/u</a:t>
            </a:r>
            <a:r>
              <a:rPr lang="pt-BR" sz="2000" dirty="0"/>
              <a:t>’</a:t>
            </a:r>
            <a:r>
              <a:rPr lang="fr-FR" sz="2000" dirty="0"/>
              <a:t>”.  </a:t>
            </a:r>
          </a:p>
          <a:p>
            <a:pPr>
              <a:spcBef>
                <a:spcPts val="0"/>
              </a:spcBef>
            </a:pPr>
            <a:r>
              <a:rPr lang="fr-FR" sz="1200" i="1" dirty="0"/>
              <a:t>      	</a:t>
            </a:r>
          </a:p>
          <a:p>
            <a:pPr marL="285750" indent="-285750">
              <a:buFontTx/>
              <a:buChar char="-"/>
            </a:pPr>
            <a:endParaRPr lang="fr-FR" sz="1600" dirty="0"/>
          </a:p>
        </p:txBody>
      </p:sp>
      <p:pic>
        <p:nvPicPr>
          <p:cNvPr id="6" name="Picture 5"/>
          <p:cNvPicPr>
            <a:picLocks noChangeAspect="1"/>
          </p:cNvPicPr>
          <p:nvPr>
            <p:custDataLst>
              <p:tags r:id="rId3"/>
            </p:custDataLst>
          </p:nvPr>
        </p:nvPicPr>
        <p:blipFill>
          <a:blip r:embed="rId7"/>
          <a:stretch>
            <a:fillRect/>
          </a:stretch>
        </p:blipFill>
        <p:spPr>
          <a:xfrm>
            <a:off x="2411759" y="3789040"/>
            <a:ext cx="3528393" cy="2392819"/>
          </a:xfrm>
          <a:prstGeom prst="rect">
            <a:avLst/>
          </a:prstGeom>
        </p:spPr>
      </p:pic>
      <p:sp>
        <p:nvSpPr>
          <p:cNvPr id="8" name="Title 1"/>
          <p:cNvSpPr txBox="1">
            <a:spLocks/>
          </p:cNvSpPr>
          <p:nvPr>
            <p:custDataLst>
              <p:tags r:id="rId4"/>
            </p:custDataLst>
          </p:nvPr>
        </p:nvSpPr>
        <p:spPr>
          <a:xfrm>
            <a:off x="485832" y="62068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Norme ST.26 </a:t>
            </a:r>
            <a:r>
              <a:rPr lang="en-US" dirty="0"/>
              <a:t>: </a:t>
            </a:r>
            <a:r>
              <a:rPr lang="fr-FR" kern="0" dirty="0"/>
              <a:t>Séquences</a:t>
            </a:r>
            <a:r>
              <a:rPr lang="en-US" kern="0" dirty="0"/>
              <a:t> (7)</a:t>
            </a:r>
          </a:p>
        </p:txBody>
      </p:sp>
    </p:spTree>
    <p:extLst>
      <p:ext uri="{BB962C8B-B14F-4D97-AF65-F5344CB8AC3E}">
        <p14:creationId xmlns:p14="http://schemas.microsoft.com/office/powerpoint/2010/main" val="10152097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en-US" smtClean="0"/>
              <a:pPr>
                <a:defRPr/>
              </a:pPr>
              <a:t>38</a:t>
            </a:fld>
            <a:endParaRPr lang="en-US"/>
          </a:p>
        </p:txBody>
      </p:sp>
      <p:sp>
        <p:nvSpPr>
          <p:cNvPr id="3" name="Slide Number Placeholder 1"/>
          <p:cNvSpPr txBox="1">
            <a:spLocks/>
          </p:cNvSpPr>
          <p:nvPr>
            <p:custDataLst>
              <p:tags r:id="rId2"/>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886D60C8-7BA5-467F-BCD3-E871B6D034EA}" type="slidenum">
              <a:rPr lang="en-US" smtClean="0"/>
              <a:pPr>
                <a:defRPr/>
              </a:pPr>
              <a:t>38</a:t>
            </a:fld>
            <a:endParaRPr lang="en-US"/>
          </a:p>
        </p:txBody>
      </p:sp>
      <p:sp>
        <p:nvSpPr>
          <p:cNvPr id="5" name="TextBox 4"/>
          <p:cNvSpPr txBox="1"/>
          <p:nvPr>
            <p:custDataLst>
              <p:tags r:id="rId3"/>
            </p:custDataLst>
          </p:nvPr>
        </p:nvSpPr>
        <p:spPr>
          <a:xfrm>
            <a:off x="485832" y="1719128"/>
            <a:ext cx="5094279" cy="3693319"/>
          </a:xfrm>
          <a:prstGeom prst="rect">
            <a:avLst/>
          </a:prstGeom>
          <a:noFill/>
        </p:spPr>
        <p:txBody>
          <a:bodyPr wrap="square" rtlCol="0">
            <a:spAutoFit/>
          </a:bodyPr>
          <a:lstStyle/>
          <a:p>
            <a:pPr marL="342900" indent="-342900">
              <a:buFont typeface="Arial" panose="020B0604020202020204" pitchFamily="34" charset="0"/>
              <a:buChar char="•"/>
            </a:pPr>
            <a:r>
              <a:rPr lang="fr-FR" sz="2000" dirty="0"/>
              <a:t>Séquences d’acides aminés:</a:t>
            </a:r>
          </a:p>
          <a:p>
            <a:pPr lvl="1"/>
            <a:r>
              <a:rPr lang="fr-FR" sz="2000" dirty="0"/>
              <a:t>– tous les symboles en lettres majuscules</a:t>
            </a:r>
            <a:r>
              <a:rPr lang="en-US" sz="2000" dirty="0"/>
              <a:t>;</a:t>
            </a:r>
          </a:p>
          <a:p>
            <a:pPr lvl="1"/>
            <a:r>
              <a:rPr lang="fr-FR" sz="2000" dirty="0"/>
              <a:t>– pas d’espaces ni de numérotation</a:t>
            </a:r>
            <a:r>
              <a:rPr lang="en-US" sz="2000" dirty="0"/>
              <a:t>;</a:t>
            </a:r>
          </a:p>
          <a:p>
            <a:pPr lvl="1"/>
            <a:r>
              <a:rPr lang="fr-FR" sz="2000" dirty="0"/>
              <a:t>– le symbole “X” sera considéré comme “équivalent à l’un des symboles </a:t>
            </a:r>
            <a:r>
              <a:rPr lang="pt-BR" sz="2000" dirty="0"/>
              <a:t>‘A’, ‘R’, ‘N’, ‘D’, ‘C’, ‘Q’, ‘E’, ‘G’, ‘H’, ‘I’, ‘L’, ‘K’, ‘M’, ‘F’, ‘P’, ‘O’, ‘S’, ‘U’, ‘T’, ‘W’, ‘Y’, or ‘V’”.</a:t>
            </a:r>
          </a:p>
          <a:p>
            <a:r>
              <a:rPr lang="pt-BR" sz="1600" i="1" dirty="0"/>
              <a:t>      	</a:t>
            </a:r>
            <a:endParaRPr lang="en-US" sz="1600" dirty="0"/>
          </a:p>
        </p:txBody>
      </p:sp>
      <p:pic>
        <p:nvPicPr>
          <p:cNvPr id="8" name="Picture 7"/>
          <p:cNvPicPr>
            <a:picLocks noChangeAspect="1"/>
          </p:cNvPicPr>
          <p:nvPr>
            <p:custDataLst>
              <p:tags r:id="rId4"/>
            </p:custDataLst>
          </p:nvPr>
        </p:nvPicPr>
        <p:blipFill>
          <a:blip r:embed="rId8"/>
          <a:stretch>
            <a:fillRect/>
          </a:stretch>
        </p:blipFill>
        <p:spPr>
          <a:xfrm>
            <a:off x="5748632" y="332656"/>
            <a:ext cx="2565524" cy="5499893"/>
          </a:xfrm>
          <a:prstGeom prst="rect">
            <a:avLst/>
          </a:prstGeom>
        </p:spPr>
      </p:pic>
      <p:sp>
        <p:nvSpPr>
          <p:cNvPr id="9" name="Title 1"/>
          <p:cNvSpPr txBox="1">
            <a:spLocks/>
          </p:cNvSpPr>
          <p:nvPr>
            <p:custDataLst>
              <p:tags r:id="rId5"/>
            </p:custDataLst>
          </p:nvPr>
        </p:nvSpPr>
        <p:spPr>
          <a:xfrm>
            <a:off x="485832" y="288064"/>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Norme ST.26 </a:t>
            </a:r>
            <a:r>
              <a:rPr lang="en-US" dirty="0"/>
              <a:t>: </a:t>
            </a:r>
          </a:p>
          <a:p>
            <a:r>
              <a:rPr lang="fr-FR" kern="0" dirty="0"/>
              <a:t>Séquences</a:t>
            </a:r>
            <a:r>
              <a:rPr lang="en-US" kern="0" dirty="0"/>
              <a:t> (8)</a:t>
            </a:r>
          </a:p>
        </p:txBody>
      </p:sp>
    </p:spTree>
    <p:extLst>
      <p:ext uri="{BB962C8B-B14F-4D97-AF65-F5344CB8AC3E}">
        <p14:creationId xmlns:p14="http://schemas.microsoft.com/office/powerpoint/2010/main" val="4384564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en-US" smtClean="0"/>
              <a:pPr>
                <a:defRPr/>
              </a:pPr>
              <a:t>39</a:t>
            </a:fld>
            <a:endParaRPr lang="en-US"/>
          </a:p>
        </p:txBody>
      </p:sp>
      <p:sp>
        <p:nvSpPr>
          <p:cNvPr id="4" name="TextBox 3"/>
          <p:cNvSpPr txBox="1"/>
          <p:nvPr>
            <p:custDataLst>
              <p:tags r:id="rId2"/>
            </p:custDataLst>
          </p:nvPr>
        </p:nvSpPr>
        <p:spPr>
          <a:xfrm>
            <a:off x="485832" y="1358978"/>
            <a:ext cx="7532017" cy="2862322"/>
          </a:xfrm>
          <a:prstGeom prst="rect">
            <a:avLst/>
          </a:prstGeom>
          <a:noFill/>
        </p:spPr>
        <p:txBody>
          <a:bodyPr wrap="square" rtlCol="0">
            <a:spAutoFit/>
          </a:bodyPr>
          <a:lstStyle/>
          <a:p>
            <a:pPr marL="342900" indent="-342900">
              <a:buFont typeface="Arial" panose="020B0604020202020204" pitchFamily="34" charset="0"/>
              <a:buChar char="•"/>
            </a:pPr>
            <a:r>
              <a:rPr lang="fr-FR" sz="2000" dirty="0"/>
              <a:t>Séquences omises: elles permettent à un déposant de supprimer les données de séquences issues d’un listage des séquences sans qu’il soit nécessaire de renuméroter les séquences suivantes.</a:t>
            </a:r>
          </a:p>
          <a:p>
            <a:pPr marL="742950" lvl="1" indent="-285750">
              <a:spcBef>
                <a:spcPts val="0"/>
              </a:spcBef>
              <a:buFontTx/>
              <a:buChar char="-"/>
            </a:pPr>
            <a:r>
              <a:rPr lang="fr-FR" sz="2000" dirty="0" err="1"/>
              <a:t>INSDSeq_length</a:t>
            </a:r>
            <a:r>
              <a:rPr lang="fr-FR" sz="2000" dirty="0"/>
              <a:t>, </a:t>
            </a:r>
            <a:r>
              <a:rPr lang="fr-FR" sz="2000" dirty="0" err="1"/>
              <a:t>INSDSeq_moltype</a:t>
            </a:r>
            <a:r>
              <a:rPr lang="fr-FR" sz="2000" dirty="0"/>
              <a:t>, </a:t>
            </a:r>
            <a:r>
              <a:rPr lang="fr-FR" sz="2000" dirty="0" err="1"/>
              <a:t>INSDSeq_division</a:t>
            </a:r>
            <a:r>
              <a:rPr lang="fr-FR" sz="2000" dirty="0"/>
              <a:t> présents, mais sans valeur;</a:t>
            </a:r>
          </a:p>
          <a:p>
            <a:pPr marL="742950" lvl="1" indent="-285750">
              <a:spcBef>
                <a:spcPts val="0"/>
              </a:spcBef>
              <a:buFontTx/>
              <a:buChar char="-"/>
            </a:pPr>
            <a:r>
              <a:rPr lang="fr-FR" sz="2000" dirty="0"/>
              <a:t>Aucun tableau de caractéristiques ni aucune clé de caractérisation “source”;</a:t>
            </a:r>
          </a:p>
          <a:p>
            <a:pPr marL="742950" lvl="1" indent="-285750">
              <a:spcBef>
                <a:spcPts val="0"/>
              </a:spcBef>
              <a:buFontTx/>
              <a:buChar char="-"/>
            </a:pPr>
            <a:r>
              <a:rPr lang="fr-FR" sz="2000" dirty="0"/>
              <a:t>l’élément de la séquence doit avoir pour valeur “000”.</a:t>
            </a:r>
          </a:p>
        </p:txBody>
      </p:sp>
      <p:sp>
        <p:nvSpPr>
          <p:cNvPr id="6" name="Title 1"/>
          <p:cNvSpPr txBox="1">
            <a:spLocks/>
          </p:cNvSpPr>
          <p:nvPr>
            <p:custDataLst>
              <p:tags r:id="rId3"/>
            </p:custDataLst>
          </p:nvPr>
        </p:nvSpPr>
        <p:spPr>
          <a:xfrm>
            <a:off x="485832" y="70065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Norme ST.26 </a:t>
            </a:r>
            <a:r>
              <a:rPr lang="en-US" dirty="0"/>
              <a:t>: </a:t>
            </a:r>
            <a:r>
              <a:rPr lang="fr-FR" kern="0" dirty="0"/>
              <a:t>Séquences</a:t>
            </a:r>
            <a:r>
              <a:rPr lang="en-US" kern="0" dirty="0"/>
              <a:t> (8)</a:t>
            </a:r>
            <a:endParaRPr lang="en-US" sz="2400" kern="0" dirty="0"/>
          </a:p>
        </p:txBody>
      </p:sp>
      <p:grpSp>
        <p:nvGrpSpPr>
          <p:cNvPr id="8" name="Group 7"/>
          <p:cNvGrpSpPr/>
          <p:nvPr>
            <p:custDataLst>
              <p:tags r:id="rId4"/>
            </p:custDataLst>
          </p:nvPr>
        </p:nvGrpSpPr>
        <p:grpSpPr>
          <a:xfrm>
            <a:off x="1625746" y="4364648"/>
            <a:ext cx="5252187" cy="1512168"/>
            <a:chOff x="1654330" y="4797152"/>
            <a:chExt cx="5252187" cy="1512168"/>
          </a:xfrm>
        </p:grpSpPr>
        <p:pic>
          <p:nvPicPr>
            <p:cNvPr id="5" name="Picture 4"/>
            <p:cNvPicPr>
              <a:picLocks noChangeAspect="1"/>
            </p:cNvPicPr>
            <p:nvPr/>
          </p:nvPicPr>
          <p:blipFill>
            <a:blip r:embed="rId7"/>
            <a:stretch>
              <a:fillRect/>
            </a:stretch>
          </p:blipFill>
          <p:spPr>
            <a:xfrm>
              <a:off x="1654330" y="4797152"/>
              <a:ext cx="5252187" cy="1512168"/>
            </a:xfrm>
            <a:prstGeom prst="rect">
              <a:avLst/>
            </a:prstGeom>
          </p:spPr>
        </p:pic>
        <p:sp>
          <p:nvSpPr>
            <p:cNvPr id="3" name="Rectangle 2"/>
            <p:cNvSpPr/>
            <p:nvPr/>
          </p:nvSpPr>
          <p:spPr bwMode="auto">
            <a:xfrm>
              <a:off x="1763688" y="4869160"/>
              <a:ext cx="216024" cy="7200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
          <p:nvSpPr>
            <p:cNvPr id="7" name="Rectangle 6"/>
            <p:cNvSpPr/>
            <p:nvPr/>
          </p:nvSpPr>
          <p:spPr bwMode="auto">
            <a:xfrm>
              <a:off x="1916088" y="5021560"/>
              <a:ext cx="423664" cy="12634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grpSp>
    </p:spTree>
    <p:extLst>
      <p:ext uri="{BB962C8B-B14F-4D97-AF65-F5344CB8AC3E}">
        <p14:creationId xmlns:p14="http://schemas.microsoft.com/office/powerpoint/2010/main" val="3866750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en-US" smtClean="0"/>
              <a:pPr>
                <a:defRPr/>
              </a:pPr>
              <a:t>4</a:t>
            </a:fld>
            <a:endParaRPr lang="en-US"/>
          </a:p>
        </p:txBody>
      </p:sp>
      <p:sp>
        <p:nvSpPr>
          <p:cNvPr id="3" name="Title 1"/>
          <p:cNvSpPr txBox="1">
            <a:spLocks/>
          </p:cNvSpPr>
          <p:nvPr>
            <p:custDataLst>
              <p:tags r:id="rId2"/>
            </p:custDataLst>
          </p:nvPr>
        </p:nvSpPr>
        <p:spPr>
          <a:xfrm>
            <a:off x="446956" y="238125"/>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sz="3200" dirty="0"/>
              <a:t>Informations générales concernant l’INSDC</a:t>
            </a:r>
            <a:endParaRPr lang="en-US" sz="3200" kern="0" dirty="0"/>
          </a:p>
        </p:txBody>
      </p:sp>
      <p:sp>
        <p:nvSpPr>
          <p:cNvPr id="4" name="Content Placeholder 2"/>
          <p:cNvSpPr txBox="1">
            <a:spLocks/>
          </p:cNvSpPr>
          <p:nvPr>
            <p:custDataLst>
              <p:tags r:id="rId3"/>
            </p:custDataLst>
          </p:nvPr>
        </p:nvSpPr>
        <p:spPr>
          <a:xfrm>
            <a:off x="446956" y="908720"/>
            <a:ext cx="8229600" cy="5184576"/>
          </a:xfrm>
          <a:prstGeom prst="rect">
            <a:avLst/>
          </a:prstGeom>
          <a:ln>
            <a:noFill/>
          </a:ln>
        </p:spPr>
        <p:txBody>
          <a:bodyPr/>
          <a:lstStyle>
            <a:lvl1pPr marL="342900" indent="-342900" algn="l" rtl="0" eaLnBrk="1" fontAlgn="base" hangingPunct="1">
              <a:spcBef>
                <a:spcPct val="20000"/>
              </a:spcBef>
              <a:spcAft>
                <a:spcPct val="0"/>
              </a:spcAft>
              <a:buBlip>
                <a:blip r:embed="rId7"/>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7"/>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7"/>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7"/>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7"/>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7"/>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7"/>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7"/>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7"/>
              </a:buBlip>
              <a:defRPr sz="2400">
                <a:solidFill>
                  <a:schemeClr val="tx1"/>
                </a:solidFill>
                <a:latin typeface="+mn-lt"/>
                <a:cs typeface="+mn-cs"/>
              </a:defRPr>
            </a:lvl9pPr>
          </a:lstStyle>
          <a:p>
            <a:r>
              <a:rPr lang="en-US" sz="2000" kern="0" dirty="0"/>
              <a:t>INSDC: </a:t>
            </a:r>
            <a:r>
              <a:rPr lang="fr-FR" sz="2000" kern="0" dirty="0"/>
              <a:t>Collaboration internationale sur les bases de données de séquences de nucléotides</a:t>
            </a:r>
            <a:r>
              <a:rPr lang="en-US" sz="2000" kern="0" dirty="0"/>
              <a:t>: </a:t>
            </a:r>
          </a:p>
          <a:p>
            <a:pPr marL="0" indent="0">
              <a:buFontTx/>
              <a:buNone/>
            </a:pPr>
            <a:r>
              <a:rPr lang="en-US" sz="2000" kern="0" dirty="0"/>
              <a:t>	– DDBJ: </a:t>
            </a:r>
            <a:r>
              <a:rPr lang="fr-FR" sz="2000" kern="0" dirty="0"/>
              <a:t>Banque de données ADN du Japon</a:t>
            </a:r>
            <a:r>
              <a:rPr lang="en-US" sz="2000" kern="0" dirty="0"/>
              <a:t> </a:t>
            </a:r>
          </a:p>
          <a:p>
            <a:pPr marL="0" indent="0">
              <a:buFontTx/>
              <a:buNone/>
            </a:pPr>
            <a:r>
              <a:rPr lang="en-US" sz="2000" kern="0" dirty="0"/>
              <a:t>	– EMBL-EBI: </a:t>
            </a:r>
            <a:r>
              <a:rPr lang="fr-FR" sz="2000" kern="0" dirty="0"/>
              <a:t>Institut européen de bioinformatique </a:t>
            </a:r>
          </a:p>
          <a:p>
            <a:pPr marL="0" indent="0">
              <a:buFontTx/>
              <a:buNone/>
            </a:pPr>
            <a:r>
              <a:rPr lang="en-US" sz="2000" kern="0" dirty="0"/>
              <a:t>	– NCBI: </a:t>
            </a:r>
            <a:r>
              <a:rPr lang="fr-FR" sz="2000" kern="0" dirty="0"/>
              <a:t>Centre national d’information sur la biotechnologie des 	États-Unis d’Amérique (</a:t>
            </a:r>
            <a:r>
              <a:rPr lang="fr-FR" sz="2000" kern="0" dirty="0" err="1"/>
              <a:t>GenBank</a:t>
            </a:r>
            <a:r>
              <a:rPr lang="fr-FR" sz="2000" kern="0" dirty="0"/>
              <a:t>)</a:t>
            </a:r>
            <a:endParaRPr lang="en-US" sz="2000" kern="0" dirty="0"/>
          </a:p>
          <a:p>
            <a:pPr marL="0" indent="0">
              <a:spcBef>
                <a:spcPts val="0"/>
              </a:spcBef>
              <a:buFontTx/>
              <a:buNone/>
            </a:pPr>
            <a:endParaRPr lang="en-US" sz="800" kern="0" dirty="0"/>
          </a:p>
          <a:p>
            <a:r>
              <a:rPr lang="fr-FR" sz="2000" kern="0" dirty="0"/>
              <a:t>Les offices de propriété intellectuelle ci-dessous alimentent les bases de données de l’INSDC avec des données de séquences de demandes de brevets publiées ou de brevets délivrés</a:t>
            </a:r>
            <a:r>
              <a:rPr lang="en-US" sz="2000" kern="0" dirty="0"/>
              <a:t>: </a:t>
            </a:r>
          </a:p>
          <a:p>
            <a:pPr marL="0" indent="0">
              <a:buFontTx/>
              <a:buNone/>
            </a:pPr>
            <a:r>
              <a:rPr lang="en-US" sz="2000" kern="0" dirty="0"/>
              <a:t>	– Office </a:t>
            </a:r>
            <a:r>
              <a:rPr lang="en-US" sz="2000" kern="0" dirty="0" err="1"/>
              <a:t>européen</a:t>
            </a:r>
            <a:r>
              <a:rPr lang="en-US" sz="2000" kern="0" dirty="0"/>
              <a:t> des brevets</a:t>
            </a:r>
          </a:p>
          <a:p>
            <a:pPr marL="0" indent="0">
              <a:buFontTx/>
              <a:buNone/>
            </a:pPr>
            <a:r>
              <a:rPr lang="en-US" sz="2000" kern="0" dirty="0"/>
              <a:t>	– Office </a:t>
            </a:r>
            <a:r>
              <a:rPr lang="en-US" sz="2000" kern="0" dirty="0" err="1"/>
              <a:t>japonais</a:t>
            </a:r>
            <a:r>
              <a:rPr lang="en-US" sz="2000" kern="0" dirty="0"/>
              <a:t> des brevets</a:t>
            </a:r>
          </a:p>
          <a:p>
            <a:pPr marL="0" indent="0">
              <a:buFontTx/>
              <a:buNone/>
            </a:pPr>
            <a:r>
              <a:rPr lang="en-US" sz="2000" kern="0" dirty="0"/>
              <a:t>	– </a:t>
            </a:r>
            <a:r>
              <a:rPr lang="fr-FR" sz="2000" kern="0" dirty="0"/>
              <a:t>Office coréen de la propriété intellectuelle</a:t>
            </a:r>
            <a:endParaRPr lang="en-US" sz="2000" kern="0" dirty="0"/>
          </a:p>
          <a:p>
            <a:pPr marL="0" indent="0">
              <a:buFontTx/>
              <a:buNone/>
            </a:pPr>
            <a:r>
              <a:rPr lang="en-US" sz="2000" kern="0" dirty="0"/>
              <a:t>	– </a:t>
            </a:r>
            <a:r>
              <a:rPr lang="fr-FR" sz="2000" kern="0" dirty="0"/>
              <a:t>Office des brevets et des marques des États-Unis</a:t>
            </a:r>
            <a:endParaRPr lang="en-US" sz="2000" kern="0" dirty="0"/>
          </a:p>
          <a:p>
            <a:pPr marL="0" indent="0">
              <a:spcBef>
                <a:spcPts val="0"/>
              </a:spcBef>
              <a:buFontTx/>
              <a:buNone/>
            </a:pPr>
            <a:endParaRPr lang="en-US" sz="800" kern="0" dirty="0"/>
          </a:p>
          <a:p>
            <a:r>
              <a:rPr lang="fr-FR" sz="2000" kern="0" dirty="0"/>
              <a:t>Les bases de données de l’INSDC sont à la disposition du public.</a:t>
            </a:r>
            <a:endParaRPr lang="en-US" sz="2000" kern="0" dirty="0"/>
          </a:p>
          <a:p>
            <a:pPr marL="0" indent="0">
              <a:buFontTx/>
              <a:buNone/>
            </a:pPr>
            <a:r>
              <a:rPr lang="en-US" kern="0" dirty="0"/>
              <a:t>	</a:t>
            </a:r>
          </a:p>
        </p:txBody>
      </p:sp>
      <p:sp>
        <p:nvSpPr>
          <p:cNvPr id="5" name="Slide Number Placeholder 3"/>
          <p:cNvSpPr txBox="1">
            <a:spLocks/>
          </p:cNvSpPr>
          <p:nvPr>
            <p:custDataLst>
              <p:tags r:id="rId4"/>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DA79EEDA-9492-4994-BB18-1005CD6866B1}" type="slidenum">
              <a:rPr lang="en-US" smtClean="0"/>
              <a:pPr>
                <a:defRPr/>
              </a:pPr>
              <a:t>4</a:t>
            </a:fld>
            <a:endParaRPr lang="en-US"/>
          </a:p>
        </p:txBody>
      </p:sp>
    </p:spTree>
    <p:extLst>
      <p:ext uri="{BB962C8B-B14F-4D97-AF65-F5344CB8AC3E}">
        <p14:creationId xmlns:p14="http://schemas.microsoft.com/office/powerpoint/2010/main" val="39401224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229600" cy="778098"/>
          </a:xfrm>
        </p:spPr>
        <p:txBody>
          <a:bodyPr/>
          <a:lstStyle/>
          <a:p>
            <a:r>
              <a:rPr lang="fr-FR" sz="3000" noProof="0" dirty="0"/>
              <a:t>Norme ST.26 de l’OMPI: Table des matières</a:t>
            </a:r>
          </a:p>
        </p:txBody>
      </p:sp>
      <p:sp>
        <p:nvSpPr>
          <p:cNvPr id="3" name="Content Placeholder 2"/>
          <p:cNvSpPr>
            <a:spLocks noGrp="1"/>
          </p:cNvSpPr>
          <p:nvPr>
            <p:ph idx="1"/>
            <p:custDataLst>
              <p:tags r:id="rId2"/>
            </p:custDataLst>
          </p:nvPr>
        </p:nvSpPr>
        <p:spPr>
          <a:xfrm>
            <a:off x="457200" y="836712"/>
            <a:ext cx="8229600" cy="5001419"/>
          </a:xfrm>
        </p:spPr>
        <p:txBody>
          <a:bodyPr/>
          <a:lstStyle/>
          <a:p>
            <a:pPr>
              <a:spcAft>
                <a:spcPts val="600"/>
              </a:spcAft>
            </a:pPr>
            <a:r>
              <a:rPr lang="fr-FR" sz="2000" b="1" noProof="0" dirty="0"/>
              <a:t>Corps du texte</a:t>
            </a:r>
            <a:r>
              <a:rPr lang="fr-FR" sz="2000" noProof="0" dirty="0"/>
              <a:t> – Exigences en matière d’intégration et de représentation</a:t>
            </a:r>
          </a:p>
          <a:p>
            <a:pPr>
              <a:spcBef>
                <a:spcPts val="0"/>
              </a:spcBef>
              <a:spcAft>
                <a:spcPts val="600"/>
              </a:spcAft>
            </a:pPr>
            <a:r>
              <a:rPr lang="fr-FR" sz="2000" b="1" noProof="0" dirty="0"/>
              <a:t>Annexe I </a:t>
            </a:r>
            <a:r>
              <a:rPr lang="fr-FR" sz="2000" noProof="0" dirty="0"/>
              <a:t>– Vocabulaire contrôlé selon l’INSDC</a:t>
            </a:r>
          </a:p>
          <a:p>
            <a:pPr>
              <a:spcBef>
                <a:spcPts val="0"/>
              </a:spcBef>
              <a:spcAft>
                <a:spcPts val="600"/>
              </a:spcAft>
            </a:pPr>
            <a:r>
              <a:rPr lang="fr-FR" sz="2000" b="1" noProof="0" dirty="0"/>
              <a:t>Annexe II </a:t>
            </a:r>
            <a:r>
              <a:rPr lang="fr-FR" sz="2000" noProof="0" dirty="0"/>
              <a:t>– Définition de type de document (DTD)</a:t>
            </a:r>
          </a:p>
          <a:p>
            <a:pPr>
              <a:spcBef>
                <a:spcPts val="0"/>
              </a:spcBef>
              <a:spcAft>
                <a:spcPts val="600"/>
              </a:spcAft>
            </a:pPr>
            <a:r>
              <a:rPr lang="fr-FR" sz="2000" b="1" noProof="0" dirty="0"/>
              <a:t>Annexe III </a:t>
            </a:r>
            <a:r>
              <a:rPr lang="fr-FR" sz="2000" noProof="0" dirty="0"/>
              <a:t>– Exemple de listage des séquences (fichier XML)</a:t>
            </a:r>
          </a:p>
          <a:p>
            <a:pPr>
              <a:spcBef>
                <a:spcPts val="0"/>
              </a:spcBef>
              <a:spcAft>
                <a:spcPts val="600"/>
              </a:spcAft>
            </a:pPr>
            <a:r>
              <a:rPr lang="fr-FR" sz="2000" b="1" noProof="0" dirty="0"/>
              <a:t>Annexe IV </a:t>
            </a:r>
            <a:r>
              <a:rPr lang="fr-FR" sz="2000" noProof="0" dirty="0"/>
              <a:t>– Sous-ensemble de caractères provenant du tableau de codes des caractères latins de base de la norme Unicode à utiliser dans une instance XML d’un listage des séquences </a:t>
            </a:r>
          </a:p>
          <a:p>
            <a:pPr>
              <a:spcBef>
                <a:spcPts val="0"/>
              </a:spcBef>
              <a:spcAft>
                <a:spcPts val="600"/>
              </a:spcAft>
            </a:pPr>
            <a:r>
              <a:rPr lang="fr-FR" sz="2000" b="1" noProof="0" dirty="0"/>
              <a:t>Annexe V </a:t>
            </a:r>
            <a:r>
              <a:rPr lang="fr-FR" sz="2000" noProof="0" dirty="0"/>
              <a:t>– Prescriptions supplémentaires en matière d’échange de données (uniquement pour les offices de brevets) </a:t>
            </a:r>
          </a:p>
          <a:p>
            <a:pPr>
              <a:spcBef>
                <a:spcPts val="0"/>
              </a:spcBef>
              <a:spcAft>
                <a:spcPts val="600"/>
              </a:spcAft>
            </a:pPr>
            <a:r>
              <a:rPr lang="fr-FR" sz="2000" b="1" noProof="0" dirty="0"/>
              <a:t>Annexe VI </a:t>
            </a:r>
            <a:r>
              <a:rPr lang="fr-FR" sz="2000" noProof="0" dirty="0"/>
              <a:t>– Document d’orientation assorti d’exemples illustratifs </a:t>
            </a:r>
          </a:p>
          <a:p>
            <a:pPr>
              <a:spcBef>
                <a:spcPts val="0"/>
              </a:spcBef>
              <a:spcAft>
                <a:spcPts val="600"/>
              </a:spcAft>
            </a:pPr>
            <a:r>
              <a:rPr lang="fr-FR" sz="2000" noProof="0" dirty="0"/>
              <a:t>Appendice à l’annexe VI – Fichier XML contenant tous les exemples de séquences divulgués dans l’annexe VI </a:t>
            </a:r>
            <a:r>
              <a:rPr lang="fr-FR" sz="2000" noProof="0" dirty="0">
                <a:solidFill>
                  <a:srgbClr val="FF0000"/>
                </a:solidFill>
              </a:rPr>
              <a:t> </a:t>
            </a:r>
          </a:p>
          <a:p>
            <a:pPr>
              <a:spcBef>
                <a:spcPts val="0"/>
              </a:spcBef>
              <a:spcAft>
                <a:spcPts val="600"/>
              </a:spcAft>
            </a:pPr>
            <a:r>
              <a:rPr lang="fr-FR" sz="2000" b="1" noProof="0" dirty="0"/>
              <a:t>Annexe VII </a:t>
            </a:r>
            <a:r>
              <a:rPr lang="fr-FR" sz="2000" noProof="0" dirty="0"/>
              <a:t>– Recommandation concernant la conversion d’un listage des séquences de la norme ST.25 à la norme ST.26</a:t>
            </a:r>
          </a:p>
        </p:txBody>
      </p:sp>
      <p:sp>
        <p:nvSpPr>
          <p:cNvPr id="4" name="Slide Number Placeholder 3"/>
          <p:cNvSpPr>
            <a:spLocks noGrp="1"/>
          </p:cNvSpPr>
          <p:nvPr>
            <p:ph type="sldNum" sz="quarter" idx="10"/>
            <p:custDataLst>
              <p:tags r:id="rId3"/>
            </p:custDataLst>
          </p:nvPr>
        </p:nvSpPr>
        <p:spPr/>
        <p:txBody>
          <a:bodyPr/>
          <a:lstStyle/>
          <a:p>
            <a:pPr>
              <a:defRPr/>
            </a:pPr>
            <a:fld id="{DA79EEDA-9492-4994-BB18-1005CD6866B1}" type="slidenum">
              <a:rPr lang="en-US" smtClean="0"/>
              <a:pPr>
                <a:defRPr/>
              </a:pPr>
              <a:t>40</a:t>
            </a:fld>
            <a:endParaRPr lang="en-US" dirty="0"/>
          </a:p>
        </p:txBody>
      </p:sp>
    </p:spTree>
    <p:extLst>
      <p:ext uri="{BB962C8B-B14F-4D97-AF65-F5344CB8AC3E}">
        <p14:creationId xmlns:p14="http://schemas.microsoft.com/office/powerpoint/2010/main" val="20878881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FR" noProof="0" dirty="0"/>
              <a:t>Norme ST.26 de l’OMPI</a:t>
            </a:r>
            <a:br>
              <a:rPr lang="fr-FR" noProof="0" dirty="0"/>
            </a:br>
            <a:r>
              <a:rPr lang="fr-FR" sz="2400" noProof="0" dirty="0"/>
              <a:t>Corps du texte</a:t>
            </a:r>
          </a:p>
        </p:txBody>
      </p:sp>
      <p:graphicFrame>
        <p:nvGraphicFramePr>
          <p:cNvPr id="5" name="Content Placeholder 4"/>
          <p:cNvGraphicFramePr>
            <a:graphicFrameLocks noGrp="1"/>
          </p:cNvGraphicFramePr>
          <p:nvPr>
            <p:ph idx="1"/>
            <p:custDataLst>
              <p:tags r:id="rId2"/>
            </p:custDataLst>
            <p:extLst>
              <p:ext uri="{D42A27DB-BD31-4B8C-83A1-F6EECF244321}">
                <p14:modId xmlns:p14="http://schemas.microsoft.com/office/powerpoint/2010/main" val="4217475759"/>
              </p:ext>
            </p:extLst>
          </p:nvPr>
        </p:nvGraphicFramePr>
        <p:xfrm>
          <a:off x="457200" y="1773238"/>
          <a:ext cx="8229600" cy="3683000"/>
        </p:xfrm>
        <a:graphic>
          <a:graphicData uri="http://schemas.openxmlformats.org/drawingml/2006/table">
            <a:tbl>
              <a:tblPr firstRow="1" bandRow="1">
                <a:tableStyleId>{5C22544A-7EE6-4342-B048-85BDC9FD1C3A}</a:tableStyleId>
              </a:tblPr>
              <a:tblGrid>
                <a:gridCol w="2530624">
                  <a:extLst>
                    <a:ext uri="{9D8B030D-6E8A-4147-A177-3AD203B41FA5}">
                      <a16:colId xmlns:a16="http://schemas.microsoft.com/office/drawing/2014/main" val="2490072832"/>
                    </a:ext>
                  </a:extLst>
                </a:gridCol>
                <a:gridCol w="5698976">
                  <a:extLst>
                    <a:ext uri="{9D8B030D-6E8A-4147-A177-3AD203B41FA5}">
                      <a16:colId xmlns:a16="http://schemas.microsoft.com/office/drawing/2014/main" val="2369821048"/>
                    </a:ext>
                  </a:extLst>
                </a:gridCol>
              </a:tblGrid>
              <a:tr h="370840">
                <a:tc>
                  <a:txBody>
                    <a:bodyPr/>
                    <a:lstStyle/>
                    <a:p>
                      <a:r>
                        <a:rPr lang="fr-FR" noProof="0" dirty="0"/>
                        <a:t>Paragraph</a:t>
                      </a:r>
                      <a:r>
                        <a:rPr lang="fr-FR" baseline="0" noProof="0" dirty="0"/>
                        <a:t>es</a:t>
                      </a:r>
                      <a:endParaRPr lang="fr-FR" noProof="0" dirty="0"/>
                    </a:p>
                  </a:txBody>
                  <a:tcPr/>
                </a:tc>
                <a:tc>
                  <a:txBody>
                    <a:bodyPr/>
                    <a:lstStyle/>
                    <a:p>
                      <a:r>
                        <a:rPr lang="fr-FR" noProof="0" dirty="0"/>
                        <a:t>Contenu</a:t>
                      </a:r>
                    </a:p>
                  </a:txBody>
                  <a:tcPr/>
                </a:tc>
                <a:extLst>
                  <a:ext uri="{0D108BD9-81ED-4DB2-BD59-A6C34878D82A}">
                    <a16:rowId xmlns:a16="http://schemas.microsoft.com/office/drawing/2014/main" val="1954170246"/>
                  </a:ext>
                </a:extLst>
              </a:tr>
              <a:tr h="370840">
                <a:tc>
                  <a:txBody>
                    <a:bodyPr/>
                    <a:lstStyle/>
                    <a:p>
                      <a:r>
                        <a:rPr lang="fr-FR" noProof="0" dirty="0"/>
                        <a:t>1-9</a:t>
                      </a:r>
                    </a:p>
                  </a:txBody>
                  <a:tcPr/>
                </a:tc>
                <a:tc>
                  <a:txBody>
                    <a:bodyPr/>
                    <a:lstStyle/>
                    <a:p>
                      <a:r>
                        <a:rPr lang="fr-FR" noProof="0" dirty="0"/>
                        <a:t>Introduction; Définitions; Portée; Références </a:t>
                      </a:r>
                    </a:p>
                  </a:txBody>
                  <a:tcPr/>
                </a:tc>
                <a:extLst>
                  <a:ext uri="{0D108BD9-81ED-4DB2-BD59-A6C34878D82A}">
                    <a16:rowId xmlns:a16="http://schemas.microsoft.com/office/drawing/2014/main" val="2884119031"/>
                  </a:ext>
                </a:extLst>
              </a:tr>
              <a:tr h="370840">
                <a:tc>
                  <a:txBody>
                    <a:bodyPr/>
                    <a:lstStyle/>
                    <a:p>
                      <a:r>
                        <a:rPr lang="fr-FR" noProof="0" dirty="0"/>
                        <a:t>10-37</a:t>
                      </a:r>
                    </a:p>
                  </a:txBody>
                  <a:tcPr/>
                </a:tc>
                <a:tc>
                  <a:txBody>
                    <a:bodyPr/>
                    <a:lstStyle/>
                    <a:p>
                      <a:r>
                        <a:rPr lang="fr-FR" noProof="0" dirty="0"/>
                        <a:t>Représentation des séquences </a:t>
                      </a:r>
                    </a:p>
                  </a:txBody>
                  <a:tcPr/>
                </a:tc>
                <a:extLst>
                  <a:ext uri="{0D108BD9-81ED-4DB2-BD59-A6C34878D82A}">
                    <a16:rowId xmlns:a16="http://schemas.microsoft.com/office/drawing/2014/main" val="530559737"/>
                  </a:ext>
                </a:extLst>
              </a:tr>
              <a:tr h="370840">
                <a:tc>
                  <a:txBody>
                    <a:bodyPr/>
                    <a:lstStyle/>
                    <a:p>
                      <a:r>
                        <a:rPr lang="fr-FR" noProof="0" dirty="0"/>
                        <a:t>38-49</a:t>
                      </a:r>
                    </a:p>
                  </a:txBody>
                  <a:tcPr/>
                </a:tc>
                <a:tc>
                  <a:txBody>
                    <a:bodyPr/>
                    <a:lstStyle/>
                    <a:p>
                      <a:r>
                        <a:rPr lang="fr-FR" noProof="0" dirty="0"/>
                        <a:t>Structure du listage de séquences en XML</a:t>
                      </a:r>
                    </a:p>
                  </a:txBody>
                  <a:tcPr/>
                </a:tc>
                <a:extLst>
                  <a:ext uri="{0D108BD9-81ED-4DB2-BD59-A6C34878D82A}">
                    <a16:rowId xmlns:a16="http://schemas.microsoft.com/office/drawing/2014/main" val="699487408"/>
                  </a:ext>
                </a:extLst>
              </a:tr>
              <a:tr h="370840">
                <a:tc>
                  <a:txBody>
                    <a:bodyPr/>
                    <a:lstStyle/>
                    <a:p>
                      <a:r>
                        <a:rPr lang="fr-FR" noProof="0" dirty="0"/>
                        <a:t>50-71</a:t>
                      </a:r>
                    </a:p>
                  </a:txBody>
                  <a:tcPr/>
                </a:tc>
                <a:tc>
                  <a:txBody>
                    <a:bodyPr/>
                    <a:lstStyle/>
                    <a:p>
                      <a:r>
                        <a:rPr lang="fr-FR" i="0" noProof="0" dirty="0"/>
                        <a:t>Partie consacrée aux données sur les séquences; </a:t>
                      </a:r>
                      <a:r>
                        <a:rPr lang="fr-FR" sz="1800" b="0" i="0" u="none" strike="noStrike" kern="1200" baseline="0" dirty="0">
                          <a:solidFill>
                            <a:schemeClr val="dk1"/>
                          </a:solidFill>
                          <a:latin typeface="+mn-lt"/>
                          <a:ea typeface="+mn-ea"/>
                          <a:cs typeface="+mn-cs"/>
                        </a:rPr>
                        <a:t>Tableau de caractéristiques</a:t>
                      </a:r>
                      <a:r>
                        <a:rPr lang="fr-FR" i="0" noProof="0" dirty="0"/>
                        <a:t>; </a:t>
                      </a:r>
                      <a:r>
                        <a:rPr lang="fr-FR" sz="1800" b="0" i="0" u="none" strike="noStrike" kern="1200" baseline="0" dirty="0">
                          <a:solidFill>
                            <a:schemeClr val="dk1"/>
                          </a:solidFill>
                          <a:latin typeface="+mn-lt"/>
                          <a:ea typeface="+mn-ea"/>
                          <a:cs typeface="+mn-cs"/>
                        </a:rPr>
                        <a:t>Clés de caractérisation</a:t>
                      </a:r>
                      <a:r>
                        <a:rPr lang="fr-FR" i="0" noProof="0" dirty="0"/>
                        <a:t>; </a:t>
                      </a:r>
                      <a:r>
                        <a:rPr lang="fr-FR" sz="1800" b="0" i="0" u="none" strike="noStrike" kern="1200" baseline="0" dirty="0">
                          <a:solidFill>
                            <a:schemeClr val="dk1"/>
                          </a:solidFill>
                          <a:latin typeface="+mn-lt"/>
                          <a:ea typeface="+mn-ea"/>
                          <a:cs typeface="+mn-cs"/>
                        </a:rPr>
                        <a:t>Clés de caractérisation obligatoires</a:t>
                      </a:r>
                      <a:r>
                        <a:rPr lang="fr-FR" i="0" noProof="0" dirty="0"/>
                        <a:t>; </a:t>
                      </a:r>
                      <a:r>
                        <a:rPr lang="fr-FR" sz="1800" b="0" i="0" u="none" strike="noStrike" kern="1200" baseline="0" dirty="0">
                          <a:solidFill>
                            <a:schemeClr val="dk1"/>
                          </a:solidFill>
                          <a:latin typeface="+mn-lt"/>
                          <a:ea typeface="+mn-ea"/>
                          <a:cs typeface="+mn-cs"/>
                        </a:rPr>
                        <a:t>Emplacement de la caractéristique</a:t>
                      </a:r>
                      <a:endParaRPr lang="fr-FR" i="0" noProof="0" dirty="0"/>
                    </a:p>
                  </a:txBody>
                  <a:tcPr/>
                </a:tc>
                <a:extLst>
                  <a:ext uri="{0D108BD9-81ED-4DB2-BD59-A6C34878D82A}">
                    <a16:rowId xmlns:a16="http://schemas.microsoft.com/office/drawing/2014/main" val="3365947297"/>
                  </a:ext>
                </a:extLst>
              </a:tr>
              <a:tr h="370840">
                <a:tc>
                  <a:txBody>
                    <a:bodyPr/>
                    <a:lstStyle/>
                    <a:p>
                      <a:r>
                        <a:rPr lang="fr-FR" noProof="0" dirty="0"/>
                        <a:t>72-84</a:t>
                      </a:r>
                    </a:p>
                  </a:txBody>
                  <a:tcPr/>
                </a:tc>
                <a:tc>
                  <a:txBody>
                    <a:bodyPr/>
                    <a:lstStyle/>
                    <a:p>
                      <a:r>
                        <a:rPr lang="fr-FR" sz="1800" b="0" i="0" u="none" strike="noStrike" kern="1200" baseline="0" dirty="0">
                          <a:solidFill>
                            <a:schemeClr val="dk1"/>
                          </a:solidFill>
                          <a:latin typeface="+mn-lt"/>
                          <a:ea typeface="+mn-ea"/>
                          <a:cs typeface="+mn-cs"/>
                        </a:rPr>
                        <a:t>Qualificateurs de caractéristiques</a:t>
                      </a:r>
                      <a:r>
                        <a:rPr lang="fr-FR" i="0" noProof="0" dirty="0"/>
                        <a:t>; </a:t>
                      </a:r>
                      <a:r>
                        <a:rPr lang="fr-FR" sz="1800" b="0" i="0" u="none" strike="noStrike" kern="1200" baseline="0" dirty="0">
                          <a:solidFill>
                            <a:schemeClr val="dk1"/>
                          </a:solidFill>
                          <a:latin typeface="+mn-lt"/>
                          <a:ea typeface="+mn-ea"/>
                          <a:cs typeface="+mn-cs"/>
                        </a:rPr>
                        <a:t>Qualificateurs de caractéristiques obligatoires </a:t>
                      </a:r>
                      <a:r>
                        <a:rPr lang="fr-FR" i="0" noProof="0" dirty="0"/>
                        <a:t> </a:t>
                      </a:r>
                    </a:p>
                  </a:txBody>
                  <a:tcPr/>
                </a:tc>
                <a:extLst>
                  <a:ext uri="{0D108BD9-81ED-4DB2-BD59-A6C34878D82A}">
                    <a16:rowId xmlns:a16="http://schemas.microsoft.com/office/drawing/2014/main" val="390243058"/>
                  </a:ext>
                </a:extLst>
              </a:tr>
              <a:tr h="370840">
                <a:tc>
                  <a:txBody>
                    <a:bodyPr/>
                    <a:lstStyle/>
                    <a:p>
                      <a:r>
                        <a:rPr lang="fr-FR" noProof="0" dirty="0"/>
                        <a:t>85-100</a:t>
                      </a:r>
                    </a:p>
                  </a:txBody>
                  <a:tcPr/>
                </a:tc>
                <a:tc>
                  <a:txBody>
                    <a:bodyPr/>
                    <a:lstStyle/>
                    <a:p>
                      <a:r>
                        <a:rPr lang="fr-FR" sz="1800" b="0" i="0" u="none" strike="noStrike" kern="1200" baseline="0" dirty="0">
                          <a:solidFill>
                            <a:schemeClr val="dk1"/>
                          </a:solidFill>
                          <a:latin typeface="+mn-lt"/>
                          <a:ea typeface="+mn-ea"/>
                          <a:cs typeface="+mn-cs"/>
                        </a:rPr>
                        <a:t>Texte libre</a:t>
                      </a:r>
                      <a:r>
                        <a:rPr lang="fr-FR" i="0" noProof="0" dirty="0"/>
                        <a:t>; </a:t>
                      </a:r>
                      <a:r>
                        <a:rPr lang="fr-FR" sz="1800" b="0" i="0" u="none" strike="noStrike" kern="1200" baseline="0" dirty="0">
                          <a:solidFill>
                            <a:schemeClr val="dk1"/>
                          </a:solidFill>
                          <a:latin typeface="+mn-lt"/>
                          <a:ea typeface="+mn-ea"/>
                          <a:cs typeface="+mn-cs"/>
                        </a:rPr>
                        <a:t>Séquences de codage</a:t>
                      </a:r>
                      <a:r>
                        <a:rPr lang="fr-FR" i="0" noProof="0" dirty="0"/>
                        <a:t>; Variantes</a:t>
                      </a:r>
                    </a:p>
                  </a:txBody>
                  <a:tcPr/>
                </a:tc>
                <a:extLst>
                  <a:ext uri="{0D108BD9-81ED-4DB2-BD59-A6C34878D82A}">
                    <a16:rowId xmlns:a16="http://schemas.microsoft.com/office/drawing/2014/main" val="4052337658"/>
                  </a:ext>
                </a:extLst>
              </a:tr>
            </a:tbl>
          </a:graphicData>
        </a:graphic>
      </p:graphicFrame>
      <p:sp>
        <p:nvSpPr>
          <p:cNvPr id="4" name="Slide Number Placeholder 3"/>
          <p:cNvSpPr>
            <a:spLocks noGrp="1"/>
          </p:cNvSpPr>
          <p:nvPr>
            <p:ph type="sldNum" sz="quarter" idx="10"/>
            <p:custDataLst>
              <p:tags r:id="rId3"/>
            </p:custDataLst>
          </p:nvPr>
        </p:nvSpPr>
        <p:spPr/>
        <p:txBody>
          <a:bodyPr/>
          <a:lstStyle/>
          <a:p>
            <a:pPr>
              <a:defRPr/>
            </a:pPr>
            <a:fld id="{DA79EEDA-9492-4994-BB18-1005CD6866B1}" type="slidenum">
              <a:rPr lang="en-US" smtClean="0"/>
              <a:pPr>
                <a:defRPr/>
              </a:pPr>
              <a:t>41</a:t>
            </a:fld>
            <a:endParaRPr lang="en-US" dirty="0"/>
          </a:p>
        </p:txBody>
      </p:sp>
    </p:spTree>
    <p:extLst>
      <p:ext uri="{BB962C8B-B14F-4D97-AF65-F5344CB8AC3E}">
        <p14:creationId xmlns:p14="http://schemas.microsoft.com/office/powerpoint/2010/main" val="2450586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FR" noProof="0" dirty="0"/>
              <a:t>Annexe I de la norme ST.26 de l’OMPI</a:t>
            </a:r>
            <a:br>
              <a:rPr lang="fr-FR" noProof="0" dirty="0"/>
            </a:br>
            <a:r>
              <a:rPr lang="fr-FR" sz="2400" noProof="0" dirty="0"/>
              <a:t>Vocabulaire contrôlé</a:t>
            </a:r>
          </a:p>
        </p:txBody>
      </p:sp>
      <p:graphicFrame>
        <p:nvGraphicFramePr>
          <p:cNvPr id="5" name="Content Placeholder 4"/>
          <p:cNvGraphicFramePr>
            <a:graphicFrameLocks noGrp="1"/>
          </p:cNvGraphicFramePr>
          <p:nvPr>
            <p:ph idx="1"/>
            <p:custDataLst>
              <p:tags r:id="rId2"/>
            </p:custDataLst>
          </p:nvPr>
        </p:nvGraphicFramePr>
        <p:xfrm>
          <a:off x="457200" y="1773238"/>
          <a:ext cx="8229600" cy="3977640"/>
        </p:xfrm>
        <a:graphic>
          <a:graphicData uri="http://schemas.openxmlformats.org/drawingml/2006/table">
            <a:tbl>
              <a:tblPr firstRow="1" bandRow="1">
                <a:tableStyleId>{5C22544A-7EE6-4342-B048-85BDC9FD1C3A}</a:tableStyleId>
              </a:tblPr>
              <a:tblGrid>
                <a:gridCol w="1594520">
                  <a:extLst>
                    <a:ext uri="{9D8B030D-6E8A-4147-A177-3AD203B41FA5}">
                      <a16:colId xmlns:a16="http://schemas.microsoft.com/office/drawing/2014/main" val="1403940523"/>
                    </a:ext>
                  </a:extLst>
                </a:gridCol>
                <a:gridCol w="6635080">
                  <a:extLst>
                    <a:ext uri="{9D8B030D-6E8A-4147-A177-3AD203B41FA5}">
                      <a16:colId xmlns:a16="http://schemas.microsoft.com/office/drawing/2014/main" val="165198341"/>
                    </a:ext>
                  </a:extLst>
                </a:gridCol>
              </a:tblGrid>
              <a:tr h="370840">
                <a:tc>
                  <a:txBody>
                    <a:bodyPr/>
                    <a:lstStyle/>
                    <a:p>
                      <a:r>
                        <a:rPr lang="fr-FR" noProof="0" dirty="0"/>
                        <a:t>Section</a:t>
                      </a:r>
                    </a:p>
                  </a:txBody>
                  <a:tcPr/>
                </a:tc>
                <a:tc>
                  <a:txBody>
                    <a:bodyPr/>
                    <a:lstStyle/>
                    <a:p>
                      <a:r>
                        <a:rPr lang="fr-FR" noProof="0" dirty="0"/>
                        <a:t>Contenu</a:t>
                      </a:r>
                    </a:p>
                  </a:txBody>
                  <a:tcPr/>
                </a:tc>
                <a:extLst>
                  <a:ext uri="{0D108BD9-81ED-4DB2-BD59-A6C34878D82A}">
                    <a16:rowId xmlns:a16="http://schemas.microsoft.com/office/drawing/2014/main" val="731878027"/>
                  </a:ext>
                </a:extLst>
              </a:tr>
              <a:tr h="370840">
                <a:tc>
                  <a:txBody>
                    <a:bodyPr/>
                    <a:lstStyle/>
                    <a:p>
                      <a:r>
                        <a:rPr lang="fr-FR" noProof="0" dirty="0"/>
                        <a:t>1</a:t>
                      </a:r>
                    </a:p>
                  </a:txBody>
                  <a:tcPr/>
                </a:tc>
                <a:tc>
                  <a:txBody>
                    <a:bodyPr/>
                    <a:lstStyle/>
                    <a:p>
                      <a:r>
                        <a:rPr lang="fr-FR" noProof="0" dirty="0"/>
                        <a:t>Liste des nucléotides (symboles à une lettre en minuscule) </a:t>
                      </a:r>
                    </a:p>
                  </a:txBody>
                  <a:tcPr/>
                </a:tc>
                <a:extLst>
                  <a:ext uri="{0D108BD9-81ED-4DB2-BD59-A6C34878D82A}">
                    <a16:rowId xmlns:a16="http://schemas.microsoft.com/office/drawing/2014/main" val="1899677296"/>
                  </a:ext>
                </a:extLst>
              </a:tr>
              <a:tr h="370840">
                <a:tc>
                  <a:txBody>
                    <a:bodyPr/>
                    <a:lstStyle/>
                    <a:p>
                      <a:r>
                        <a:rPr lang="fr-FR" noProof="0" dirty="0"/>
                        <a:t>2</a:t>
                      </a:r>
                    </a:p>
                  </a:txBody>
                  <a:tcPr/>
                </a:tc>
                <a:tc>
                  <a:txBody>
                    <a:bodyPr/>
                    <a:lstStyle/>
                    <a:p>
                      <a:r>
                        <a:rPr lang="fr-FR" noProof="0" dirty="0"/>
                        <a:t>Liste des nucléotides modifiés</a:t>
                      </a:r>
                    </a:p>
                  </a:txBody>
                  <a:tcPr/>
                </a:tc>
                <a:extLst>
                  <a:ext uri="{0D108BD9-81ED-4DB2-BD59-A6C34878D82A}">
                    <a16:rowId xmlns:a16="http://schemas.microsoft.com/office/drawing/2014/main" val="423517862"/>
                  </a:ext>
                </a:extLst>
              </a:tr>
              <a:tr h="370840">
                <a:tc>
                  <a:txBody>
                    <a:bodyPr/>
                    <a:lstStyle/>
                    <a:p>
                      <a:r>
                        <a:rPr lang="fr-FR" noProof="0" dirty="0"/>
                        <a:t>3</a:t>
                      </a:r>
                    </a:p>
                  </a:txBody>
                  <a:tcPr/>
                </a:tc>
                <a:tc>
                  <a:txBody>
                    <a:bodyPr/>
                    <a:lstStyle/>
                    <a:p>
                      <a:r>
                        <a:rPr lang="fr-FR" noProof="0" dirty="0"/>
                        <a:t>Liste des acides aminés (symboles à une lettre en majuscule) </a:t>
                      </a:r>
                    </a:p>
                  </a:txBody>
                  <a:tcPr/>
                </a:tc>
                <a:extLst>
                  <a:ext uri="{0D108BD9-81ED-4DB2-BD59-A6C34878D82A}">
                    <a16:rowId xmlns:a16="http://schemas.microsoft.com/office/drawing/2014/main" val="3423999308"/>
                  </a:ext>
                </a:extLst>
              </a:tr>
              <a:tr h="370840">
                <a:tc>
                  <a:txBody>
                    <a:bodyPr/>
                    <a:lstStyle/>
                    <a:p>
                      <a:r>
                        <a:rPr lang="fr-FR" noProof="0" dirty="0"/>
                        <a:t>4</a:t>
                      </a:r>
                    </a:p>
                  </a:txBody>
                  <a:tcPr/>
                </a:tc>
                <a:tc>
                  <a:txBody>
                    <a:bodyPr/>
                    <a:lstStyle/>
                    <a:p>
                      <a:r>
                        <a:rPr lang="fr-FR" noProof="0" dirty="0"/>
                        <a:t>Liste des acides aminés modifiés</a:t>
                      </a:r>
                    </a:p>
                  </a:txBody>
                  <a:tcPr/>
                </a:tc>
                <a:extLst>
                  <a:ext uri="{0D108BD9-81ED-4DB2-BD59-A6C34878D82A}">
                    <a16:rowId xmlns:a16="http://schemas.microsoft.com/office/drawing/2014/main" val="66195803"/>
                  </a:ext>
                </a:extLst>
              </a:tr>
              <a:tr h="370840">
                <a:tc>
                  <a:txBody>
                    <a:bodyPr/>
                    <a:lstStyle/>
                    <a:p>
                      <a:r>
                        <a:rPr lang="fr-FR" noProof="0" dirty="0"/>
                        <a:t>5</a:t>
                      </a:r>
                    </a:p>
                  </a:txBody>
                  <a:tcPr/>
                </a:tc>
                <a:tc>
                  <a:txBody>
                    <a:bodyPr/>
                    <a:lstStyle/>
                    <a:p>
                      <a:r>
                        <a:rPr lang="fr-FR" noProof="0" dirty="0"/>
                        <a:t>Clés de caractérisation pour les séquences de nucléotides</a:t>
                      </a:r>
                    </a:p>
                  </a:txBody>
                  <a:tcPr/>
                </a:tc>
                <a:extLst>
                  <a:ext uri="{0D108BD9-81ED-4DB2-BD59-A6C34878D82A}">
                    <a16:rowId xmlns:a16="http://schemas.microsoft.com/office/drawing/2014/main" val="4267426671"/>
                  </a:ext>
                </a:extLst>
              </a:tr>
              <a:tr h="370840">
                <a:tc>
                  <a:txBody>
                    <a:bodyPr/>
                    <a:lstStyle/>
                    <a:p>
                      <a:r>
                        <a:rPr lang="fr-FR" noProof="0" dirty="0"/>
                        <a:t>6</a:t>
                      </a:r>
                    </a:p>
                  </a:txBody>
                  <a:tcPr/>
                </a:tc>
                <a:tc>
                  <a:txBody>
                    <a:bodyPr/>
                    <a:lstStyle/>
                    <a:p>
                      <a:r>
                        <a:rPr lang="fr-FR" noProof="0" dirty="0"/>
                        <a:t>Qualificateurs</a:t>
                      </a:r>
                      <a:r>
                        <a:rPr lang="fr-FR" baseline="0" noProof="0" dirty="0"/>
                        <a:t> pour les séquences de nucléotides</a:t>
                      </a:r>
                      <a:endParaRPr lang="fr-FR" noProof="0" dirty="0"/>
                    </a:p>
                  </a:txBody>
                  <a:tcPr/>
                </a:tc>
                <a:extLst>
                  <a:ext uri="{0D108BD9-81ED-4DB2-BD59-A6C34878D82A}">
                    <a16:rowId xmlns:a16="http://schemas.microsoft.com/office/drawing/2014/main" val="3507953757"/>
                  </a:ext>
                </a:extLst>
              </a:tr>
              <a:tr h="370840">
                <a:tc>
                  <a:txBody>
                    <a:bodyPr/>
                    <a:lstStyle/>
                    <a:p>
                      <a:r>
                        <a:rPr lang="fr-FR" noProof="0" dirty="0"/>
                        <a:t>7</a:t>
                      </a:r>
                    </a:p>
                  </a:txBody>
                  <a:tcPr/>
                </a:tc>
                <a:tc>
                  <a:txBody>
                    <a:bodyPr/>
                    <a:lstStyle/>
                    <a:p>
                      <a:r>
                        <a:rPr lang="fr-FR" noProof="0" dirty="0"/>
                        <a:t>Clés de caractérisation pour les séquences d’acides aminés (inspirées de </a:t>
                      </a:r>
                      <a:r>
                        <a:rPr lang="fr-FR" baseline="0" noProof="0" dirty="0" err="1"/>
                        <a:t>UniProt</a:t>
                      </a:r>
                      <a:r>
                        <a:rPr lang="fr-FR" baseline="0" noProof="0" dirty="0"/>
                        <a:t>)</a:t>
                      </a:r>
                      <a:endParaRPr lang="fr-FR" noProof="0" dirty="0"/>
                    </a:p>
                  </a:txBody>
                  <a:tcPr/>
                </a:tc>
                <a:extLst>
                  <a:ext uri="{0D108BD9-81ED-4DB2-BD59-A6C34878D82A}">
                    <a16:rowId xmlns:a16="http://schemas.microsoft.com/office/drawing/2014/main" val="913402243"/>
                  </a:ext>
                </a:extLst>
              </a:tr>
              <a:tr h="370840">
                <a:tc>
                  <a:txBody>
                    <a:bodyPr/>
                    <a:lstStyle/>
                    <a:p>
                      <a:r>
                        <a:rPr lang="fr-FR" noProof="0" dirty="0"/>
                        <a:t>8</a:t>
                      </a:r>
                    </a:p>
                  </a:txBody>
                  <a:tcPr/>
                </a:tc>
                <a:tc>
                  <a:txBody>
                    <a:bodyPr/>
                    <a:lstStyle/>
                    <a:p>
                      <a:r>
                        <a:rPr lang="fr-FR" noProof="0" dirty="0"/>
                        <a:t>Qualificateurs</a:t>
                      </a:r>
                      <a:r>
                        <a:rPr lang="fr-FR" baseline="0" noProof="0" dirty="0"/>
                        <a:t> pour les séquences d’acides aminés</a:t>
                      </a:r>
                      <a:endParaRPr lang="fr-FR" noProof="0" dirty="0"/>
                    </a:p>
                  </a:txBody>
                  <a:tcPr/>
                </a:tc>
                <a:extLst>
                  <a:ext uri="{0D108BD9-81ED-4DB2-BD59-A6C34878D82A}">
                    <a16:rowId xmlns:a16="http://schemas.microsoft.com/office/drawing/2014/main" val="2999261113"/>
                  </a:ext>
                </a:extLst>
              </a:tr>
              <a:tr h="370840">
                <a:tc>
                  <a:txBody>
                    <a:bodyPr/>
                    <a:lstStyle/>
                    <a:p>
                      <a:r>
                        <a:rPr lang="fr-FR" noProof="0" dirty="0"/>
                        <a:t>9</a:t>
                      </a:r>
                    </a:p>
                  </a:txBody>
                  <a:tcPr/>
                </a:tc>
                <a:tc>
                  <a:txBody>
                    <a:bodyPr/>
                    <a:lstStyle/>
                    <a:p>
                      <a:r>
                        <a:rPr lang="fr-FR" noProof="0" dirty="0"/>
                        <a:t>Tableaux du code génétique</a:t>
                      </a:r>
                    </a:p>
                  </a:txBody>
                  <a:tcPr/>
                </a:tc>
                <a:extLst>
                  <a:ext uri="{0D108BD9-81ED-4DB2-BD59-A6C34878D82A}">
                    <a16:rowId xmlns:a16="http://schemas.microsoft.com/office/drawing/2014/main" val="1031421545"/>
                  </a:ext>
                </a:extLst>
              </a:tr>
            </a:tbl>
          </a:graphicData>
        </a:graphic>
      </p:graphicFrame>
      <p:sp>
        <p:nvSpPr>
          <p:cNvPr id="4" name="Slide Number Placeholder 3"/>
          <p:cNvSpPr>
            <a:spLocks noGrp="1"/>
          </p:cNvSpPr>
          <p:nvPr>
            <p:ph type="sldNum" sz="quarter" idx="10"/>
            <p:custDataLst>
              <p:tags r:id="rId3"/>
            </p:custDataLst>
          </p:nvPr>
        </p:nvSpPr>
        <p:spPr/>
        <p:txBody>
          <a:bodyPr/>
          <a:lstStyle/>
          <a:p>
            <a:pPr>
              <a:defRPr/>
            </a:pPr>
            <a:fld id="{DA79EEDA-9492-4994-BB18-1005CD6866B1}" type="slidenum">
              <a:rPr lang="en-US" smtClean="0"/>
              <a:pPr>
                <a:defRPr/>
              </a:pPr>
              <a:t>42</a:t>
            </a:fld>
            <a:endParaRPr lang="en-US" dirty="0"/>
          </a:p>
        </p:txBody>
      </p:sp>
    </p:spTree>
    <p:extLst>
      <p:ext uri="{BB962C8B-B14F-4D97-AF65-F5344CB8AC3E}">
        <p14:creationId xmlns:p14="http://schemas.microsoft.com/office/powerpoint/2010/main" val="18278294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en-US" smtClean="0"/>
              <a:pPr>
                <a:defRPr/>
              </a:pPr>
              <a:t>43</a:t>
            </a:fld>
            <a:endParaRPr lang="en-US" dirty="0"/>
          </a:p>
        </p:txBody>
      </p:sp>
      <p:sp>
        <p:nvSpPr>
          <p:cNvPr id="3" name="Title 1"/>
          <p:cNvSpPr txBox="1">
            <a:spLocks/>
          </p:cNvSpPr>
          <p:nvPr>
            <p:custDataLst>
              <p:tags r:id="rId2"/>
            </p:custDataLst>
          </p:nvPr>
        </p:nvSpPr>
        <p:spPr>
          <a:xfrm>
            <a:off x="436648" y="596106"/>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dirty="0"/>
              <a:t>Annexe II de la norme ST.26 de l’OMPI</a:t>
            </a:r>
            <a:r>
              <a:rPr lang="en-US" kern="0" dirty="0"/>
              <a:t> </a:t>
            </a:r>
          </a:p>
          <a:p>
            <a:r>
              <a:rPr lang="fr-FR" sz="2400" kern="0" dirty="0"/>
              <a:t>Définition</a:t>
            </a:r>
            <a:r>
              <a:rPr lang="en-US" sz="2400" kern="0" dirty="0"/>
              <a:t> de type de document (DTD)</a:t>
            </a:r>
          </a:p>
        </p:txBody>
      </p:sp>
      <p:sp>
        <p:nvSpPr>
          <p:cNvPr id="4" name="Content Placeholder 2"/>
          <p:cNvSpPr txBox="1">
            <a:spLocks/>
          </p:cNvSpPr>
          <p:nvPr>
            <p:custDataLst>
              <p:tags r:id="rId3"/>
            </p:custDataLst>
          </p:nvPr>
        </p:nvSpPr>
        <p:spPr>
          <a:xfrm>
            <a:off x="457200" y="1773238"/>
            <a:ext cx="8229600" cy="4352925"/>
          </a:xfrm>
          <a:prstGeom prst="rect">
            <a:avLst/>
          </a:prstGeom>
        </p:spPr>
        <p:txBody>
          <a:bodyPr/>
          <a:lstStyle>
            <a:lvl1pPr marL="342900" indent="-342900" algn="l" rtl="0" eaLnBrk="1" fontAlgn="base" hangingPunct="1">
              <a:spcBef>
                <a:spcPct val="20000"/>
              </a:spcBef>
              <a:spcAft>
                <a:spcPct val="0"/>
              </a:spcAft>
              <a:buBlip>
                <a:blip r:embed="rId7"/>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7"/>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7"/>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7"/>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7"/>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7"/>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7"/>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7"/>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7"/>
              </a:buBlip>
              <a:defRPr sz="2400">
                <a:solidFill>
                  <a:schemeClr val="tx1"/>
                </a:solidFill>
                <a:latin typeface="+mn-lt"/>
                <a:cs typeface="+mn-cs"/>
              </a:defRPr>
            </a:lvl9pPr>
          </a:lstStyle>
          <a:p>
            <a:r>
              <a:rPr lang="fr-FR" sz="2000" kern="0" dirty="0"/>
              <a:t>Détail de la DTD de la norme ST.26: version 1.3 actuelle</a:t>
            </a:r>
          </a:p>
          <a:p>
            <a:pPr marL="0" indent="0">
              <a:buNone/>
            </a:pPr>
            <a:endParaRPr lang="fr-FR" sz="2000" kern="0" dirty="0"/>
          </a:p>
          <a:p>
            <a:r>
              <a:rPr lang="fr-FR" sz="2000" kern="0" dirty="0"/>
              <a:t>Partie consacrée aux informations générales </a:t>
            </a:r>
          </a:p>
          <a:p>
            <a:pPr marL="0" indent="0">
              <a:buFontTx/>
              <a:buNone/>
            </a:pPr>
            <a:r>
              <a:rPr lang="fr-FR" sz="2000" kern="0" dirty="0"/>
              <a:t>	</a:t>
            </a:r>
            <a:r>
              <a:rPr lang="fr-FR" sz="2000" dirty="0"/>
              <a:t>– </a:t>
            </a:r>
            <a:r>
              <a:rPr lang="fr-FR" sz="2000" kern="0" dirty="0"/>
              <a:t>informations sur la demande de brevet </a:t>
            </a:r>
          </a:p>
          <a:p>
            <a:pPr marL="0" indent="0">
              <a:buFontTx/>
              <a:buNone/>
            </a:pPr>
            <a:endParaRPr lang="fr-FR" sz="2000" kern="0" dirty="0"/>
          </a:p>
          <a:p>
            <a:r>
              <a:rPr lang="fr-FR" sz="2000" kern="0" dirty="0"/>
              <a:t>Partie consacrée aux données sur les séquences</a:t>
            </a:r>
          </a:p>
          <a:p>
            <a:pPr marL="0" indent="0">
              <a:buNone/>
            </a:pPr>
            <a:r>
              <a:rPr lang="fr-FR" sz="2000" kern="0" dirty="0"/>
              <a:t>	</a:t>
            </a:r>
            <a:r>
              <a:rPr lang="fr-FR" sz="2000" dirty="0"/>
              <a:t>– </a:t>
            </a:r>
            <a:r>
              <a:rPr lang="fr-FR" sz="2000" kern="0" dirty="0"/>
              <a:t>sous-ensemble de la DTD de l’INSDC</a:t>
            </a:r>
          </a:p>
          <a:p>
            <a:pPr marL="0" indent="0">
              <a:buFontTx/>
              <a:buNone/>
            </a:pPr>
            <a:r>
              <a:rPr lang="fr-FR" sz="2000" kern="0" dirty="0"/>
              <a:t>	</a:t>
            </a:r>
            <a:r>
              <a:rPr lang="fr-FR" sz="2000" dirty="0"/>
              <a:t>–</a:t>
            </a:r>
            <a:r>
              <a:rPr lang="fr-FR" sz="2000" kern="0" dirty="0"/>
              <a:t> un ou plusieurs éléments de données sur les séquences, chacun d’eux contenant des informations sur une séquence</a:t>
            </a:r>
          </a:p>
          <a:p>
            <a:pPr marL="0" indent="0">
              <a:buFontTx/>
              <a:buNone/>
            </a:pPr>
            <a:r>
              <a:rPr lang="fr-FR" sz="2000" kern="0" dirty="0"/>
              <a:t>	</a:t>
            </a:r>
          </a:p>
        </p:txBody>
      </p:sp>
      <p:sp>
        <p:nvSpPr>
          <p:cNvPr id="5" name="Slide Number Placeholder 3"/>
          <p:cNvSpPr txBox="1">
            <a:spLocks/>
          </p:cNvSpPr>
          <p:nvPr>
            <p:custDataLst>
              <p:tags r:id="rId4"/>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DA79EEDA-9492-4994-BB18-1005CD6866B1}" type="slidenum">
              <a:rPr lang="en-US" smtClean="0"/>
              <a:pPr>
                <a:defRPr/>
              </a:pPr>
              <a:t>43</a:t>
            </a:fld>
            <a:endParaRPr lang="en-US"/>
          </a:p>
        </p:txBody>
      </p:sp>
    </p:spTree>
    <p:extLst>
      <p:ext uri="{BB962C8B-B14F-4D97-AF65-F5344CB8AC3E}">
        <p14:creationId xmlns:p14="http://schemas.microsoft.com/office/powerpoint/2010/main" val="34497014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32812" y="539520"/>
            <a:ext cx="8229600" cy="1143000"/>
          </a:xfrm>
        </p:spPr>
        <p:txBody>
          <a:bodyPr/>
          <a:lstStyle/>
          <a:p>
            <a:r>
              <a:rPr lang="fr-FR" sz="3400" noProof="0" dirty="0"/>
              <a:t>Annexe VI de la norme ST.26 de l’OMPI </a:t>
            </a:r>
            <a:r>
              <a:rPr lang="fr-FR" sz="2400" noProof="0" dirty="0"/>
              <a:t>Document d’orientation</a:t>
            </a:r>
          </a:p>
        </p:txBody>
      </p:sp>
      <p:sp>
        <p:nvSpPr>
          <p:cNvPr id="3" name="Content Placeholder 2"/>
          <p:cNvSpPr>
            <a:spLocks noGrp="1"/>
          </p:cNvSpPr>
          <p:nvPr>
            <p:ph idx="1"/>
            <p:custDataLst>
              <p:tags r:id="rId2"/>
            </p:custDataLst>
          </p:nvPr>
        </p:nvSpPr>
        <p:spPr>
          <a:xfrm>
            <a:off x="445420" y="1868091"/>
            <a:ext cx="8229600" cy="4032448"/>
          </a:xfrm>
        </p:spPr>
        <p:txBody>
          <a:bodyPr/>
          <a:lstStyle/>
          <a:p>
            <a:r>
              <a:rPr lang="fr-FR" sz="2000" noProof="0" dirty="0"/>
              <a:t>Contient 49 exemples concrets de divulgations de séquences et une explication de l’application des règles de la norme ST.26 à chaque exemple;</a:t>
            </a:r>
          </a:p>
          <a:p>
            <a:pPr marL="0" indent="0">
              <a:buNone/>
            </a:pPr>
            <a:endParaRPr lang="fr-FR" sz="1600" noProof="0" dirty="0"/>
          </a:p>
          <a:p>
            <a:r>
              <a:rPr lang="fr-FR" sz="2000" dirty="0"/>
              <a:t>Chaque exemple indique: </a:t>
            </a:r>
            <a:endParaRPr lang="fr-FR" sz="2000" noProof="0" dirty="0"/>
          </a:p>
          <a:p>
            <a:pPr marL="857250" lvl="1" indent="-457200">
              <a:buFont typeface="+mj-lt"/>
              <a:buAutoNum type="arabicPeriod"/>
            </a:pPr>
            <a:r>
              <a:rPr lang="fr-FR" sz="2000" dirty="0"/>
              <a:t>si l’inclusion de la séquence dans un listage des séquences est prescrite, autorisée ou interdite;</a:t>
            </a:r>
            <a:endParaRPr lang="fr-FR" sz="2000" noProof="0" dirty="0"/>
          </a:p>
          <a:p>
            <a:pPr marL="857250" lvl="1" indent="-457200">
              <a:buFont typeface="+mj-lt"/>
              <a:buAutoNum type="arabicPeriod"/>
            </a:pPr>
            <a:r>
              <a:rPr lang="fr-FR" sz="2000" dirty="0"/>
              <a:t>lorsqu’elle est prescrite ou autorisée, la façon de la représenter.</a:t>
            </a:r>
            <a:endParaRPr lang="fr-FR" sz="2000" noProof="0" dirty="0"/>
          </a:p>
          <a:p>
            <a:pPr marL="400050" lvl="1" indent="0">
              <a:buNone/>
            </a:pPr>
            <a:endParaRPr lang="fr-FR" sz="2000" noProof="0" dirty="0"/>
          </a:p>
          <a:p>
            <a:r>
              <a:rPr lang="fr-FR" sz="2000" dirty="0"/>
              <a:t>L’appendice à l’annexe VI est un listage des séquences au format XML conforme à la norme ST.26 qui comprend tous les exemples présentés dans le document d’orientation.</a:t>
            </a:r>
            <a:endParaRPr lang="fr-FR" sz="2000" noProof="0" dirty="0"/>
          </a:p>
        </p:txBody>
      </p:sp>
      <p:sp>
        <p:nvSpPr>
          <p:cNvPr id="4" name="Slide Number Placeholder 3"/>
          <p:cNvSpPr>
            <a:spLocks noGrp="1"/>
          </p:cNvSpPr>
          <p:nvPr>
            <p:ph type="sldNum" sz="quarter" idx="10"/>
            <p:custDataLst>
              <p:tags r:id="rId3"/>
            </p:custDataLst>
          </p:nvPr>
        </p:nvSpPr>
        <p:spPr/>
        <p:txBody>
          <a:bodyPr/>
          <a:lstStyle/>
          <a:p>
            <a:pPr>
              <a:defRPr/>
            </a:pPr>
            <a:fld id="{DA79EEDA-9492-4994-BB18-1005CD6866B1}" type="slidenum">
              <a:rPr lang="en-US" smtClean="0"/>
              <a:pPr>
                <a:defRPr/>
              </a:pPr>
              <a:t>44</a:t>
            </a:fld>
            <a:endParaRPr lang="en-US"/>
          </a:p>
        </p:txBody>
      </p:sp>
    </p:spTree>
    <p:extLst>
      <p:ext uri="{BB962C8B-B14F-4D97-AF65-F5344CB8AC3E}">
        <p14:creationId xmlns:p14="http://schemas.microsoft.com/office/powerpoint/2010/main" val="456277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405396" y="1916832"/>
            <a:ext cx="8229600" cy="4640957"/>
          </a:xfrm>
        </p:spPr>
        <p:txBody>
          <a:bodyPr/>
          <a:lstStyle/>
          <a:p>
            <a:pPr>
              <a:spcBef>
                <a:spcPts val="0"/>
              </a:spcBef>
            </a:pPr>
            <a:r>
              <a:rPr lang="fr-FR" sz="2000" noProof="0" dirty="0"/>
              <a:t>…ou comment éviter l’ajout de nouveaux éléments. </a:t>
            </a:r>
          </a:p>
          <a:p>
            <a:pPr marL="0" indent="0">
              <a:spcBef>
                <a:spcPts val="0"/>
              </a:spcBef>
              <a:buNone/>
            </a:pPr>
            <a:endParaRPr lang="fr-FR" sz="1500" noProof="0" dirty="0"/>
          </a:p>
          <a:p>
            <a:pPr>
              <a:spcBef>
                <a:spcPts val="0"/>
              </a:spcBef>
            </a:pPr>
            <a:r>
              <a:rPr lang="fr-FR" sz="2000" dirty="0"/>
              <a:t>Les exigences de la norme ST.26 diffèrent de celles de la norme ST.25: les règles de la norme ST.26 exigent des informations qui n’étaient pas requises par les règles de la norme ST.25.</a:t>
            </a:r>
          </a:p>
          <a:p>
            <a:pPr marL="0" indent="0">
              <a:spcBef>
                <a:spcPts val="0"/>
              </a:spcBef>
              <a:buNone/>
            </a:pPr>
            <a:endParaRPr lang="fr-FR" sz="1500" noProof="0" dirty="0"/>
          </a:p>
          <a:p>
            <a:pPr>
              <a:spcBef>
                <a:spcPts val="0"/>
              </a:spcBef>
            </a:pPr>
            <a:r>
              <a:rPr lang="fr-FR" sz="2000" dirty="0"/>
              <a:t>La conversion d’un listage des séquences du format ST.25 au format ST.26 nécessitera toujours la participation du déposant. </a:t>
            </a:r>
            <a:endParaRPr lang="fr-FR" sz="2000" noProof="0" dirty="0"/>
          </a:p>
          <a:p>
            <a:pPr marL="0" indent="0">
              <a:spcBef>
                <a:spcPts val="0"/>
              </a:spcBef>
              <a:buNone/>
            </a:pPr>
            <a:endParaRPr lang="fr-FR" sz="1500" noProof="0" dirty="0"/>
          </a:p>
          <a:p>
            <a:pPr>
              <a:spcBef>
                <a:spcPts val="0"/>
              </a:spcBef>
            </a:pPr>
            <a:r>
              <a:rPr lang="fr-FR" sz="2000" dirty="0"/>
              <a:t>La conversion d’un listage des séquences conforme à la norme ST.25 au format ST.26 n’entraînera pas d’ajout de nouveaux éléments si les recommandations de l’annexe VII sont respectées.</a:t>
            </a:r>
            <a:endParaRPr lang="fr-FR" sz="2000" noProof="0" dirty="0"/>
          </a:p>
          <a:p>
            <a:pPr marL="0" indent="0">
              <a:spcBef>
                <a:spcPts val="0"/>
              </a:spcBef>
              <a:buNone/>
            </a:pPr>
            <a:endParaRPr lang="fr-FR" sz="1500" noProof="0" dirty="0"/>
          </a:p>
          <a:p>
            <a:pPr>
              <a:spcBef>
                <a:spcPts val="0"/>
              </a:spcBef>
            </a:pPr>
            <a:r>
              <a:rPr lang="fr-FR" sz="2000" dirty="0"/>
              <a:t>Vingt scénarios de transformation sont présentés avec des recommandations et des exemples.</a:t>
            </a:r>
            <a:endParaRPr lang="fr-FR" sz="2000" noProof="0" dirty="0"/>
          </a:p>
        </p:txBody>
      </p:sp>
      <p:sp>
        <p:nvSpPr>
          <p:cNvPr id="4" name="Slide Number Placeholder 3"/>
          <p:cNvSpPr>
            <a:spLocks noGrp="1"/>
          </p:cNvSpPr>
          <p:nvPr>
            <p:ph type="sldNum" sz="quarter" idx="10"/>
            <p:custDataLst>
              <p:tags r:id="rId2"/>
            </p:custDataLst>
          </p:nvPr>
        </p:nvSpPr>
        <p:spPr/>
        <p:txBody>
          <a:bodyPr/>
          <a:lstStyle/>
          <a:p>
            <a:pPr>
              <a:defRPr/>
            </a:pPr>
            <a:fld id="{DA79EEDA-9492-4994-BB18-1005CD6866B1}" type="slidenum">
              <a:rPr lang="en-US" smtClean="0"/>
              <a:pPr>
                <a:defRPr/>
              </a:pPr>
              <a:t>45</a:t>
            </a:fld>
            <a:endParaRPr lang="en-US"/>
          </a:p>
        </p:txBody>
      </p:sp>
      <p:sp>
        <p:nvSpPr>
          <p:cNvPr id="8" name="Title 1"/>
          <p:cNvSpPr>
            <a:spLocks noGrp="1"/>
          </p:cNvSpPr>
          <p:nvPr>
            <p:ph type="title"/>
            <p:custDataLst>
              <p:tags r:id="rId3"/>
            </p:custDataLst>
          </p:nvPr>
        </p:nvSpPr>
        <p:spPr>
          <a:xfrm>
            <a:off x="432812" y="539520"/>
            <a:ext cx="8229600" cy="1143000"/>
          </a:xfrm>
        </p:spPr>
        <p:txBody>
          <a:bodyPr/>
          <a:lstStyle/>
          <a:p>
            <a:r>
              <a:rPr lang="fr-FR" sz="3400" noProof="0" dirty="0"/>
              <a:t>Annexe VII de la norme ST.26 de l’OMPI </a:t>
            </a:r>
            <a:r>
              <a:rPr lang="fr-FR" sz="2400" noProof="0" dirty="0"/>
              <a:t>Recommandation concernant la conversion d’un listage des séquences de la norme ST.25 à la norme ST.26</a:t>
            </a:r>
          </a:p>
        </p:txBody>
      </p:sp>
    </p:spTree>
    <p:extLst>
      <p:ext uri="{BB962C8B-B14F-4D97-AF65-F5344CB8AC3E}">
        <p14:creationId xmlns:p14="http://schemas.microsoft.com/office/powerpoint/2010/main" val="11342237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625041"/>
            <a:ext cx="8229600" cy="1143000"/>
          </a:xfrm>
        </p:spPr>
        <p:txBody>
          <a:bodyPr/>
          <a:lstStyle/>
          <a:p>
            <a:r>
              <a:rPr lang="fr-FR" noProof="0" dirty="0"/>
              <a:t>WIPO Sequence (1)</a:t>
            </a:r>
            <a:br>
              <a:rPr lang="fr-FR" noProof="0" dirty="0"/>
            </a:br>
            <a:endParaRPr lang="fr-FR" sz="2000" noProof="0" dirty="0"/>
          </a:p>
        </p:txBody>
      </p:sp>
      <p:sp>
        <p:nvSpPr>
          <p:cNvPr id="3" name="Content Placeholder 2"/>
          <p:cNvSpPr>
            <a:spLocks noGrp="1"/>
          </p:cNvSpPr>
          <p:nvPr>
            <p:ph idx="1"/>
            <p:custDataLst>
              <p:tags r:id="rId2"/>
            </p:custDataLst>
          </p:nvPr>
        </p:nvSpPr>
        <p:spPr>
          <a:xfrm>
            <a:off x="457200" y="1556792"/>
            <a:ext cx="8229600" cy="5068565"/>
          </a:xfrm>
        </p:spPr>
        <p:txBody>
          <a:bodyPr/>
          <a:lstStyle/>
          <a:p>
            <a:r>
              <a:rPr lang="fr-FR" sz="2000" dirty="0"/>
              <a:t>Outil bureautique mis au point par l’OMPI pour faciliter la création, la validation et la génération de listages des séquences conformes à la norme ST.26.</a:t>
            </a:r>
          </a:p>
          <a:p>
            <a:r>
              <a:rPr lang="fr-FR" sz="2000" dirty="0"/>
              <a:t>Les États membres ont demandé à l’OMPI de mettre au point cet outil commun à destination de tous les offices et déposants aux niveaux national, régional et international.</a:t>
            </a:r>
          </a:p>
          <a:p>
            <a:r>
              <a:rPr lang="fr-FR" sz="2000" dirty="0"/>
              <a:t>L’utilisation de WIPO Sequence facilite la création de fichiers XML répondant à la norme ST.26 grâce à une interface facile à utiliser: plus besoin de modifier directement un fichier XML.</a:t>
            </a:r>
          </a:p>
          <a:p>
            <a:r>
              <a:rPr lang="fr-FR" sz="2000" dirty="0"/>
              <a:t>Vous pouvez télécharger gratuitement la dernière version à l’adresse suivante : </a:t>
            </a:r>
          </a:p>
          <a:p>
            <a:pPr marL="0" indent="0">
              <a:buNone/>
            </a:pPr>
            <a:r>
              <a:rPr lang="fr-FR" sz="2000" dirty="0"/>
              <a:t>     </a:t>
            </a:r>
            <a:r>
              <a:rPr lang="fr-FR" sz="2000" dirty="0">
                <a:hlinkClick r:id="rId6"/>
              </a:rPr>
              <a:t>https://www.wipo.int/standards/fr/sequence/index.html</a:t>
            </a:r>
            <a:endParaRPr lang="fr-FR" sz="2000" dirty="0"/>
          </a:p>
          <a:p>
            <a:pPr marL="0" indent="0">
              <a:buNone/>
            </a:pPr>
            <a:endParaRPr lang="fr-FR" sz="2000" dirty="0"/>
          </a:p>
          <a:p>
            <a:pPr marL="0" indent="0">
              <a:buNone/>
            </a:pPr>
            <a:endParaRPr lang="fr-FR" sz="2000" dirty="0"/>
          </a:p>
        </p:txBody>
      </p:sp>
      <p:sp>
        <p:nvSpPr>
          <p:cNvPr id="4" name="Slide Number Placeholder 3"/>
          <p:cNvSpPr>
            <a:spLocks noGrp="1"/>
          </p:cNvSpPr>
          <p:nvPr>
            <p:ph type="sldNum" sz="quarter" idx="10"/>
            <p:custDataLst>
              <p:tags r:id="rId3"/>
            </p:custDataLst>
          </p:nvPr>
        </p:nvSpPr>
        <p:spPr/>
        <p:txBody>
          <a:bodyPr/>
          <a:lstStyle/>
          <a:p>
            <a:pPr>
              <a:defRPr/>
            </a:pPr>
            <a:fld id="{DA79EEDA-9492-4994-BB18-1005CD6866B1}" type="slidenum">
              <a:rPr lang="en-US" smtClean="0"/>
              <a:pPr>
                <a:defRPr/>
              </a:pPr>
              <a:t>46</a:t>
            </a:fld>
            <a:endParaRPr lang="en-US"/>
          </a:p>
        </p:txBody>
      </p:sp>
    </p:spTree>
    <p:extLst>
      <p:ext uri="{BB962C8B-B14F-4D97-AF65-F5344CB8AC3E}">
        <p14:creationId xmlns:p14="http://schemas.microsoft.com/office/powerpoint/2010/main" val="3266981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en-US" smtClean="0"/>
              <a:pPr>
                <a:defRPr/>
              </a:pPr>
              <a:t>47</a:t>
            </a:fld>
            <a:endParaRPr lang="en-US"/>
          </a:p>
        </p:txBody>
      </p:sp>
      <p:sp>
        <p:nvSpPr>
          <p:cNvPr id="3" name="Title 1"/>
          <p:cNvSpPr txBox="1">
            <a:spLocks/>
          </p:cNvSpPr>
          <p:nvPr>
            <p:custDataLst>
              <p:tags r:id="rId2"/>
            </p:custDataLst>
          </p:nvPr>
        </p:nvSpPr>
        <p:spPr>
          <a:xfrm>
            <a:off x="438936" y="238125"/>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en-US" kern="0" dirty="0"/>
              <a:t>WIPO Sequence (2)</a:t>
            </a:r>
            <a:br>
              <a:rPr lang="en-US" kern="0" dirty="0"/>
            </a:br>
            <a:endParaRPr lang="en-US" sz="2000" kern="0" dirty="0"/>
          </a:p>
        </p:txBody>
      </p:sp>
      <p:sp>
        <p:nvSpPr>
          <p:cNvPr id="4" name="Content Placeholder 2"/>
          <p:cNvSpPr txBox="1">
            <a:spLocks/>
          </p:cNvSpPr>
          <p:nvPr>
            <p:custDataLst>
              <p:tags r:id="rId3"/>
            </p:custDataLst>
          </p:nvPr>
        </p:nvSpPr>
        <p:spPr>
          <a:xfrm>
            <a:off x="438936" y="332656"/>
            <a:ext cx="8229600" cy="5976664"/>
          </a:xfrm>
          <a:prstGeom prst="rect">
            <a:avLst/>
          </a:prstGeom>
        </p:spPr>
        <p:txBody>
          <a:bodyPr/>
          <a:lstStyle>
            <a:lvl1pPr marL="342900" indent="-342900" algn="l" rtl="0" eaLnBrk="1" fontAlgn="base" hangingPunct="1">
              <a:spcBef>
                <a:spcPct val="20000"/>
              </a:spcBef>
              <a:spcAft>
                <a:spcPct val="0"/>
              </a:spcAft>
              <a:buBlip>
                <a:blip r:embed="rId6"/>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6"/>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6"/>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6"/>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6"/>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6"/>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6"/>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6"/>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6"/>
              </a:buBlip>
              <a:defRPr sz="2400">
                <a:solidFill>
                  <a:schemeClr val="tx1"/>
                </a:solidFill>
                <a:latin typeface="+mn-lt"/>
                <a:cs typeface="+mn-cs"/>
              </a:defRPr>
            </a:lvl9pPr>
          </a:lstStyle>
          <a:p>
            <a:pPr marL="0" indent="0">
              <a:lnSpc>
                <a:spcPct val="150000"/>
              </a:lnSpc>
              <a:buFontTx/>
              <a:buNone/>
            </a:pPr>
            <a:endParaRPr lang="en-US" sz="2000" kern="0" dirty="0"/>
          </a:p>
          <a:p>
            <a:pPr>
              <a:spcBef>
                <a:spcPts val="600"/>
              </a:spcBef>
            </a:pPr>
            <a:r>
              <a:rPr lang="fr-FR" sz="2000" kern="0" dirty="0"/>
              <a:t>Sauvegarde des informations relatives aux séquences dans un projet, validation, puis génération d’un listage des séquences au format ST.26.</a:t>
            </a:r>
          </a:p>
          <a:p>
            <a:pPr>
              <a:spcBef>
                <a:spcPts val="600"/>
              </a:spcBef>
            </a:pPr>
            <a:r>
              <a:rPr lang="fr-FR" sz="2000" kern="0" dirty="0"/>
              <a:t>Importation de données à partir de listages des séquences ST.26, de projets ST.26, de listages des séquences ST.25, de fichiers aux formats multi-séquence, brut et FASTA.</a:t>
            </a:r>
            <a:endParaRPr lang="en-US" sz="2000" kern="0" dirty="0"/>
          </a:p>
          <a:p>
            <a:pPr>
              <a:spcBef>
                <a:spcPts val="600"/>
              </a:spcBef>
            </a:pPr>
            <a:r>
              <a:rPr lang="fr-FR" sz="2000" kern="0" dirty="0"/>
              <a:t>Validation des listages de séquences au format XML également.</a:t>
            </a:r>
            <a:endParaRPr lang="en-US" sz="2000" kern="0" dirty="0"/>
          </a:p>
          <a:p>
            <a:pPr>
              <a:spcBef>
                <a:spcPts val="600"/>
              </a:spcBef>
            </a:pPr>
            <a:r>
              <a:rPr lang="fr-FR" sz="2000" kern="0" dirty="0"/>
              <a:t>Sélection facile des clés de caractérisation, des qualificateurs et des noms d’organismes pertinents dans des menus déroulants.</a:t>
            </a:r>
            <a:endParaRPr lang="en-US" sz="2000" kern="0" dirty="0"/>
          </a:p>
          <a:p>
            <a:pPr>
              <a:spcBef>
                <a:spcPts val="600"/>
              </a:spcBef>
            </a:pPr>
            <a:r>
              <a:rPr lang="fr-FR" sz="2000" kern="0" dirty="0"/>
              <a:t>Stockage des informations relatives aux déposants et aux inventeurs dans une base de données </a:t>
            </a:r>
            <a:r>
              <a:rPr lang="fr-FR" sz="2000" dirty="0"/>
              <a:t>“</a:t>
            </a:r>
            <a:r>
              <a:rPr lang="fr-FR" sz="2000" kern="0" dirty="0"/>
              <a:t>Personnes et organisations</a:t>
            </a:r>
            <a:r>
              <a:rPr lang="fr-FR" sz="2000" dirty="0"/>
              <a:t>”</a:t>
            </a:r>
            <a:r>
              <a:rPr lang="fr-FR" sz="2000" kern="0" dirty="0"/>
              <a:t>.</a:t>
            </a:r>
            <a:endParaRPr lang="en-US" sz="2000" kern="0" dirty="0"/>
          </a:p>
          <a:p>
            <a:pPr>
              <a:spcBef>
                <a:spcPts val="600"/>
              </a:spcBef>
            </a:pPr>
            <a:r>
              <a:rPr lang="fr-FR" sz="2000" kern="0" dirty="0"/>
              <a:t>Prise en charge de l’exportation et de l’importation des fichiers XLIFF utilisés par les traducteurs.</a:t>
            </a:r>
            <a:endParaRPr lang="en-US" sz="2000" kern="0" dirty="0"/>
          </a:p>
          <a:p>
            <a:pPr marL="0" indent="0">
              <a:buFontTx/>
              <a:buNone/>
            </a:pPr>
            <a:endParaRPr lang="en-US" sz="2000" kern="0" dirty="0"/>
          </a:p>
        </p:txBody>
      </p:sp>
    </p:spTree>
    <p:extLst>
      <p:ext uri="{BB962C8B-B14F-4D97-AF65-F5344CB8AC3E}">
        <p14:creationId xmlns:p14="http://schemas.microsoft.com/office/powerpoint/2010/main" val="12536376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en-US" smtClean="0"/>
              <a:pPr>
                <a:defRPr/>
              </a:pPr>
              <a:t>48</a:t>
            </a:fld>
            <a:endParaRPr lang="en-US"/>
          </a:p>
        </p:txBody>
      </p:sp>
      <p:sp>
        <p:nvSpPr>
          <p:cNvPr id="3" name="Title 1"/>
          <p:cNvSpPr txBox="1">
            <a:spLocks/>
          </p:cNvSpPr>
          <p:nvPr>
            <p:custDataLst>
              <p:tags r:id="rId2"/>
            </p:custDataLst>
          </p:nvPr>
        </p:nvSpPr>
        <p:spPr>
          <a:xfrm>
            <a:off x="457200" y="2746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en-US" sz="3400" kern="0" dirty="0"/>
              <a:t>WIPO Sequence: Page </a:t>
            </a:r>
            <a:r>
              <a:rPr lang="fr-FR" sz="3400" kern="0" dirty="0"/>
              <a:t>d’accueil </a:t>
            </a:r>
            <a:r>
              <a:rPr lang="fr-FR" sz="3400" dirty="0"/>
              <a:t>“</a:t>
            </a:r>
            <a:r>
              <a:rPr lang="fr-FR" sz="3400" kern="0" dirty="0"/>
              <a:t>Projets</a:t>
            </a:r>
            <a:r>
              <a:rPr lang="fr-FR" sz="3400" dirty="0"/>
              <a:t>”</a:t>
            </a:r>
            <a:r>
              <a:rPr lang="en-US" sz="3400" kern="0" dirty="0"/>
              <a:t> </a:t>
            </a:r>
            <a:endParaRPr lang="fr-FR" sz="3400" kern="0" dirty="0"/>
          </a:p>
        </p:txBody>
      </p:sp>
      <p:pic>
        <p:nvPicPr>
          <p:cNvPr id="4" name="Picture 3"/>
          <p:cNvPicPr>
            <a:picLocks noChangeAspect="1"/>
          </p:cNvPicPr>
          <p:nvPr>
            <p:custDataLst>
              <p:tags r:id="rId3"/>
            </p:custDataLst>
          </p:nvPr>
        </p:nvPicPr>
        <p:blipFill rotWithShape="1">
          <a:blip r:embed="rId6"/>
          <a:srcRect l="125" t="5033" r="-1"/>
          <a:stretch/>
        </p:blipFill>
        <p:spPr>
          <a:xfrm>
            <a:off x="467544" y="1772816"/>
            <a:ext cx="8273925" cy="4075826"/>
          </a:xfrm>
          <a:prstGeom prst="rect">
            <a:avLst/>
          </a:prstGeom>
        </p:spPr>
      </p:pic>
    </p:spTree>
    <p:extLst>
      <p:ext uri="{BB962C8B-B14F-4D97-AF65-F5344CB8AC3E}">
        <p14:creationId xmlns:p14="http://schemas.microsoft.com/office/powerpoint/2010/main" val="13482291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en-US" smtClean="0"/>
              <a:pPr>
                <a:defRPr/>
              </a:pPr>
              <a:t>49</a:t>
            </a:fld>
            <a:endParaRPr lang="en-US"/>
          </a:p>
        </p:txBody>
      </p:sp>
      <p:pic>
        <p:nvPicPr>
          <p:cNvPr id="3" name="Picture 2"/>
          <p:cNvPicPr>
            <a:picLocks noChangeAspect="1"/>
          </p:cNvPicPr>
          <p:nvPr>
            <p:custDataLst>
              <p:tags r:id="rId2"/>
            </p:custDataLst>
          </p:nvPr>
        </p:nvPicPr>
        <p:blipFill>
          <a:blip r:embed="rId6"/>
          <a:stretch>
            <a:fillRect/>
          </a:stretch>
        </p:blipFill>
        <p:spPr>
          <a:xfrm>
            <a:off x="971600" y="1268760"/>
            <a:ext cx="7008931" cy="4739732"/>
          </a:xfrm>
          <a:prstGeom prst="rect">
            <a:avLst/>
          </a:prstGeom>
        </p:spPr>
      </p:pic>
      <p:sp>
        <p:nvSpPr>
          <p:cNvPr id="4" name="Title 1"/>
          <p:cNvSpPr txBox="1">
            <a:spLocks/>
          </p:cNvSpPr>
          <p:nvPr>
            <p:custDataLst>
              <p:tags r:id="rId3"/>
            </p:custDataLst>
          </p:nvPr>
        </p:nvSpPr>
        <p:spPr>
          <a:xfrm>
            <a:off x="457200" y="2746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en-US" kern="0" dirty="0"/>
              <a:t>WIPO Sequence: </a:t>
            </a:r>
            <a:r>
              <a:rPr lang="fr-FR" kern="0" dirty="0"/>
              <a:t>Détail du projet</a:t>
            </a:r>
          </a:p>
          <a:p>
            <a:r>
              <a:rPr lang="fr-FR" sz="2000" kern="0" dirty="0"/>
              <a:t>Section </a:t>
            </a:r>
            <a:r>
              <a:rPr lang="fr-FR" sz="2000" dirty="0"/>
              <a:t>“</a:t>
            </a:r>
            <a:r>
              <a:rPr lang="fr-FR" sz="2000" kern="0" dirty="0"/>
              <a:t>Informations générales</a:t>
            </a:r>
            <a:r>
              <a:rPr lang="fr-FR" sz="2000" dirty="0"/>
              <a:t>”</a:t>
            </a:r>
            <a:endParaRPr lang="fr-FR" sz="2000" kern="0" dirty="0"/>
          </a:p>
        </p:txBody>
      </p:sp>
    </p:spTree>
    <p:extLst>
      <p:ext uri="{BB962C8B-B14F-4D97-AF65-F5344CB8AC3E}">
        <p14:creationId xmlns:p14="http://schemas.microsoft.com/office/powerpoint/2010/main" val="3802941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en-US" smtClean="0"/>
              <a:pPr>
                <a:defRPr/>
              </a:pPr>
              <a:t>5</a:t>
            </a:fld>
            <a:endParaRPr lang="en-US"/>
          </a:p>
        </p:txBody>
      </p:sp>
      <p:sp>
        <p:nvSpPr>
          <p:cNvPr id="4" name="Title 1"/>
          <p:cNvSpPr txBox="1">
            <a:spLocks/>
          </p:cNvSpPr>
          <p:nvPr>
            <p:custDataLst>
              <p:tags r:id="rId2"/>
            </p:custDataLst>
          </p:nvPr>
        </p:nvSpPr>
        <p:spPr>
          <a:xfrm>
            <a:off x="457200" y="330517"/>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kern="0" dirty="0"/>
              <a:t>Pourquoi une nouvelle norme ?</a:t>
            </a:r>
          </a:p>
        </p:txBody>
      </p:sp>
      <p:sp>
        <p:nvSpPr>
          <p:cNvPr id="5" name="Content Placeholder 2"/>
          <p:cNvSpPr txBox="1">
            <a:spLocks/>
          </p:cNvSpPr>
          <p:nvPr>
            <p:custDataLst>
              <p:tags r:id="rId3"/>
            </p:custDataLst>
          </p:nvPr>
        </p:nvSpPr>
        <p:spPr>
          <a:xfrm>
            <a:off x="466437" y="1124744"/>
            <a:ext cx="8229600" cy="4680520"/>
          </a:xfrm>
          <a:prstGeom prst="rect">
            <a:avLst/>
          </a:prstGeom>
          <a:ln>
            <a:noFill/>
          </a:ln>
        </p:spPr>
        <p:txBody>
          <a:bodyPr/>
          <a:lstStyle>
            <a:lvl1pPr marL="342900" indent="-342900" algn="l" rtl="0" eaLnBrk="1" fontAlgn="base" hangingPunct="1">
              <a:spcBef>
                <a:spcPct val="20000"/>
              </a:spcBef>
              <a:spcAft>
                <a:spcPct val="0"/>
              </a:spcAft>
              <a:buBlip>
                <a:blip r:embed="rId6"/>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6"/>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6"/>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6"/>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6"/>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6"/>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6"/>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6"/>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6"/>
              </a:buBlip>
              <a:defRPr sz="2400">
                <a:solidFill>
                  <a:schemeClr val="tx1"/>
                </a:solidFill>
                <a:latin typeface="+mn-lt"/>
                <a:cs typeface="+mn-cs"/>
              </a:defRPr>
            </a:lvl9pPr>
          </a:lstStyle>
          <a:p>
            <a:pPr>
              <a:spcAft>
                <a:spcPts val="600"/>
              </a:spcAft>
            </a:pPr>
            <a:r>
              <a:rPr lang="fr-FR" sz="2000" kern="0" dirty="0"/>
              <a:t>Actuellement, les listages de séquences sont déposés conformément à la norme ST.25 de l’OMPI.  Pourtant…</a:t>
            </a:r>
            <a:endParaRPr lang="en-US" sz="2000" kern="0" dirty="0"/>
          </a:p>
          <a:p>
            <a:pPr>
              <a:spcAft>
                <a:spcPts val="600"/>
              </a:spcAft>
            </a:pPr>
            <a:r>
              <a:rPr lang="fr-FR" sz="2000" kern="0" dirty="0"/>
              <a:t>Le format défini par la norme ST.25 n’est pas conforme aux exigences de l’INSDC, si bien que certaines données se perdent lors de leur saisie dans des bases de données publiques.</a:t>
            </a:r>
            <a:endParaRPr lang="en-US" sz="2000" kern="0" dirty="0"/>
          </a:p>
          <a:p>
            <a:pPr>
              <a:spcAft>
                <a:spcPts val="600"/>
              </a:spcAft>
            </a:pPr>
            <a:r>
              <a:rPr lang="fr-FR" sz="2000" kern="0" dirty="0"/>
              <a:t>Les règles prévues par la norme ST.25 ne sont pas claires; elles sont interprétées et appliquées de diverses manières par les offices de propriété intellectuelle à travers le monde.</a:t>
            </a:r>
            <a:endParaRPr lang="en-US" sz="2000" kern="0" dirty="0"/>
          </a:p>
          <a:p>
            <a:pPr>
              <a:spcAft>
                <a:spcPts val="600"/>
              </a:spcAft>
            </a:pPr>
            <a:r>
              <a:rPr lang="fr-FR" sz="2000" kern="0" dirty="0"/>
              <a:t>Certains types de séquences courants aujourd’hui (analogues nucléotidiques, acides aminés D, séquences ramifiées) ne sont pas prévus dans les règles de la norme ST.25 et ne figurent donc pas dans les bases de données consultables.</a:t>
            </a:r>
            <a:endParaRPr lang="en-US" sz="2000" kern="0" dirty="0"/>
          </a:p>
          <a:p>
            <a:pPr>
              <a:spcAft>
                <a:spcPts val="600"/>
              </a:spcAft>
            </a:pPr>
            <a:r>
              <a:rPr lang="fr-FR" sz="2000" kern="0" dirty="0"/>
              <a:t>Les données ne sont pas structurées.  Le format défini par la norme ST.25 est difficile à utiliser pour une validation et un échange de données automatisés.</a:t>
            </a:r>
            <a:endParaRPr lang="en-US" sz="2000" kern="0" dirty="0"/>
          </a:p>
          <a:p>
            <a:endParaRPr lang="en-US" sz="2000" kern="0" dirty="0"/>
          </a:p>
          <a:p>
            <a:pPr marL="0" indent="0">
              <a:buNone/>
            </a:pPr>
            <a:endParaRPr lang="en-US" sz="2000" kern="0" dirty="0"/>
          </a:p>
          <a:p>
            <a:pPr marL="0" indent="0">
              <a:buFontTx/>
              <a:buNone/>
            </a:pPr>
            <a:r>
              <a:rPr lang="en-US" kern="0" dirty="0"/>
              <a:t>	</a:t>
            </a:r>
          </a:p>
        </p:txBody>
      </p:sp>
    </p:spTree>
    <p:extLst>
      <p:ext uri="{BB962C8B-B14F-4D97-AF65-F5344CB8AC3E}">
        <p14:creationId xmlns:p14="http://schemas.microsoft.com/office/powerpoint/2010/main" val="33379299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en-US" smtClean="0"/>
              <a:pPr>
                <a:defRPr/>
              </a:pPr>
              <a:t>50</a:t>
            </a:fld>
            <a:endParaRPr lang="en-US"/>
          </a:p>
        </p:txBody>
      </p:sp>
      <p:sp>
        <p:nvSpPr>
          <p:cNvPr id="3" name="Title 1"/>
          <p:cNvSpPr txBox="1">
            <a:spLocks/>
          </p:cNvSpPr>
          <p:nvPr>
            <p:custDataLst>
              <p:tags r:id="rId2"/>
            </p:custDataLst>
          </p:nvPr>
        </p:nvSpPr>
        <p:spPr>
          <a:xfrm>
            <a:off x="457200" y="2746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en-US" kern="0" dirty="0"/>
              <a:t>WIPO Sequence: </a:t>
            </a:r>
            <a:r>
              <a:rPr lang="fr-FR" kern="0" noProof="1"/>
              <a:t>Détail du projet</a:t>
            </a:r>
            <a:br>
              <a:rPr lang="fr-FR" kern="0" noProof="1"/>
            </a:br>
            <a:r>
              <a:rPr lang="fr-FR" sz="2000" kern="0" noProof="1"/>
              <a:t>Section </a:t>
            </a:r>
            <a:r>
              <a:rPr lang="fr-FR" sz="2000" dirty="0"/>
              <a:t>“</a:t>
            </a:r>
            <a:r>
              <a:rPr lang="fr-FR" sz="2000" kern="0" noProof="1"/>
              <a:t>Séquences</a:t>
            </a:r>
            <a:r>
              <a:rPr lang="fr-FR" sz="2000" dirty="0"/>
              <a:t>”</a:t>
            </a:r>
            <a:endParaRPr lang="fr-FR" sz="2000" kern="0" noProof="1"/>
          </a:p>
        </p:txBody>
      </p:sp>
      <p:pic>
        <p:nvPicPr>
          <p:cNvPr id="4" name="Picture 3"/>
          <p:cNvPicPr>
            <a:picLocks noChangeAspect="1"/>
          </p:cNvPicPr>
          <p:nvPr>
            <p:custDataLst>
              <p:tags r:id="rId3"/>
            </p:custDataLst>
          </p:nvPr>
        </p:nvPicPr>
        <p:blipFill>
          <a:blip r:embed="rId6"/>
          <a:stretch>
            <a:fillRect/>
          </a:stretch>
        </p:blipFill>
        <p:spPr>
          <a:xfrm>
            <a:off x="1507957" y="1268760"/>
            <a:ext cx="6128085" cy="4772652"/>
          </a:xfrm>
          <a:prstGeom prst="rect">
            <a:avLst/>
          </a:prstGeom>
        </p:spPr>
      </p:pic>
    </p:spTree>
    <p:extLst>
      <p:ext uri="{BB962C8B-B14F-4D97-AF65-F5344CB8AC3E}">
        <p14:creationId xmlns:p14="http://schemas.microsoft.com/office/powerpoint/2010/main" val="8796834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23528" y="2492896"/>
            <a:ext cx="8229600" cy="1143000"/>
          </a:xfrm>
        </p:spPr>
        <p:txBody>
          <a:bodyPr/>
          <a:lstStyle/>
          <a:p>
            <a:pPr algn="ctr"/>
            <a:r>
              <a:rPr lang="fr-FR" noProof="0" dirty="0"/>
              <a:t>La suite?</a:t>
            </a:r>
            <a:br>
              <a:rPr lang="fr-FR" noProof="0" dirty="0"/>
            </a:br>
            <a:br>
              <a:rPr lang="fr-FR" noProof="0" dirty="0"/>
            </a:br>
            <a:r>
              <a:rPr lang="fr-FR" noProof="0" dirty="0">
                <a:hlinkClick r:id="rId5"/>
              </a:rPr>
              <a:t>standards@wipo.int</a:t>
            </a:r>
            <a:r>
              <a:rPr lang="fr-FR" noProof="0" dirty="0"/>
              <a:t>  </a:t>
            </a:r>
          </a:p>
        </p:txBody>
      </p:sp>
      <p:sp>
        <p:nvSpPr>
          <p:cNvPr id="4" name="Slide Number Placeholder 3"/>
          <p:cNvSpPr>
            <a:spLocks noGrp="1"/>
          </p:cNvSpPr>
          <p:nvPr>
            <p:ph type="sldNum" sz="quarter" idx="10"/>
            <p:custDataLst>
              <p:tags r:id="rId2"/>
            </p:custDataLst>
          </p:nvPr>
        </p:nvSpPr>
        <p:spPr/>
        <p:txBody>
          <a:bodyPr/>
          <a:lstStyle/>
          <a:p>
            <a:pPr>
              <a:defRPr/>
            </a:pPr>
            <a:fld id="{DA79EEDA-9492-4994-BB18-1005CD6866B1}" type="slidenum">
              <a:rPr lang="en-US" smtClean="0"/>
              <a:pPr>
                <a:defRPr/>
              </a:pPr>
              <a:t>51</a:t>
            </a:fld>
            <a:endParaRPr lang="en-US"/>
          </a:p>
        </p:txBody>
      </p:sp>
    </p:spTree>
    <p:extLst>
      <p:ext uri="{BB962C8B-B14F-4D97-AF65-F5344CB8AC3E}">
        <p14:creationId xmlns:p14="http://schemas.microsoft.com/office/powerpoint/2010/main" val="11196577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467544" y="2492896"/>
            <a:ext cx="8229600" cy="1367730"/>
          </a:xfrm>
        </p:spPr>
        <p:txBody>
          <a:bodyPr/>
          <a:lstStyle/>
          <a:p>
            <a:pPr marL="0" indent="0" algn="ctr">
              <a:buNone/>
            </a:pPr>
            <a:r>
              <a:rPr lang="fr-FR" sz="3600" noProof="0" dirty="0">
                <a:solidFill>
                  <a:srgbClr val="0070C0"/>
                </a:solidFill>
              </a:rPr>
              <a:t>Séance de questions-réponses</a:t>
            </a:r>
          </a:p>
        </p:txBody>
      </p:sp>
      <p:sp>
        <p:nvSpPr>
          <p:cNvPr id="4" name="Slide Number Placeholder 3"/>
          <p:cNvSpPr>
            <a:spLocks noGrp="1"/>
          </p:cNvSpPr>
          <p:nvPr>
            <p:ph type="sldNum" sz="quarter" idx="10"/>
            <p:custDataLst>
              <p:tags r:id="rId2"/>
            </p:custDataLst>
          </p:nvPr>
        </p:nvSpPr>
        <p:spPr/>
        <p:txBody>
          <a:bodyPr/>
          <a:lstStyle/>
          <a:p>
            <a:pPr>
              <a:defRPr/>
            </a:pPr>
            <a:fld id="{DA79EEDA-9492-4994-BB18-1005CD6866B1}" type="slidenum">
              <a:rPr lang="en-US" smtClean="0"/>
              <a:pPr>
                <a:defRPr/>
              </a:pPr>
              <a:t>52</a:t>
            </a:fld>
            <a:endParaRPr lang="en-US"/>
          </a:p>
        </p:txBody>
      </p:sp>
    </p:spTree>
    <p:extLst>
      <p:ext uri="{BB962C8B-B14F-4D97-AF65-F5344CB8AC3E}">
        <p14:creationId xmlns:p14="http://schemas.microsoft.com/office/powerpoint/2010/main" val="15853047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624568"/>
            <a:ext cx="8229600" cy="1143000"/>
          </a:xfrm>
        </p:spPr>
        <p:txBody>
          <a:bodyPr/>
          <a:lstStyle/>
          <a:p>
            <a:r>
              <a:rPr lang="fr-FR" noProof="0" dirty="0"/>
              <a:t>Glossaire: Sigles</a:t>
            </a:r>
          </a:p>
        </p:txBody>
      </p:sp>
      <p:sp>
        <p:nvSpPr>
          <p:cNvPr id="3" name="Content Placeholder 2"/>
          <p:cNvSpPr>
            <a:spLocks noGrp="1"/>
          </p:cNvSpPr>
          <p:nvPr>
            <p:ph idx="1"/>
            <p:custDataLst>
              <p:tags r:id="rId2"/>
            </p:custDataLst>
          </p:nvPr>
        </p:nvSpPr>
        <p:spPr/>
        <p:txBody>
          <a:bodyPr/>
          <a:lstStyle/>
          <a:p>
            <a:r>
              <a:rPr lang="fr-FR" noProof="0" dirty="0"/>
              <a:t>CWS: Comité des normes de l’OMPI</a:t>
            </a:r>
          </a:p>
          <a:p>
            <a:r>
              <a:rPr lang="fr-FR" noProof="0" dirty="0"/>
              <a:t>DDBJ: Banque de données ADN du Japon </a:t>
            </a:r>
          </a:p>
          <a:p>
            <a:r>
              <a:rPr lang="fr-FR" noProof="0" dirty="0"/>
              <a:t>EMBL-EBI: Institut européen de bioinformatique</a:t>
            </a:r>
          </a:p>
          <a:p>
            <a:r>
              <a:rPr lang="fr-FR" noProof="0" dirty="0"/>
              <a:t>OEB: Office européen des brevets</a:t>
            </a:r>
          </a:p>
          <a:p>
            <a:r>
              <a:rPr lang="fr-FR" noProof="0" dirty="0"/>
              <a:t>INSDC: Collaboration internationale sur les bases de données de séquences de nucléotides </a:t>
            </a:r>
          </a:p>
          <a:p>
            <a:r>
              <a:rPr lang="fr-FR" noProof="0" dirty="0"/>
              <a:t>NCBI: Centre national d’information sur la biotechnologie </a:t>
            </a:r>
          </a:p>
          <a:p>
            <a:r>
              <a:rPr lang="fr-FR" noProof="0" dirty="0"/>
              <a:t>OMPI: Organisation Mondiale de la Propriété Intellectuelle </a:t>
            </a:r>
          </a:p>
        </p:txBody>
      </p:sp>
      <p:sp>
        <p:nvSpPr>
          <p:cNvPr id="4" name="Slide Number Placeholder 3"/>
          <p:cNvSpPr>
            <a:spLocks noGrp="1"/>
          </p:cNvSpPr>
          <p:nvPr>
            <p:ph type="sldNum" sz="quarter" idx="10"/>
            <p:custDataLst>
              <p:tags r:id="rId3"/>
            </p:custDataLst>
          </p:nvPr>
        </p:nvSpPr>
        <p:spPr/>
        <p:txBody>
          <a:bodyPr/>
          <a:lstStyle/>
          <a:p>
            <a:pPr>
              <a:defRPr/>
            </a:pPr>
            <a:fld id="{DA79EEDA-9492-4994-BB18-1005CD6866B1}" type="slidenum">
              <a:rPr lang="en-US" smtClean="0"/>
              <a:pPr>
                <a:defRPr/>
              </a:pPr>
              <a:t>53</a:t>
            </a:fld>
            <a:endParaRPr lang="en-US"/>
          </a:p>
        </p:txBody>
      </p:sp>
    </p:spTree>
    <p:extLst>
      <p:ext uri="{BB962C8B-B14F-4D97-AF65-F5344CB8AC3E}">
        <p14:creationId xmlns:p14="http://schemas.microsoft.com/office/powerpoint/2010/main" val="555625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en-US" smtClean="0"/>
              <a:pPr>
                <a:defRPr/>
              </a:pPr>
              <a:t>6</a:t>
            </a:fld>
            <a:endParaRPr lang="en-US"/>
          </a:p>
        </p:txBody>
      </p:sp>
      <p:sp>
        <p:nvSpPr>
          <p:cNvPr id="3" name="Title 1"/>
          <p:cNvSpPr txBox="1">
            <a:spLocks/>
          </p:cNvSpPr>
          <p:nvPr>
            <p:custDataLst>
              <p:tags r:id="rId2"/>
            </p:custDataLst>
          </p:nvPr>
        </p:nvSpPr>
        <p:spPr>
          <a:xfrm>
            <a:off x="457200" y="517029"/>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sz="3200" dirty="0"/>
              <a:t>Avantages de la norme ST.26 de l’OMPI (1)</a:t>
            </a:r>
            <a:endParaRPr lang="en-US" sz="3200" kern="0" dirty="0"/>
          </a:p>
        </p:txBody>
      </p:sp>
      <p:sp>
        <p:nvSpPr>
          <p:cNvPr id="4" name="Content Placeholder 2"/>
          <p:cNvSpPr txBox="1">
            <a:spLocks/>
          </p:cNvSpPr>
          <p:nvPr>
            <p:custDataLst>
              <p:tags r:id="rId3"/>
            </p:custDataLst>
          </p:nvPr>
        </p:nvSpPr>
        <p:spPr>
          <a:xfrm>
            <a:off x="432302" y="1412776"/>
            <a:ext cx="8229600" cy="4425355"/>
          </a:xfrm>
          <a:prstGeom prst="rect">
            <a:avLst/>
          </a:prstGeom>
        </p:spPr>
        <p:txBody>
          <a:bodyPr/>
          <a:lstStyle>
            <a:lvl1pPr marL="342900" indent="-342900" algn="l" rtl="0" eaLnBrk="1" fontAlgn="base" hangingPunct="1">
              <a:spcBef>
                <a:spcPct val="20000"/>
              </a:spcBef>
              <a:spcAft>
                <a:spcPct val="0"/>
              </a:spcAft>
              <a:buBlip>
                <a:blip r:embed="rId8"/>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8"/>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8"/>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8"/>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8"/>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8"/>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8"/>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8"/>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8"/>
              </a:buBlip>
              <a:defRPr sz="2400">
                <a:solidFill>
                  <a:schemeClr val="tx1"/>
                </a:solidFill>
                <a:latin typeface="+mn-lt"/>
                <a:cs typeface="+mn-cs"/>
              </a:defRPr>
            </a:lvl9pPr>
          </a:lstStyle>
          <a:p>
            <a:r>
              <a:rPr lang="fr-FR" sz="2000" kern="0" dirty="0"/>
              <a:t>Acceptation d’un listage des séquences unique à l’échelle mondiale</a:t>
            </a:r>
            <a:r>
              <a:rPr lang="en-US" sz="2000" kern="0" dirty="0"/>
              <a:t>* </a:t>
            </a:r>
          </a:p>
          <a:p>
            <a:r>
              <a:rPr lang="fr-FR" sz="2000" kern="0" dirty="0"/>
              <a:t>La norme fait office de guide pour permettre aux offices de propriété intellectuelle de s’accorder sur l’application des règles relatives aux séquences.</a:t>
            </a:r>
          </a:p>
          <a:p>
            <a:r>
              <a:rPr lang="fr-FR" sz="2000" kern="0" dirty="0"/>
              <a:t>Elle précise quelles informations relatives aux séquences doivent ou peuvent figurer dans un listage des séquences et la manière de les présenter.</a:t>
            </a:r>
          </a:p>
          <a:p>
            <a:r>
              <a:rPr lang="fr-FR" sz="2000" kern="0" dirty="0"/>
              <a:t>Elle améliore la qualité de la présentation grâce à la structure des listages de séquences au format XML.</a:t>
            </a:r>
          </a:p>
          <a:p>
            <a:r>
              <a:rPr lang="fr-FR" sz="2000" kern="0" dirty="0"/>
              <a:t>Elle permet d’automatiser davantage la validation des données et de rationaliser le traitement par les offices de propriété intellectuelle.</a:t>
            </a:r>
            <a:endParaRPr lang="en-US" sz="2000" kern="0" dirty="0"/>
          </a:p>
          <a:p>
            <a:pPr marL="0" indent="0">
              <a:buFontTx/>
              <a:buNone/>
            </a:pPr>
            <a:endParaRPr lang="en-US" kern="0" dirty="0"/>
          </a:p>
        </p:txBody>
      </p:sp>
      <p:sp>
        <p:nvSpPr>
          <p:cNvPr id="5" name="Slide Number Placeholder 3"/>
          <p:cNvSpPr txBox="1">
            <a:spLocks/>
          </p:cNvSpPr>
          <p:nvPr>
            <p:custDataLst>
              <p:tags r:id="rId4"/>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DA79EEDA-9492-4994-BB18-1005CD6866B1}" type="slidenum">
              <a:rPr lang="en-US" smtClean="0"/>
              <a:pPr>
                <a:defRPr/>
              </a:pPr>
              <a:t>6</a:t>
            </a:fld>
            <a:endParaRPr lang="en-US"/>
          </a:p>
        </p:txBody>
      </p:sp>
      <p:sp>
        <p:nvSpPr>
          <p:cNvPr id="10" name="TextBox 9"/>
          <p:cNvSpPr txBox="1"/>
          <p:nvPr>
            <p:custDataLst>
              <p:tags r:id="rId5"/>
            </p:custDataLst>
          </p:nvPr>
        </p:nvSpPr>
        <p:spPr>
          <a:xfrm>
            <a:off x="456583" y="5229200"/>
            <a:ext cx="8291264" cy="738664"/>
          </a:xfrm>
          <a:prstGeom prst="rect">
            <a:avLst/>
          </a:prstGeom>
          <a:noFill/>
        </p:spPr>
        <p:txBody>
          <a:bodyPr wrap="square" rtlCol="0">
            <a:spAutoFit/>
          </a:bodyPr>
          <a:lstStyle/>
          <a:p>
            <a:pPr>
              <a:spcBef>
                <a:spcPts val="0"/>
              </a:spcBef>
            </a:pPr>
            <a:r>
              <a:rPr lang="en-US" sz="1400" dirty="0"/>
              <a:t>* </a:t>
            </a:r>
            <a:r>
              <a:rPr lang="fr-FR" sz="1400" dirty="0"/>
              <a:t>excepté pour les traductions requises des qualificateurs de texte libre dépendant de la langue dans la </a:t>
            </a:r>
          </a:p>
          <a:p>
            <a:pPr>
              <a:spcBef>
                <a:spcPts val="0"/>
              </a:spcBef>
            </a:pPr>
            <a:r>
              <a:rPr lang="fr-FR" sz="1400" dirty="0"/>
              <a:t>langue de dépôt pour certains offices de propriété intellectuelle</a:t>
            </a:r>
            <a:r>
              <a:rPr lang="en-US" sz="1400" dirty="0"/>
              <a:t>, </a:t>
            </a:r>
            <a:r>
              <a:rPr lang="fr-FR" sz="1400" dirty="0"/>
              <a:t>qui pourraient nécessiter des listages de séquences de remplacement.</a:t>
            </a:r>
            <a:endParaRPr lang="en-US" dirty="0"/>
          </a:p>
        </p:txBody>
      </p:sp>
    </p:spTree>
    <p:extLst>
      <p:ext uri="{BB962C8B-B14F-4D97-AF65-F5344CB8AC3E}">
        <p14:creationId xmlns:p14="http://schemas.microsoft.com/office/powerpoint/2010/main" val="150773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en-US" smtClean="0"/>
              <a:pPr>
                <a:defRPr/>
              </a:pPr>
              <a:t>7</a:t>
            </a:fld>
            <a:endParaRPr lang="en-US"/>
          </a:p>
        </p:txBody>
      </p:sp>
      <p:sp>
        <p:nvSpPr>
          <p:cNvPr id="4" name="Title 1"/>
          <p:cNvSpPr txBox="1">
            <a:spLocks/>
          </p:cNvSpPr>
          <p:nvPr>
            <p:custDataLst>
              <p:tags r:id="rId2"/>
            </p:custDataLst>
          </p:nvPr>
        </p:nvSpPr>
        <p:spPr>
          <a:xfrm>
            <a:off x="395536" y="563177"/>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sz="3200" kern="0" dirty="0"/>
              <a:t>Avantages de la norme ST.26 de l’OMPI (2)</a:t>
            </a:r>
          </a:p>
        </p:txBody>
      </p:sp>
      <p:sp>
        <p:nvSpPr>
          <p:cNvPr id="5" name="Content Placeholder 2"/>
          <p:cNvSpPr txBox="1">
            <a:spLocks/>
          </p:cNvSpPr>
          <p:nvPr>
            <p:custDataLst>
              <p:tags r:id="rId3"/>
            </p:custDataLst>
          </p:nvPr>
        </p:nvSpPr>
        <p:spPr>
          <a:xfrm>
            <a:off x="430960" y="1484784"/>
            <a:ext cx="8229600" cy="4857403"/>
          </a:xfrm>
          <a:prstGeom prst="rect">
            <a:avLst/>
          </a:prstGeom>
        </p:spPr>
        <p:txBody>
          <a:bodyPr/>
          <a:lstStyle>
            <a:lvl1pPr marL="342900" indent="-342900" algn="l" rtl="0" eaLnBrk="1" fontAlgn="base" hangingPunct="1">
              <a:spcBef>
                <a:spcPct val="20000"/>
              </a:spcBef>
              <a:spcAft>
                <a:spcPct val="0"/>
              </a:spcAft>
              <a:buBlip>
                <a:blip r:embed="rId7"/>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Blip>
                <a:blip r:embed="rId7"/>
              </a:buBlip>
              <a:defRPr sz="2400">
                <a:solidFill>
                  <a:schemeClr val="tx1"/>
                </a:solidFill>
                <a:latin typeface="+mn-lt"/>
                <a:cs typeface="+mn-cs"/>
              </a:defRPr>
            </a:lvl2pPr>
            <a:lvl3pPr marL="1143000" indent="-228600" algn="l" rtl="0" eaLnBrk="1" fontAlgn="base" hangingPunct="1">
              <a:spcBef>
                <a:spcPct val="20000"/>
              </a:spcBef>
              <a:spcAft>
                <a:spcPct val="0"/>
              </a:spcAft>
              <a:buBlip>
                <a:blip r:embed="rId7"/>
              </a:buBlip>
              <a:defRPr sz="2400">
                <a:solidFill>
                  <a:schemeClr val="tx1"/>
                </a:solidFill>
                <a:latin typeface="+mn-lt"/>
                <a:cs typeface="+mn-cs"/>
              </a:defRPr>
            </a:lvl3pPr>
            <a:lvl4pPr marL="1600200" indent="-228600" algn="l" rtl="0" eaLnBrk="1" fontAlgn="base" hangingPunct="1">
              <a:spcBef>
                <a:spcPct val="20000"/>
              </a:spcBef>
              <a:spcAft>
                <a:spcPct val="0"/>
              </a:spcAft>
              <a:buBlip>
                <a:blip r:embed="rId7"/>
              </a:buBlip>
              <a:defRPr sz="2400">
                <a:solidFill>
                  <a:schemeClr val="tx1"/>
                </a:solidFill>
                <a:latin typeface="+mn-lt"/>
                <a:cs typeface="+mn-cs"/>
              </a:defRPr>
            </a:lvl4pPr>
            <a:lvl5pPr marL="2057400" indent="-228600" algn="l" rtl="0" eaLnBrk="1" fontAlgn="base" hangingPunct="1">
              <a:spcBef>
                <a:spcPct val="20000"/>
              </a:spcBef>
              <a:spcAft>
                <a:spcPct val="0"/>
              </a:spcAft>
              <a:buBlip>
                <a:blip r:embed="rId7"/>
              </a:buBlip>
              <a:defRPr sz="2400">
                <a:solidFill>
                  <a:schemeClr val="tx1"/>
                </a:solidFill>
                <a:latin typeface="+mn-lt"/>
                <a:cs typeface="+mn-cs"/>
              </a:defRPr>
            </a:lvl5pPr>
            <a:lvl6pPr marL="2514600" indent="-228600" algn="l" rtl="0" eaLnBrk="1" fontAlgn="base" hangingPunct="1">
              <a:spcBef>
                <a:spcPct val="20000"/>
              </a:spcBef>
              <a:spcAft>
                <a:spcPct val="0"/>
              </a:spcAft>
              <a:buBlip>
                <a:blip r:embed="rId7"/>
              </a:buBlip>
              <a:defRPr sz="2400">
                <a:solidFill>
                  <a:schemeClr val="tx1"/>
                </a:solidFill>
                <a:latin typeface="+mn-lt"/>
                <a:cs typeface="+mn-cs"/>
              </a:defRPr>
            </a:lvl6pPr>
            <a:lvl7pPr marL="2971800" indent="-228600" algn="l" rtl="0" eaLnBrk="1" fontAlgn="base" hangingPunct="1">
              <a:spcBef>
                <a:spcPct val="20000"/>
              </a:spcBef>
              <a:spcAft>
                <a:spcPct val="0"/>
              </a:spcAft>
              <a:buBlip>
                <a:blip r:embed="rId7"/>
              </a:buBlip>
              <a:defRPr sz="2400">
                <a:solidFill>
                  <a:schemeClr val="tx1"/>
                </a:solidFill>
                <a:latin typeface="+mn-lt"/>
                <a:cs typeface="+mn-cs"/>
              </a:defRPr>
            </a:lvl7pPr>
            <a:lvl8pPr marL="3429000" indent="-228600" algn="l" rtl="0" eaLnBrk="1" fontAlgn="base" hangingPunct="1">
              <a:spcBef>
                <a:spcPct val="20000"/>
              </a:spcBef>
              <a:spcAft>
                <a:spcPct val="0"/>
              </a:spcAft>
              <a:buBlip>
                <a:blip r:embed="rId7"/>
              </a:buBlip>
              <a:defRPr sz="2400">
                <a:solidFill>
                  <a:schemeClr val="tx1"/>
                </a:solidFill>
                <a:latin typeface="+mn-lt"/>
                <a:cs typeface="+mn-cs"/>
              </a:defRPr>
            </a:lvl8pPr>
            <a:lvl9pPr marL="3886200" indent="-228600" algn="l" rtl="0" eaLnBrk="1" fontAlgn="base" hangingPunct="1">
              <a:spcBef>
                <a:spcPct val="20000"/>
              </a:spcBef>
              <a:spcAft>
                <a:spcPct val="0"/>
              </a:spcAft>
              <a:buBlip>
                <a:blip r:embed="rId7"/>
              </a:buBlip>
              <a:defRPr sz="2400">
                <a:solidFill>
                  <a:schemeClr val="tx1"/>
                </a:solidFill>
                <a:latin typeface="+mn-lt"/>
                <a:cs typeface="+mn-cs"/>
              </a:defRPr>
            </a:lvl9pPr>
          </a:lstStyle>
          <a:p>
            <a:r>
              <a:rPr lang="fr-FR" sz="2000" kern="0" dirty="0"/>
              <a:t>Compatibilité des données avec les exigences des fournisseurs des bases de données de l’INSDC (DDBJ, EBI et NCBI).  Les annotations des séquences (clés et qualificateurs) seront incluses dans des bases de données consultables par le public. </a:t>
            </a:r>
            <a:r>
              <a:rPr lang="en-US" sz="2000" kern="0" dirty="0"/>
              <a:t> </a:t>
            </a:r>
          </a:p>
          <a:p>
            <a:pPr marL="0" indent="0">
              <a:buNone/>
            </a:pPr>
            <a:endParaRPr lang="en-US" sz="1000" kern="0" dirty="0"/>
          </a:p>
          <a:p>
            <a:r>
              <a:rPr lang="fr-FR" sz="2000" kern="0" dirty="0"/>
              <a:t>Normalisation: </a:t>
            </a:r>
          </a:p>
          <a:p>
            <a:pPr marL="0" indent="0">
              <a:buFontTx/>
              <a:buNone/>
            </a:pPr>
            <a:r>
              <a:rPr lang="fr-FR" sz="2000" kern="0" dirty="0"/>
              <a:t>	– des annotations relatives aux caractéristiques</a:t>
            </a:r>
          </a:p>
          <a:p>
            <a:pPr marL="0" indent="0">
              <a:buFontTx/>
              <a:buNone/>
            </a:pPr>
            <a:r>
              <a:rPr lang="fr-FR" sz="2000" kern="0" dirty="0"/>
              <a:t>	– des emplacements des caractéristiques </a:t>
            </a:r>
          </a:p>
          <a:p>
            <a:pPr marL="0" indent="0">
              <a:buFontTx/>
              <a:buNone/>
            </a:pPr>
            <a:r>
              <a:rPr lang="fr-FR" sz="2000" kern="0" dirty="0"/>
              <a:t>	– des qualificateurs et des valeurs de qualificateurs</a:t>
            </a:r>
          </a:p>
          <a:p>
            <a:pPr marL="0" indent="0">
              <a:buFontTx/>
              <a:buNone/>
            </a:pPr>
            <a:r>
              <a:rPr lang="fr-FR" sz="2000" kern="0" dirty="0"/>
              <a:t>	– de la présentation des variantes de séquences </a:t>
            </a:r>
          </a:p>
          <a:p>
            <a:pPr marL="0" indent="0">
              <a:buFontTx/>
              <a:buNone/>
            </a:pPr>
            <a:endParaRPr lang="en-US" sz="1000" kern="0" dirty="0"/>
          </a:p>
          <a:p>
            <a:r>
              <a:rPr lang="fr-FR" sz="2000" kern="0" dirty="0"/>
              <a:t>L’obligation d’inclure des types de séquences supplémentaires (analogues nucléotidiques, acides aminés D, séquences ramifiées) permet d’effectuer des recherches sur un plus grand volume de données de séquences.</a:t>
            </a:r>
          </a:p>
        </p:txBody>
      </p:sp>
      <p:sp>
        <p:nvSpPr>
          <p:cNvPr id="6" name="Slide Number Placeholder 3"/>
          <p:cNvSpPr txBox="1">
            <a:spLocks/>
          </p:cNvSpPr>
          <p:nvPr>
            <p:custDataLst>
              <p:tags r:id="rId4"/>
            </p:custDataLst>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a:lstStyle>
          <a:p>
            <a:pPr>
              <a:defRPr/>
            </a:pPr>
            <a:fld id="{DA79EEDA-9492-4994-BB18-1005CD6866B1}" type="slidenum">
              <a:rPr lang="en-US" smtClean="0"/>
              <a:pPr>
                <a:defRPr/>
              </a:pPr>
              <a:t>7</a:t>
            </a:fld>
            <a:endParaRPr lang="en-US"/>
          </a:p>
        </p:txBody>
      </p:sp>
    </p:spTree>
    <p:extLst>
      <p:ext uri="{BB962C8B-B14F-4D97-AF65-F5344CB8AC3E}">
        <p14:creationId xmlns:p14="http://schemas.microsoft.com/office/powerpoint/2010/main" val="1679538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en-US" smtClean="0"/>
              <a:pPr>
                <a:defRPr/>
              </a:pPr>
              <a:t>8</a:t>
            </a:fld>
            <a:endParaRPr lang="en-US"/>
          </a:p>
        </p:txBody>
      </p:sp>
      <p:sp>
        <p:nvSpPr>
          <p:cNvPr id="3" name="Title 1"/>
          <p:cNvSpPr txBox="1">
            <a:spLocks/>
          </p:cNvSpPr>
          <p:nvPr>
            <p:custDataLst>
              <p:tags r:id="rId2"/>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sz="3200" kern="0" dirty="0"/>
              <a:t>Différences entre les normes ST.25 et ST.26 </a:t>
            </a:r>
            <a:endParaRPr lang="en-US" sz="3200" kern="0" dirty="0"/>
          </a:p>
        </p:txBody>
      </p:sp>
      <p:graphicFrame>
        <p:nvGraphicFramePr>
          <p:cNvPr id="4" name="Content Placeholder 4"/>
          <p:cNvGraphicFramePr>
            <a:graphicFrameLocks/>
          </p:cNvGraphicFramePr>
          <p:nvPr>
            <p:custDataLst>
              <p:tags r:id="rId3"/>
            </p:custDataLst>
            <p:extLst>
              <p:ext uri="{D42A27DB-BD31-4B8C-83A1-F6EECF244321}">
                <p14:modId xmlns:p14="http://schemas.microsoft.com/office/powerpoint/2010/main" val="3151139739"/>
              </p:ext>
            </p:extLst>
          </p:nvPr>
        </p:nvGraphicFramePr>
        <p:xfrm>
          <a:off x="251520" y="1570038"/>
          <a:ext cx="8587680" cy="4638040"/>
        </p:xfrm>
        <a:graphic>
          <a:graphicData uri="http://schemas.openxmlformats.org/drawingml/2006/table">
            <a:tbl>
              <a:tblPr firstRow="1" bandRow="1">
                <a:tableStyleId>{5C22544A-7EE6-4342-B048-85BDC9FD1C3A}</a:tableStyleId>
              </a:tblPr>
              <a:tblGrid>
                <a:gridCol w="4293840">
                  <a:extLst>
                    <a:ext uri="{9D8B030D-6E8A-4147-A177-3AD203B41FA5}">
                      <a16:colId xmlns:a16="http://schemas.microsoft.com/office/drawing/2014/main" val="107413831"/>
                    </a:ext>
                  </a:extLst>
                </a:gridCol>
                <a:gridCol w="4293840">
                  <a:extLst>
                    <a:ext uri="{9D8B030D-6E8A-4147-A177-3AD203B41FA5}">
                      <a16:colId xmlns:a16="http://schemas.microsoft.com/office/drawing/2014/main" val="1871411986"/>
                    </a:ext>
                  </a:extLst>
                </a:gridCol>
              </a:tblGrid>
              <a:tr h="370840">
                <a:tc>
                  <a:txBody>
                    <a:bodyPr/>
                    <a:lstStyle/>
                    <a:p>
                      <a:r>
                        <a:rPr lang="fr-FR" sz="1600" noProof="0" dirty="0"/>
                        <a:t>ST.25</a:t>
                      </a:r>
                    </a:p>
                  </a:txBody>
                  <a:tcPr/>
                </a:tc>
                <a:tc>
                  <a:txBody>
                    <a:bodyPr/>
                    <a:lstStyle/>
                    <a:p>
                      <a:r>
                        <a:rPr lang="fr-FR" sz="1600" noProof="0" dirty="0"/>
                        <a:t>ST.26</a:t>
                      </a:r>
                    </a:p>
                  </a:txBody>
                  <a:tcPr/>
                </a:tc>
                <a:extLst>
                  <a:ext uri="{0D108BD9-81ED-4DB2-BD59-A6C34878D82A}">
                    <a16:rowId xmlns:a16="http://schemas.microsoft.com/office/drawing/2014/main" val="344228072"/>
                  </a:ext>
                </a:extLst>
              </a:tr>
              <a:tr h="370840">
                <a:tc>
                  <a:txBody>
                    <a:bodyPr/>
                    <a:lstStyle/>
                    <a:p>
                      <a:r>
                        <a:rPr lang="fr-FR" sz="1600" noProof="0" dirty="0"/>
                        <a:t>ASCII .</a:t>
                      </a:r>
                      <a:r>
                        <a:rPr lang="fr-FR" sz="1600" noProof="0" dirty="0" err="1"/>
                        <a:t>txt</a:t>
                      </a:r>
                      <a:r>
                        <a:rPr lang="fr-FR" sz="1600" noProof="0" dirty="0"/>
                        <a:t> avec identifiants numériques</a:t>
                      </a:r>
                    </a:p>
                    <a:p>
                      <a:endParaRPr lang="fr-FR" sz="1600" noProof="0" dirty="0"/>
                    </a:p>
                  </a:txBody>
                  <a:tcPr/>
                </a:tc>
                <a:tc>
                  <a:txBody>
                    <a:bodyPr/>
                    <a:lstStyle/>
                    <a:p>
                      <a:r>
                        <a:rPr lang="fr-FR" sz="1600" noProof="0" dirty="0"/>
                        <a:t>XML avec éléments et attributs</a:t>
                      </a:r>
                    </a:p>
                  </a:txBody>
                  <a:tcPr/>
                </a:tc>
                <a:extLst>
                  <a:ext uri="{0D108BD9-81ED-4DB2-BD59-A6C34878D82A}">
                    <a16:rowId xmlns:a16="http://schemas.microsoft.com/office/drawing/2014/main" val="555764202"/>
                  </a:ext>
                </a:extLst>
              </a:tr>
              <a:tr h="370840">
                <a:tc>
                  <a:txBody>
                    <a:bodyPr/>
                    <a:lstStyle/>
                    <a:p>
                      <a:r>
                        <a:rPr lang="fr-FR" sz="1600" u="sng" noProof="0" dirty="0"/>
                        <a:t>Ne doit pas nécessairement</a:t>
                      </a:r>
                      <a:r>
                        <a:rPr lang="fr-FR" sz="1600" u="none" noProof="0" dirty="0"/>
                        <a:t> inclure</a:t>
                      </a:r>
                      <a:r>
                        <a:rPr lang="fr-FR" sz="1600" noProof="0" dirty="0"/>
                        <a:t>: </a:t>
                      </a:r>
                    </a:p>
                    <a:p>
                      <a:pPr marL="285750" indent="-285750">
                        <a:buFontTx/>
                        <a:buChar char="-"/>
                      </a:pPr>
                      <a:r>
                        <a:rPr lang="fr-FR" sz="1600" kern="0" dirty="0"/>
                        <a:t>les acides aminés D</a:t>
                      </a:r>
                      <a:r>
                        <a:rPr lang="fr-FR" sz="1600" noProof="0" dirty="0"/>
                        <a:t> </a:t>
                      </a:r>
                    </a:p>
                    <a:p>
                      <a:pPr marL="285750" indent="-285750">
                        <a:buFontTx/>
                        <a:buChar char="-"/>
                      </a:pPr>
                      <a:r>
                        <a:rPr lang="fr-FR" sz="1600" noProof="0" dirty="0"/>
                        <a:t>les portions linéaires de séquences ramifiées</a:t>
                      </a:r>
                    </a:p>
                    <a:p>
                      <a:pPr marL="285750" indent="-285750">
                        <a:buFontTx/>
                        <a:buChar char="-"/>
                      </a:pPr>
                      <a:r>
                        <a:rPr lang="fr-FR" sz="1600" noProof="0" dirty="0"/>
                        <a:t>les analogues nucléotidiques</a:t>
                      </a:r>
                    </a:p>
                    <a:p>
                      <a:pPr marL="0" indent="0">
                        <a:buFontTx/>
                        <a:buNone/>
                      </a:pPr>
                      <a:r>
                        <a:rPr lang="fr-FR" sz="1600" noProof="0" dirty="0"/>
                        <a:t> </a:t>
                      </a:r>
                    </a:p>
                  </a:txBody>
                  <a:tcPr/>
                </a:tc>
                <a:tc>
                  <a:txBody>
                    <a:bodyPr/>
                    <a:lstStyle/>
                    <a:p>
                      <a:r>
                        <a:rPr lang="fr-FR" sz="1600" u="sng" noProof="0" dirty="0"/>
                        <a:t>Doit impérativement</a:t>
                      </a:r>
                      <a:r>
                        <a:rPr lang="fr-FR" sz="1600" u="none" noProof="0" dirty="0"/>
                        <a:t> inclure</a:t>
                      </a:r>
                      <a:r>
                        <a:rPr lang="fr-FR" sz="1600" noProof="0" dirty="0"/>
                        <a:t>: </a:t>
                      </a:r>
                    </a:p>
                    <a:p>
                      <a:pPr marL="285750" indent="-285750">
                        <a:buFontTx/>
                        <a:buChar char="-"/>
                      </a:pPr>
                      <a:r>
                        <a:rPr lang="fr-FR" sz="1600" kern="0" dirty="0"/>
                        <a:t>les acides aminés D</a:t>
                      </a:r>
                      <a:r>
                        <a:rPr lang="fr-FR" sz="1600" noProof="0" dirty="0"/>
                        <a:t> </a:t>
                      </a:r>
                    </a:p>
                    <a:p>
                      <a:pPr marL="285750" indent="-285750">
                        <a:buFontTx/>
                        <a:buChar char="-"/>
                      </a:pPr>
                      <a:r>
                        <a:rPr lang="fr-FR" sz="1600" noProof="0" dirty="0"/>
                        <a:t>les portions linéaires de séquences ramifiées</a:t>
                      </a:r>
                    </a:p>
                    <a:p>
                      <a:pPr marL="285750" indent="-285750">
                        <a:buFontTx/>
                        <a:buChar char="-"/>
                      </a:pPr>
                      <a:r>
                        <a:rPr lang="fr-FR" sz="1600" noProof="0" dirty="0"/>
                        <a:t>les analogues nucléotidiques</a:t>
                      </a:r>
                    </a:p>
                  </a:txBody>
                  <a:tcPr/>
                </a:tc>
                <a:extLst>
                  <a:ext uri="{0D108BD9-81ED-4DB2-BD59-A6C34878D82A}">
                    <a16:rowId xmlns:a16="http://schemas.microsoft.com/office/drawing/2014/main" val="2728246259"/>
                  </a:ext>
                </a:extLst>
              </a:tr>
              <a:tr h="370840">
                <a:tc>
                  <a:txBody>
                    <a:bodyPr/>
                    <a:lstStyle/>
                    <a:p>
                      <a:r>
                        <a:rPr lang="fr-FR" sz="1600" noProof="0" dirty="0"/>
                        <a:t>Annotation des séquences: </a:t>
                      </a:r>
                    </a:p>
                    <a:p>
                      <a:pPr marL="285750" indent="-285750">
                        <a:buFontTx/>
                        <a:buChar char="-"/>
                      </a:pPr>
                      <a:r>
                        <a:rPr lang="fr-FR" sz="1600" noProof="0" dirty="0"/>
                        <a:t>clés de caractérisation</a:t>
                      </a:r>
                      <a:r>
                        <a:rPr lang="fr-FR" sz="1600" baseline="0" noProof="0" dirty="0"/>
                        <a:t> uniquement</a:t>
                      </a:r>
                      <a:r>
                        <a:rPr lang="fr-FR" sz="1600" noProof="0" dirty="0"/>
                        <a:t> </a:t>
                      </a:r>
                    </a:p>
                    <a:p>
                      <a:pPr marL="0" indent="0">
                        <a:buFontTx/>
                        <a:buNone/>
                      </a:pPr>
                      <a:endParaRPr lang="fr-FR" sz="1600" noProof="0" dirty="0"/>
                    </a:p>
                  </a:txBody>
                  <a:tcPr/>
                </a:tc>
                <a:tc>
                  <a:txBody>
                    <a:bodyPr/>
                    <a:lstStyle/>
                    <a:p>
                      <a:r>
                        <a:rPr lang="fr-FR" sz="1600" noProof="0" dirty="0"/>
                        <a:t>Annotation des séquences: </a:t>
                      </a:r>
                    </a:p>
                    <a:p>
                      <a:r>
                        <a:rPr lang="fr-FR" sz="1600" noProof="0" dirty="0"/>
                        <a:t>- </a:t>
                      </a:r>
                      <a:r>
                        <a:rPr lang="fr-FR" sz="1600" kern="1200" noProof="0" dirty="0">
                          <a:solidFill>
                            <a:schemeClr val="dk1"/>
                          </a:solidFill>
                          <a:latin typeface="+mn-lt"/>
                          <a:ea typeface="+mn-ea"/>
                          <a:cs typeface="+mn-cs"/>
                        </a:rPr>
                        <a:t>  clés</a:t>
                      </a:r>
                      <a:r>
                        <a:rPr lang="fr-FR" sz="1600" noProof="0" dirty="0"/>
                        <a:t> de caractérisation et qualificateurs</a:t>
                      </a:r>
                    </a:p>
                  </a:txBody>
                  <a:tcPr/>
                </a:tc>
                <a:extLst>
                  <a:ext uri="{0D108BD9-81ED-4DB2-BD59-A6C34878D82A}">
                    <a16:rowId xmlns:a16="http://schemas.microsoft.com/office/drawing/2014/main" val="3100333480"/>
                  </a:ext>
                </a:extLst>
              </a:tr>
              <a:tr h="370840">
                <a:tc>
                  <a:txBody>
                    <a:bodyPr/>
                    <a:lstStyle/>
                    <a:p>
                      <a:r>
                        <a:rPr lang="fr-FR" sz="1600" u="sng" noProof="0" dirty="0"/>
                        <a:t>Possibilité</a:t>
                      </a:r>
                      <a:r>
                        <a:rPr lang="fr-FR" sz="1600" u="none" noProof="0" dirty="0"/>
                        <a:t> d’inclure des séquences</a:t>
                      </a:r>
                      <a:r>
                        <a:rPr lang="fr-FR" sz="1600" noProof="0" dirty="0"/>
                        <a:t>: </a:t>
                      </a:r>
                    </a:p>
                    <a:p>
                      <a:pPr marL="285750" indent="-285750">
                        <a:buFontTx/>
                        <a:buChar char="-"/>
                      </a:pPr>
                      <a:r>
                        <a:rPr lang="fr-FR" sz="1600" noProof="0" dirty="0"/>
                        <a:t>&lt; 10 nucléotides définis de manière spécifique</a:t>
                      </a:r>
                    </a:p>
                    <a:p>
                      <a:pPr marL="285750" indent="-285750">
                        <a:buFontTx/>
                        <a:buChar char="-"/>
                      </a:pPr>
                      <a:r>
                        <a:rPr lang="fr-FR" sz="1600" noProof="0" dirty="0"/>
                        <a:t>&lt; 4 acides aminés définis de manière spécifique</a:t>
                      </a:r>
                    </a:p>
                  </a:txBody>
                  <a:tcPr/>
                </a:tc>
                <a:tc>
                  <a:txBody>
                    <a:bodyPr/>
                    <a:lstStyle/>
                    <a:p>
                      <a:r>
                        <a:rPr lang="fr-FR" sz="1600" u="sng" noProof="0" dirty="0"/>
                        <a:t>Interdiction</a:t>
                      </a:r>
                      <a:r>
                        <a:rPr lang="fr-FR" sz="1600" u="none" noProof="0" dirty="0"/>
                        <a:t> d’inclure des séquences</a:t>
                      </a:r>
                      <a:r>
                        <a:rPr lang="fr-FR" sz="1600" noProof="0" dirty="0"/>
                        <a:t>: </a:t>
                      </a:r>
                    </a:p>
                    <a:p>
                      <a:pPr marL="285750" indent="-285750">
                        <a:buFontTx/>
                        <a:buChar char="-"/>
                      </a:pPr>
                      <a:r>
                        <a:rPr lang="fr-FR" sz="1600" noProof="0" dirty="0"/>
                        <a:t>&lt; 10 nucléotides définis de manière spécifique</a:t>
                      </a:r>
                    </a:p>
                    <a:p>
                      <a:pPr marL="0" indent="0">
                        <a:buFontTx/>
                        <a:buNone/>
                      </a:pPr>
                      <a:r>
                        <a:rPr lang="fr-FR" sz="1600" noProof="0" dirty="0"/>
                        <a:t>-    &lt; 4 acides aminés définis de manière spécifique</a:t>
                      </a:r>
                    </a:p>
                  </a:txBody>
                  <a:tcPr/>
                </a:tc>
                <a:extLst>
                  <a:ext uri="{0D108BD9-81ED-4DB2-BD59-A6C34878D82A}">
                    <a16:rowId xmlns:a16="http://schemas.microsoft.com/office/drawing/2014/main" val="2276017891"/>
                  </a:ext>
                </a:extLst>
              </a:tr>
            </a:tbl>
          </a:graphicData>
        </a:graphic>
      </p:graphicFrame>
      <p:sp>
        <p:nvSpPr>
          <p:cNvPr id="5" name="ZoneTexte 4"/>
          <p:cNvSpPr txBox="1"/>
          <p:nvPr>
            <p:custDataLst>
              <p:tags r:id="rId4"/>
            </p:custDataLst>
          </p:nvPr>
        </p:nvSpPr>
        <p:spPr>
          <a:xfrm>
            <a:off x="0" y="0"/>
            <a:ext cx="3810000" cy="1270000"/>
          </a:xfrm>
          <a:prstGeom prst="rect">
            <a:avLst/>
          </a:prstGeom>
          <a:noFill/>
        </p:spPr>
        <p:txBody>
          <a:bodyPr vert="horz" rtlCol="0">
            <a:spAutoFit/>
          </a:bodyPr>
          <a:lstStyle/>
          <a:p>
            <a:endParaRPr lang="fr-FR"/>
          </a:p>
        </p:txBody>
      </p:sp>
      <p:sp>
        <p:nvSpPr>
          <p:cNvPr id="6" name="ZoneTexte 5"/>
          <p:cNvSpPr txBox="1"/>
          <p:nvPr>
            <p:custDataLst>
              <p:tags r:id="rId5"/>
            </p:custDataLst>
          </p:nvPr>
        </p:nvSpPr>
        <p:spPr>
          <a:xfrm>
            <a:off x="0" y="0"/>
            <a:ext cx="3810000" cy="1270000"/>
          </a:xfrm>
          <a:prstGeom prst="rect">
            <a:avLst/>
          </a:prstGeom>
          <a:noFill/>
        </p:spPr>
        <p:txBody>
          <a:bodyPr vert="horz" rtlCol="0">
            <a:spAutoFit/>
          </a:bodyPr>
          <a:lstStyle/>
          <a:p>
            <a:endParaRPr lang="fr-FR"/>
          </a:p>
        </p:txBody>
      </p:sp>
    </p:spTree>
    <p:extLst>
      <p:ext uri="{BB962C8B-B14F-4D97-AF65-F5344CB8AC3E}">
        <p14:creationId xmlns:p14="http://schemas.microsoft.com/office/powerpoint/2010/main" val="570445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p>
            <a:pPr>
              <a:defRPr/>
            </a:pPr>
            <a:fld id="{886D60C8-7BA5-467F-BCD3-E871B6D034EA}" type="slidenum">
              <a:rPr lang="en-US" smtClean="0"/>
              <a:pPr>
                <a:defRPr/>
              </a:pPr>
              <a:t>9</a:t>
            </a:fld>
            <a:endParaRPr lang="en-US"/>
          </a:p>
        </p:txBody>
      </p:sp>
      <p:sp>
        <p:nvSpPr>
          <p:cNvPr id="3" name="Title 1"/>
          <p:cNvSpPr txBox="1">
            <a:spLocks/>
          </p:cNvSpPr>
          <p:nvPr>
            <p:custDataLst>
              <p:tags r:id="rId2"/>
            </p:custDataLst>
          </p:nvPr>
        </p:nvSpPr>
        <p:spPr>
          <a:xfrm>
            <a:off x="609600" y="427038"/>
            <a:ext cx="8229600" cy="1143000"/>
          </a:xfrm>
          <a:prstGeom prst="rect">
            <a:avLst/>
          </a:prstGeom>
        </p:spPr>
        <p:txBody>
          <a:bodyPr/>
          <a:lstStyle>
            <a:lvl1pPr algn="l" rtl="0" eaLnBrk="1" fontAlgn="base" hangingPunct="1">
              <a:spcBef>
                <a:spcPct val="0"/>
              </a:spcBef>
              <a:spcAft>
                <a:spcPct val="0"/>
              </a:spcAft>
              <a:defRPr sz="3600">
                <a:solidFill>
                  <a:srgbClr val="00408C"/>
                </a:solidFill>
                <a:latin typeface="+mj-lt"/>
                <a:ea typeface="+mj-ea"/>
                <a:cs typeface="+mj-cs"/>
              </a:defRPr>
            </a:lvl1pPr>
            <a:lvl2pPr algn="l" rtl="0" eaLnBrk="1" fontAlgn="base" hangingPunct="1">
              <a:spcBef>
                <a:spcPct val="0"/>
              </a:spcBef>
              <a:spcAft>
                <a:spcPct val="0"/>
              </a:spcAft>
              <a:defRPr sz="3600">
                <a:solidFill>
                  <a:srgbClr val="00408C"/>
                </a:solidFill>
                <a:latin typeface="Arial" charset="0"/>
                <a:cs typeface="Arial" charset="0"/>
              </a:defRPr>
            </a:lvl2pPr>
            <a:lvl3pPr algn="l" rtl="0" eaLnBrk="1" fontAlgn="base" hangingPunct="1">
              <a:spcBef>
                <a:spcPct val="0"/>
              </a:spcBef>
              <a:spcAft>
                <a:spcPct val="0"/>
              </a:spcAft>
              <a:defRPr sz="3600">
                <a:solidFill>
                  <a:srgbClr val="00408C"/>
                </a:solidFill>
                <a:latin typeface="Arial" charset="0"/>
                <a:cs typeface="Arial" charset="0"/>
              </a:defRPr>
            </a:lvl3pPr>
            <a:lvl4pPr algn="l" rtl="0" eaLnBrk="1" fontAlgn="base" hangingPunct="1">
              <a:spcBef>
                <a:spcPct val="0"/>
              </a:spcBef>
              <a:spcAft>
                <a:spcPct val="0"/>
              </a:spcAft>
              <a:defRPr sz="3600">
                <a:solidFill>
                  <a:srgbClr val="00408C"/>
                </a:solidFill>
                <a:latin typeface="Arial" charset="0"/>
                <a:cs typeface="Arial" charset="0"/>
              </a:defRPr>
            </a:lvl4pPr>
            <a:lvl5pPr algn="l" rtl="0" eaLnBrk="1" fontAlgn="base" hangingPunct="1">
              <a:spcBef>
                <a:spcPct val="0"/>
              </a:spcBef>
              <a:spcAft>
                <a:spcPct val="0"/>
              </a:spcAft>
              <a:defRPr sz="3600">
                <a:solidFill>
                  <a:srgbClr val="00408C"/>
                </a:solidFill>
                <a:latin typeface="Arial" charset="0"/>
                <a:cs typeface="Arial" charset="0"/>
              </a:defRPr>
            </a:lvl5pPr>
            <a:lvl6pPr marL="457200" algn="l" rtl="0" eaLnBrk="1" fontAlgn="base" hangingPunct="1">
              <a:spcBef>
                <a:spcPct val="0"/>
              </a:spcBef>
              <a:spcAft>
                <a:spcPct val="0"/>
              </a:spcAft>
              <a:defRPr sz="3600">
                <a:solidFill>
                  <a:srgbClr val="00408C"/>
                </a:solidFill>
                <a:latin typeface="Arial" charset="0"/>
                <a:cs typeface="Arial" charset="0"/>
              </a:defRPr>
            </a:lvl6pPr>
            <a:lvl7pPr marL="914400" algn="l" rtl="0" eaLnBrk="1" fontAlgn="base" hangingPunct="1">
              <a:spcBef>
                <a:spcPct val="0"/>
              </a:spcBef>
              <a:spcAft>
                <a:spcPct val="0"/>
              </a:spcAft>
              <a:defRPr sz="3600">
                <a:solidFill>
                  <a:srgbClr val="00408C"/>
                </a:solidFill>
                <a:latin typeface="Arial" charset="0"/>
                <a:cs typeface="Arial" charset="0"/>
              </a:defRPr>
            </a:lvl7pPr>
            <a:lvl8pPr marL="1371600" algn="l" rtl="0" eaLnBrk="1" fontAlgn="base" hangingPunct="1">
              <a:spcBef>
                <a:spcPct val="0"/>
              </a:spcBef>
              <a:spcAft>
                <a:spcPct val="0"/>
              </a:spcAft>
              <a:defRPr sz="3600">
                <a:solidFill>
                  <a:srgbClr val="00408C"/>
                </a:solidFill>
                <a:latin typeface="Arial" charset="0"/>
                <a:cs typeface="Arial" charset="0"/>
              </a:defRPr>
            </a:lvl8pPr>
            <a:lvl9pPr marL="1828800" algn="l" rtl="0" eaLnBrk="1" fontAlgn="base" hangingPunct="1">
              <a:spcBef>
                <a:spcPct val="0"/>
              </a:spcBef>
              <a:spcAft>
                <a:spcPct val="0"/>
              </a:spcAft>
              <a:defRPr sz="3600">
                <a:solidFill>
                  <a:srgbClr val="00408C"/>
                </a:solidFill>
                <a:latin typeface="Arial" charset="0"/>
                <a:cs typeface="Arial" charset="0"/>
              </a:defRPr>
            </a:lvl9pPr>
          </a:lstStyle>
          <a:p>
            <a:r>
              <a:rPr lang="fr-FR" sz="3200" kern="0" dirty="0"/>
              <a:t>Différences entre les normes ST.25 et ST.26 </a:t>
            </a:r>
            <a:r>
              <a:rPr lang="fr-FR" sz="2400" kern="0" dirty="0"/>
              <a:t>dans la partie consacrée aux informations générales</a:t>
            </a:r>
            <a:endParaRPr lang="en-US" sz="2400" kern="0" dirty="0"/>
          </a:p>
        </p:txBody>
      </p:sp>
      <p:graphicFrame>
        <p:nvGraphicFramePr>
          <p:cNvPr id="4" name="Content Placeholder 4"/>
          <p:cNvGraphicFramePr>
            <a:graphicFrameLocks/>
          </p:cNvGraphicFramePr>
          <p:nvPr>
            <p:custDataLst>
              <p:tags r:id="rId3"/>
            </p:custDataLst>
          </p:nvPr>
        </p:nvGraphicFramePr>
        <p:xfrm>
          <a:off x="467544" y="1570038"/>
          <a:ext cx="8229600" cy="46380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505553446"/>
                    </a:ext>
                  </a:extLst>
                </a:gridCol>
                <a:gridCol w="4114800">
                  <a:extLst>
                    <a:ext uri="{9D8B030D-6E8A-4147-A177-3AD203B41FA5}">
                      <a16:colId xmlns:a16="http://schemas.microsoft.com/office/drawing/2014/main" val="3913976505"/>
                    </a:ext>
                  </a:extLst>
                </a:gridCol>
              </a:tblGrid>
              <a:tr h="370840">
                <a:tc>
                  <a:txBody>
                    <a:bodyPr/>
                    <a:lstStyle/>
                    <a:p>
                      <a:r>
                        <a:rPr lang="fr-FR" sz="1600" noProof="0" dirty="0"/>
                        <a:t>ST.25</a:t>
                      </a:r>
                    </a:p>
                  </a:txBody>
                  <a:tcPr/>
                </a:tc>
                <a:tc>
                  <a:txBody>
                    <a:bodyPr/>
                    <a:lstStyle/>
                    <a:p>
                      <a:r>
                        <a:rPr lang="fr-FR" sz="1600" noProof="0" dirty="0"/>
                        <a:t>ST.26</a:t>
                      </a:r>
                    </a:p>
                  </a:txBody>
                  <a:tcPr/>
                </a:tc>
                <a:extLst>
                  <a:ext uri="{0D108BD9-81ED-4DB2-BD59-A6C34878D82A}">
                    <a16:rowId xmlns:a16="http://schemas.microsoft.com/office/drawing/2014/main" val="1806313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noProof="0" dirty="0"/>
                        <a:t>TOUTES les</a:t>
                      </a:r>
                      <a:r>
                        <a:rPr lang="fr-FR" sz="1600" baseline="0" noProof="0" dirty="0"/>
                        <a:t> informations relatives à la revendication de priorité peuvent être indiquées</a:t>
                      </a:r>
                      <a:endParaRPr lang="fr-FR" sz="160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noProof="0" dirty="0"/>
                    </a:p>
                  </a:txBody>
                  <a:tcPr/>
                </a:tc>
                <a:tc>
                  <a:txBody>
                    <a:bodyPr/>
                    <a:lstStyle/>
                    <a:p>
                      <a:r>
                        <a:rPr lang="fr-FR" sz="1600" noProof="0" dirty="0"/>
                        <a:t>SEULE la</a:t>
                      </a:r>
                      <a:r>
                        <a:rPr lang="fr-FR" sz="1600" baseline="0" noProof="0" dirty="0"/>
                        <a:t> revendication de priorité la plus ancienne peut être indiquée</a:t>
                      </a:r>
                      <a:endParaRPr lang="fr-FR" sz="1600" noProof="0" dirty="0"/>
                    </a:p>
                  </a:txBody>
                  <a:tcPr/>
                </a:tc>
                <a:extLst>
                  <a:ext uri="{0D108BD9-81ED-4DB2-BD59-A6C34878D82A}">
                    <a16:rowId xmlns:a16="http://schemas.microsoft.com/office/drawing/2014/main" val="423020528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noProof="0" dirty="0"/>
                        <a:t>Les noms de TOUS les déposants et inventeurs peuvent être </a:t>
                      </a:r>
                      <a:r>
                        <a:rPr lang="fr-FR" sz="1600" baseline="0" noProof="0" dirty="0"/>
                        <a:t>indiqués</a:t>
                      </a:r>
                      <a:endParaRPr lang="fr-FR" sz="160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noProof="0" dirty="0"/>
                    </a:p>
                  </a:txBody>
                  <a:tcPr/>
                </a:tc>
                <a:tc>
                  <a:txBody>
                    <a:bodyPr/>
                    <a:lstStyle/>
                    <a:p>
                      <a:r>
                        <a:rPr lang="fr-FR" sz="1600" noProof="0" dirty="0"/>
                        <a:t>Seul UN demandeur ET éventuellement UN inventeur peuvent être </a:t>
                      </a:r>
                      <a:r>
                        <a:rPr lang="fr-FR" sz="1600" baseline="0" noProof="0" dirty="0"/>
                        <a:t>indiqués</a:t>
                      </a:r>
                      <a:r>
                        <a:rPr lang="fr-FR" sz="1600" noProof="0" dirty="0"/>
                        <a:t>.</a:t>
                      </a:r>
                    </a:p>
                  </a:txBody>
                  <a:tcPr/>
                </a:tc>
                <a:extLst>
                  <a:ext uri="{0D108BD9-81ED-4DB2-BD59-A6C34878D82A}">
                    <a16:rowId xmlns:a16="http://schemas.microsoft.com/office/drawing/2014/main" val="7359381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noProof="0" dirty="0"/>
                        <a:t>Un seul titre d’invention autorisé</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noProof="0" dirty="0"/>
                        <a:t>Plusieurs titres d’invention autorisés, chacun dans une langue différente</a:t>
                      </a:r>
                    </a:p>
                  </a:txBody>
                  <a:tcPr/>
                </a:tc>
                <a:extLst>
                  <a:ext uri="{0D108BD9-81ED-4DB2-BD59-A6C34878D82A}">
                    <a16:rowId xmlns:a16="http://schemas.microsoft.com/office/drawing/2014/main" val="2935360062"/>
                  </a:ext>
                </a:extLst>
              </a:tr>
              <a:tr h="370840">
                <a:tc>
                  <a:txBody>
                    <a:bodyPr/>
                    <a:lstStyle/>
                    <a:p>
                      <a:r>
                        <a:rPr lang="fr-FR" sz="1600" noProof="0" dirty="0"/>
                        <a:t>Les noms des déposants et des inventeurs et les titres des inventions doivent être en caractères latins de base.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noProof="0" dirty="0"/>
                        <a:t>Les noms des déposants et des inventeurs et les titres des inventions peuvent être dans</a:t>
                      </a:r>
                      <a:r>
                        <a:rPr lang="fr-FR" sz="1600" baseline="0" noProof="0" dirty="0"/>
                        <a:t> n’importe quels caractères Unicode valides accompagnés d’une traduction ou d’une translitération en caractères latins de base.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600" noProof="0" dirty="0"/>
                    </a:p>
                  </a:txBody>
                  <a:tcPr/>
                </a:tc>
                <a:extLst>
                  <a:ext uri="{0D108BD9-81ED-4DB2-BD59-A6C34878D82A}">
                    <a16:rowId xmlns:a16="http://schemas.microsoft.com/office/drawing/2014/main" val="1282395834"/>
                  </a:ext>
                </a:extLst>
              </a:tr>
            </a:tbl>
          </a:graphicData>
        </a:graphic>
      </p:graphicFrame>
    </p:spTree>
    <p:extLst>
      <p:ext uri="{BB962C8B-B14F-4D97-AF65-F5344CB8AC3E}">
        <p14:creationId xmlns:p14="http://schemas.microsoft.com/office/powerpoint/2010/main" val="39317017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NUM" val="3"/>
</p:tagLst>
</file>

<file path=ppt/tags/tag102.xml><?xml version="1.0" encoding="utf-8"?>
<p:tagLst xmlns:a="http://schemas.openxmlformats.org/drawingml/2006/main" xmlns:r="http://schemas.openxmlformats.org/officeDocument/2006/relationships" xmlns:p="http://schemas.openxmlformats.org/presentationml/2006/main">
  <p:tag name="NUM" val="4"/>
</p:tagLst>
</file>

<file path=ppt/tags/tag103.xml><?xml version="1.0" encoding="utf-8"?>
<p:tagLst xmlns:a="http://schemas.openxmlformats.org/drawingml/2006/main" xmlns:r="http://schemas.openxmlformats.org/officeDocument/2006/relationships" xmlns:p="http://schemas.openxmlformats.org/presentationml/2006/main">
  <p:tag name="NUM" val="5"/>
</p:tagLst>
</file>

<file path=ppt/tags/tag104.xml><?xml version="1.0" encoding="utf-8"?>
<p:tagLst xmlns:a="http://schemas.openxmlformats.org/drawingml/2006/main" xmlns:r="http://schemas.openxmlformats.org/officeDocument/2006/relationships" xmlns:p="http://schemas.openxmlformats.org/presentationml/2006/main">
  <p:tag name="NUM" val="6"/>
</p:tagLst>
</file>

<file path=ppt/tags/tag105.xml><?xml version="1.0" encoding="utf-8"?>
<p:tagLst xmlns:a="http://schemas.openxmlformats.org/drawingml/2006/main" xmlns:r="http://schemas.openxmlformats.org/officeDocument/2006/relationships" xmlns:p="http://schemas.openxmlformats.org/presentationml/2006/main">
  <p:tag name="NUM" val="7"/>
</p:tagLst>
</file>

<file path=ppt/tags/tag106.xml><?xml version="1.0" encoding="utf-8"?>
<p:tagLst xmlns:a="http://schemas.openxmlformats.org/drawingml/2006/main" xmlns:r="http://schemas.openxmlformats.org/officeDocument/2006/relationships" xmlns:p="http://schemas.openxmlformats.org/presentationml/2006/main">
  <p:tag name="NUM" val="8"/>
</p:tagLst>
</file>

<file path=ppt/tags/tag107.xml><?xml version="1.0" encoding="utf-8"?>
<p:tagLst xmlns:a="http://schemas.openxmlformats.org/drawingml/2006/main" xmlns:r="http://schemas.openxmlformats.org/officeDocument/2006/relationships" xmlns:p="http://schemas.openxmlformats.org/presentationml/2006/main">
  <p:tag name="NUM" val="9"/>
</p:tagLst>
</file>

<file path=ppt/tags/tag108.xml><?xml version="1.0" encoding="utf-8"?>
<p:tagLst xmlns:a="http://schemas.openxmlformats.org/drawingml/2006/main" xmlns:r="http://schemas.openxmlformats.org/officeDocument/2006/relationships" xmlns:p="http://schemas.openxmlformats.org/presentationml/2006/main">
  <p:tag name="NUM" val="1"/>
</p:tagLst>
</file>

<file path=ppt/tags/tag109.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3"/>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14.xml><?xml version="1.0" encoding="utf-8"?>
<p:tagLst xmlns:a="http://schemas.openxmlformats.org/drawingml/2006/main" xmlns:r="http://schemas.openxmlformats.org/officeDocument/2006/relationships" xmlns:p="http://schemas.openxmlformats.org/presentationml/2006/main">
  <p:tag name="NUM" val="4"/>
</p:tagLst>
</file>

<file path=ppt/tags/tag115.xml><?xml version="1.0" encoding="utf-8"?>
<p:tagLst xmlns:a="http://schemas.openxmlformats.org/drawingml/2006/main" xmlns:r="http://schemas.openxmlformats.org/officeDocument/2006/relationships" xmlns:p="http://schemas.openxmlformats.org/presentationml/2006/main">
  <p:tag name="NUM" val="5"/>
</p:tagLst>
</file>

<file path=ppt/tags/tag116.xml><?xml version="1.0" encoding="utf-8"?>
<p:tagLst xmlns:a="http://schemas.openxmlformats.org/drawingml/2006/main" xmlns:r="http://schemas.openxmlformats.org/officeDocument/2006/relationships" xmlns:p="http://schemas.openxmlformats.org/presentationml/2006/main">
  <p:tag name="NUM" val="6"/>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20.xml><?xml version="1.0" encoding="utf-8"?>
<p:tagLst xmlns:a="http://schemas.openxmlformats.org/drawingml/2006/main" xmlns:r="http://schemas.openxmlformats.org/officeDocument/2006/relationships" xmlns:p="http://schemas.openxmlformats.org/presentationml/2006/main">
  <p:tag name="NUM" val="4"/>
</p:tagLst>
</file>

<file path=ppt/tags/tag121.xml><?xml version="1.0" encoding="utf-8"?>
<p:tagLst xmlns:a="http://schemas.openxmlformats.org/drawingml/2006/main" xmlns:r="http://schemas.openxmlformats.org/officeDocument/2006/relationships" xmlns:p="http://schemas.openxmlformats.org/presentationml/2006/main">
  <p:tag name="NUM" val="5"/>
</p:tagLst>
</file>

<file path=ppt/tags/tag122.xml><?xml version="1.0" encoding="utf-8"?>
<p:tagLst xmlns:a="http://schemas.openxmlformats.org/drawingml/2006/main" xmlns:r="http://schemas.openxmlformats.org/officeDocument/2006/relationships" xmlns:p="http://schemas.openxmlformats.org/presentationml/2006/main">
  <p:tag name="NUM" val="6"/>
</p:tagLst>
</file>

<file path=ppt/tags/tag123.xml><?xml version="1.0" encoding="utf-8"?>
<p:tagLst xmlns:a="http://schemas.openxmlformats.org/drawingml/2006/main" xmlns:r="http://schemas.openxmlformats.org/officeDocument/2006/relationships" xmlns:p="http://schemas.openxmlformats.org/presentationml/2006/main">
  <p:tag name="NUM" val="7"/>
</p:tagLst>
</file>

<file path=ppt/tags/tag124.xml><?xml version="1.0" encoding="utf-8"?>
<p:tagLst xmlns:a="http://schemas.openxmlformats.org/drawingml/2006/main" xmlns:r="http://schemas.openxmlformats.org/officeDocument/2006/relationships" xmlns:p="http://schemas.openxmlformats.org/presentationml/2006/main">
  <p:tag name="NUM" val="1"/>
</p:tagLst>
</file>

<file path=ppt/tags/tag125.xml><?xml version="1.0" encoding="utf-8"?>
<p:tagLst xmlns:a="http://schemas.openxmlformats.org/drawingml/2006/main" xmlns:r="http://schemas.openxmlformats.org/officeDocument/2006/relationships" xmlns:p="http://schemas.openxmlformats.org/presentationml/2006/main">
  <p:tag name="NUM" val="2"/>
</p:tagLst>
</file>

<file path=ppt/tags/tag126.xml><?xml version="1.0" encoding="utf-8"?>
<p:tagLst xmlns:a="http://schemas.openxmlformats.org/drawingml/2006/main" xmlns:r="http://schemas.openxmlformats.org/officeDocument/2006/relationships" xmlns:p="http://schemas.openxmlformats.org/presentationml/2006/main">
  <p:tag name="NUM" val="3"/>
</p:tagLst>
</file>

<file path=ppt/tags/tag127.xml><?xml version="1.0" encoding="utf-8"?>
<p:tagLst xmlns:a="http://schemas.openxmlformats.org/drawingml/2006/main" xmlns:r="http://schemas.openxmlformats.org/officeDocument/2006/relationships" xmlns:p="http://schemas.openxmlformats.org/presentationml/2006/main">
  <p:tag name="NUM" val="4"/>
</p:tagLst>
</file>

<file path=ppt/tags/tag128.xml><?xml version="1.0" encoding="utf-8"?>
<p:tagLst xmlns:a="http://schemas.openxmlformats.org/drawingml/2006/main" xmlns:r="http://schemas.openxmlformats.org/officeDocument/2006/relationships" xmlns:p="http://schemas.openxmlformats.org/presentationml/2006/main">
  <p:tag name="NUM" val="5"/>
</p:tagLst>
</file>

<file path=ppt/tags/tag129.xml><?xml version="1.0" encoding="utf-8"?>
<p:tagLst xmlns:a="http://schemas.openxmlformats.org/drawingml/2006/main" xmlns:r="http://schemas.openxmlformats.org/officeDocument/2006/relationships" xmlns:p="http://schemas.openxmlformats.org/presentationml/2006/main">
  <p:tag name="NUM" val="6"/>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30.xml><?xml version="1.0" encoding="utf-8"?>
<p:tagLst xmlns:a="http://schemas.openxmlformats.org/drawingml/2006/main" xmlns:r="http://schemas.openxmlformats.org/officeDocument/2006/relationships" xmlns:p="http://schemas.openxmlformats.org/presentationml/2006/main">
  <p:tag name="NUM" val="7"/>
</p:tagLst>
</file>

<file path=ppt/tags/tag131.xml><?xml version="1.0" encoding="utf-8"?>
<p:tagLst xmlns:a="http://schemas.openxmlformats.org/drawingml/2006/main" xmlns:r="http://schemas.openxmlformats.org/officeDocument/2006/relationships" xmlns:p="http://schemas.openxmlformats.org/presentationml/2006/main">
  <p:tag name="NUM" val="8"/>
</p:tagLst>
</file>

<file path=ppt/tags/tag132.xml><?xml version="1.0" encoding="utf-8"?>
<p:tagLst xmlns:a="http://schemas.openxmlformats.org/drawingml/2006/main" xmlns:r="http://schemas.openxmlformats.org/officeDocument/2006/relationships" xmlns:p="http://schemas.openxmlformats.org/presentationml/2006/main">
  <p:tag name="NUM" val="9"/>
</p:tagLst>
</file>

<file path=ppt/tags/tag133.xml><?xml version="1.0" encoding="utf-8"?>
<p:tagLst xmlns:a="http://schemas.openxmlformats.org/drawingml/2006/main" xmlns:r="http://schemas.openxmlformats.org/officeDocument/2006/relationships" xmlns:p="http://schemas.openxmlformats.org/presentationml/2006/main">
  <p:tag name="NUM" val="10"/>
</p:tagLst>
</file>

<file path=ppt/tags/tag134.xml><?xml version="1.0" encoding="utf-8"?>
<p:tagLst xmlns:a="http://schemas.openxmlformats.org/drawingml/2006/main" xmlns:r="http://schemas.openxmlformats.org/officeDocument/2006/relationships" xmlns:p="http://schemas.openxmlformats.org/presentationml/2006/main">
  <p:tag name="NUM" val="11"/>
</p:tagLst>
</file>

<file path=ppt/tags/tag135.xml><?xml version="1.0" encoding="utf-8"?>
<p:tagLst xmlns:a="http://schemas.openxmlformats.org/drawingml/2006/main" xmlns:r="http://schemas.openxmlformats.org/officeDocument/2006/relationships" xmlns:p="http://schemas.openxmlformats.org/presentationml/2006/main">
  <p:tag name="NUM" val="1"/>
</p:tagLst>
</file>

<file path=ppt/tags/tag136.xml><?xml version="1.0" encoding="utf-8"?>
<p:tagLst xmlns:a="http://schemas.openxmlformats.org/drawingml/2006/main" xmlns:r="http://schemas.openxmlformats.org/officeDocument/2006/relationships" xmlns:p="http://schemas.openxmlformats.org/presentationml/2006/main">
  <p:tag name="NUM" val="2"/>
</p:tagLst>
</file>

<file path=ppt/tags/tag137.xml><?xml version="1.0" encoding="utf-8"?>
<p:tagLst xmlns:a="http://schemas.openxmlformats.org/drawingml/2006/main" xmlns:r="http://schemas.openxmlformats.org/officeDocument/2006/relationships" xmlns:p="http://schemas.openxmlformats.org/presentationml/2006/main">
  <p:tag name="NUM" val="3"/>
</p:tagLst>
</file>

<file path=ppt/tags/tag138.xml><?xml version="1.0" encoding="utf-8"?>
<p:tagLst xmlns:a="http://schemas.openxmlformats.org/drawingml/2006/main" xmlns:r="http://schemas.openxmlformats.org/officeDocument/2006/relationships" xmlns:p="http://schemas.openxmlformats.org/presentationml/2006/main">
  <p:tag name="NUM" val="4"/>
</p:tagLst>
</file>

<file path=ppt/tags/tag139.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40.xml><?xml version="1.0" encoding="utf-8"?>
<p:tagLst xmlns:a="http://schemas.openxmlformats.org/drawingml/2006/main" xmlns:r="http://schemas.openxmlformats.org/officeDocument/2006/relationships" xmlns:p="http://schemas.openxmlformats.org/presentationml/2006/main">
  <p:tag name="NUM" val="6"/>
</p:tagLst>
</file>

<file path=ppt/tags/tag141.xml><?xml version="1.0" encoding="utf-8"?>
<p:tagLst xmlns:a="http://schemas.openxmlformats.org/drawingml/2006/main" xmlns:r="http://schemas.openxmlformats.org/officeDocument/2006/relationships" xmlns:p="http://schemas.openxmlformats.org/presentationml/2006/main">
  <p:tag name="NUM" val="7"/>
</p:tagLst>
</file>

<file path=ppt/tags/tag142.xml><?xml version="1.0" encoding="utf-8"?>
<p:tagLst xmlns:a="http://schemas.openxmlformats.org/drawingml/2006/main" xmlns:r="http://schemas.openxmlformats.org/officeDocument/2006/relationships" xmlns:p="http://schemas.openxmlformats.org/presentationml/2006/main">
  <p:tag name="NUM" val="8"/>
</p:tagLst>
</file>

<file path=ppt/tags/tag143.xml><?xml version="1.0" encoding="utf-8"?>
<p:tagLst xmlns:a="http://schemas.openxmlformats.org/drawingml/2006/main" xmlns:r="http://schemas.openxmlformats.org/officeDocument/2006/relationships" xmlns:p="http://schemas.openxmlformats.org/presentationml/2006/main">
  <p:tag name="NUM" val="9"/>
</p:tagLst>
</file>

<file path=ppt/tags/tag144.xml><?xml version="1.0" encoding="utf-8"?>
<p:tagLst xmlns:a="http://schemas.openxmlformats.org/drawingml/2006/main" xmlns:r="http://schemas.openxmlformats.org/officeDocument/2006/relationships" xmlns:p="http://schemas.openxmlformats.org/presentationml/2006/main">
  <p:tag name="NUM" val="1"/>
</p:tagLst>
</file>

<file path=ppt/tags/tag145.xml><?xml version="1.0" encoding="utf-8"?>
<p:tagLst xmlns:a="http://schemas.openxmlformats.org/drawingml/2006/main" xmlns:r="http://schemas.openxmlformats.org/officeDocument/2006/relationships" xmlns:p="http://schemas.openxmlformats.org/presentationml/2006/main">
  <p:tag name="NUM" val="2"/>
</p:tagLst>
</file>

<file path=ppt/tags/tag146.xml><?xml version="1.0" encoding="utf-8"?>
<p:tagLst xmlns:a="http://schemas.openxmlformats.org/drawingml/2006/main" xmlns:r="http://schemas.openxmlformats.org/officeDocument/2006/relationships" xmlns:p="http://schemas.openxmlformats.org/presentationml/2006/main">
  <p:tag name="NUM" val="3"/>
</p:tagLst>
</file>

<file path=ppt/tags/tag147.xml><?xml version="1.0" encoding="utf-8"?>
<p:tagLst xmlns:a="http://schemas.openxmlformats.org/drawingml/2006/main" xmlns:r="http://schemas.openxmlformats.org/officeDocument/2006/relationships" xmlns:p="http://schemas.openxmlformats.org/presentationml/2006/main">
  <p:tag name="NUM" val="4"/>
</p:tagLst>
</file>

<file path=ppt/tags/tag148.xml><?xml version="1.0" encoding="utf-8"?>
<p:tagLst xmlns:a="http://schemas.openxmlformats.org/drawingml/2006/main" xmlns:r="http://schemas.openxmlformats.org/officeDocument/2006/relationships" xmlns:p="http://schemas.openxmlformats.org/presentationml/2006/main">
  <p:tag name="NUM" val="5"/>
</p:tagLst>
</file>

<file path=ppt/tags/tag149.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50.xml><?xml version="1.0" encoding="utf-8"?>
<p:tagLst xmlns:a="http://schemas.openxmlformats.org/drawingml/2006/main" xmlns:r="http://schemas.openxmlformats.org/officeDocument/2006/relationships" xmlns:p="http://schemas.openxmlformats.org/presentationml/2006/main">
  <p:tag name="NUM" val="2"/>
</p:tagLst>
</file>

<file path=ppt/tags/tag151.xml><?xml version="1.0" encoding="utf-8"?>
<p:tagLst xmlns:a="http://schemas.openxmlformats.org/drawingml/2006/main" xmlns:r="http://schemas.openxmlformats.org/officeDocument/2006/relationships" xmlns:p="http://schemas.openxmlformats.org/presentationml/2006/main">
  <p:tag name="NUM" val="3"/>
</p:tagLst>
</file>

<file path=ppt/tags/tag152.xml><?xml version="1.0" encoding="utf-8"?>
<p:tagLst xmlns:a="http://schemas.openxmlformats.org/drawingml/2006/main" xmlns:r="http://schemas.openxmlformats.org/officeDocument/2006/relationships" xmlns:p="http://schemas.openxmlformats.org/presentationml/2006/main">
  <p:tag name="NUM" val="4"/>
</p:tagLst>
</file>

<file path=ppt/tags/tag153.xml><?xml version="1.0" encoding="utf-8"?>
<p:tagLst xmlns:a="http://schemas.openxmlformats.org/drawingml/2006/main" xmlns:r="http://schemas.openxmlformats.org/officeDocument/2006/relationships" xmlns:p="http://schemas.openxmlformats.org/presentationml/2006/main">
  <p:tag name="NUM" val="5"/>
</p:tagLst>
</file>

<file path=ppt/tags/tag154.xml><?xml version="1.0" encoding="utf-8"?>
<p:tagLst xmlns:a="http://schemas.openxmlformats.org/drawingml/2006/main" xmlns:r="http://schemas.openxmlformats.org/officeDocument/2006/relationships" xmlns:p="http://schemas.openxmlformats.org/presentationml/2006/main">
  <p:tag name="NUM" val="6"/>
</p:tagLst>
</file>

<file path=ppt/tags/tag155.xml><?xml version="1.0" encoding="utf-8"?>
<p:tagLst xmlns:a="http://schemas.openxmlformats.org/drawingml/2006/main" xmlns:r="http://schemas.openxmlformats.org/officeDocument/2006/relationships" xmlns:p="http://schemas.openxmlformats.org/presentationml/2006/main">
  <p:tag name="NUM" val="1"/>
</p:tagLst>
</file>

<file path=ppt/tags/tag156.xml><?xml version="1.0" encoding="utf-8"?>
<p:tagLst xmlns:a="http://schemas.openxmlformats.org/drawingml/2006/main" xmlns:r="http://schemas.openxmlformats.org/officeDocument/2006/relationships" xmlns:p="http://schemas.openxmlformats.org/presentationml/2006/main">
  <p:tag name="NUM" val="2"/>
</p:tagLst>
</file>

<file path=ppt/tags/tag157.xml><?xml version="1.0" encoding="utf-8"?>
<p:tagLst xmlns:a="http://schemas.openxmlformats.org/drawingml/2006/main" xmlns:r="http://schemas.openxmlformats.org/officeDocument/2006/relationships" xmlns:p="http://schemas.openxmlformats.org/presentationml/2006/main">
  <p:tag name="NUM" val="3"/>
</p:tagLst>
</file>

<file path=ppt/tags/tag158.xml><?xml version="1.0" encoding="utf-8"?>
<p:tagLst xmlns:a="http://schemas.openxmlformats.org/drawingml/2006/main" xmlns:r="http://schemas.openxmlformats.org/officeDocument/2006/relationships" xmlns:p="http://schemas.openxmlformats.org/presentationml/2006/main">
  <p:tag name="NUM" val="4"/>
</p:tagLst>
</file>

<file path=ppt/tags/tag159.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60.xml><?xml version="1.0" encoding="utf-8"?>
<p:tagLst xmlns:a="http://schemas.openxmlformats.org/drawingml/2006/main" xmlns:r="http://schemas.openxmlformats.org/officeDocument/2006/relationships" xmlns:p="http://schemas.openxmlformats.org/presentationml/2006/main">
  <p:tag name="NUM" val="1"/>
</p:tagLst>
</file>

<file path=ppt/tags/tag161.xml><?xml version="1.0" encoding="utf-8"?>
<p:tagLst xmlns:a="http://schemas.openxmlformats.org/drawingml/2006/main" xmlns:r="http://schemas.openxmlformats.org/officeDocument/2006/relationships" xmlns:p="http://schemas.openxmlformats.org/presentationml/2006/main">
  <p:tag name="NUM" val="2"/>
</p:tagLst>
</file>

<file path=ppt/tags/tag162.xml><?xml version="1.0" encoding="utf-8"?>
<p:tagLst xmlns:a="http://schemas.openxmlformats.org/drawingml/2006/main" xmlns:r="http://schemas.openxmlformats.org/officeDocument/2006/relationships" xmlns:p="http://schemas.openxmlformats.org/presentationml/2006/main">
  <p:tag name="NUM" val="3"/>
</p:tagLst>
</file>

<file path=ppt/tags/tag163.xml><?xml version="1.0" encoding="utf-8"?>
<p:tagLst xmlns:a="http://schemas.openxmlformats.org/drawingml/2006/main" xmlns:r="http://schemas.openxmlformats.org/officeDocument/2006/relationships" xmlns:p="http://schemas.openxmlformats.org/presentationml/2006/main">
  <p:tag name="NUM" val="4"/>
</p:tagLst>
</file>

<file path=ppt/tags/tag164.xml><?xml version="1.0" encoding="utf-8"?>
<p:tagLst xmlns:a="http://schemas.openxmlformats.org/drawingml/2006/main" xmlns:r="http://schemas.openxmlformats.org/officeDocument/2006/relationships" xmlns:p="http://schemas.openxmlformats.org/presentationml/2006/main">
  <p:tag name="NUM" val="5"/>
</p:tagLst>
</file>

<file path=ppt/tags/tag165.xml><?xml version="1.0" encoding="utf-8"?>
<p:tagLst xmlns:a="http://schemas.openxmlformats.org/drawingml/2006/main" xmlns:r="http://schemas.openxmlformats.org/officeDocument/2006/relationships" xmlns:p="http://schemas.openxmlformats.org/presentationml/2006/main">
  <p:tag name="NUM" val="6"/>
</p:tagLst>
</file>

<file path=ppt/tags/tag166.xml><?xml version="1.0" encoding="utf-8"?>
<p:tagLst xmlns:a="http://schemas.openxmlformats.org/drawingml/2006/main" xmlns:r="http://schemas.openxmlformats.org/officeDocument/2006/relationships" xmlns:p="http://schemas.openxmlformats.org/presentationml/2006/main">
  <p:tag name="NUM" val="2"/>
</p:tagLst>
</file>

<file path=ppt/tags/tag167.xml><?xml version="1.0" encoding="utf-8"?>
<p:tagLst xmlns:a="http://schemas.openxmlformats.org/drawingml/2006/main" xmlns:r="http://schemas.openxmlformats.org/officeDocument/2006/relationships" xmlns:p="http://schemas.openxmlformats.org/presentationml/2006/main">
  <p:tag name="NUM" val="3"/>
</p:tagLst>
</file>

<file path=ppt/tags/tag168.xml><?xml version="1.0" encoding="utf-8"?>
<p:tagLst xmlns:a="http://schemas.openxmlformats.org/drawingml/2006/main" xmlns:r="http://schemas.openxmlformats.org/officeDocument/2006/relationships" xmlns:p="http://schemas.openxmlformats.org/presentationml/2006/main">
  <p:tag name="NUM" val="5"/>
</p:tagLst>
</file>

<file path=ppt/tags/tag169.xml><?xml version="1.0" encoding="utf-8"?>
<p:tagLst xmlns:a="http://schemas.openxmlformats.org/drawingml/2006/main" xmlns:r="http://schemas.openxmlformats.org/officeDocument/2006/relationships" xmlns:p="http://schemas.openxmlformats.org/presentationml/2006/main">
  <p:tag name="NUM" val="6"/>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70.xml><?xml version="1.0" encoding="utf-8"?>
<p:tagLst xmlns:a="http://schemas.openxmlformats.org/drawingml/2006/main" xmlns:r="http://schemas.openxmlformats.org/officeDocument/2006/relationships" xmlns:p="http://schemas.openxmlformats.org/presentationml/2006/main">
  <p:tag name="NUM" val="7"/>
</p:tagLst>
</file>

<file path=ppt/tags/tag171.xml><?xml version="1.0" encoding="utf-8"?>
<p:tagLst xmlns:a="http://schemas.openxmlformats.org/drawingml/2006/main" xmlns:r="http://schemas.openxmlformats.org/officeDocument/2006/relationships" xmlns:p="http://schemas.openxmlformats.org/presentationml/2006/main">
  <p:tag name="NUM" val="1"/>
</p:tagLst>
</file>

<file path=ppt/tags/tag172.xml><?xml version="1.0" encoding="utf-8"?>
<p:tagLst xmlns:a="http://schemas.openxmlformats.org/drawingml/2006/main" xmlns:r="http://schemas.openxmlformats.org/officeDocument/2006/relationships" xmlns:p="http://schemas.openxmlformats.org/presentationml/2006/main">
  <p:tag name="NUM" val="2"/>
</p:tagLst>
</file>

<file path=ppt/tags/tag173.xml><?xml version="1.0" encoding="utf-8"?>
<p:tagLst xmlns:a="http://schemas.openxmlformats.org/drawingml/2006/main" xmlns:r="http://schemas.openxmlformats.org/officeDocument/2006/relationships" xmlns:p="http://schemas.openxmlformats.org/presentationml/2006/main">
  <p:tag name="NUM" val="3"/>
</p:tagLst>
</file>

<file path=ppt/tags/tag174.xml><?xml version="1.0" encoding="utf-8"?>
<p:tagLst xmlns:a="http://schemas.openxmlformats.org/drawingml/2006/main" xmlns:r="http://schemas.openxmlformats.org/officeDocument/2006/relationships" xmlns:p="http://schemas.openxmlformats.org/presentationml/2006/main">
  <p:tag name="NUM" val="4"/>
</p:tagLst>
</file>

<file path=ppt/tags/tag175.xml><?xml version="1.0" encoding="utf-8"?>
<p:tagLst xmlns:a="http://schemas.openxmlformats.org/drawingml/2006/main" xmlns:r="http://schemas.openxmlformats.org/officeDocument/2006/relationships" xmlns:p="http://schemas.openxmlformats.org/presentationml/2006/main">
  <p:tag name="NUM" val="5"/>
</p:tagLst>
</file>

<file path=ppt/tags/tag176.xml><?xml version="1.0" encoding="utf-8"?>
<p:tagLst xmlns:a="http://schemas.openxmlformats.org/drawingml/2006/main" xmlns:r="http://schemas.openxmlformats.org/officeDocument/2006/relationships" xmlns:p="http://schemas.openxmlformats.org/presentationml/2006/main">
  <p:tag name="NUM" val="6"/>
</p:tagLst>
</file>

<file path=ppt/tags/tag177.xml><?xml version="1.0" encoding="utf-8"?>
<p:tagLst xmlns:a="http://schemas.openxmlformats.org/drawingml/2006/main" xmlns:r="http://schemas.openxmlformats.org/officeDocument/2006/relationships" xmlns:p="http://schemas.openxmlformats.org/presentationml/2006/main">
  <p:tag name="NUM" val="7"/>
</p:tagLst>
</file>

<file path=ppt/tags/tag178.xml><?xml version="1.0" encoding="utf-8"?>
<p:tagLst xmlns:a="http://schemas.openxmlformats.org/drawingml/2006/main" xmlns:r="http://schemas.openxmlformats.org/officeDocument/2006/relationships" xmlns:p="http://schemas.openxmlformats.org/presentationml/2006/main">
  <p:tag name="NUM" val="8"/>
</p:tagLst>
</file>

<file path=ppt/tags/tag179.xml><?xml version="1.0" encoding="utf-8"?>
<p:tagLst xmlns:a="http://schemas.openxmlformats.org/drawingml/2006/main" xmlns:r="http://schemas.openxmlformats.org/officeDocument/2006/relationships" xmlns:p="http://schemas.openxmlformats.org/presentationml/2006/main">
  <p:tag name="NUM" val="9"/>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80.xml><?xml version="1.0" encoding="utf-8"?>
<p:tagLst xmlns:a="http://schemas.openxmlformats.org/drawingml/2006/main" xmlns:r="http://schemas.openxmlformats.org/officeDocument/2006/relationships" xmlns:p="http://schemas.openxmlformats.org/presentationml/2006/main">
  <p:tag name="NUM" val="10"/>
</p:tagLst>
</file>

<file path=ppt/tags/tag181.xml><?xml version="1.0" encoding="utf-8"?>
<p:tagLst xmlns:a="http://schemas.openxmlformats.org/drawingml/2006/main" xmlns:r="http://schemas.openxmlformats.org/officeDocument/2006/relationships" xmlns:p="http://schemas.openxmlformats.org/presentationml/2006/main">
  <p:tag name="NUM" val="11"/>
</p:tagLst>
</file>

<file path=ppt/tags/tag182.xml><?xml version="1.0" encoding="utf-8"?>
<p:tagLst xmlns:a="http://schemas.openxmlformats.org/drawingml/2006/main" xmlns:r="http://schemas.openxmlformats.org/officeDocument/2006/relationships" xmlns:p="http://schemas.openxmlformats.org/presentationml/2006/main">
  <p:tag name="NUM" val="12"/>
</p:tagLst>
</file>

<file path=ppt/tags/tag183.xml><?xml version="1.0" encoding="utf-8"?>
<p:tagLst xmlns:a="http://schemas.openxmlformats.org/drawingml/2006/main" xmlns:r="http://schemas.openxmlformats.org/officeDocument/2006/relationships" xmlns:p="http://schemas.openxmlformats.org/presentationml/2006/main">
  <p:tag name="NUM" val="13"/>
</p:tagLst>
</file>

<file path=ppt/tags/tag184.xml><?xml version="1.0" encoding="utf-8"?>
<p:tagLst xmlns:a="http://schemas.openxmlformats.org/drawingml/2006/main" xmlns:r="http://schemas.openxmlformats.org/officeDocument/2006/relationships" xmlns:p="http://schemas.openxmlformats.org/presentationml/2006/main">
  <p:tag name="NUM" val="1"/>
</p:tagLst>
</file>

<file path=ppt/tags/tag185.xml><?xml version="1.0" encoding="utf-8"?>
<p:tagLst xmlns:a="http://schemas.openxmlformats.org/drawingml/2006/main" xmlns:r="http://schemas.openxmlformats.org/officeDocument/2006/relationships" xmlns:p="http://schemas.openxmlformats.org/presentationml/2006/main">
  <p:tag name="NUM" val="2"/>
</p:tagLst>
</file>

<file path=ppt/tags/tag186.xml><?xml version="1.0" encoding="utf-8"?>
<p:tagLst xmlns:a="http://schemas.openxmlformats.org/drawingml/2006/main" xmlns:r="http://schemas.openxmlformats.org/officeDocument/2006/relationships" xmlns:p="http://schemas.openxmlformats.org/presentationml/2006/main">
  <p:tag name="NUM" val="3"/>
</p:tagLst>
</file>

<file path=ppt/tags/tag187.xml><?xml version="1.0" encoding="utf-8"?>
<p:tagLst xmlns:a="http://schemas.openxmlformats.org/drawingml/2006/main" xmlns:r="http://schemas.openxmlformats.org/officeDocument/2006/relationships" xmlns:p="http://schemas.openxmlformats.org/presentationml/2006/main">
  <p:tag name="NUM" val="4"/>
</p:tagLst>
</file>

<file path=ppt/tags/tag188.xml><?xml version="1.0" encoding="utf-8"?>
<p:tagLst xmlns:a="http://schemas.openxmlformats.org/drawingml/2006/main" xmlns:r="http://schemas.openxmlformats.org/officeDocument/2006/relationships" xmlns:p="http://schemas.openxmlformats.org/presentationml/2006/main">
  <p:tag name="NUM" val="5"/>
</p:tagLst>
</file>

<file path=ppt/tags/tag189.xml><?xml version="1.0" encoding="utf-8"?>
<p:tagLst xmlns:a="http://schemas.openxmlformats.org/drawingml/2006/main" xmlns:r="http://schemas.openxmlformats.org/officeDocument/2006/relationships" xmlns:p="http://schemas.openxmlformats.org/presentationml/2006/main">
  <p:tag name="NUM" val="6"/>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190.xml><?xml version="1.0" encoding="utf-8"?>
<p:tagLst xmlns:a="http://schemas.openxmlformats.org/drawingml/2006/main" xmlns:r="http://schemas.openxmlformats.org/officeDocument/2006/relationships" xmlns:p="http://schemas.openxmlformats.org/presentationml/2006/main">
  <p:tag name="NUM" val="7"/>
</p:tagLst>
</file>

<file path=ppt/tags/tag191.xml><?xml version="1.0" encoding="utf-8"?>
<p:tagLst xmlns:a="http://schemas.openxmlformats.org/drawingml/2006/main" xmlns:r="http://schemas.openxmlformats.org/officeDocument/2006/relationships" xmlns:p="http://schemas.openxmlformats.org/presentationml/2006/main">
  <p:tag name="NUM" val="8"/>
</p:tagLst>
</file>

<file path=ppt/tags/tag192.xml><?xml version="1.0" encoding="utf-8"?>
<p:tagLst xmlns:a="http://schemas.openxmlformats.org/drawingml/2006/main" xmlns:r="http://schemas.openxmlformats.org/officeDocument/2006/relationships" xmlns:p="http://schemas.openxmlformats.org/presentationml/2006/main">
  <p:tag name="NUM" val="9"/>
</p:tagLst>
</file>

<file path=ppt/tags/tag193.xml><?xml version="1.0" encoding="utf-8"?>
<p:tagLst xmlns:a="http://schemas.openxmlformats.org/drawingml/2006/main" xmlns:r="http://schemas.openxmlformats.org/officeDocument/2006/relationships" xmlns:p="http://schemas.openxmlformats.org/presentationml/2006/main">
  <p:tag name="NUM" val="10"/>
</p:tagLst>
</file>

<file path=ppt/tags/tag194.xml><?xml version="1.0" encoding="utf-8"?>
<p:tagLst xmlns:a="http://schemas.openxmlformats.org/drawingml/2006/main" xmlns:r="http://schemas.openxmlformats.org/officeDocument/2006/relationships" xmlns:p="http://schemas.openxmlformats.org/presentationml/2006/main">
  <p:tag name="NUM" val="11"/>
</p:tagLst>
</file>

<file path=ppt/tags/tag195.xml><?xml version="1.0" encoding="utf-8"?>
<p:tagLst xmlns:a="http://schemas.openxmlformats.org/drawingml/2006/main" xmlns:r="http://schemas.openxmlformats.org/officeDocument/2006/relationships" xmlns:p="http://schemas.openxmlformats.org/presentationml/2006/main">
  <p:tag name="NUM" val="12"/>
</p:tagLst>
</file>

<file path=ppt/tags/tag196.xml><?xml version="1.0" encoding="utf-8"?>
<p:tagLst xmlns:a="http://schemas.openxmlformats.org/drawingml/2006/main" xmlns:r="http://schemas.openxmlformats.org/officeDocument/2006/relationships" xmlns:p="http://schemas.openxmlformats.org/presentationml/2006/main">
  <p:tag name="NUM" val="13"/>
</p:tagLst>
</file>

<file path=ppt/tags/tag197.xml><?xml version="1.0" encoding="utf-8"?>
<p:tagLst xmlns:a="http://schemas.openxmlformats.org/drawingml/2006/main" xmlns:r="http://schemas.openxmlformats.org/officeDocument/2006/relationships" xmlns:p="http://schemas.openxmlformats.org/presentationml/2006/main">
  <p:tag name="NUM" val="1"/>
</p:tagLst>
</file>

<file path=ppt/tags/tag198.xml><?xml version="1.0" encoding="utf-8"?>
<p:tagLst xmlns:a="http://schemas.openxmlformats.org/drawingml/2006/main" xmlns:r="http://schemas.openxmlformats.org/officeDocument/2006/relationships" xmlns:p="http://schemas.openxmlformats.org/presentationml/2006/main">
  <p:tag name="NUM" val="2"/>
</p:tagLst>
</file>

<file path=ppt/tags/tag19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00.xml><?xml version="1.0" encoding="utf-8"?>
<p:tagLst xmlns:a="http://schemas.openxmlformats.org/drawingml/2006/main" xmlns:r="http://schemas.openxmlformats.org/officeDocument/2006/relationships" xmlns:p="http://schemas.openxmlformats.org/presentationml/2006/main">
  <p:tag name="NUM" val="4"/>
</p:tagLst>
</file>

<file path=ppt/tags/tag201.xml><?xml version="1.0" encoding="utf-8"?>
<p:tagLst xmlns:a="http://schemas.openxmlformats.org/drawingml/2006/main" xmlns:r="http://schemas.openxmlformats.org/officeDocument/2006/relationships" xmlns:p="http://schemas.openxmlformats.org/presentationml/2006/main">
  <p:tag name="NUM" val="5"/>
</p:tagLst>
</file>

<file path=ppt/tags/tag202.xml><?xml version="1.0" encoding="utf-8"?>
<p:tagLst xmlns:a="http://schemas.openxmlformats.org/drawingml/2006/main" xmlns:r="http://schemas.openxmlformats.org/officeDocument/2006/relationships" xmlns:p="http://schemas.openxmlformats.org/presentationml/2006/main">
  <p:tag name="NUM" val="6"/>
</p:tagLst>
</file>

<file path=ppt/tags/tag203.xml><?xml version="1.0" encoding="utf-8"?>
<p:tagLst xmlns:a="http://schemas.openxmlformats.org/drawingml/2006/main" xmlns:r="http://schemas.openxmlformats.org/officeDocument/2006/relationships" xmlns:p="http://schemas.openxmlformats.org/presentationml/2006/main">
  <p:tag name="NUM" val="7"/>
</p:tagLst>
</file>

<file path=ppt/tags/tag204.xml><?xml version="1.0" encoding="utf-8"?>
<p:tagLst xmlns:a="http://schemas.openxmlformats.org/drawingml/2006/main" xmlns:r="http://schemas.openxmlformats.org/officeDocument/2006/relationships" xmlns:p="http://schemas.openxmlformats.org/presentationml/2006/main">
  <p:tag name="NUM" val="1"/>
</p:tagLst>
</file>

<file path=ppt/tags/tag205.xml><?xml version="1.0" encoding="utf-8"?>
<p:tagLst xmlns:a="http://schemas.openxmlformats.org/drawingml/2006/main" xmlns:r="http://schemas.openxmlformats.org/officeDocument/2006/relationships" xmlns:p="http://schemas.openxmlformats.org/presentationml/2006/main">
  <p:tag name="NUM" val="2"/>
</p:tagLst>
</file>

<file path=ppt/tags/tag206.xml><?xml version="1.0" encoding="utf-8"?>
<p:tagLst xmlns:a="http://schemas.openxmlformats.org/drawingml/2006/main" xmlns:r="http://schemas.openxmlformats.org/officeDocument/2006/relationships" xmlns:p="http://schemas.openxmlformats.org/presentationml/2006/main">
  <p:tag name="NUM" val="3"/>
</p:tagLst>
</file>

<file path=ppt/tags/tag207.xml><?xml version="1.0" encoding="utf-8"?>
<p:tagLst xmlns:a="http://schemas.openxmlformats.org/drawingml/2006/main" xmlns:r="http://schemas.openxmlformats.org/officeDocument/2006/relationships" xmlns:p="http://schemas.openxmlformats.org/presentationml/2006/main">
  <p:tag name="NUM" val="4"/>
</p:tagLst>
</file>

<file path=ppt/tags/tag208.xml><?xml version="1.0" encoding="utf-8"?>
<p:tagLst xmlns:a="http://schemas.openxmlformats.org/drawingml/2006/main" xmlns:r="http://schemas.openxmlformats.org/officeDocument/2006/relationships" xmlns:p="http://schemas.openxmlformats.org/presentationml/2006/main">
  <p:tag name="NUM" val="5"/>
</p:tagLst>
</file>

<file path=ppt/tags/tag209.xml><?xml version="1.0" encoding="utf-8"?>
<p:tagLst xmlns:a="http://schemas.openxmlformats.org/drawingml/2006/main" xmlns:r="http://schemas.openxmlformats.org/officeDocument/2006/relationships" xmlns:p="http://schemas.openxmlformats.org/presentationml/2006/main">
  <p:tag name="NUM" val="6"/>
</p:tagLst>
</file>

<file path=ppt/tags/tag21.xml><?xml version="1.0" encoding="utf-8"?>
<p:tagLst xmlns:a="http://schemas.openxmlformats.org/drawingml/2006/main" xmlns:r="http://schemas.openxmlformats.org/officeDocument/2006/relationships" xmlns:p="http://schemas.openxmlformats.org/presentationml/2006/main">
  <p:tag name="NUM" val="5"/>
</p:tagLst>
</file>

<file path=ppt/tags/tag210.xml><?xml version="1.0" encoding="utf-8"?>
<p:tagLst xmlns:a="http://schemas.openxmlformats.org/drawingml/2006/main" xmlns:r="http://schemas.openxmlformats.org/officeDocument/2006/relationships" xmlns:p="http://schemas.openxmlformats.org/presentationml/2006/main">
  <p:tag name="NUM" val="7"/>
</p:tagLst>
</file>

<file path=ppt/tags/tag211.xml><?xml version="1.0" encoding="utf-8"?>
<p:tagLst xmlns:a="http://schemas.openxmlformats.org/drawingml/2006/main" xmlns:r="http://schemas.openxmlformats.org/officeDocument/2006/relationships" xmlns:p="http://schemas.openxmlformats.org/presentationml/2006/main">
  <p:tag name="NUM" val="8"/>
</p:tagLst>
</file>

<file path=ppt/tags/tag212.xml><?xml version="1.0" encoding="utf-8"?>
<p:tagLst xmlns:a="http://schemas.openxmlformats.org/drawingml/2006/main" xmlns:r="http://schemas.openxmlformats.org/officeDocument/2006/relationships" xmlns:p="http://schemas.openxmlformats.org/presentationml/2006/main">
  <p:tag name="NUM" val="9"/>
</p:tagLst>
</file>

<file path=ppt/tags/tag213.xml><?xml version="1.0" encoding="utf-8"?>
<p:tagLst xmlns:a="http://schemas.openxmlformats.org/drawingml/2006/main" xmlns:r="http://schemas.openxmlformats.org/officeDocument/2006/relationships" xmlns:p="http://schemas.openxmlformats.org/presentationml/2006/main">
  <p:tag name="NUM" val="1"/>
</p:tagLst>
</file>

<file path=ppt/tags/tag214.xml><?xml version="1.0" encoding="utf-8"?>
<p:tagLst xmlns:a="http://schemas.openxmlformats.org/drawingml/2006/main" xmlns:r="http://schemas.openxmlformats.org/officeDocument/2006/relationships" xmlns:p="http://schemas.openxmlformats.org/presentationml/2006/main">
  <p:tag name="NUM" val="2"/>
</p:tagLst>
</file>

<file path=ppt/tags/tag215.xml><?xml version="1.0" encoding="utf-8"?>
<p:tagLst xmlns:a="http://schemas.openxmlformats.org/drawingml/2006/main" xmlns:r="http://schemas.openxmlformats.org/officeDocument/2006/relationships" xmlns:p="http://schemas.openxmlformats.org/presentationml/2006/main">
  <p:tag name="NUM" val="3"/>
</p:tagLst>
</file>

<file path=ppt/tags/tag216.xml><?xml version="1.0" encoding="utf-8"?>
<p:tagLst xmlns:a="http://schemas.openxmlformats.org/drawingml/2006/main" xmlns:r="http://schemas.openxmlformats.org/officeDocument/2006/relationships" xmlns:p="http://schemas.openxmlformats.org/presentationml/2006/main">
  <p:tag name="NUM" val="4"/>
</p:tagLst>
</file>

<file path=ppt/tags/tag217.xml><?xml version="1.0" encoding="utf-8"?>
<p:tagLst xmlns:a="http://schemas.openxmlformats.org/drawingml/2006/main" xmlns:r="http://schemas.openxmlformats.org/officeDocument/2006/relationships" xmlns:p="http://schemas.openxmlformats.org/presentationml/2006/main">
  <p:tag name="NUM" val="5"/>
</p:tagLst>
</file>

<file path=ppt/tags/tag218.xml><?xml version="1.0" encoding="utf-8"?>
<p:tagLst xmlns:a="http://schemas.openxmlformats.org/drawingml/2006/main" xmlns:r="http://schemas.openxmlformats.org/officeDocument/2006/relationships" xmlns:p="http://schemas.openxmlformats.org/presentationml/2006/main">
  <p:tag name="NUM" val="6"/>
</p:tagLst>
</file>

<file path=ppt/tags/tag219.xml><?xml version="1.0" encoding="utf-8"?>
<p:tagLst xmlns:a="http://schemas.openxmlformats.org/drawingml/2006/main" xmlns:r="http://schemas.openxmlformats.org/officeDocument/2006/relationships" xmlns:p="http://schemas.openxmlformats.org/presentationml/2006/main">
  <p:tag name="NUM" val="7"/>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20.xml><?xml version="1.0" encoding="utf-8"?>
<p:tagLst xmlns:a="http://schemas.openxmlformats.org/drawingml/2006/main" xmlns:r="http://schemas.openxmlformats.org/officeDocument/2006/relationships" xmlns:p="http://schemas.openxmlformats.org/presentationml/2006/main">
  <p:tag name="NUM" val="1"/>
</p:tagLst>
</file>

<file path=ppt/tags/tag221.xml><?xml version="1.0" encoding="utf-8"?>
<p:tagLst xmlns:a="http://schemas.openxmlformats.org/drawingml/2006/main" xmlns:r="http://schemas.openxmlformats.org/officeDocument/2006/relationships" xmlns:p="http://schemas.openxmlformats.org/presentationml/2006/main">
  <p:tag name="NUM" val="2"/>
</p:tagLst>
</file>

<file path=ppt/tags/tag222.xml><?xml version="1.0" encoding="utf-8"?>
<p:tagLst xmlns:a="http://schemas.openxmlformats.org/drawingml/2006/main" xmlns:r="http://schemas.openxmlformats.org/officeDocument/2006/relationships" xmlns:p="http://schemas.openxmlformats.org/presentationml/2006/main">
  <p:tag name="NUM" val="3"/>
</p:tagLst>
</file>

<file path=ppt/tags/tag223.xml><?xml version="1.0" encoding="utf-8"?>
<p:tagLst xmlns:a="http://schemas.openxmlformats.org/drawingml/2006/main" xmlns:r="http://schemas.openxmlformats.org/officeDocument/2006/relationships" xmlns:p="http://schemas.openxmlformats.org/presentationml/2006/main">
  <p:tag name="NUM" val="4"/>
</p:tagLst>
</file>

<file path=ppt/tags/tag224.xml><?xml version="1.0" encoding="utf-8"?>
<p:tagLst xmlns:a="http://schemas.openxmlformats.org/drawingml/2006/main" xmlns:r="http://schemas.openxmlformats.org/officeDocument/2006/relationships" xmlns:p="http://schemas.openxmlformats.org/presentationml/2006/main">
  <p:tag name="NUM" val="5"/>
</p:tagLst>
</file>

<file path=ppt/tags/tag225.xml><?xml version="1.0" encoding="utf-8"?>
<p:tagLst xmlns:a="http://schemas.openxmlformats.org/drawingml/2006/main" xmlns:r="http://schemas.openxmlformats.org/officeDocument/2006/relationships" xmlns:p="http://schemas.openxmlformats.org/presentationml/2006/main">
  <p:tag name="NUM" val="6"/>
</p:tagLst>
</file>

<file path=ppt/tags/tag226.xml><?xml version="1.0" encoding="utf-8"?>
<p:tagLst xmlns:a="http://schemas.openxmlformats.org/drawingml/2006/main" xmlns:r="http://schemas.openxmlformats.org/officeDocument/2006/relationships" xmlns:p="http://schemas.openxmlformats.org/presentationml/2006/main">
  <p:tag name="NUM" val="1"/>
</p:tagLst>
</file>

<file path=ppt/tags/tag227.xml><?xml version="1.0" encoding="utf-8"?>
<p:tagLst xmlns:a="http://schemas.openxmlformats.org/drawingml/2006/main" xmlns:r="http://schemas.openxmlformats.org/officeDocument/2006/relationships" xmlns:p="http://schemas.openxmlformats.org/presentationml/2006/main">
  <p:tag name="NUM" val="2"/>
</p:tagLst>
</file>

<file path=ppt/tags/tag228.xml><?xml version="1.0" encoding="utf-8"?>
<p:tagLst xmlns:a="http://schemas.openxmlformats.org/drawingml/2006/main" xmlns:r="http://schemas.openxmlformats.org/officeDocument/2006/relationships" xmlns:p="http://schemas.openxmlformats.org/presentationml/2006/main">
  <p:tag name="NUM" val="3"/>
</p:tagLst>
</file>

<file path=ppt/tags/tag229.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30.xml><?xml version="1.0" encoding="utf-8"?>
<p:tagLst xmlns:a="http://schemas.openxmlformats.org/drawingml/2006/main" xmlns:r="http://schemas.openxmlformats.org/officeDocument/2006/relationships" xmlns:p="http://schemas.openxmlformats.org/presentationml/2006/main">
  <p:tag name="NUM" val="1"/>
</p:tagLst>
</file>

<file path=ppt/tags/tag231.xml><?xml version="1.0" encoding="utf-8"?>
<p:tagLst xmlns:a="http://schemas.openxmlformats.org/drawingml/2006/main" xmlns:r="http://schemas.openxmlformats.org/officeDocument/2006/relationships" xmlns:p="http://schemas.openxmlformats.org/presentationml/2006/main">
  <p:tag name="NUM" val="2"/>
</p:tagLst>
</file>

<file path=ppt/tags/tag232.xml><?xml version="1.0" encoding="utf-8"?>
<p:tagLst xmlns:a="http://schemas.openxmlformats.org/drawingml/2006/main" xmlns:r="http://schemas.openxmlformats.org/officeDocument/2006/relationships" xmlns:p="http://schemas.openxmlformats.org/presentationml/2006/main">
  <p:tag name="NUM" val="3"/>
</p:tagLst>
</file>

<file path=ppt/tags/tag233.xml><?xml version="1.0" encoding="utf-8"?>
<p:tagLst xmlns:a="http://schemas.openxmlformats.org/drawingml/2006/main" xmlns:r="http://schemas.openxmlformats.org/officeDocument/2006/relationships" xmlns:p="http://schemas.openxmlformats.org/presentationml/2006/main">
  <p:tag name="NUM" val="4"/>
</p:tagLst>
</file>

<file path=ppt/tags/tag234.xml><?xml version="1.0" encoding="utf-8"?>
<p:tagLst xmlns:a="http://schemas.openxmlformats.org/drawingml/2006/main" xmlns:r="http://schemas.openxmlformats.org/officeDocument/2006/relationships" xmlns:p="http://schemas.openxmlformats.org/presentationml/2006/main">
  <p:tag name="NUM" val="5"/>
</p:tagLst>
</file>

<file path=ppt/tags/tag235.xml><?xml version="1.0" encoding="utf-8"?>
<p:tagLst xmlns:a="http://schemas.openxmlformats.org/drawingml/2006/main" xmlns:r="http://schemas.openxmlformats.org/officeDocument/2006/relationships" xmlns:p="http://schemas.openxmlformats.org/presentationml/2006/main">
  <p:tag name="NUM" val="1"/>
</p:tagLst>
</file>

<file path=ppt/tags/tag236.xml><?xml version="1.0" encoding="utf-8"?>
<p:tagLst xmlns:a="http://schemas.openxmlformats.org/drawingml/2006/main" xmlns:r="http://schemas.openxmlformats.org/officeDocument/2006/relationships" xmlns:p="http://schemas.openxmlformats.org/presentationml/2006/main">
  <p:tag name="NUM" val="2"/>
</p:tagLst>
</file>

<file path=ppt/tags/tag237.xml><?xml version="1.0" encoding="utf-8"?>
<p:tagLst xmlns:a="http://schemas.openxmlformats.org/drawingml/2006/main" xmlns:r="http://schemas.openxmlformats.org/officeDocument/2006/relationships" xmlns:p="http://schemas.openxmlformats.org/presentationml/2006/main">
  <p:tag name="NUM" val="3"/>
</p:tagLst>
</file>

<file path=ppt/tags/tag238.xml><?xml version="1.0" encoding="utf-8"?>
<p:tagLst xmlns:a="http://schemas.openxmlformats.org/drawingml/2006/main" xmlns:r="http://schemas.openxmlformats.org/officeDocument/2006/relationships" xmlns:p="http://schemas.openxmlformats.org/presentationml/2006/main">
  <p:tag name="NUM" val="4"/>
</p:tagLst>
</file>

<file path=ppt/tags/tag239.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40.xml><?xml version="1.0" encoding="utf-8"?>
<p:tagLst xmlns:a="http://schemas.openxmlformats.org/drawingml/2006/main" xmlns:r="http://schemas.openxmlformats.org/officeDocument/2006/relationships" xmlns:p="http://schemas.openxmlformats.org/presentationml/2006/main">
  <p:tag name="NUM" val="2"/>
</p:tagLst>
</file>

<file path=ppt/tags/tag241.xml><?xml version="1.0" encoding="utf-8"?>
<p:tagLst xmlns:a="http://schemas.openxmlformats.org/drawingml/2006/main" xmlns:r="http://schemas.openxmlformats.org/officeDocument/2006/relationships" xmlns:p="http://schemas.openxmlformats.org/presentationml/2006/main">
  <p:tag name="NUM" val="3"/>
</p:tagLst>
</file>

<file path=ppt/tags/tag242.xml><?xml version="1.0" encoding="utf-8"?>
<p:tagLst xmlns:a="http://schemas.openxmlformats.org/drawingml/2006/main" xmlns:r="http://schemas.openxmlformats.org/officeDocument/2006/relationships" xmlns:p="http://schemas.openxmlformats.org/presentationml/2006/main">
  <p:tag name="NUM" val="1"/>
</p:tagLst>
</file>

<file path=ppt/tags/tag243.xml><?xml version="1.0" encoding="utf-8"?>
<p:tagLst xmlns:a="http://schemas.openxmlformats.org/drawingml/2006/main" xmlns:r="http://schemas.openxmlformats.org/officeDocument/2006/relationships" xmlns:p="http://schemas.openxmlformats.org/presentationml/2006/main">
  <p:tag name="NUM" val="2"/>
</p:tagLst>
</file>

<file path=ppt/tags/tag244.xml><?xml version="1.0" encoding="utf-8"?>
<p:tagLst xmlns:a="http://schemas.openxmlformats.org/drawingml/2006/main" xmlns:r="http://schemas.openxmlformats.org/officeDocument/2006/relationships" xmlns:p="http://schemas.openxmlformats.org/presentationml/2006/main">
  <p:tag name="NUM" val="3"/>
</p:tagLst>
</file>

<file path=ppt/tags/tag245.xml><?xml version="1.0" encoding="utf-8"?>
<p:tagLst xmlns:a="http://schemas.openxmlformats.org/drawingml/2006/main" xmlns:r="http://schemas.openxmlformats.org/officeDocument/2006/relationships" xmlns:p="http://schemas.openxmlformats.org/presentationml/2006/main">
  <p:tag name="NUM" val="1"/>
</p:tagLst>
</file>

<file path=ppt/tags/tag246.xml><?xml version="1.0" encoding="utf-8"?>
<p:tagLst xmlns:a="http://schemas.openxmlformats.org/drawingml/2006/main" xmlns:r="http://schemas.openxmlformats.org/officeDocument/2006/relationships" xmlns:p="http://schemas.openxmlformats.org/presentationml/2006/main">
  <p:tag name="NUM" val="2"/>
</p:tagLst>
</file>

<file path=ppt/tags/tag247.xml><?xml version="1.0" encoding="utf-8"?>
<p:tagLst xmlns:a="http://schemas.openxmlformats.org/drawingml/2006/main" xmlns:r="http://schemas.openxmlformats.org/officeDocument/2006/relationships" xmlns:p="http://schemas.openxmlformats.org/presentationml/2006/main">
  <p:tag name="NUM" val="3"/>
</p:tagLst>
</file>

<file path=ppt/tags/tag248.xml><?xml version="1.0" encoding="utf-8"?>
<p:tagLst xmlns:a="http://schemas.openxmlformats.org/drawingml/2006/main" xmlns:r="http://schemas.openxmlformats.org/officeDocument/2006/relationships" xmlns:p="http://schemas.openxmlformats.org/presentationml/2006/main">
  <p:tag name="NUM" val="1"/>
</p:tagLst>
</file>

<file path=ppt/tags/tag249.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50.xml><?xml version="1.0" encoding="utf-8"?>
<p:tagLst xmlns:a="http://schemas.openxmlformats.org/drawingml/2006/main" xmlns:r="http://schemas.openxmlformats.org/officeDocument/2006/relationships" xmlns:p="http://schemas.openxmlformats.org/presentationml/2006/main">
  <p:tag name="NUM" val="3"/>
</p:tagLst>
</file>

<file path=ppt/tags/tag251.xml><?xml version="1.0" encoding="utf-8"?>
<p:tagLst xmlns:a="http://schemas.openxmlformats.org/drawingml/2006/main" xmlns:r="http://schemas.openxmlformats.org/officeDocument/2006/relationships" xmlns:p="http://schemas.openxmlformats.org/presentationml/2006/main">
  <p:tag name="NUM" val="4"/>
</p:tagLst>
</file>

<file path=ppt/tags/tag252.xml><?xml version="1.0" encoding="utf-8"?>
<p:tagLst xmlns:a="http://schemas.openxmlformats.org/drawingml/2006/main" xmlns:r="http://schemas.openxmlformats.org/officeDocument/2006/relationships" xmlns:p="http://schemas.openxmlformats.org/presentationml/2006/main">
  <p:tag name="NUM" val="1"/>
</p:tagLst>
</file>

<file path=ppt/tags/tag253.xml><?xml version="1.0" encoding="utf-8"?>
<p:tagLst xmlns:a="http://schemas.openxmlformats.org/drawingml/2006/main" xmlns:r="http://schemas.openxmlformats.org/officeDocument/2006/relationships" xmlns:p="http://schemas.openxmlformats.org/presentationml/2006/main">
  <p:tag name="NUM" val="2"/>
</p:tagLst>
</file>

<file path=ppt/tags/tag254.xml><?xml version="1.0" encoding="utf-8"?>
<p:tagLst xmlns:a="http://schemas.openxmlformats.org/drawingml/2006/main" xmlns:r="http://schemas.openxmlformats.org/officeDocument/2006/relationships" xmlns:p="http://schemas.openxmlformats.org/presentationml/2006/main">
  <p:tag name="NUM" val="3"/>
</p:tagLst>
</file>

<file path=ppt/tags/tag255.xml><?xml version="1.0" encoding="utf-8"?>
<p:tagLst xmlns:a="http://schemas.openxmlformats.org/drawingml/2006/main" xmlns:r="http://schemas.openxmlformats.org/officeDocument/2006/relationships" xmlns:p="http://schemas.openxmlformats.org/presentationml/2006/main">
  <p:tag name="NUM" val="1"/>
</p:tagLst>
</file>

<file path=ppt/tags/tag256.xml><?xml version="1.0" encoding="utf-8"?>
<p:tagLst xmlns:a="http://schemas.openxmlformats.org/drawingml/2006/main" xmlns:r="http://schemas.openxmlformats.org/officeDocument/2006/relationships" xmlns:p="http://schemas.openxmlformats.org/presentationml/2006/main">
  <p:tag name="NUM" val="2"/>
</p:tagLst>
</file>

<file path=ppt/tags/tag257.xml><?xml version="1.0" encoding="utf-8"?>
<p:tagLst xmlns:a="http://schemas.openxmlformats.org/drawingml/2006/main" xmlns:r="http://schemas.openxmlformats.org/officeDocument/2006/relationships" xmlns:p="http://schemas.openxmlformats.org/presentationml/2006/main">
  <p:tag name="NUM" val="3"/>
</p:tagLst>
</file>

<file path=ppt/tags/tag258.xml><?xml version="1.0" encoding="utf-8"?>
<p:tagLst xmlns:a="http://schemas.openxmlformats.org/drawingml/2006/main" xmlns:r="http://schemas.openxmlformats.org/officeDocument/2006/relationships" xmlns:p="http://schemas.openxmlformats.org/presentationml/2006/main">
  <p:tag name="NUM" val="1"/>
</p:tagLst>
</file>

<file path=ppt/tags/tag259.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60.xml><?xml version="1.0" encoding="utf-8"?>
<p:tagLst xmlns:a="http://schemas.openxmlformats.org/drawingml/2006/main" xmlns:r="http://schemas.openxmlformats.org/officeDocument/2006/relationships" xmlns:p="http://schemas.openxmlformats.org/presentationml/2006/main">
  <p:tag name="NUM" val="3"/>
</p:tagLst>
</file>

<file path=ppt/tags/tag261.xml><?xml version="1.0" encoding="utf-8"?>
<p:tagLst xmlns:a="http://schemas.openxmlformats.org/drawingml/2006/main" xmlns:r="http://schemas.openxmlformats.org/officeDocument/2006/relationships" xmlns:p="http://schemas.openxmlformats.org/presentationml/2006/main">
  <p:tag name="NUM" val="1"/>
</p:tagLst>
</file>

<file path=ppt/tags/tag262.xml><?xml version="1.0" encoding="utf-8"?>
<p:tagLst xmlns:a="http://schemas.openxmlformats.org/drawingml/2006/main" xmlns:r="http://schemas.openxmlformats.org/officeDocument/2006/relationships" xmlns:p="http://schemas.openxmlformats.org/presentationml/2006/main">
  <p:tag name="NUM" val="2"/>
</p:tagLst>
</file>

<file path=ppt/tags/tag263.xml><?xml version="1.0" encoding="utf-8"?>
<p:tagLst xmlns:a="http://schemas.openxmlformats.org/drawingml/2006/main" xmlns:r="http://schemas.openxmlformats.org/officeDocument/2006/relationships" xmlns:p="http://schemas.openxmlformats.org/presentationml/2006/main">
  <p:tag name="NUM" val="3"/>
</p:tagLst>
</file>

<file path=ppt/tags/tag264.xml><?xml version="1.0" encoding="utf-8"?>
<p:tagLst xmlns:a="http://schemas.openxmlformats.org/drawingml/2006/main" xmlns:r="http://schemas.openxmlformats.org/officeDocument/2006/relationships" xmlns:p="http://schemas.openxmlformats.org/presentationml/2006/main">
  <p:tag name="NUM" val="1"/>
</p:tagLst>
</file>

<file path=ppt/tags/tag265.xml><?xml version="1.0" encoding="utf-8"?>
<p:tagLst xmlns:a="http://schemas.openxmlformats.org/drawingml/2006/main" xmlns:r="http://schemas.openxmlformats.org/officeDocument/2006/relationships" xmlns:p="http://schemas.openxmlformats.org/presentationml/2006/main">
  <p:tag name="NUM" val="2"/>
</p:tagLst>
</file>

<file path=ppt/tags/tag266.xml><?xml version="1.0" encoding="utf-8"?>
<p:tagLst xmlns:a="http://schemas.openxmlformats.org/drawingml/2006/main" xmlns:r="http://schemas.openxmlformats.org/officeDocument/2006/relationships" xmlns:p="http://schemas.openxmlformats.org/presentationml/2006/main">
  <p:tag name="NUM" val="3"/>
</p:tagLst>
</file>

<file path=ppt/tags/tag267.xml><?xml version="1.0" encoding="utf-8"?>
<p:tagLst xmlns:a="http://schemas.openxmlformats.org/drawingml/2006/main" xmlns:r="http://schemas.openxmlformats.org/officeDocument/2006/relationships" xmlns:p="http://schemas.openxmlformats.org/presentationml/2006/main">
  <p:tag name="NUM" val="1"/>
</p:tagLst>
</file>

<file path=ppt/tags/tag268.xml><?xml version="1.0" encoding="utf-8"?>
<p:tagLst xmlns:a="http://schemas.openxmlformats.org/drawingml/2006/main" xmlns:r="http://schemas.openxmlformats.org/officeDocument/2006/relationships" xmlns:p="http://schemas.openxmlformats.org/presentationml/2006/main">
  <p:tag name="NUM" val="2"/>
</p:tagLst>
</file>

<file path=ppt/tags/tag269.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70.xml><?xml version="1.0" encoding="utf-8"?>
<p:tagLst xmlns:a="http://schemas.openxmlformats.org/drawingml/2006/main" xmlns:r="http://schemas.openxmlformats.org/officeDocument/2006/relationships" xmlns:p="http://schemas.openxmlformats.org/presentationml/2006/main">
  <p:tag name="NUM" val="1"/>
</p:tagLst>
</file>

<file path=ppt/tags/tag271.xml><?xml version="1.0" encoding="utf-8"?>
<p:tagLst xmlns:a="http://schemas.openxmlformats.org/drawingml/2006/main" xmlns:r="http://schemas.openxmlformats.org/officeDocument/2006/relationships" xmlns:p="http://schemas.openxmlformats.org/presentationml/2006/main">
  <p:tag name="NUM" val="2"/>
</p:tagLst>
</file>

<file path=ppt/tags/tag272.xml><?xml version="1.0" encoding="utf-8"?>
<p:tagLst xmlns:a="http://schemas.openxmlformats.org/drawingml/2006/main" xmlns:r="http://schemas.openxmlformats.org/officeDocument/2006/relationships" xmlns:p="http://schemas.openxmlformats.org/presentationml/2006/main">
  <p:tag name="NUM" val="3"/>
</p:tagLst>
</file>

<file path=ppt/tags/tag273.xml><?xml version="1.0" encoding="utf-8"?>
<p:tagLst xmlns:a="http://schemas.openxmlformats.org/drawingml/2006/main" xmlns:r="http://schemas.openxmlformats.org/officeDocument/2006/relationships" xmlns:p="http://schemas.openxmlformats.org/presentationml/2006/main">
  <p:tag name="NUM" val="1"/>
</p:tagLst>
</file>

<file path=ppt/tags/tag274.xml><?xml version="1.0" encoding="utf-8"?>
<p:tagLst xmlns:a="http://schemas.openxmlformats.org/drawingml/2006/main" xmlns:r="http://schemas.openxmlformats.org/officeDocument/2006/relationships" xmlns:p="http://schemas.openxmlformats.org/presentationml/2006/main">
  <p:tag name="NUM" val="2"/>
</p:tagLst>
</file>

<file path=ppt/tags/tag275.xml><?xml version="1.0" encoding="utf-8"?>
<p:tagLst xmlns:a="http://schemas.openxmlformats.org/drawingml/2006/main" xmlns:r="http://schemas.openxmlformats.org/officeDocument/2006/relationships" xmlns:p="http://schemas.openxmlformats.org/presentationml/2006/main">
  <p:tag name="NUM" val="1"/>
</p:tagLst>
</file>

<file path=ppt/tags/tag276.xml><?xml version="1.0" encoding="utf-8"?>
<p:tagLst xmlns:a="http://schemas.openxmlformats.org/drawingml/2006/main" xmlns:r="http://schemas.openxmlformats.org/officeDocument/2006/relationships" xmlns:p="http://schemas.openxmlformats.org/presentationml/2006/main">
  <p:tag name="NUM" val="2"/>
</p:tagLst>
</file>

<file path=ppt/tags/tag277.xml><?xml version="1.0" encoding="utf-8"?>
<p:tagLst xmlns:a="http://schemas.openxmlformats.org/drawingml/2006/main" xmlns:r="http://schemas.openxmlformats.org/officeDocument/2006/relationships" xmlns:p="http://schemas.openxmlformats.org/presentationml/2006/main">
  <p:tag name="NUM" val="1"/>
</p:tagLst>
</file>

<file path=ppt/tags/tag278.xml><?xml version="1.0" encoding="utf-8"?>
<p:tagLst xmlns:a="http://schemas.openxmlformats.org/drawingml/2006/main" xmlns:r="http://schemas.openxmlformats.org/officeDocument/2006/relationships" xmlns:p="http://schemas.openxmlformats.org/presentationml/2006/main">
  <p:tag name="NUM" val="2"/>
</p:tagLst>
</file>

<file path=ppt/tags/tag279.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5"/>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4"/>
</p:tagLst>
</file>

<file path=ppt/tags/tag65.xml><?xml version="1.0" encoding="utf-8"?>
<p:tagLst xmlns:a="http://schemas.openxmlformats.org/drawingml/2006/main" xmlns:r="http://schemas.openxmlformats.org/officeDocument/2006/relationships" xmlns:p="http://schemas.openxmlformats.org/presentationml/2006/main">
  <p:tag name="NUM" val="5"/>
</p:tagLst>
</file>

<file path=ppt/tags/tag66.xml><?xml version="1.0" encoding="utf-8"?>
<p:tagLst xmlns:a="http://schemas.openxmlformats.org/drawingml/2006/main" xmlns:r="http://schemas.openxmlformats.org/officeDocument/2006/relationships" xmlns:p="http://schemas.openxmlformats.org/presentationml/2006/main">
  <p:tag name="NUM" val="6"/>
</p:tagLst>
</file>

<file path=ppt/tags/tag67.xml><?xml version="1.0" encoding="utf-8"?>
<p:tagLst xmlns:a="http://schemas.openxmlformats.org/drawingml/2006/main" xmlns:r="http://schemas.openxmlformats.org/officeDocument/2006/relationships" xmlns:p="http://schemas.openxmlformats.org/presentationml/2006/main">
  <p:tag name="NUM" val="7"/>
</p:tagLst>
</file>

<file path=ppt/tags/tag68.xml><?xml version="1.0" encoding="utf-8"?>
<p:tagLst xmlns:a="http://schemas.openxmlformats.org/drawingml/2006/main" xmlns:r="http://schemas.openxmlformats.org/officeDocument/2006/relationships" xmlns:p="http://schemas.openxmlformats.org/presentationml/2006/main">
  <p:tag name="NUM" val="8"/>
</p:tagLst>
</file>

<file path=ppt/tags/tag69.xml><?xml version="1.0" encoding="utf-8"?>
<p:tagLst xmlns:a="http://schemas.openxmlformats.org/drawingml/2006/main" xmlns:r="http://schemas.openxmlformats.org/officeDocument/2006/relationships" xmlns:p="http://schemas.openxmlformats.org/presentationml/2006/main">
  <p:tag name="NUM" val="9"/>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10"/>
</p:tagLst>
</file>

<file path=ppt/tags/tag71.xml><?xml version="1.0" encoding="utf-8"?>
<p:tagLst xmlns:a="http://schemas.openxmlformats.org/drawingml/2006/main" xmlns:r="http://schemas.openxmlformats.org/officeDocument/2006/relationships" xmlns:p="http://schemas.openxmlformats.org/presentationml/2006/main">
  <p:tag name="NUM" val="11"/>
</p:tagLst>
</file>

<file path=ppt/tags/tag72.xml><?xml version="1.0" encoding="utf-8"?>
<p:tagLst xmlns:a="http://schemas.openxmlformats.org/drawingml/2006/main" xmlns:r="http://schemas.openxmlformats.org/officeDocument/2006/relationships" xmlns:p="http://schemas.openxmlformats.org/presentationml/2006/main">
  <p:tag name="NUM" val="12"/>
</p:tagLst>
</file>

<file path=ppt/tags/tag73.xml><?xml version="1.0" encoding="utf-8"?>
<p:tagLst xmlns:a="http://schemas.openxmlformats.org/drawingml/2006/main" xmlns:r="http://schemas.openxmlformats.org/officeDocument/2006/relationships" xmlns:p="http://schemas.openxmlformats.org/presentationml/2006/main">
  <p:tag name="NUM" val="13"/>
</p:tagLst>
</file>

<file path=ppt/tags/tag74.xml><?xml version="1.0" encoding="utf-8"?>
<p:tagLst xmlns:a="http://schemas.openxmlformats.org/drawingml/2006/main" xmlns:r="http://schemas.openxmlformats.org/officeDocument/2006/relationships" xmlns:p="http://schemas.openxmlformats.org/presentationml/2006/main">
  <p:tag name="NUM" val="14"/>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4"/>
</p:tagLst>
</file>

<file path=ppt/tags/tag79.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6"/>
</p:tagLst>
</file>

<file path=ppt/tags/tag81.xml><?xml version="1.0" encoding="utf-8"?>
<p:tagLst xmlns:a="http://schemas.openxmlformats.org/drawingml/2006/main" xmlns:r="http://schemas.openxmlformats.org/officeDocument/2006/relationships" xmlns:p="http://schemas.openxmlformats.org/presentationml/2006/main">
  <p:tag name="NUM" val="7"/>
</p:tagLst>
</file>

<file path=ppt/tags/tag82.xml><?xml version="1.0" encoding="utf-8"?>
<p:tagLst xmlns:a="http://schemas.openxmlformats.org/drawingml/2006/main" xmlns:r="http://schemas.openxmlformats.org/officeDocument/2006/relationships" xmlns:p="http://schemas.openxmlformats.org/presentationml/2006/main">
  <p:tag name="NUM" val="8"/>
</p:tagLst>
</file>

<file path=ppt/tags/tag83.xml><?xml version="1.0" encoding="utf-8"?>
<p:tagLst xmlns:a="http://schemas.openxmlformats.org/drawingml/2006/main" xmlns:r="http://schemas.openxmlformats.org/officeDocument/2006/relationships" xmlns:p="http://schemas.openxmlformats.org/presentationml/2006/main">
  <p:tag name="NUM" val="9"/>
</p:tagLst>
</file>

<file path=ppt/tags/tag84.xml><?xml version="1.0" encoding="utf-8"?>
<p:tagLst xmlns:a="http://schemas.openxmlformats.org/drawingml/2006/main" xmlns:r="http://schemas.openxmlformats.org/officeDocument/2006/relationships" xmlns:p="http://schemas.openxmlformats.org/presentationml/2006/main">
  <p:tag name="NUM" val="10"/>
</p:tagLst>
</file>

<file path=ppt/tags/tag85.xml><?xml version="1.0" encoding="utf-8"?>
<p:tagLst xmlns:a="http://schemas.openxmlformats.org/drawingml/2006/main" xmlns:r="http://schemas.openxmlformats.org/officeDocument/2006/relationships" xmlns:p="http://schemas.openxmlformats.org/presentationml/2006/main">
  <p:tag name="NUM" val="11"/>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89.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5"/>
</p:tagLst>
</file>

<file path=ppt/tags/tag91.xml><?xml version="1.0" encoding="utf-8"?>
<p:tagLst xmlns:a="http://schemas.openxmlformats.org/drawingml/2006/main" xmlns:r="http://schemas.openxmlformats.org/officeDocument/2006/relationships" xmlns:p="http://schemas.openxmlformats.org/presentationml/2006/main">
  <p:tag name="NUM" val="6"/>
</p:tagLst>
</file>

<file path=ppt/tags/tag92.xml><?xml version="1.0" encoding="utf-8"?>
<p:tagLst xmlns:a="http://schemas.openxmlformats.org/drawingml/2006/main" xmlns:r="http://schemas.openxmlformats.org/officeDocument/2006/relationships" xmlns:p="http://schemas.openxmlformats.org/presentationml/2006/main">
  <p:tag name="NUM" val="7"/>
</p:tagLst>
</file>

<file path=ppt/tags/tag93.xml><?xml version="1.0" encoding="utf-8"?>
<p:tagLst xmlns:a="http://schemas.openxmlformats.org/drawingml/2006/main" xmlns:r="http://schemas.openxmlformats.org/officeDocument/2006/relationships" xmlns:p="http://schemas.openxmlformats.org/presentationml/2006/main">
  <p:tag name="NUM" val="8"/>
</p:tagLst>
</file>

<file path=ppt/tags/tag94.xml><?xml version="1.0" encoding="utf-8"?>
<p:tagLst xmlns:a="http://schemas.openxmlformats.org/drawingml/2006/main" xmlns:r="http://schemas.openxmlformats.org/officeDocument/2006/relationships" xmlns:p="http://schemas.openxmlformats.org/presentationml/2006/main">
  <p:tag name="NUM" val="9"/>
</p:tagLst>
</file>

<file path=ppt/tags/tag95.xml><?xml version="1.0" encoding="utf-8"?>
<p:tagLst xmlns:a="http://schemas.openxmlformats.org/drawingml/2006/main" xmlns:r="http://schemas.openxmlformats.org/officeDocument/2006/relationships" xmlns:p="http://schemas.openxmlformats.org/presentationml/2006/main">
  <p:tag name="NUM" val="10"/>
</p:tagLst>
</file>

<file path=ppt/tags/tag96.xml><?xml version="1.0" encoding="utf-8"?>
<p:tagLst xmlns:a="http://schemas.openxmlformats.org/drawingml/2006/main" xmlns:r="http://schemas.openxmlformats.org/officeDocument/2006/relationships" xmlns:p="http://schemas.openxmlformats.org/presentationml/2006/main">
  <p:tag name="NUM" val="11"/>
</p:tagLst>
</file>

<file path=ppt/tags/tag97.xml><?xml version="1.0" encoding="utf-8"?>
<p:tagLst xmlns:a="http://schemas.openxmlformats.org/drawingml/2006/main" xmlns:r="http://schemas.openxmlformats.org/officeDocument/2006/relationships" xmlns:p="http://schemas.openxmlformats.org/presentationml/2006/main">
  <p:tag name="NUM" val="12"/>
</p:tagLst>
</file>

<file path=ppt/tags/tag98.xml><?xml version="1.0" encoding="utf-8"?>
<p:tagLst xmlns:a="http://schemas.openxmlformats.org/drawingml/2006/main" xmlns:r="http://schemas.openxmlformats.org/officeDocument/2006/relationships" xmlns:p="http://schemas.openxmlformats.org/presentationml/2006/main">
  <p:tag name="NUM" val="13"/>
</p:tagLst>
</file>

<file path=ppt/tags/tag9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template_english">
  <a:themeElements>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english">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englis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englis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englis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englis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englis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englis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englis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englis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englis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englis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englis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template_french</Template>
  <TotalTime>0</TotalTime>
  <Words>4324</Words>
  <Application>Microsoft Office PowerPoint</Application>
  <PresentationFormat>On-screen Show (4:3)</PresentationFormat>
  <Paragraphs>561</Paragraphs>
  <Slides>53</Slides>
  <Notes>53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Calibri</vt:lpstr>
      <vt:lpstr>Microsoft Sans Serif</vt:lpstr>
      <vt:lpstr>template_english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Norme ST.26 de l’OMPI : Composantes (1)</vt:lpstr>
      <vt:lpstr>PowerPoint Presentation</vt:lpstr>
      <vt:lpstr>PowerPoint Presentation</vt:lpstr>
      <vt:lpstr>PowerPoint Presentation</vt:lpstr>
      <vt:lpstr>Norme ST.26 : Informations générales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Norme ST.26 de l’OMPI: Table des matières</vt:lpstr>
      <vt:lpstr>Norme ST.26 de l’OMPI Corps du texte</vt:lpstr>
      <vt:lpstr>Annexe I de la norme ST.26 de l’OMPI Vocabulaire contrôlé</vt:lpstr>
      <vt:lpstr>PowerPoint Presentation</vt:lpstr>
      <vt:lpstr>Annexe VI de la norme ST.26 de l’OMPI Document d’orientation</vt:lpstr>
      <vt:lpstr>Annexe VII de la norme ST.26 de l’OMPI Recommandation concernant la conversion d’un listage des séquences de la norme ST.25 à la norme ST.26</vt:lpstr>
      <vt:lpstr>WIPO Sequence (1) </vt:lpstr>
      <vt:lpstr>PowerPoint Presentation</vt:lpstr>
      <vt:lpstr>PowerPoint Presentation</vt:lpstr>
      <vt:lpstr>PowerPoint Presentation</vt:lpstr>
      <vt:lpstr>PowerPoint Presentation</vt:lpstr>
      <vt:lpstr>La suite?  standards@wipo.int  </vt:lpstr>
      <vt:lpstr>PowerPoint Presentation</vt:lpstr>
      <vt:lpstr>Glossaire: Sigles</vt:lpstr>
    </vt:vector>
  </TitlesOfParts>
  <Company>World Intellectual Property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BAILLY Delphine</dc:creator>
  <cp:keywords>FOR OFFICIAL USE ONLY</cp:keywords>
  <cp:lastModifiedBy>Leslie Ripaud</cp:lastModifiedBy>
  <cp:revision>77</cp:revision>
  <dcterms:created xsi:type="dcterms:W3CDTF">2021-04-22T08:58:30Z</dcterms:created>
  <dcterms:modified xsi:type="dcterms:W3CDTF">2021-09-18T12:03:44Z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246a6057-4cc7-4bc2-9270-0766cf62fe28</vt:lpwstr>
  </property>
  <property fmtid="{D5CDD505-2E9C-101B-9397-08002B2CF9AE}" pid="3" name="Classification">
    <vt:lpwstr>For Official Use Only</vt:lpwstr>
  </property>
  <property fmtid="{D5CDD505-2E9C-101B-9397-08002B2CF9AE}" pid="4" name="VisualMarkings">
    <vt:lpwstr>Footer</vt:lpwstr>
  </property>
  <property fmtid="{D5CDD505-2E9C-101B-9397-08002B2CF9AE}" pid="5" name="Alignment">
    <vt:lpwstr>Centre</vt:lpwstr>
  </property>
  <property fmtid="{D5CDD505-2E9C-101B-9397-08002B2CF9AE}" pid="6" name="Language">
    <vt:lpwstr>English</vt:lpwstr>
  </property>
</Properties>
</file>